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1" r:id="rId5"/>
    <p:sldMasterId id="2147483674" r:id="rId6"/>
    <p:sldMasterId id="2147483687" r:id="rId7"/>
    <p:sldMasterId id="2147483700" r:id="rId8"/>
  </p:sldMasterIdLst>
  <p:notesMasterIdLst>
    <p:notesMasterId r:id="rId21"/>
  </p:notesMasterIdLst>
  <p:sldIdLst>
    <p:sldId id="256" r:id="rId9"/>
    <p:sldId id="257" r:id="rId10"/>
    <p:sldId id="278" r:id="rId11"/>
    <p:sldId id="279" r:id="rId12"/>
    <p:sldId id="280" r:id="rId13"/>
    <p:sldId id="281" r:id="rId14"/>
    <p:sldId id="282" r:id="rId15"/>
    <p:sldId id="284" r:id="rId16"/>
    <p:sldId id="273" r:id="rId17"/>
    <p:sldId id="283" r:id="rId18"/>
    <p:sldId id="276" r:id="rId19"/>
    <p:sldId id="270" r:id="rId20"/>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793"/>
    <p:restoredTop sz="64308"/>
  </p:normalViewPr>
  <p:slideViewPr>
    <p:cSldViewPr snapToGrid="0">
      <p:cViewPr varScale="1">
        <p:scale>
          <a:sx n="210" d="100"/>
          <a:sy n="210" d="100"/>
        </p:scale>
        <p:origin x="176" y="4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LT"/>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A13B9DE4-BDDC-8E4A-AA97-787B0E1CB5B3}" type="datetimeFigureOut">
              <a:rPr lang="en-LT" smtClean="0"/>
              <a:t>2023-07-27</a:t>
            </a:fld>
            <a:endParaRPr lang="en-LT"/>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LT"/>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T"/>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LT"/>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71D6F48D-7566-D640-9936-5A269CEE44F3}" type="slidenum">
              <a:rPr lang="en-LT" smtClean="0"/>
              <a:t>‹#›</a:t>
            </a:fld>
            <a:endParaRPr lang="en-LT"/>
          </a:p>
        </p:txBody>
      </p:sp>
    </p:spTree>
    <p:extLst>
      <p:ext uri="{BB962C8B-B14F-4D97-AF65-F5344CB8AC3E}">
        <p14:creationId xmlns:p14="http://schemas.microsoft.com/office/powerpoint/2010/main" val="2697815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LT" dirty="0"/>
              <a:t>Ir dabar pakalbesime apie informacijo istraukima is interneto kitaip zinoma kaip web scraping o detaliau ()</a:t>
            </a:r>
          </a:p>
        </p:txBody>
      </p:sp>
      <p:sp>
        <p:nvSpPr>
          <p:cNvPr id="4" name="Slide Number Placeholder 3"/>
          <p:cNvSpPr>
            <a:spLocks noGrp="1"/>
          </p:cNvSpPr>
          <p:nvPr>
            <p:ph type="sldNum" sz="quarter" idx="5"/>
          </p:nvPr>
        </p:nvSpPr>
        <p:spPr/>
        <p:txBody>
          <a:bodyPr/>
          <a:lstStyle/>
          <a:p>
            <a:fld id="{71D6F48D-7566-D640-9936-5A269CEE44F3}" type="slidenum">
              <a:rPr lang="en-LT" smtClean="0"/>
              <a:t>1</a:t>
            </a:fld>
            <a:endParaRPr lang="en-LT"/>
          </a:p>
        </p:txBody>
      </p:sp>
    </p:spTree>
    <p:extLst>
      <p:ext uri="{BB962C8B-B14F-4D97-AF65-F5344CB8AC3E}">
        <p14:creationId xmlns:p14="http://schemas.microsoft.com/office/powerpoint/2010/main" val="1122284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a:t>
            </a:r>
            <a:r>
              <a:rPr lang="en-LT" dirty="0"/>
              <a:t>usipazinsime su situ duomenu istraukimu is interneto ir kaip istraukti ji is norimo internetinio puslapio</a:t>
            </a:r>
          </a:p>
        </p:txBody>
      </p:sp>
      <p:sp>
        <p:nvSpPr>
          <p:cNvPr id="4" name="Slide Number Placeholder 3"/>
          <p:cNvSpPr>
            <a:spLocks noGrp="1"/>
          </p:cNvSpPr>
          <p:nvPr>
            <p:ph type="sldNum" sz="quarter" idx="5"/>
          </p:nvPr>
        </p:nvSpPr>
        <p:spPr/>
        <p:txBody>
          <a:bodyPr/>
          <a:lstStyle/>
          <a:p>
            <a:fld id="{71D6F48D-7566-D640-9936-5A269CEE44F3}" type="slidenum">
              <a:rPr lang="en-LT" smtClean="0"/>
              <a:t>2</a:t>
            </a:fld>
            <a:endParaRPr lang="en-LT"/>
          </a:p>
        </p:txBody>
      </p:sp>
    </p:spTree>
    <p:extLst>
      <p:ext uri="{BB962C8B-B14F-4D97-AF65-F5344CB8AC3E}">
        <p14:creationId xmlns:p14="http://schemas.microsoft.com/office/powerpoint/2010/main" val="782187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a:t>Šiandien mes pradedame įdomią kelionę į didžiulę interneto duomenų visatą. Ar tu pasiruošęs?</a:t>
            </a:r>
          </a:p>
          <a:p>
            <a:endParaRPr lang="lt-LT" dirty="0"/>
          </a:p>
          <a:p>
            <a:r>
              <a:rPr lang="lt-LT" dirty="0"/>
              <a:t>Prieš pradėdami įsitikinkime, kad visi supranta, į ką mes nerime. Kalbame apie žiniatinklio išgryninimą – metodą, leidžiantį išgauti duomenis iš svetainių. Kitaip tariant, mes skaitome ir kopijuojame mus dominantį internetinį turinį ir įtraukiame jį į savo pasaulį, </a:t>
            </a:r>
            <a:r>
              <a:rPr lang="lt-LT" dirty="0" err="1"/>
              <a:t>Python</a:t>
            </a:r>
            <a:r>
              <a:rPr lang="lt-LT" dirty="0"/>
              <a:t> aplinką. Tai gali būti nepaprastai naudinga, kai reikia rinkti duomenis projektams ar analizei, o geriausia yra tai, kad tai lengviau, nei jūs manote!</a:t>
            </a:r>
          </a:p>
          <a:p>
            <a:endParaRPr lang="lt-LT" dirty="0"/>
          </a:p>
          <a:p>
            <a:r>
              <a:rPr lang="lt-LT" dirty="0"/>
              <a:t>Mūsų pasirinktas įrankis šiai ekspedicijai vadinamas </a:t>
            </a:r>
            <a:r>
              <a:rPr lang="lt-LT" dirty="0" err="1"/>
              <a:t>BeautifulSoup</a:t>
            </a:r>
            <a:r>
              <a:rPr lang="lt-LT" dirty="0"/>
              <a:t>. Ne, tai ne sriubos receptas, bet taip pat naudingas jūsų kodavimo įgūdžiams! Tai </a:t>
            </a:r>
            <a:r>
              <a:rPr lang="lt-LT" dirty="0" err="1"/>
              <a:t>Python</a:t>
            </a:r>
            <a:r>
              <a:rPr lang="lt-LT" dirty="0"/>
              <a:t> biblioteka, kuri leidžia lengvai iškrapštyti informaciją iš tinklalapių, nes ji gali analizuoti HTML ir XML dokumentus.</a:t>
            </a:r>
          </a:p>
          <a:p>
            <a:endParaRPr lang="lt-LT" dirty="0"/>
          </a:p>
          <a:p>
            <a:r>
              <a:rPr lang="lt-LT" dirty="0"/>
              <a:t>Mūsų šiandieniniame pavyzdyje skaitysime duomenis iš populiaraus Lietuvos naujienų portalo „https://</a:t>
            </a:r>
            <a:r>
              <a:rPr lang="lt-LT" dirty="0" err="1"/>
              <a:t>www.delfi.lt</a:t>
            </a:r>
            <a:r>
              <a:rPr lang="lt-LT" dirty="0"/>
              <a:t>/“. Įšokime tiesiai.</a:t>
            </a:r>
          </a:p>
          <a:p>
            <a:endParaRPr lang="lt-LT" dirty="0"/>
          </a:p>
          <a:p>
            <a:r>
              <a:rPr lang="lt-LT" dirty="0"/>
              <a:t>Pirmiausia turime importuoti įrankius. Taigi, mes importuojame užklausas ir </a:t>
            </a:r>
            <a:r>
              <a:rPr lang="lt-LT" dirty="0" err="1"/>
              <a:t>BeautifulSoup</a:t>
            </a:r>
            <a:r>
              <a:rPr lang="lt-LT" dirty="0"/>
              <a:t> iš bs4.</a:t>
            </a:r>
          </a:p>
          <a:p>
            <a:endParaRPr lang="lt-LT" dirty="0"/>
          </a:p>
          <a:p>
            <a:r>
              <a:rPr lang="lt-LT" dirty="0" err="1"/>
              <a:t>from</a:t>
            </a:r>
            <a:r>
              <a:rPr lang="lt-LT" dirty="0"/>
              <a:t> bs4 </a:t>
            </a:r>
            <a:r>
              <a:rPr lang="lt-LT" dirty="0" err="1"/>
              <a:t>import</a:t>
            </a:r>
            <a:r>
              <a:rPr lang="lt-LT" dirty="0"/>
              <a:t> </a:t>
            </a:r>
            <a:r>
              <a:rPr lang="lt-LT" dirty="0" err="1"/>
              <a:t>BeautifulSoup</a:t>
            </a:r>
            <a:endParaRPr lang="lt-LT" dirty="0"/>
          </a:p>
          <a:p>
            <a:r>
              <a:rPr lang="lt-LT" dirty="0" err="1"/>
              <a:t>import</a:t>
            </a:r>
            <a:r>
              <a:rPr lang="lt-LT" dirty="0"/>
              <a:t> </a:t>
            </a:r>
            <a:r>
              <a:rPr lang="lt-LT" dirty="0" err="1"/>
              <a:t>requests</a:t>
            </a:r>
            <a:endParaRPr lang="lt-LT" dirty="0"/>
          </a:p>
          <a:p>
            <a:endParaRPr lang="lt-LT" dirty="0"/>
          </a:p>
          <a:p>
            <a:r>
              <a:rPr lang="lt-LT" dirty="0"/>
              <a:t>Užklausų biblioteka leis mums siųsti HTTP užklausas, kad gautume HTML turinį, kurį norime nuskaityti.</a:t>
            </a:r>
          </a:p>
          <a:p>
            <a:endParaRPr lang="lt-LT" dirty="0"/>
          </a:p>
          <a:p>
            <a:r>
              <a:rPr lang="lt-LT" dirty="0"/>
              <a:t>Dabar, kai turime paruoštus įrankius, patraukime mus dominantį tinklalapį. Čia pateikiame GET užklausą adresu 'https://</a:t>
            </a:r>
            <a:r>
              <a:rPr lang="lt-LT" dirty="0" err="1"/>
              <a:t>www.delfi.lt</a:t>
            </a:r>
            <a:r>
              <a:rPr lang="lt-LT" dirty="0"/>
              <a:t>/' ir gauname puslapio HTML turinį kaip tekstą.</a:t>
            </a:r>
          </a:p>
          <a:p>
            <a:endParaRPr lang="lt-LT" dirty="0"/>
          </a:p>
          <a:p>
            <a:r>
              <a:rPr lang="lt-LT" dirty="0" err="1"/>
              <a:t>source</a:t>
            </a:r>
            <a:r>
              <a:rPr lang="lt-LT" dirty="0"/>
              <a:t> = </a:t>
            </a:r>
            <a:r>
              <a:rPr lang="lt-LT" dirty="0" err="1"/>
              <a:t>requests.get</a:t>
            </a:r>
            <a:r>
              <a:rPr lang="lt-LT" dirty="0"/>
              <a:t>('https://</a:t>
            </a:r>
            <a:r>
              <a:rPr lang="lt-LT" dirty="0" err="1"/>
              <a:t>www.delfi.lt</a:t>
            </a:r>
            <a:r>
              <a:rPr lang="lt-LT" dirty="0"/>
              <a:t>/').</a:t>
            </a:r>
            <a:r>
              <a:rPr lang="lt-LT" dirty="0" err="1"/>
              <a:t>text</a:t>
            </a:r>
            <a:endParaRPr lang="lt-LT" dirty="0"/>
          </a:p>
          <a:p>
            <a:endParaRPr lang="lt-LT" dirty="0"/>
          </a:p>
          <a:p>
            <a:r>
              <a:rPr lang="lt-LT" dirty="0"/>
              <a:t>Pagalvokite apie tai, kaip išsiųsti laiškininką (</a:t>
            </a:r>
            <a:r>
              <a:rPr lang="lt-LT" dirty="0" err="1"/>
              <a:t>requests.get</a:t>
            </a:r>
            <a:r>
              <a:rPr lang="lt-LT" dirty="0"/>
              <a:t>()) mus dominančiu adresu ('https://</a:t>
            </a:r>
            <a:r>
              <a:rPr lang="lt-LT" dirty="0" err="1"/>
              <a:t>www.delfi.lt</a:t>
            </a:r>
            <a:r>
              <a:rPr lang="lt-LT" dirty="0"/>
              <a:t>/'), o jis atneša laišką (HTML turinį), kad galėtume perskaityti.</a:t>
            </a:r>
          </a:p>
          <a:p>
            <a:endParaRPr lang="lt-LT" dirty="0"/>
          </a:p>
          <a:p>
            <a:r>
              <a:rPr lang="lt-LT" dirty="0"/>
              <a:t>Dabar laikas paskambinti „</a:t>
            </a:r>
            <a:r>
              <a:rPr lang="lt-LT" dirty="0" err="1"/>
              <a:t>BeautifulSoup</a:t>
            </a:r>
            <a:r>
              <a:rPr lang="lt-LT" dirty="0"/>
              <a:t>“. Jis paims šį neapdorotą HTML turinį ir pavers jį lengviau skaitomu ir naršoma formatu.</a:t>
            </a:r>
          </a:p>
          <a:p>
            <a:endParaRPr lang="lt-LT" dirty="0"/>
          </a:p>
          <a:p>
            <a:r>
              <a:rPr lang="lt-LT" dirty="0" err="1"/>
              <a:t>soup</a:t>
            </a:r>
            <a:r>
              <a:rPr lang="lt-LT" dirty="0"/>
              <a:t> = </a:t>
            </a:r>
            <a:r>
              <a:rPr lang="lt-LT" dirty="0" err="1"/>
              <a:t>BeautifulSoup</a:t>
            </a:r>
            <a:r>
              <a:rPr lang="lt-LT" dirty="0"/>
              <a:t>(</a:t>
            </a:r>
            <a:r>
              <a:rPr lang="lt-LT" dirty="0" err="1"/>
              <a:t>source</a:t>
            </a:r>
            <a:r>
              <a:rPr lang="lt-LT" dirty="0"/>
              <a:t>, '</a:t>
            </a:r>
            <a:r>
              <a:rPr lang="lt-LT" dirty="0" err="1"/>
              <a:t>html.parser</a:t>
            </a:r>
            <a:r>
              <a:rPr lang="lt-LT" dirty="0"/>
              <a:t>‘)</a:t>
            </a:r>
          </a:p>
          <a:p>
            <a:endParaRPr lang="lt-LT" dirty="0"/>
          </a:p>
          <a:p>
            <a:r>
              <a:rPr lang="lt-LT" dirty="0"/>
              <a:t>Paruošę sriubą, esame pasiruošę ieškoti konkrečių elementų. Tarkime, kad mus domina tam tikras div elementas su klase „antraštė“. Tam naudojame paieškos funkciją.</a:t>
            </a:r>
          </a:p>
          <a:p>
            <a:endParaRPr lang="lt-LT" dirty="0"/>
          </a:p>
          <a:p>
            <a:r>
              <a:rPr lang="lt-LT" dirty="0"/>
              <a:t>blokas = </a:t>
            </a:r>
            <a:r>
              <a:rPr lang="lt-LT" dirty="0" err="1"/>
              <a:t>soup.find</a:t>
            </a:r>
            <a:r>
              <a:rPr lang="lt-LT" dirty="0"/>
              <a:t>('div', </a:t>
            </a:r>
            <a:r>
              <a:rPr lang="lt-LT" dirty="0" err="1"/>
              <a:t>class</a:t>
            </a:r>
            <a:r>
              <a:rPr lang="lt-LT" dirty="0"/>
              <a:t>_='</a:t>
            </a:r>
            <a:r>
              <a:rPr lang="lt-LT" dirty="0" err="1"/>
              <a:t>headline</a:t>
            </a:r>
            <a:r>
              <a:rPr lang="lt-LT" dirty="0"/>
              <a:t>‘)</a:t>
            </a:r>
          </a:p>
          <a:p>
            <a:endParaRPr lang="lt-LT" dirty="0"/>
          </a:p>
          <a:p>
            <a:r>
              <a:rPr lang="lt-LT" dirty="0"/>
              <a:t>Taip „</a:t>
            </a:r>
            <a:r>
              <a:rPr lang="lt-LT" dirty="0" err="1"/>
              <a:t>BeautifulSoup</a:t>
            </a:r>
            <a:r>
              <a:rPr lang="lt-LT" dirty="0"/>
              <a:t>“ pereina per HTML turinį, suranda pirmąjį „div“ su klase „antraštė“ ir išsaugo jį blokuose.</a:t>
            </a:r>
          </a:p>
          <a:p>
            <a:endParaRPr lang="lt-LT" dirty="0"/>
          </a:p>
          <a:p>
            <a:r>
              <a:rPr lang="lt-LT" dirty="0"/>
              <a:t>Galiausiai, norėdami gauti gražią ir suformatuotą išvestį, naudojame </a:t>
            </a:r>
            <a:r>
              <a:rPr lang="lt-LT" dirty="0" err="1"/>
              <a:t>prettify</a:t>
            </a:r>
            <a:r>
              <a:rPr lang="lt-LT" dirty="0"/>
              <a:t>() metodą.</a:t>
            </a:r>
          </a:p>
          <a:p>
            <a:endParaRPr lang="lt-LT" dirty="0"/>
          </a:p>
          <a:p>
            <a:r>
              <a:rPr lang="lt-LT" dirty="0" err="1"/>
              <a:t>print</a:t>
            </a:r>
            <a:r>
              <a:rPr lang="lt-LT" dirty="0"/>
              <a:t>(</a:t>
            </a:r>
            <a:r>
              <a:rPr lang="lt-LT" dirty="0" err="1"/>
              <a:t>blokas.prettify</a:t>
            </a:r>
            <a:r>
              <a:rPr lang="lt-LT" dirty="0"/>
              <a:t>())</a:t>
            </a:r>
          </a:p>
          <a:p>
            <a:endParaRPr lang="lt-LT" dirty="0"/>
          </a:p>
          <a:p>
            <a:r>
              <a:rPr lang="lt-LT" dirty="0" err="1"/>
              <a:t>Prettify</a:t>
            </a:r>
            <a:r>
              <a:rPr lang="lt-LT" dirty="0"/>
              <a:t>() metodas atspausdins HTML turinį taip, kad mums, žmonėms, būtų vizualiai lengviau suprasti, naudojant tinkamą įtrauką ir eilučių pertraukas. Ir </a:t>
            </a:r>
            <a:r>
              <a:rPr lang="lt-LT" dirty="0" err="1"/>
              <a:t>voila</a:t>
            </a:r>
            <a:r>
              <a:rPr lang="lt-LT" dirty="0"/>
              <a:t>, ką tik perskaitėte savo pirmuosius duomenis iš svetainės naudodami </a:t>
            </a:r>
            <a:r>
              <a:rPr lang="lt-LT" dirty="0" err="1"/>
              <a:t>Python</a:t>
            </a:r>
            <a:r>
              <a:rPr lang="lt-LT" dirty="0"/>
              <a:t>!</a:t>
            </a:r>
          </a:p>
          <a:p>
            <a:endParaRPr lang="lt-LT" dirty="0"/>
          </a:p>
          <a:p>
            <a:r>
              <a:rPr lang="lt-LT" dirty="0"/>
              <a:t>Vis dėlto tai tik ledkalnio viršūnė. Žiniatinklio rinkimas gali būti daug sudėtingesnis ir patrauklesnis, atsižvelgiant į svetainę ir duomenis, su kuriais dirbate. Šiandien žengėme pirmuosius žingsnius šioje daug duomenų turinčioje kelionėje. Su praktika ir smalsumu informacija, kurią galite pasiekti ir naudoti, neriboja!</a:t>
            </a:r>
            <a:endParaRPr lang="en-LT" dirty="0"/>
          </a:p>
        </p:txBody>
      </p:sp>
      <p:sp>
        <p:nvSpPr>
          <p:cNvPr id="4" name="Slide Number Placeholder 3"/>
          <p:cNvSpPr>
            <a:spLocks noGrp="1"/>
          </p:cNvSpPr>
          <p:nvPr>
            <p:ph type="sldNum" sz="quarter" idx="5"/>
          </p:nvPr>
        </p:nvSpPr>
        <p:spPr/>
        <p:txBody>
          <a:bodyPr/>
          <a:lstStyle/>
          <a:p>
            <a:fld id="{71D6F48D-7566-D640-9936-5A269CEE44F3}" type="slidenum">
              <a:rPr lang="en-LT" smtClean="0"/>
              <a:t>3</a:t>
            </a:fld>
            <a:endParaRPr lang="en-LT"/>
          </a:p>
        </p:txBody>
      </p:sp>
    </p:spTree>
    <p:extLst>
      <p:ext uri="{BB962C8B-B14F-4D97-AF65-F5344CB8AC3E}">
        <p14:creationId xmlns:p14="http://schemas.microsoft.com/office/powerpoint/2010/main" val="3124650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a:t>Paskutinės kelionės metu plaukėme per didžiulį interneto vandenyną, naudodami </a:t>
            </a:r>
            <a:r>
              <a:rPr lang="lt-LT" dirty="0" err="1"/>
              <a:t>Python</a:t>
            </a:r>
            <a:r>
              <a:rPr lang="lt-LT" dirty="0"/>
              <a:t> ir mūsų patikimus įrankius „</a:t>
            </a:r>
            <a:r>
              <a:rPr lang="lt-LT" dirty="0" err="1"/>
              <a:t>BeautifulSoup</a:t>
            </a:r>
            <a:r>
              <a:rPr lang="lt-LT" dirty="0"/>
              <a:t>“ ir užklausas, kad gautume savo lobį – pirmąją duomenų dalį iš tinklalapio bloko.</a:t>
            </a:r>
          </a:p>
          <a:p>
            <a:endParaRPr lang="lt-LT" dirty="0"/>
          </a:p>
          <a:p>
            <a:r>
              <a:rPr lang="lt-LT" dirty="0"/>
              <a:t>Bet kas atsitinka, kai mūsų lobių skrynioje yra dalykų, kurių mums nereikia? Ar galime jį išmesti atgal į jūrą? Na, o šiandienos nuotykis yra būtent tai – nepageidaujamos informacijos pašalinimas iš mūsų duomenų. Vėl lipkime į </a:t>
            </a:r>
            <a:r>
              <a:rPr lang="lt-LT" dirty="0" err="1"/>
              <a:t>Python</a:t>
            </a:r>
            <a:r>
              <a:rPr lang="lt-LT" dirty="0"/>
              <a:t> laivą ir plaukime pirmyn!</a:t>
            </a:r>
          </a:p>
          <a:p>
            <a:endParaRPr lang="lt-LT" dirty="0"/>
          </a:p>
          <a:p>
            <a:r>
              <a:rPr lang="lt-LT" dirty="0"/>
              <a:t>Prisiminkite kodą, kurį naudojome norėdami gauti savo lobį? Štai tik jūsų prisiminimams:</a:t>
            </a:r>
          </a:p>
          <a:p>
            <a:endParaRPr lang="lt-LT" dirty="0"/>
          </a:p>
          <a:p>
            <a:r>
              <a:rPr lang="lt-LT" dirty="0"/>
              <a:t>Paskutinės kelionės metu plaukėme per didžiulį interneto vandenyną, naudodami </a:t>
            </a:r>
            <a:r>
              <a:rPr lang="lt-LT" dirty="0" err="1"/>
              <a:t>Python</a:t>
            </a:r>
            <a:r>
              <a:rPr lang="lt-LT" dirty="0"/>
              <a:t> ir mūsų patikimus įrankius „</a:t>
            </a:r>
            <a:r>
              <a:rPr lang="lt-LT" dirty="0" err="1"/>
              <a:t>BeautifulSoup</a:t>
            </a:r>
            <a:r>
              <a:rPr lang="lt-LT" dirty="0"/>
              <a:t>“ ir užklausas, kad gautume savo lobį – pirmąją duomenų dalį iš tinklalapio bloko.</a:t>
            </a:r>
          </a:p>
          <a:p>
            <a:endParaRPr lang="lt-LT" dirty="0"/>
          </a:p>
          <a:p>
            <a:r>
              <a:rPr lang="lt-LT" dirty="0"/>
              <a:t>Bet kas atsitinka, kai mūsų lobių skrynioje yra dalykų, kurių mums nereikia? Ar galime jį išmesti atgal į jūrą? Na, o šiandienos nuotykis yra būtent tai – nepageidaujamos informacijos pašalinimas iš mūsų duomenų. Vėl lipkime į </a:t>
            </a:r>
            <a:r>
              <a:rPr lang="lt-LT" dirty="0" err="1"/>
              <a:t>Python</a:t>
            </a:r>
            <a:r>
              <a:rPr lang="lt-LT" dirty="0"/>
              <a:t> laivą ir plaukime pirmyn!</a:t>
            </a:r>
          </a:p>
          <a:p>
            <a:endParaRPr lang="lt-LT" dirty="0"/>
          </a:p>
          <a:p>
            <a:r>
              <a:rPr lang="lt-LT" dirty="0"/>
              <a:t>Prisiminkite kodą, kurį naudojome norėdami gauti savo lobį? Štai tik jūsų prisiminimams:</a:t>
            </a:r>
          </a:p>
          <a:p>
            <a:endParaRPr lang="lt-LT" dirty="0"/>
          </a:p>
          <a:p>
            <a:r>
              <a:rPr lang="lt-LT" dirty="0" err="1"/>
              <a:t>from</a:t>
            </a:r>
            <a:r>
              <a:rPr lang="lt-LT" dirty="0"/>
              <a:t> bs4 </a:t>
            </a:r>
            <a:r>
              <a:rPr lang="lt-LT" dirty="0" err="1"/>
              <a:t>import</a:t>
            </a:r>
            <a:r>
              <a:rPr lang="lt-LT" dirty="0"/>
              <a:t> </a:t>
            </a:r>
            <a:r>
              <a:rPr lang="lt-LT" dirty="0" err="1"/>
              <a:t>BeautifulSoup</a:t>
            </a:r>
            <a:endParaRPr lang="lt-LT" dirty="0"/>
          </a:p>
          <a:p>
            <a:r>
              <a:rPr lang="lt-LT" dirty="0" err="1"/>
              <a:t>import</a:t>
            </a:r>
            <a:r>
              <a:rPr lang="lt-LT" dirty="0"/>
              <a:t> </a:t>
            </a:r>
            <a:r>
              <a:rPr lang="lt-LT" dirty="0" err="1"/>
              <a:t>requests</a:t>
            </a:r>
            <a:endParaRPr lang="lt-LT" dirty="0"/>
          </a:p>
          <a:p>
            <a:endParaRPr lang="lt-LT" dirty="0"/>
          </a:p>
          <a:p>
            <a:r>
              <a:rPr lang="lt-LT" dirty="0" err="1"/>
              <a:t>source</a:t>
            </a:r>
            <a:r>
              <a:rPr lang="lt-LT" dirty="0"/>
              <a:t> = </a:t>
            </a:r>
            <a:r>
              <a:rPr lang="lt-LT" dirty="0" err="1"/>
              <a:t>requests.get</a:t>
            </a:r>
            <a:r>
              <a:rPr lang="lt-LT" dirty="0"/>
              <a:t>('https://</a:t>
            </a:r>
            <a:r>
              <a:rPr lang="lt-LT" dirty="0" err="1"/>
              <a:t>www.delfi.lt</a:t>
            </a:r>
            <a:r>
              <a:rPr lang="lt-LT" dirty="0"/>
              <a:t>/').</a:t>
            </a:r>
            <a:r>
              <a:rPr lang="lt-LT" dirty="0" err="1"/>
              <a:t>text</a:t>
            </a:r>
            <a:endParaRPr lang="lt-LT" dirty="0"/>
          </a:p>
          <a:p>
            <a:r>
              <a:rPr lang="lt-LT" dirty="0" err="1"/>
              <a:t>soup</a:t>
            </a:r>
            <a:r>
              <a:rPr lang="lt-LT" dirty="0"/>
              <a:t> = </a:t>
            </a:r>
            <a:r>
              <a:rPr lang="lt-LT" dirty="0" err="1"/>
              <a:t>BeautifulSoup</a:t>
            </a:r>
            <a:r>
              <a:rPr lang="lt-LT" dirty="0"/>
              <a:t>(</a:t>
            </a:r>
            <a:r>
              <a:rPr lang="lt-LT" dirty="0" err="1"/>
              <a:t>source</a:t>
            </a:r>
            <a:r>
              <a:rPr lang="lt-LT" dirty="0"/>
              <a:t>, '</a:t>
            </a:r>
            <a:r>
              <a:rPr lang="lt-LT" dirty="0" err="1"/>
              <a:t>html.parser</a:t>
            </a:r>
            <a:r>
              <a:rPr lang="lt-LT" dirty="0"/>
              <a:t>')</a:t>
            </a:r>
          </a:p>
          <a:p>
            <a:r>
              <a:rPr lang="lt-LT" dirty="0" err="1"/>
              <a:t>block</a:t>
            </a:r>
            <a:r>
              <a:rPr lang="lt-LT" dirty="0"/>
              <a:t> = </a:t>
            </a:r>
            <a:r>
              <a:rPr lang="lt-LT" dirty="0" err="1"/>
              <a:t>soup.find</a:t>
            </a:r>
            <a:r>
              <a:rPr lang="lt-LT" dirty="0"/>
              <a:t>('div', </a:t>
            </a:r>
            <a:r>
              <a:rPr lang="lt-LT" dirty="0" err="1"/>
              <a:t>class</a:t>
            </a:r>
            <a:r>
              <a:rPr lang="lt-LT" dirty="0"/>
              <a:t> = '</a:t>
            </a:r>
            <a:r>
              <a:rPr lang="lt-LT" dirty="0" err="1"/>
              <a:t>headline</a:t>
            </a:r>
            <a:r>
              <a:rPr lang="lt-LT" dirty="0"/>
              <a:t>‘)</a:t>
            </a:r>
          </a:p>
          <a:p>
            <a:endParaRPr lang="lt-LT" dirty="0"/>
          </a:p>
          <a:p>
            <a:r>
              <a:rPr lang="lt-LT" dirty="0"/>
              <a:t>Dar kartą nuplaukėme į savo mėgstamą naujienų svetainę </a:t>
            </a:r>
            <a:r>
              <a:rPr lang="lt-LT" dirty="0" err="1"/>
              <a:t>Delfi</a:t>
            </a:r>
            <a:r>
              <a:rPr lang="lt-LT" dirty="0"/>
              <a:t>, parsinešėme tinklalapio tekstą, išanalizavome jį į gražią HTML žymų sriubą ir išgavome „div“ bloką su klasės „antrašte“. Tai buvo mūsų lobių skrynia!</a:t>
            </a:r>
          </a:p>
          <a:p>
            <a:endParaRPr lang="lt-LT" dirty="0"/>
          </a:p>
          <a:p>
            <a:r>
              <a:rPr lang="lt-LT" dirty="0"/>
              <a:t>Bet, oho! Žvilgtelėję į vidų randame papildomų daiktų, kurių nelabai norime. „Antraštės kategorija“ ir „</a:t>
            </a:r>
            <a:r>
              <a:rPr lang="lt-LT" dirty="0" err="1"/>
              <a:t>CBarticleTitle</a:t>
            </a:r>
            <a:r>
              <a:rPr lang="lt-LT" dirty="0"/>
              <a:t>“ užima vietą. Nusprendėme, kad norime šiek tiek išvalyti savo lobių skrynią.</a:t>
            </a:r>
          </a:p>
          <a:p>
            <a:endParaRPr lang="lt-LT" dirty="0"/>
          </a:p>
          <a:p>
            <a:r>
              <a:rPr lang="lt-LT" dirty="0"/>
              <a:t>Taigi, švelniai išimkime šias papildomas dalis:</a:t>
            </a:r>
          </a:p>
          <a:p>
            <a:endParaRPr lang="lt-LT" dirty="0"/>
          </a:p>
          <a:p>
            <a:r>
              <a:rPr lang="lt-LT" dirty="0" err="1"/>
              <a:t>from</a:t>
            </a:r>
            <a:r>
              <a:rPr lang="lt-LT" dirty="0"/>
              <a:t> bs4 </a:t>
            </a:r>
            <a:r>
              <a:rPr lang="lt-LT" dirty="0" err="1"/>
              <a:t>import</a:t>
            </a:r>
            <a:r>
              <a:rPr lang="lt-LT" dirty="0"/>
              <a:t> </a:t>
            </a:r>
            <a:r>
              <a:rPr lang="lt-LT" dirty="0" err="1"/>
              <a:t>BeautifulSoup</a:t>
            </a:r>
            <a:endParaRPr lang="lt-LT" dirty="0"/>
          </a:p>
          <a:p>
            <a:r>
              <a:rPr lang="lt-LT" dirty="0" err="1"/>
              <a:t>import</a:t>
            </a:r>
            <a:r>
              <a:rPr lang="lt-LT" dirty="0"/>
              <a:t> </a:t>
            </a:r>
            <a:r>
              <a:rPr lang="lt-LT" dirty="0" err="1"/>
              <a:t>requests</a:t>
            </a:r>
            <a:endParaRPr lang="lt-LT" dirty="0"/>
          </a:p>
          <a:p>
            <a:endParaRPr lang="lt-LT" dirty="0"/>
          </a:p>
          <a:p>
            <a:r>
              <a:rPr lang="lt-LT" dirty="0" err="1"/>
              <a:t>source</a:t>
            </a:r>
            <a:r>
              <a:rPr lang="lt-LT" dirty="0"/>
              <a:t> = </a:t>
            </a:r>
            <a:r>
              <a:rPr lang="lt-LT" dirty="0" err="1"/>
              <a:t>requests.get</a:t>
            </a:r>
            <a:r>
              <a:rPr lang="lt-LT" dirty="0"/>
              <a:t>('https://</a:t>
            </a:r>
            <a:r>
              <a:rPr lang="lt-LT" dirty="0" err="1"/>
              <a:t>www.delfi.lt</a:t>
            </a:r>
            <a:r>
              <a:rPr lang="lt-LT" dirty="0"/>
              <a:t>/').</a:t>
            </a:r>
            <a:r>
              <a:rPr lang="lt-LT" dirty="0" err="1"/>
              <a:t>text</a:t>
            </a:r>
            <a:endParaRPr lang="lt-LT" dirty="0"/>
          </a:p>
          <a:p>
            <a:r>
              <a:rPr lang="lt-LT" dirty="0" err="1"/>
              <a:t>soup</a:t>
            </a:r>
            <a:r>
              <a:rPr lang="lt-LT" dirty="0"/>
              <a:t> = </a:t>
            </a:r>
            <a:r>
              <a:rPr lang="lt-LT" dirty="0" err="1"/>
              <a:t>BeautifulSoup</a:t>
            </a:r>
            <a:r>
              <a:rPr lang="lt-LT" dirty="0"/>
              <a:t>(</a:t>
            </a:r>
            <a:r>
              <a:rPr lang="lt-LT" dirty="0" err="1"/>
              <a:t>source</a:t>
            </a:r>
            <a:r>
              <a:rPr lang="lt-LT" dirty="0"/>
              <a:t>, '</a:t>
            </a:r>
            <a:r>
              <a:rPr lang="lt-LT" dirty="0" err="1"/>
              <a:t>html.parser</a:t>
            </a:r>
            <a:r>
              <a:rPr lang="lt-LT" dirty="0"/>
              <a:t>')</a:t>
            </a:r>
          </a:p>
          <a:p>
            <a:r>
              <a:rPr lang="lt-LT" dirty="0"/>
              <a:t>blokas = </a:t>
            </a:r>
            <a:r>
              <a:rPr lang="lt-LT" dirty="0" err="1"/>
              <a:t>soup.find</a:t>
            </a:r>
            <a:r>
              <a:rPr lang="lt-LT" dirty="0"/>
              <a:t>('div', </a:t>
            </a:r>
            <a:r>
              <a:rPr lang="lt-LT" dirty="0" err="1"/>
              <a:t>class</a:t>
            </a:r>
            <a:r>
              <a:rPr lang="lt-LT" dirty="0"/>
              <a:t> = '</a:t>
            </a:r>
            <a:r>
              <a:rPr lang="lt-LT" dirty="0" err="1"/>
              <a:t>headline</a:t>
            </a:r>
            <a:r>
              <a:rPr lang="lt-LT" dirty="0"/>
              <a:t>‘)</a:t>
            </a:r>
          </a:p>
          <a:p>
            <a:endParaRPr lang="lt-LT" dirty="0"/>
          </a:p>
          <a:p>
            <a:r>
              <a:rPr lang="lt-LT" dirty="0"/>
              <a:t>Čia, kaip ir anksčiau, vėl naudojame paieškos funkciją, kad surastume šiuos nepageidaujamus elementus. Ir atspėk, ką daro „juosta“? Tai tarsi mažas valymo šepetėlis, nušluojantis visas pirmąsias ar galines vietas nuo mūsų teksto, kad jis būtų tvarkingas ir tvarkingas!</a:t>
            </a:r>
          </a:p>
          <a:p>
            <a:endParaRPr lang="lt-LT" dirty="0"/>
          </a:p>
          <a:p>
            <a:r>
              <a:rPr lang="lt-LT" dirty="0"/>
              <a:t>Dabar, kai turime šiuos gabalus savo rankose, kas toliau? Ar mums jų daugiau reikia? Na! Taigi mes tiesiog jų neįtraukiame, kai rodome savo lobį. Tiesiog einame į priekį ir išspausdiname išvalytus duomenis:</a:t>
            </a:r>
          </a:p>
          <a:p>
            <a:endParaRPr lang="lt-LT" dirty="0"/>
          </a:p>
          <a:p>
            <a:r>
              <a:rPr lang="lt-LT" dirty="0" err="1"/>
              <a:t>print</a:t>
            </a:r>
            <a:r>
              <a:rPr lang="lt-LT" dirty="0"/>
              <a:t>(</a:t>
            </a:r>
            <a:r>
              <a:rPr lang="lt-LT" dirty="0" err="1"/>
              <a:t>category</a:t>
            </a:r>
            <a:r>
              <a:rPr lang="lt-LT" dirty="0"/>
              <a:t>)</a:t>
            </a:r>
          </a:p>
          <a:p>
            <a:r>
              <a:rPr lang="lt-LT" dirty="0" err="1"/>
              <a:t>print</a:t>
            </a:r>
            <a:r>
              <a:rPr lang="lt-LT" dirty="0"/>
              <a:t>(</a:t>
            </a:r>
            <a:r>
              <a:rPr lang="lt-LT" dirty="0" err="1"/>
              <a:t>text</a:t>
            </a:r>
            <a:r>
              <a:rPr lang="lt-LT" dirty="0"/>
              <a:t>)</a:t>
            </a:r>
          </a:p>
          <a:p>
            <a:endParaRPr lang="lt-LT" dirty="0"/>
          </a:p>
          <a:p>
            <a:r>
              <a:rPr lang="lt-LT" dirty="0"/>
              <a:t>Štai jūs, žmonės! Sutvarkėme savo duomenis, palikdami tik tai, ko norime, o likusius išmesti. Atminkite, kad duomenų valymas yra toks pat svarbus kaip duomenų gavimas mūsų tyrinėjimų metu. Švari lobių skrynia yra daug vertingesnė už netvarkingą!</a:t>
            </a:r>
          </a:p>
          <a:p>
            <a:r>
              <a:rPr lang="lt-LT" dirty="0"/>
              <a:t>Dar kartą nuplaukėme į savo mėgstamą naujienų svetainę </a:t>
            </a:r>
            <a:r>
              <a:rPr lang="lt-LT" dirty="0" err="1"/>
              <a:t>Delfi</a:t>
            </a:r>
            <a:r>
              <a:rPr lang="lt-LT" dirty="0"/>
              <a:t>, parsinešėme tinklalapio tekstą, išanalizavome jį į gražią HTML žymų sriubą ir išgavome „div“ bloką su klasės „antrašte“. Tai buvo mūsų lobių skrynia!</a:t>
            </a:r>
          </a:p>
          <a:p>
            <a:endParaRPr lang="lt-LT" dirty="0"/>
          </a:p>
          <a:p>
            <a:r>
              <a:rPr lang="lt-LT" dirty="0"/>
              <a:t>Bet, oho! Žvilgtelėję į vidų randame papildomų daiktų, kurių nelabai norime. „Antraštės kategorija“ ir „</a:t>
            </a:r>
            <a:r>
              <a:rPr lang="lt-LT" dirty="0" err="1"/>
              <a:t>CBarticleTitle</a:t>
            </a:r>
            <a:r>
              <a:rPr lang="lt-LT" dirty="0"/>
              <a:t>“ užima vietą. Nusprendėme, kad norime šiek tiek išvalyti savo lobių skrynią.</a:t>
            </a:r>
          </a:p>
          <a:p>
            <a:endParaRPr lang="lt-LT" dirty="0"/>
          </a:p>
          <a:p>
            <a:r>
              <a:rPr lang="lt-LT" dirty="0"/>
              <a:t>Taigi, švelniai išimkime šias papildomas dalis:</a:t>
            </a:r>
          </a:p>
          <a:p>
            <a:endParaRPr lang="lt-LT" dirty="0"/>
          </a:p>
          <a:p>
            <a:r>
              <a:rPr lang="lt-LT" dirty="0"/>
              <a:t>pitonas</a:t>
            </a:r>
          </a:p>
          <a:p>
            <a:r>
              <a:rPr lang="lt-LT" dirty="0"/>
              <a:t>Nukopijuokite kodą</a:t>
            </a:r>
          </a:p>
          <a:p>
            <a:r>
              <a:rPr lang="lt-LT" dirty="0"/>
              <a:t>kategorija = </a:t>
            </a:r>
            <a:r>
              <a:rPr lang="lt-LT" dirty="0" err="1"/>
              <a:t>block.find</a:t>
            </a:r>
            <a:r>
              <a:rPr lang="lt-LT" dirty="0"/>
              <a:t>('div', </a:t>
            </a:r>
            <a:r>
              <a:rPr lang="lt-LT" dirty="0" err="1"/>
              <a:t>class</a:t>
            </a:r>
            <a:r>
              <a:rPr lang="lt-LT" dirty="0"/>
              <a:t> = 'antraštė-kategorija').</a:t>
            </a:r>
            <a:r>
              <a:rPr lang="lt-LT" dirty="0" err="1"/>
              <a:t>text.strip</a:t>
            </a:r>
            <a:r>
              <a:rPr lang="lt-LT" dirty="0"/>
              <a:t>()</a:t>
            </a:r>
          </a:p>
          <a:p>
            <a:r>
              <a:rPr lang="lt-LT" dirty="0"/>
              <a:t>tekstas = </a:t>
            </a:r>
            <a:r>
              <a:rPr lang="lt-LT" dirty="0" err="1"/>
              <a:t>block.find</a:t>
            </a:r>
            <a:r>
              <a:rPr lang="lt-LT" dirty="0"/>
              <a:t>('a', </a:t>
            </a:r>
            <a:r>
              <a:rPr lang="lt-LT" dirty="0" err="1"/>
              <a:t>class</a:t>
            </a:r>
            <a:r>
              <a:rPr lang="lt-LT" dirty="0"/>
              <a:t> = '</a:t>
            </a:r>
            <a:r>
              <a:rPr lang="lt-LT" dirty="0" err="1"/>
              <a:t>CBarticleTitle</a:t>
            </a:r>
            <a:r>
              <a:rPr lang="lt-LT" dirty="0"/>
              <a:t>').</a:t>
            </a:r>
            <a:r>
              <a:rPr lang="lt-LT" dirty="0" err="1"/>
              <a:t>text.strip</a:t>
            </a:r>
            <a:r>
              <a:rPr lang="lt-LT" dirty="0"/>
              <a:t>()</a:t>
            </a:r>
          </a:p>
          <a:p>
            <a:r>
              <a:rPr lang="lt-LT" dirty="0"/>
              <a:t>Čia, kaip ir anksčiau, vėl naudojame paieškos funkciją, kad surastume šiuos nepageidaujamus elementus. Ir atspėk, ką daro „juosta“? Tai tarsi mažas valymo šepetėlis, nušluojantis visas pirmąsias ar galines vietas nuo mūsų teksto, kad jis būtų tvarkingas ir tvarkingas!</a:t>
            </a:r>
          </a:p>
          <a:p>
            <a:endParaRPr lang="lt-LT" dirty="0"/>
          </a:p>
          <a:p>
            <a:r>
              <a:rPr lang="lt-LT" dirty="0"/>
              <a:t>Dabar, kai turime šiuos gabalus savo rankose, kas toliau? Ar mums jų daugiau reikia? Na! Taigi mes tiesiog jų neįtraukiame, kai rodome savo lobį. Tiesiog einame į priekį ir išspausdiname išvalytus duomenis:</a:t>
            </a:r>
          </a:p>
          <a:p>
            <a:endParaRPr lang="lt-LT" dirty="0"/>
          </a:p>
          <a:p>
            <a:r>
              <a:rPr lang="lt-LT" dirty="0"/>
              <a:t>pitonas</a:t>
            </a:r>
          </a:p>
          <a:p>
            <a:r>
              <a:rPr lang="lt-LT" dirty="0"/>
              <a:t>Nukopijuokite kodą</a:t>
            </a:r>
          </a:p>
          <a:p>
            <a:r>
              <a:rPr lang="lt-LT" dirty="0"/>
              <a:t>spausdinti (kategorija)</a:t>
            </a:r>
          </a:p>
          <a:p>
            <a:r>
              <a:rPr lang="lt-LT" dirty="0"/>
              <a:t>spausdinti (tekstas)</a:t>
            </a:r>
          </a:p>
          <a:p>
            <a:r>
              <a:rPr lang="lt-LT" dirty="0"/>
              <a:t>Štai jūs, žmonės! Sutvarkėme savo duomenis, palikdami tik tai, ko norime, o likusius išmesti. Atminkite, kad duomenų valymas yra toks pat svarbus kaip duomenų gavimas mūsų tyrinėjimų metu. Švari lobių skrynia yra daug vertingesnė už netvarkingą!</a:t>
            </a:r>
            <a:endParaRPr lang="en-LT" dirty="0"/>
          </a:p>
        </p:txBody>
      </p:sp>
      <p:sp>
        <p:nvSpPr>
          <p:cNvPr id="4" name="Slide Number Placeholder 3"/>
          <p:cNvSpPr>
            <a:spLocks noGrp="1"/>
          </p:cNvSpPr>
          <p:nvPr>
            <p:ph type="sldNum" sz="quarter" idx="5"/>
          </p:nvPr>
        </p:nvSpPr>
        <p:spPr/>
        <p:txBody>
          <a:bodyPr/>
          <a:lstStyle/>
          <a:p>
            <a:fld id="{71D6F48D-7566-D640-9936-5A269CEE44F3}" type="slidenum">
              <a:rPr lang="en-LT" smtClean="0"/>
              <a:t>4</a:t>
            </a:fld>
            <a:endParaRPr lang="en-LT"/>
          </a:p>
        </p:txBody>
      </p:sp>
    </p:spTree>
    <p:extLst>
      <p:ext uri="{BB962C8B-B14F-4D97-AF65-F5344CB8AC3E}">
        <p14:creationId xmlns:p14="http://schemas.microsoft.com/office/powerpoint/2010/main" val="905976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a:t>Anksčiau mes įvaldėme iš savo duomenų vandenyno paimti vieną lobių skrynią ir išvalyti joje esantį grobį. Šiandien mes sustipriname savo žaidimą. Užuot atgavę tik vieną skrynią, rinksime visus lobius, kuriuos tik galime rasti!</a:t>
            </a:r>
          </a:p>
          <a:p>
            <a:endParaRPr lang="lt-LT" dirty="0"/>
          </a:p>
          <a:p>
            <a:r>
              <a:rPr lang="lt-LT" dirty="0"/>
              <a:t>Teisingai – gauname duomenis iš visų mėgstamiausios naujienų svetainės „</a:t>
            </a:r>
            <a:r>
              <a:rPr lang="lt-LT" dirty="0" err="1"/>
              <a:t>Delfi</a:t>
            </a:r>
            <a:r>
              <a:rPr lang="lt-LT" dirty="0"/>
              <a:t>“ blokų. Pasiruošę gauti rimtą grobį? Tada išplaukime savo </a:t>
            </a:r>
            <a:r>
              <a:rPr lang="lt-LT" dirty="0" err="1"/>
              <a:t>Python</a:t>
            </a:r>
            <a:r>
              <a:rPr lang="lt-LT" dirty="0"/>
              <a:t> laivu!</a:t>
            </a:r>
          </a:p>
          <a:p>
            <a:endParaRPr lang="lt-LT" dirty="0"/>
          </a:p>
          <a:p>
            <a:r>
              <a:rPr lang="lt-LT" dirty="0"/>
              <a:t>Pirmiausia turime nuvykti į tikslinę svetainę ir išanalizuoti ją į skanią HTML žymų sriubą, kaip ir anksčiau:</a:t>
            </a:r>
          </a:p>
          <a:p>
            <a:endParaRPr lang="lt-LT" dirty="0"/>
          </a:p>
          <a:p>
            <a:r>
              <a:rPr lang="lt-LT" dirty="0" err="1"/>
              <a:t>from</a:t>
            </a:r>
            <a:r>
              <a:rPr lang="lt-LT" dirty="0"/>
              <a:t> bs4 </a:t>
            </a:r>
            <a:r>
              <a:rPr lang="lt-LT" dirty="0" err="1"/>
              <a:t>import</a:t>
            </a:r>
            <a:r>
              <a:rPr lang="lt-LT" dirty="0"/>
              <a:t> </a:t>
            </a:r>
            <a:r>
              <a:rPr lang="lt-LT" dirty="0" err="1"/>
              <a:t>BeautifulSoup</a:t>
            </a:r>
            <a:endParaRPr lang="lt-LT" dirty="0"/>
          </a:p>
          <a:p>
            <a:r>
              <a:rPr lang="lt-LT" dirty="0" err="1"/>
              <a:t>import</a:t>
            </a:r>
            <a:r>
              <a:rPr lang="lt-LT" dirty="0"/>
              <a:t> </a:t>
            </a:r>
            <a:r>
              <a:rPr lang="lt-LT" dirty="0" err="1"/>
              <a:t>requests</a:t>
            </a:r>
            <a:endParaRPr lang="lt-LT" dirty="0"/>
          </a:p>
          <a:p>
            <a:r>
              <a:rPr lang="lt-LT" dirty="0" err="1"/>
              <a:t>source</a:t>
            </a:r>
            <a:r>
              <a:rPr lang="lt-LT" dirty="0"/>
              <a:t> = </a:t>
            </a:r>
            <a:r>
              <a:rPr lang="lt-LT" dirty="0" err="1"/>
              <a:t>requests.get</a:t>
            </a:r>
            <a:r>
              <a:rPr lang="lt-LT" dirty="0"/>
              <a:t>('https://</a:t>
            </a:r>
            <a:r>
              <a:rPr lang="lt-LT" dirty="0" err="1"/>
              <a:t>www.delfi.lt</a:t>
            </a:r>
            <a:r>
              <a:rPr lang="lt-LT" dirty="0"/>
              <a:t>/').</a:t>
            </a:r>
            <a:r>
              <a:rPr lang="lt-LT" dirty="0" err="1"/>
              <a:t>text</a:t>
            </a:r>
            <a:endParaRPr lang="lt-LT" dirty="0"/>
          </a:p>
          <a:p>
            <a:r>
              <a:rPr lang="lt-LT" dirty="0" err="1"/>
              <a:t>soup</a:t>
            </a:r>
            <a:r>
              <a:rPr lang="lt-LT" dirty="0"/>
              <a:t> = </a:t>
            </a:r>
            <a:r>
              <a:rPr lang="lt-LT" dirty="0" err="1"/>
              <a:t>BeautifulSoup</a:t>
            </a:r>
            <a:r>
              <a:rPr lang="lt-LT" dirty="0"/>
              <a:t>(</a:t>
            </a:r>
            <a:r>
              <a:rPr lang="lt-LT" dirty="0" err="1"/>
              <a:t>source</a:t>
            </a:r>
            <a:r>
              <a:rPr lang="lt-LT" dirty="0"/>
              <a:t>, '</a:t>
            </a:r>
            <a:r>
              <a:rPr lang="lt-LT" dirty="0" err="1"/>
              <a:t>html.parser</a:t>
            </a:r>
            <a:r>
              <a:rPr lang="lt-LT" dirty="0"/>
              <a:t>‘)</a:t>
            </a:r>
          </a:p>
          <a:p>
            <a:endParaRPr lang="lt-LT" dirty="0"/>
          </a:p>
          <a:p>
            <a:r>
              <a:rPr lang="lt-LT" dirty="0"/>
              <a:t>Prisiminkite, kaip naudojome „</a:t>
            </a:r>
            <a:r>
              <a:rPr lang="lt-LT" dirty="0" err="1"/>
              <a:t>soup.find</a:t>
            </a:r>
            <a:r>
              <a:rPr lang="lt-LT" dirty="0"/>
              <a:t>“, kad rastume vieną „div“ bloką su klasės „antrašte“? Šį kartą vietoj to naudosime </a:t>
            </a:r>
            <a:r>
              <a:rPr lang="lt-LT" dirty="0" err="1"/>
              <a:t>soup.find_all</a:t>
            </a:r>
            <a:r>
              <a:rPr lang="lt-LT" dirty="0"/>
              <a:t>. Tai panašu į platesnio tinklo užmetimą, kad sugautumėte visus panašius blokus puslapyje:</a:t>
            </a:r>
          </a:p>
          <a:p>
            <a:endParaRPr lang="lt-LT" dirty="0"/>
          </a:p>
          <a:p>
            <a:r>
              <a:rPr lang="lt-LT" dirty="0"/>
              <a:t>pitonas</a:t>
            </a:r>
          </a:p>
          <a:p>
            <a:r>
              <a:rPr lang="lt-LT" dirty="0"/>
              <a:t>Nukopijuokite kodą</a:t>
            </a:r>
          </a:p>
          <a:p>
            <a:r>
              <a:rPr lang="lt-LT" dirty="0" err="1"/>
              <a:t>blocks</a:t>
            </a:r>
            <a:r>
              <a:rPr lang="lt-LT" dirty="0"/>
              <a:t> = </a:t>
            </a:r>
            <a:r>
              <a:rPr lang="lt-LT" dirty="0" err="1"/>
              <a:t>soup.find_all</a:t>
            </a:r>
            <a:r>
              <a:rPr lang="lt-LT" dirty="0"/>
              <a:t>('div', </a:t>
            </a:r>
            <a:r>
              <a:rPr lang="lt-LT" dirty="0" err="1"/>
              <a:t>class</a:t>
            </a:r>
            <a:r>
              <a:rPr lang="lt-LT" dirty="0"/>
              <a:t> = '</a:t>
            </a:r>
            <a:r>
              <a:rPr lang="lt-LT" dirty="0" err="1"/>
              <a:t>headline</a:t>
            </a:r>
            <a:r>
              <a:rPr lang="lt-LT" dirty="0"/>
              <a:t>‘)</a:t>
            </a:r>
          </a:p>
          <a:p>
            <a:endParaRPr lang="lt-LT" dirty="0"/>
          </a:p>
          <a:p>
            <a:r>
              <a:rPr lang="lt-LT" dirty="0"/>
              <a:t>Dabar turime krūvą lobių skrynių (arba „blokų“, kaip mes jas vadiname). Bet turime atidaryti kiekvieną ir įnešti lobį į vidų. Čia įsijungia mūsų senas draugas, „už“ kilpa. Tai tarsi mūsų patikima papūga, kuri po vieną čiulpia kiekvienos skrynios turinį:</a:t>
            </a:r>
          </a:p>
          <a:p>
            <a:endParaRPr lang="lt-LT" dirty="0"/>
          </a:p>
          <a:p>
            <a:r>
              <a:rPr lang="lt-LT" dirty="0"/>
              <a:t>pitonas</a:t>
            </a:r>
          </a:p>
          <a:p>
            <a:r>
              <a:rPr lang="lt-LT" dirty="0" err="1"/>
              <a:t>for</a:t>
            </a:r>
            <a:r>
              <a:rPr lang="lt-LT" dirty="0"/>
              <a:t> </a:t>
            </a:r>
            <a:r>
              <a:rPr lang="lt-LT" dirty="0" err="1"/>
              <a:t>block</a:t>
            </a:r>
            <a:r>
              <a:rPr lang="lt-LT" dirty="0"/>
              <a:t> </a:t>
            </a:r>
            <a:r>
              <a:rPr lang="lt-LT" dirty="0" err="1"/>
              <a:t>in</a:t>
            </a:r>
            <a:r>
              <a:rPr lang="lt-LT" dirty="0"/>
              <a:t> </a:t>
            </a:r>
            <a:r>
              <a:rPr lang="lt-LT" dirty="0" err="1"/>
              <a:t>blocks</a:t>
            </a:r>
            <a:r>
              <a:rPr lang="lt-LT" dirty="0"/>
              <a:t>:</a:t>
            </a:r>
          </a:p>
          <a:p>
            <a:r>
              <a:rPr lang="lt-LT" dirty="0"/>
              <a:t>    </a:t>
            </a:r>
            <a:r>
              <a:rPr lang="lt-LT" dirty="0" err="1"/>
              <a:t>try</a:t>
            </a:r>
            <a:r>
              <a:rPr lang="lt-LT" dirty="0"/>
              <a:t>:</a:t>
            </a:r>
          </a:p>
          <a:p>
            <a:r>
              <a:rPr lang="lt-LT" dirty="0"/>
              <a:t>        </a:t>
            </a:r>
            <a:r>
              <a:rPr lang="lt-LT" dirty="0" err="1"/>
              <a:t>category</a:t>
            </a:r>
            <a:r>
              <a:rPr lang="lt-LT" dirty="0"/>
              <a:t> = </a:t>
            </a:r>
            <a:r>
              <a:rPr lang="lt-LT" dirty="0" err="1"/>
              <a:t>block.find</a:t>
            </a:r>
            <a:r>
              <a:rPr lang="lt-LT" dirty="0"/>
              <a:t>('div', </a:t>
            </a:r>
            <a:r>
              <a:rPr lang="lt-LT" dirty="0" err="1"/>
              <a:t>class</a:t>
            </a:r>
            <a:r>
              <a:rPr lang="lt-LT" dirty="0"/>
              <a:t> = '</a:t>
            </a:r>
            <a:r>
              <a:rPr lang="lt-LT" dirty="0" err="1"/>
              <a:t>headline-category</a:t>
            </a:r>
            <a:r>
              <a:rPr lang="lt-LT" dirty="0"/>
              <a:t>').</a:t>
            </a:r>
            <a:r>
              <a:rPr lang="lt-LT" dirty="0" err="1"/>
              <a:t>text.strip</a:t>
            </a:r>
            <a:r>
              <a:rPr lang="lt-LT" dirty="0"/>
              <a:t>() </a:t>
            </a:r>
          </a:p>
          <a:p>
            <a:r>
              <a:rPr lang="lt-LT" dirty="0"/>
              <a:t>        </a:t>
            </a:r>
            <a:r>
              <a:rPr lang="lt-LT" dirty="0" err="1"/>
              <a:t>text</a:t>
            </a:r>
            <a:r>
              <a:rPr lang="lt-LT" dirty="0"/>
              <a:t> = </a:t>
            </a:r>
            <a:r>
              <a:rPr lang="lt-LT" dirty="0" err="1"/>
              <a:t>block.find</a:t>
            </a:r>
            <a:r>
              <a:rPr lang="lt-LT" dirty="0"/>
              <a:t>('a', </a:t>
            </a:r>
            <a:r>
              <a:rPr lang="lt-LT" dirty="0" err="1"/>
              <a:t>class</a:t>
            </a:r>
            <a:r>
              <a:rPr lang="lt-LT" dirty="0"/>
              <a:t> = '</a:t>
            </a:r>
            <a:r>
              <a:rPr lang="lt-LT" dirty="0" err="1"/>
              <a:t>CBarticleTitle</a:t>
            </a:r>
            <a:r>
              <a:rPr lang="lt-LT" dirty="0"/>
              <a:t>').</a:t>
            </a:r>
            <a:r>
              <a:rPr lang="lt-LT" dirty="0" err="1"/>
              <a:t>text.strip</a:t>
            </a:r>
            <a:r>
              <a:rPr lang="lt-LT" dirty="0"/>
              <a:t>()</a:t>
            </a:r>
          </a:p>
          <a:p>
            <a:r>
              <a:rPr lang="lt-LT" dirty="0"/>
              <a:t>        </a:t>
            </a:r>
            <a:r>
              <a:rPr lang="lt-LT" dirty="0" err="1"/>
              <a:t>print</a:t>
            </a:r>
            <a:r>
              <a:rPr lang="lt-LT" dirty="0"/>
              <a:t>(</a:t>
            </a:r>
            <a:r>
              <a:rPr lang="lt-LT" dirty="0" err="1"/>
              <a:t>category</a:t>
            </a:r>
            <a:r>
              <a:rPr lang="lt-LT" dirty="0"/>
              <a:t>)</a:t>
            </a:r>
          </a:p>
          <a:p>
            <a:r>
              <a:rPr lang="lt-LT" dirty="0"/>
              <a:t>        </a:t>
            </a:r>
            <a:r>
              <a:rPr lang="lt-LT" dirty="0" err="1"/>
              <a:t>print</a:t>
            </a:r>
            <a:r>
              <a:rPr lang="lt-LT" dirty="0"/>
              <a:t>(</a:t>
            </a:r>
            <a:r>
              <a:rPr lang="lt-LT" dirty="0" err="1"/>
              <a:t>text</a:t>
            </a:r>
            <a:r>
              <a:rPr lang="lt-LT" dirty="0"/>
              <a:t>)</a:t>
            </a:r>
          </a:p>
          <a:p>
            <a:r>
              <a:rPr lang="lt-LT" dirty="0"/>
              <a:t>    </a:t>
            </a:r>
            <a:r>
              <a:rPr lang="lt-LT" dirty="0" err="1"/>
              <a:t>except</a:t>
            </a:r>
            <a:r>
              <a:rPr lang="lt-LT" dirty="0"/>
              <a:t>:</a:t>
            </a:r>
          </a:p>
          <a:p>
            <a:r>
              <a:rPr lang="lt-LT" dirty="0"/>
              <a:t>        </a:t>
            </a:r>
            <a:r>
              <a:rPr lang="lt-LT" dirty="0" err="1"/>
              <a:t>pass</a:t>
            </a:r>
            <a:endParaRPr lang="lt-LT" dirty="0"/>
          </a:p>
          <a:p>
            <a:endParaRPr lang="lt-LT" dirty="0"/>
          </a:p>
          <a:p>
            <a:r>
              <a:rPr lang="lt-LT" dirty="0"/>
              <a:t>Štai smagioji dalis. Ne visos skrynios turi tą patį turinį. Kai kurie gali neturėti „antraštės kategorijos“ arba „</a:t>
            </a:r>
            <a:r>
              <a:rPr lang="lt-LT" dirty="0" err="1"/>
              <a:t>CBarticleTitle</a:t>
            </a:r>
            <a:r>
              <a:rPr lang="lt-LT" dirty="0"/>
              <a:t>“. Jei bandysime atidaryti skrynią, kurioje jų nėra, mūsų papūga protestuodama sukrims ir programa gali sugesti!</a:t>
            </a:r>
          </a:p>
          <a:p>
            <a:endParaRPr lang="lt-LT" dirty="0"/>
          </a:p>
          <a:p>
            <a:r>
              <a:rPr lang="lt-LT" dirty="0"/>
              <a:t>Štai kodėl mes naudojame blokus „bandyti“ ir „išskyrus“. Tai tarsi pasakymas mūsų papūgai: "Ei, jei skrynioje nėra norimo grobio, tiesiog praleiskite jį ir pereikite prie kito. Nereikia kelti triukšmo!" Taigi, net jei aptiksime klaidą, mūsų programa maloniai ją ignoruos ir tęs.</a:t>
            </a:r>
          </a:p>
          <a:p>
            <a:endParaRPr lang="lt-LT" dirty="0"/>
          </a:p>
          <a:p>
            <a:r>
              <a:rPr lang="lt-LT" dirty="0"/>
              <a:t>Ir štai, kolegos tyrinėtojai! Dabar esate ne tik lobių ieškotojai, bet ir profesionalūs duomenų piratai! Galite gauti visus duomenų blokus iš tinklalapio ir išgauti norimą informaciją. Taigi plaukiokite toliau, nardykite ir leiskite begaliniam interneto vandenynui tapti jūsų žaidimų aikštele. Laimingos duomenų medžioklės!</a:t>
            </a:r>
            <a:endParaRPr lang="en-LT" dirty="0"/>
          </a:p>
        </p:txBody>
      </p:sp>
      <p:sp>
        <p:nvSpPr>
          <p:cNvPr id="4" name="Slide Number Placeholder 3"/>
          <p:cNvSpPr>
            <a:spLocks noGrp="1"/>
          </p:cNvSpPr>
          <p:nvPr>
            <p:ph type="sldNum" sz="quarter" idx="5"/>
          </p:nvPr>
        </p:nvSpPr>
        <p:spPr/>
        <p:txBody>
          <a:bodyPr/>
          <a:lstStyle/>
          <a:p>
            <a:fld id="{71D6F48D-7566-D640-9936-5A269CEE44F3}" type="slidenum">
              <a:rPr lang="en-LT" smtClean="0"/>
              <a:t>5</a:t>
            </a:fld>
            <a:endParaRPr lang="en-LT"/>
          </a:p>
        </p:txBody>
      </p:sp>
    </p:spTree>
    <p:extLst>
      <p:ext uri="{BB962C8B-B14F-4D97-AF65-F5344CB8AC3E}">
        <p14:creationId xmlns:p14="http://schemas.microsoft.com/office/powerpoint/2010/main" val="252622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a:t>Mūsų </a:t>
            </a:r>
            <a:r>
              <a:rPr lang="lt-LT" dirty="0" err="1"/>
              <a:t>Python</a:t>
            </a:r>
            <a:r>
              <a:rPr lang="lt-LT" dirty="0"/>
              <a:t> laivas nuvežė mus į keletą jaudinančių kelionių, ar ne? Išmokome plaukti duomenų vandenynu, atnešti lobių skrynias, jas išvalyti ir net atnešti visas skrynias, kurias galime rasti. Bet palaukite, yra pagrindinė kiekvieno nuotykio dalis, kurios mums trūko! Kokia nauda iš lobių paieškos, jei neplanuojame savo grobio ir neužfiksuojame savo žygdarbių?</a:t>
            </a:r>
          </a:p>
          <a:p>
            <a:endParaRPr lang="lt-LT" dirty="0"/>
          </a:p>
          <a:p>
            <a:r>
              <a:rPr lang="lt-LT" dirty="0"/>
              <a:t>Šiandien mes išmoksime būtent tai – įrašyti gautą informaciją į CSV failą. Pagalvokite apie tai kaip apie savo lobių žemėlapio ar nuotykių ieškotojo dienoraščio kūrimą!</a:t>
            </a:r>
          </a:p>
          <a:p>
            <a:endParaRPr lang="lt-LT" dirty="0"/>
          </a:p>
          <a:p>
            <a:r>
              <a:rPr lang="lt-LT" dirty="0"/>
              <a:t>Paruoškime savo laivą ir vėl išplaukime:</a:t>
            </a:r>
          </a:p>
          <a:p>
            <a:endParaRPr lang="lt-LT" dirty="0"/>
          </a:p>
          <a:p>
            <a:r>
              <a:rPr lang="lt-LT" dirty="0" err="1"/>
              <a:t>from</a:t>
            </a:r>
            <a:r>
              <a:rPr lang="lt-LT" dirty="0"/>
              <a:t> bs4 </a:t>
            </a:r>
            <a:r>
              <a:rPr lang="lt-LT" dirty="0" err="1"/>
              <a:t>import</a:t>
            </a:r>
            <a:r>
              <a:rPr lang="lt-LT" dirty="0"/>
              <a:t> </a:t>
            </a:r>
            <a:r>
              <a:rPr lang="lt-LT" dirty="0" err="1"/>
              <a:t>BeautifulSoup</a:t>
            </a:r>
            <a:endParaRPr lang="lt-LT" dirty="0"/>
          </a:p>
          <a:p>
            <a:r>
              <a:rPr lang="lt-LT" dirty="0" err="1"/>
              <a:t>import</a:t>
            </a:r>
            <a:r>
              <a:rPr lang="lt-LT" dirty="0"/>
              <a:t> </a:t>
            </a:r>
            <a:r>
              <a:rPr lang="lt-LT" dirty="0" err="1"/>
              <a:t>requests</a:t>
            </a:r>
            <a:endParaRPr lang="lt-LT" dirty="0"/>
          </a:p>
          <a:p>
            <a:r>
              <a:rPr lang="lt-LT" dirty="0" err="1"/>
              <a:t>import</a:t>
            </a:r>
            <a:r>
              <a:rPr lang="lt-LT" dirty="0"/>
              <a:t> </a:t>
            </a:r>
            <a:r>
              <a:rPr lang="lt-LT" dirty="0" err="1"/>
              <a:t>csv</a:t>
            </a:r>
            <a:endParaRPr lang="lt-LT" dirty="0"/>
          </a:p>
          <a:p>
            <a:endParaRPr lang="lt-LT" dirty="0"/>
          </a:p>
          <a:p>
            <a:r>
              <a:rPr lang="lt-LT" dirty="0" err="1"/>
              <a:t>source</a:t>
            </a:r>
            <a:r>
              <a:rPr lang="lt-LT" dirty="0"/>
              <a:t> = </a:t>
            </a:r>
            <a:r>
              <a:rPr lang="lt-LT" dirty="0" err="1"/>
              <a:t>requests.get</a:t>
            </a:r>
            <a:r>
              <a:rPr lang="lt-LT" dirty="0"/>
              <a:t>('https://</a:t>
            </a:r>
            <a:r>
              <a:rPr lang="lt-LT" dirty="0" err="1"/>
              <a:t>www.delfi.lt</a:t>
            </a:r>
            <a:r>
              <a:rPr lang="lt-LT" dirty="0"/>
              <a:t>/').</a:t>
            </a:r>
            <a:r>
              <a:rPr lang="lt-LT" dirty="0" err="1"/>
              <a:t>text</a:t>
            </a:r>
            <a:endParaRPr lang="lt-LT" dirty="0"/>
          </a:p>
          <a:p>
            <a:r>
              <a:rPr lang="lt-LT" dirty="0" err="1"/>
              <a:t>soup</a:t>
            </a:r>
            <a:r>
              <a:rPr lang="lt-LT" dirty="0"/>
              <a:t> = </a:t>
            </a:r>
            <a:r>
              <a:rPr lang="lt-LT" dirty="0" err="1"/>
              <a:t>BeautifulSoup</a:t>
            </a:r>
            <a:r>
              <a:rPr lang="lt-LT" dirty="0"/>
              <a:t>(</a:t>
            </a:r>
            <a:r>
              <a:rPr lang="lt-LT" dirty="0" err="1"/>
              <a:t>source</a:t>
            </a:r>
            <a:r>
              <a:rPr lang="lt-LT" dirty="0"/>
              <a:t>, '</a:t>
            </a:r>
            <a:r>
              <a:rPr lang="lt-LT" dirty="0" err="1"/>
              <a:t>html.parser</a:t>
            </a:r>
            <a:r>
              <a:rPr lang="lt-LT" dirty="0"/>
              <a:t>')</a:t>
            </a:r>
          </a:p>
          <a:p>
            <a:r>
              <a:rPr lang="lt-LT" dirty="0" err="1"/>
              <a:t>blocks</a:t>
            </a:r>
            <a:r>
              <a:rPr lang="lt-LT" dirty="0"/>
              <a:t> = </a:t>
            </a:r>
            <a:r>
              <a:rPr lang="lt-LT" dirty="0" err="1"/>
              <a:t>soup.find_all</a:t>
            </a:r>
            <a:r>
              <a:rPr lang="lt-LT" dirty="0"/>
              <a:t>('div', </a:t>
            </a:r>
            <a:r>
              <a:rPr lang="lt-LT" dirty="0" err="1"/>
              <a:t>class</a:t>
            </a:r>
            <a:r>
              <a:rPr lang="lt-LT" dirty="0"/>
              <a:t> = '</a:t>
            </a:r>
            <a:r>
              <a:rPr lang="lt-LT" dirty="0" err="1"/>
              <a:t>headline</a:t>
            </a:r>
            <a:r>
              <a:rPr lang="lt-LT" dirty="0"/>
              <a:t>‘)</a:t>
            </a:r>
          </a:p>
          <a:p>
            <a:endParaRPr lang="lt-LT" dirty="0"/>
          </a:p>
          <a:p>
            <a:r>
              <a:rPr lang="lt-LT" dirty="0"/>
              <a:t>Nuėjome į „</a:t>
            </a:r>
            <a:r>
              <a:rPr lang="lt-LT" dirty="0" err="1"/>
              <a:t>Delfi</a:t>
            </a:r>
            <a:r>
              <a:rPr lang="lt-LT" dirty="0"/>
              <a:t>“ ir radome visus savo „antraštės“ blokus, kaip ir anksčiau. Tačiau šį kartą savo radinius saugosime specialioje vietoje.</a:t>
            </a:r>
          </a:p>
          <a:p>
            <a:endParaRPr lang="lt-LT" dirty="0"/>
          </a:p>
          <a:p>
            <a:r>
              <a:rPr lang="lt-LT" dirty="0"/>
              <a:t>Pirmiausia sukursime savo lobių žemėlapį, kuris mūsų atveju yra CSV failas. Tam naudojame </a:t>
            </a:r>
            <a:r>
              <a:rPr lang="lt-LT" dirty="0" err="1"/>
              <a:t>Python</a:t>
            </a:r>
            <a:r>
              <a:rPr lang="lt-LT" dirty="0"/>
              <a:t> komandą „su atviru“ ir „</a:t>
            </a:r>
            <a:r>
              <a:rPr lang="lt-LT" dirty="0" err="1"/>
              <a:t>csv</a:t>
            </a:r>
            <a:r>
              <a:rPr lang="lt-LT" dirty="0"/>
              <a:t>“ biblioteką:</a:t>
            </a:r>
          </a:p>
          <a:p>
            <a:endParaRPr lang="lt-LT" dirty="0"/>
          </a:p>
          <a:p>
            <a:r>
              <a:rPr lang="lt-LT" dirty="0" err="1"/>
              <a:t>with</a:t>
            </a:r>
            <a:r>
              <a:rPr lang="lt-LT" dirty="0"/>
              <a:t> </a:t>
            </a:r>
            <a:r>
              <a:rPr lang="lt-LT" dirty="0" err="1"/>
              <a:t>open</a:t>
            </a:r>
            <a:r>
              <a:rPr lang="lt-LT" dirty="0"/>
              <a:t>("</a:t>
            </a:r>
            <a:r>
              <a:rPr lang="lt-LT" dirty="0" err="1"/>
              <a:t>delfi_news.csv</a:t>
            </a:r>
            <a:r>
              <a:rPr lang="lt-LT" dirty="0"/>
              <a:t>", "</a:t>
            </a:r>
            <a:r>
              <a:rPr lang="lt-LT" dirty="0" err="1"/>
              <a:t>w</a:t>
            </a:r>
            <a:r>
              <a:rPr lang="lt-LT" dirty="0"/>
              <a:t>", </a:t>
            </a:r>
            <a:r>
              <a:rPr lang="lt-LT" dirty="0" err="1"/>
              <a:t>encoding</a:t>
            </a:r>
            <a:r>
              <a:rPr lang="lt-LT" dirty="0"/>
              <a:t>="UTF-8", </a:t>
            </a:r>
            <a:r>
              <a:rPr lang="lt-LT" dirty="0" err="1"/>
              <a:t>newline</a:t>
            </a:r>
            <a:r>
              <a:rPr lang="lt-LT" dirty="0"/>
              <a:t>='') </a:t>
            </a:r>
            <a:r>
              <a:rPr lang="lt-LT" dirty="0" err="1"/>
              <a:t>as</a:t>
            </a:r>
            <a:r>
              <a:rPr lang="lt-LT" dirty="0"/>
              <a:t> </a:t>
            </a:r>
            <a:r>
              <a:rPr lang="lt-LT" dirty="0" err="1"/>
              <a:t>file</a:t>
            </a:r>
            <a:r>
              <a:rPr lang="lt-LT" dirty="0"/>
              <a:t>:</a:t>
            </a:r>
          </a:p>
          <a:p>
            <a:r>
              <a:rPr lang="lt-LT" dirty="0"/>
              <a:t>    </a:t>
            </a:r>
            <a:r>
              <a:rPr lang="lt-LT" dirty="0" err="1"/>
              <a:t>csv_writer</a:t>
            </a:r>
            <a:r>
              <a:rPr lang="lt-LT" dirty="0"/>
              <a:t> = </a:t>
            </a:r>
            <a:r>
              <a:rPr lang="lt-LT" dirty="0" err="1"/>
              <a:t>csv.writer</a:t>
            </a:r>
            <a:r>
              <a:rPr lang="lt-LT" dirty="0"/>
              <a:t>(</a:t>
            </a:r>
            <a:r>
              <a:rPr lang="lt-LT" dirty="0" err="1"/>
              <a:t>file</a:t>
            </a:r>
            <a:r>
              <a:rPr lang="lt-LT" dirty="0"/>
              <a:t>)</a:t>
            </a:r>
          </a:p>
          <a:p>
            <a:r>
              <a:rPr lang="lt-LT" dirty="0"/>
              <a:t>    </a:t>
            </a:r>
            <a:r>
              <a:rPr lang="lt-LT" dirty="0" err="1"/>
              <a:t>csv_writer.writerow</a:t>
            </a:r>
            <a:r>
              <a:rPr lang="lt-LT" dirty="0"/>
              <a:t>(['</a:t>
            </a:r>
            <a:r>
              <a:rPr lang="lt-LT" dirty="0" err="1"/>
              <a:t>Category</a:t>
            </a:r>
            <a:r>
              <a:rPr lang="lt-LT" dirty="0"/>
              <a:t>', '</a:t>
            </a:r>
            <a:r>
              <a:rPr lang="lt-LT" dirty="0" err="1"/>
              <a:t>Text</a:t>
            </a:r>
            <a:r>
              <a:rPr lang="lt-LT" dirty="0"/>
              <a:t>‘])</a:t>
            </a:r>
          </a:p>
          <a:p>
            <a:endParaRPr lang="lt-LT" dirty="0"/>
          </a:p>
          <a:p>
            <a:r>
              <a:rPr lang="lt-LT" dirty="0"/>
              <a:t>Štai kas vyksta. „Su atvira“ yra tarsi mūsų lobių skrynios (arba failo) atidarymas. Savo failą pavadiname „</a:t>
            </a:r>
            <a:r>
              <a:rPr lang="lt-LT" dirty="0" err="1"/>
              <a:t>delfi_news.csv</a:t>
            </a:r>
            <a:r>
              <a:rPr lang="lt-LT" dirty="0"/>
              <a:t>“. „</a:t>
            </a:r>
            <a:r>
              <a:rPr lang="lt-LT" dirty="0" err="1"/>
              <a:t>w</a:t>
            </a:r>
            <a:r>
              <a:rPr lang="lt-LT" dirty="0"/>
              <a:t>“ rodo, kad atidarome failą, kad į jį būtų galima įrašyti. Taip pat nustatome kodavimą į „UTF-8“, kad būtų galima naudoti bet kokius specialiuosius simbolius, kuriuos galime aptikti, o „naują eilutę“ nustatome į tuščią eilutę, kad išvengtume papildomų eilučių pertraukų faile.</a:t>
            </a:r>
          </a:p>
          <a:p>
            <a:endParaRPr lang="lt-LT" dirty="0"/>
          </a:p>
          <a:p>
            <a:r>
              <a:rPr lang="lt-LT" dirty="0"/>
              <a:t>„</a:t>
            </a:r>
            <a:r>
              <a:rPr lang="lt-LT" dirty="0" err="1"/>
              <a:t>csv.writer</a:t>
            </a:r>
            <a:r>
              <a:rPr lang="lt-LT" dirty="0"/>
              <a:t>“ yra tarsi mūsų patikima plunksna, pasiruošusi įrašyti mūsų radinius faile. O naudodami „</a:t>
            </a:r>
            <a:r>
              <a:rPr lang="lt-LT" dirty="0" err="1"/>
              <a:t>csv_writer.writerow</a:t>
            </a:r>
            <a:r>
              <a:rPr lang="lt-LT" dirty="0"/>
              <a:t>“ rašome savo stulpelių „Kategorija“ ir „Tekstas“ antraštes.</a:t>
            </a:r>
          </a:p>
          <a:p>
            <a:endParaRPr lang="lt-LT" dirty="0"/>
          </a:p>
          <a:p>
            <a:r>
              <a:rPr lang="lt-LT" dirty="0"/>
              <a:t>Tada mes pasinersime į savo blokus ir pradėsime įrašyti savo lobius:</a:t>
            </a:r>
          </a:p>
          <a:p>
            <a:endParaRPr lang="lt-LT" dirty="0"/>
          </a:p>
          <a:p>
            <a:r>
              <a:rPr lang="lt-LT" dirty="0" err="1"/>
              <a:t>for</a:t>
            </a:r>
            <a:r>
              <a:rPr lang="lt-LT" dirty="0"/>
              <a:t> </a:t>
            </a:r>
            <a:r>
              <a:rPr lang="lt-LT" dirty="0" err="1"/>
              <a:t>block</a:t>
            </a:r>
            <a:r>
              <a:rPr lang="lt-LT" dirty="0"/>
              <a:t> </a:t>
            </a:r>
            <a:r>
              <a:rPr lang="lt-LT" dirty="0" err="1"/>
              <a:t>in</a:t>
            </a:r>
            <a:r>
              <a:rPr lang="lt-LT" dirty="0"/>
              <a:t> </a:t>
            </a:r>
            <a:r>
              <a:rPr lang="lt-LT" dirty="0" err="1"/>
              <a:t>blocks</a:t>
            </a:r>
            <a:r>
              <a:rPr lang="lt-LT" dirty="0"/>
              <a:t>:</a:t>
            </a:r>
          </a:p>
          <a:p>
            <a:r>
              <a:rPr lang="lt-LT" dirty="0"/>
              <a:t>    </a:t>
            </a:r>
            <a:r>
              <a:rPr lang="lt-LT" dirty="0" err="1"/>
              <a:t>try</a:t>
            </a:r>
            <a:r>
              <a:rPr lang="lt-LT" dirty="0"/>
              <a:t>:</a:t>
            </a:r>
          </a:p>
          <a:p>
            <a:r>
              <a:rPr lang="lt-LT" dirty="0"/>
              <a:t>        </a:t>
            </a:r>
            <a:r>
              <a:rPr lang="lt-LT" dirty="0" err="1"/>
              <a:t>category</a:t>
            </a:r>
            <a:r>
              <a:rPr lang="lt-LT" dirty="0"/>
              <a:t> = </a:t>
            </a:r>
            <a:r>
              <a:rPr lang="lt-LT" dirty="0" err="1"/>
              <a:t>block.find</a:t>
            </a:r>
            <a:r>
              <a:rPr lang="lt-LT" dirty="0"/>
              <a:t>('div', </a:t>
            </a:r>
            <a:r>
              <a:rPr lang="lt-LT" dirty="0" err="1"/>
              <a:t>class</a:t>
            </a:r>
            <a:r>
              <a:rPr lang="lt-LT" dirty="0"/>
              <a:t> = '</a:t>
            </a:r>
            <a:r>
              <a:rPr lang="lt-LT" dirty="0" err="1"/>
              <a:t>headline-category</a:t>
            </a:r>
            <a:r>
              <a:rPr lang="lt-LT" dirty="0"/>
              <a:t>').</a:t>
            </a:r>
            <a:r>
              <a:rPr lang="lt-LT" dirty="0" err="1"/>
              <a:t>text.strip</a:t>
            </a:r>
            <a:r>
              <a:rPr lang="lt-LT" dirty="0"/>
              <a:t>() </a:t>
            </a:r>
          </a:p>
          <a:p>
            <a:r>
              <a:rPr lang="lt-LT" dirty="0"/>
              <a:t>        </a:t>
            </a:r>
            <a:r>
              <a:rPr lang="lt-LT" dirty="0" err="1"/>
              <a:t>text</a:t>
            </a:r>
            <a:r>
              <a:rPr lang="lt-LT" dirty="0"/>
              <a:t> = </a:t>
            </a:r>
            <a:r>
              <a:rPr lang="lt-LT" dirty="0" err="1"/>
              <a:t>block.find</a:t>
            </a:r>
            <a:r>
              <a:rPr lang="lt-LT" dirty="0"/>
              <a:t>('a', </a:t>
            </a:r>
            <a:r>
              <a:rPr lang="lt-LT" dirty="0" err="1"/>
              <a:t>class</a:t>
            </a:r>
            <a:r>
              <a:rPr lang="lt-LT" dirty="0"/>
              <a:t>_ = '</a:t>
            </a:r>
            <a:r>
              <a:rPr lang="lt-LT" dirty="0" err="1"/>
              <a:t>CBarticleTitle</a:t>
            </a:r>
            <a:r>
              <a:rPr lang="lt-LT" dirty="0"/>
              <a:t>').</a:t>
            </a:r>
            <a:r>
              <a:rPr lang="lt-LT" dirty="0" err="1"/>
              <a:t>text.strip</a:t>
            </a:r>
            <a:r>
              <a:rPr lang="lt-LT" dirty="0"/>
              <a:t>() </a:t>
            </a:r>
          </a:p>
          <a:p>
            <a:r>
              <a:rPr lang="lt-LT" dirty="0"/>
              <a:t>        </a:t>
            </a:r>
            <a:r>
              <a:rPr lang="lt-LT" dirty="0" err="1"/>
              <a:t>csv_writer.writerow</a:t>
            </a:r>
            <a:r>
              <a:rPr lang="lt-LT" dirty="0"/>
              <a:t>([</a:t>
            </a:r>
            <a:r>
              <a:rPr lang="lt-LT" dirty="0" err="1"/>
              <a:t>category</a:t>
            </a:r>
            <a:r>
              <a:rPr lang="lt-LT" dirty="0"/>
              <a:t>, </a:t>
            </a:r>
            <a:r>
              <a:rPr lang="lt-LT" dirty="0" err="1"/>
              <a:t>text</a:t>
            </a:r>
            <a:r>
              <a:rPr lang="lt-LT" dirty="0"/>
              <a:t>])</a:t>
            </a:r>
          </a:p>
          <a:p>
            <a:r>
              <a:rPr lang="lt-LT" dirty="0"/>
              <a:t>    </a:t>
            </a:r>
            <a:r>
              <a:rPr lang="lt-LT" dirty="0" err="1"/>
              <a:t>except</a:t>
            </a:r>
            <a:r>
              <a:rPr lang="lt-LT" dirty="0"/>
              <a:t>:</a:t>
            </a:r>
          </a:p>
          <a:p>
            <a:r>
              <a:rPr lang="lt-LT" dirty="0"/>
              <a:t>        </a:t>
            </a:r>
            <a:r>
              <a:rPr lang="lt-LT" dirty="0" err="1"/>
              <a:t>pass</a:t>
            </a:r>
            <a:endParaRPr lang="lt-LT" dirty="0"/>
          </a:p>
          <a:p>
            <a:endParaRPr lang="lt-LT" dirty="0"/>
          </a:p>
          <a:p>
            <a:r>
              <a:rPr lang="lt-LT" dirty="0"/>
              <a:t>Kaip ir anksčiau, mes naudojame kilpą „</a:t>
            </a:r>
            <a:r>
              <a:rPr lang="lt-LT" dirty="0" err="1"/>
              <a:t>for</a:t>
            </a:r>
            <a:r>
              <a:rPr lang="lt-LT" dirty="0"/>
              <a:t>“, kad peržiūrėtume kiekvieną bloką. Tačiau dabar, užuot spausdinę savo radinius, įrašome juos į CSV failą su „</a:t>
            </a:r>
            <a:r>
              <a:rPr lang="lt-LT" dirty="0" err="1"/>
              <a:t>csv_writer.writerow</a:t>
            </a:r>
            <a:r>
              <a:rPr lang="lt-LT" dirty="0"/>
              <a:t>“. Jei pateksime į bloką, kuriame nėra to, ko ieškome, mūsų patikimas blokas „bandyti“ ir „išskyrus“ leis mums jį praleisti be jokių problemų.</a:t>
            </a:r>
          </a:p>
          <a:p>
            <a:endParaRPr lang="lt-LT" dirty="0"/>
          </a:p>
          <a:p>
            <a:r>
              <a:rPr lang="lt-LT" dirty="0"/>
              <a:t>Ir štai, drąsūs tyrinėtojai! Jūs ne tik gavote vertingų duomenų iš didžiulio duomenų vandenyno, bet ir išmokote tvarkingai įrašyti radinius į CSV failą. Šis žemėlapis ne tik žymi jūsų praeities nuotykius, bet ir yra ateities tyrinėjimų vadovas!</a:t>
            </a:r>
          </a:p>
          <a:p>
            <a:endParaRPr lang="lt-LT" dirty="0"/>
          </a:p>
          <a:p>
            <a:r>
              <a:rPr lang="lt-LT" dirty="0"/>
              <a:t>Taigi atminkite, kad nuotykių ieškotojo kelionė nesibaigia lobio radimu. Tai apie radinių katalogavimą ir pasiruošimą kitai kelionei. Tyrinėkite toliau, mokykitės ir sėkmingo duomenų medžioklės!</a:t>
            </a:r>
            <a:endParaRPr lang="en-LT" dirty="0"/>
          </a:p>
        </p:txBody>
      </p:sp>
      <p:sp>
        <p:nvSpPr>
          <p:cNvPr id="4" name="Slide Number Placeholder 3"/>
          <p:cNvSpPr>
            <a:spLocks noGrp="1"/>
          </p:cNvSpPr>
          <p:nvPr>
            <p:ph type="sldNum" sz="quarter" idx="5"/>
          </p:nvPr>
        </p:nvSpPr>
        <p:spPr/>
        <p:txBody>
          <a:bodyPr/>
          <a:lstStyle/>
          <a:p>
            <a:fld id="{71D6F48D-7566-D640-9936-5A269CEE44F3}" type="slidenum">
              <a:rPr lang="en-LT" smtClean="0"/>
              <a:t>6</a:t>
            </a:fld>
            <a:endParaRPr lang="en-LT"/>
          </a:p>
        </p:txBody>
      </p:sp>
    </p:spTree>
    <p:extLst>
      <p:ext uri="{BB962C8B-B14F-4D97-AF65-F5344CB8AC3E}">
        <p14:creationId xmlns:p14="http://schemas.microsoft.com/office/powerpoint/2010/main" val="32213402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a:t>Iki šiol buvome lobių ieškotojai, neriame į duomenų vandenyną, norėdami gauti informacijos. Šiandien mes tampame duomenų prekybininkais! Naršysime po interneto turgaus gatves, gausime mobiliųjų telefonų kainas ir fiksuosime savo radinius.</a:t>
            </a:r>
          </a:p>
          <a:p>
            <a:endParaRPr lang="lt-LT" dirty="0"/>
          </a:p>
          <a:p>
            <a:r>
              <a:rPr lang="lt-LT" dirty="0"/>
              <a:t>Mūsų tikslas? Populiari elektroninė parduotuvė Telia. Mūsų pasirinktas prekės ženklas? Pasaulyje žinomas Samsung. Pasiruošę tapti duomenų prekybininku? Tada lipkime į savo </a:t>
            </a:r>
            <a:r>
              <a:rPr lang="lt-LT" dirty="0" err="1"/>
              <a:t>Python</a:t>
            </a:r>
            <a:r>
              <a:rPr lang="lt-LT" dirty="0"/>
              <a:t> laivą!</a:t>
            </a:r>
          </a:p>
          <a:p>
            <a:endParaRPr lang="lt-LT" dirty="0"/>
          </a:p>
          <a:p>
            <a:r>
              <a:rPr lang="lt-LT" dirty="0"/>
              <a:t>Kaip visada, pirmasis mūsų žingsnis yra patekti į mūsų rinką „Telia“ ir išanalizuoti tinklalapį į HTML sriubą:</a:t>
            </a:r>
          </a:p>
          <a:p>
            <a:endParaRPr lang="lt-LT" dirty="0"/>
          </a:p>
          <a:p>
            <a:r>
              <a:rPr lang="lt-LT" dirty="0" err="1"/>
              <a:t>import</a:t>
            </a:r>
            <a:r>
              <a:rPr lang="lt-LT" dirty="0"/>
              <a:t> </a:t>
            </a:r>
            <a:r>
              <a:rPr lang="lt-LT" dirty="0" err="1"/>
              <a:t>csv</a:t>
            </a:r>
            <a:endParaRPr lang="lt-LT" dirty="0"/>
          </a:p>
          <a:p>
            <a:r>
              <a:rPr lang="lt-LT" dirty="0" err="1"/>
              <a:t>from</a:t>
            </a:r>
            <a:r>
              <a:rPr lang="lt-LT" dirty="0"/>
              <a:t> bs4 </a:t>
            </a:r>
            <a:r>
              <a:rPr lang="lt-LT" dirty="0" err="1"/>
              <a:t>import</a:t>
            </a:r>
            <a:r>
              <a:rPr lang="lt-LT" dirty="0"/>
              <a:t> </a:t>
            </a:r>
            <a:r>
              <a:rPr lang="lt-LT" dirty="0" err="1"/>
              <a:t>BeautifulSoup</a:t>
            </a:r>
            <a:endParaRPr lang="lt-LT" dirty="0"/>
          </a:p>
          <a:p>
            <a:r>
              <a:rPr lang="lt-LT" dirty="0" err="1"/>
              <a:t>import</a:t>
            </a:r>
            <a:r>
              <a:rPr lang="lt-LT" dirty="0"/>
              <a:t> </a:t>
            </a:r>
            <a:r>
              <a:rPr lang="lt-LT" dirty="0" err="1"/>
              <a:t>requests</a:t>
            </a:r>
            <a:endParaRPr lang="lt-LT" dirty="0"/>
          </a:p>
          <a:p>
            <a:endParaRPr lang="lt-LT" dirty="0"/>
          </a:p>
          <a:p>
            <a:r>
              <a:rPr lang="lt-LT" dirty="0" err="1"/>
              <a:t>source</a:t>
            </a:r>
            <a:r>
              <a:rPr lang="lt-LT" dirty="0"/>
              <a:t> = </a:t>
            </a:r>
            <a:r>
              <a:rPr lang="lt-LT" dirty="0" err="1"/>
              <a:t>requests.get</a:t>
            </a:r>
            <a:r>
              <a:rPr lang="lt-LT" dirty="0"/>
              <a:t>('https://</a:t>
            </a:r>
            <a:r>
              <a:rPr lang="lt-LT" dirty="0" err="1"/>
              <a:t>shop.telia.lt</a:t>
            </a:r>
            <a:r>
              <a:rPr lang="lt-LT" dirty="0"/>
              <a:t>/telefonai/?</a:t>
            </a:r>
            <a:r>
              <a:rPr lang="lt-LT" dirty="0" err="1"/>
              <a:t>filter</a:t>
            </a:r>
            <a:r>
              <a:rPr lang="lt-LT" dirty="0"/>
              <a:t>=</a:t>
            </a:r>
            <a:r>
              <a:rPr lang="lt-LT" dirty="0" err="1"/>
              <a:t>brand:samsung</a:t>
            </a:r>
            <a:r>
              <a:rPr lang="lt-LT" dirty="0"/>
              <a:t>').</a:t>
            </a:r>
            <a:r>
              <a:rPr lang="lt-LT" dirty="0" err="1"/>
              <a:t>text</a:t>
            </a:r>
            <a:endParaRPr lang="lt-LT" dirty="0"/>
          </a:p>
          <a:p>
            <a:r>
              <a:rPr lang="lt-LT" dirty="0" err="1"/>
              <a:t>soup</a:t>
            </a:r>
            <a:r>
              <a:rPr lang="lt-LT" dirty="0"/>
              <a:t> = </a:t>
            </a:r>
            <a:r>
              <a:rPr lang="lt-LT" dirty="0" err="1"/>
              <a:t>BeautifulSoup</a:t>
            </a:r>
            <a:r>
              <a:rPr lang="lt-LT" dirty="0"/>
              <a:t>(</a:t>
            </a:r>
            <a:r>
              <a:rPr lang="lt-LT" dirty="0" err="1"/>
              <a:t>source</a:t>
            </a:r>
            <a:r>
              <a:rPr lang="lt-LT" dirty="0"/>
              <a:t>, '</a:t>
            </a:r>
            <a:r>
              <a:rPr lang="lt-LT" dirty="0" err="1"/>
              <a:t>html.parser</a:t>
            </a:r>
            <a:r>
              <a:rPr lang="lt-LT" dirty="0"/>
              <a:t>‘)</a:t>
            </a:r>
          </a:p>
          <a:p>
            <a:endParaRPr lang="lt-LT" dirty="0"/>
          </a:p>
          <a:p>
            <a:r>
              <a:rPr lang="lt-LT" dirty="0"/>
              <a:t>Parduotuvėje mes ieškome konkretaus produkto demonstravimo tipo arba „bloko“. Mūsų atveju šie blokai yra „div“ elementai, kurių klasė „</a:t>
            </a:r>
            <a:r>
              <a:rPr lang="lt-LT" dirty="0" err="1"/>
              <a:t>card</a:t>
            </a:r>
            <a:r>
              <a:rPr lang="lt-LT" dirty="0"/>
              <a:t> </a:t>
            </a:r>
            <a:r>
              <a:rPr lang="lt-LT" dirty="0" err="1"/>
              <a:t>card</a:t>
            </a:r>
            <a:r>
              <a:rPr lang="lt-LT" dirty="0"/>
              <a:t>__</a:t>
            </a:r>
            <a:r>
              <a:rPr lang="lt-LT" dirty="0" err="1"/>
              <a:t>product</a:t>
            </a:r>
            <a:r>
              <a:rPr lang="lt-LT" dirty="0"/>
              <a:t> </a:t>
            </a:r>
            <a:r>
              <a:rPr lang="lt-LT" dirty="0" err="1"/>
              <a:t>card</a:t>
            </a:r>
            <a:r>
              <a:rPr lang="lt-LT" dirty="0"/>
              <a:t>--</a:t>
            </a:r>
            <a:r>
              <a:rPr lang="lt-LT" dirty="0" err="1"/>
              <a:t>anim</a:t>
            </a:r>
            <a:r>
              <a:rPr lang="lt-LT" dirty="0"/>
              <a:t> </a:t>
            </a:r>
            <a:r>
              <a:rPr lang="lt-LT" dirty="0" err="1"/>
              <a:t>js-product-pare-product</a:t>
            </a:r>
            <a:r>
              <a:rPr lang="lt-LT" dirty="0"/>
              <a:t>“. Paimsime visus tokius blokus:</a:t>
            </a:r>
          </a:p>
          <a:p>
            <a:endParaRPr lang="lt-LT" dirty="0"/>
          </a:p>
          <a:p>
            <a:r>
              <a:rPr lang="lt-LT" dirty="0"/>
              <a:t>pitonas</a:t>
            </a:r>
          </a:p>
          <a:p>
            <a:r>
              <a:rPr lang="lt-LT" dirty="0"/>
              <a:t>Nukopijuokite kodą</a:t>
            </a:r>
          </a:p>
          <a:p>
            <a:r>
              <a:rPr lang="lt-LT" dirty="0" err="1"/>
              <a:t>blocks</a:t>
            </a:r>
            <a:r>
              <a:rPr lang="lt-LT" dirty="0"/>
              <a:t> = </a:t>
            </a:r>
            <a:r>
              <a:rPr lang="lt-LT" dirty="0" err="1"/>
              <a:t>soup.find_all</a:t>
            </a:r>
            <a:r>
              <a:rPr lang="lt-LT" dirty="0"/>
              <a:t>('div', </a:t>
            </a:r>
            <a:r>
              <a:rPr lang="lt-LT" dirty="0" err="1"/>
              <a:t>class</a:t>
            </a:r>
            <a:r>
              <a:rPr lang="lt-LT" dirty="0"/>
              <a:t> = '</a:t>
            </a:r>
            <a:r>
              <a:rPr lang="lt-LT" dirty="0" err="1"/>
              <a:t>card</a:t>
            </a:r>
            <a:r>
              <a:rPr lang="lt-LT" dirty="0"/>
              <a:t> </a:t>
            </a:r>
            <a:r>
              <a:rPr lang="lt-LT" dirty="0" err="1"/>
              <a:t>card</a:t>
            </a:r>
            <a:r>
              <a:rPr lang="lt-LT" dirty="0"/>
              <a:t>__</a:t>
            </a:r>
            <a:r>
              <a:rPr lang="lt-LT" dirty="0" err="1"/>
              <a:t>product</a:t>
            </a:r>
            <a:r>
              <a:rPr lang="lt-LT" dirty="0"/>
              <a:t> </a:t>
            </a:r>
            <a:r>
              <a:rPr lang="lt-LT" dirty="0" err="1"/>
              <a:t>card</a:t>
            </a:r>
            <a:r>
              <a:rPr lang="lt-LT" dirty="0"/>
              <a:t>--</a:t>
            </a:r>
            <a:r>
              <a:rPr lang="lt-LT" dirty="0" err="1"/>
              <a:t>anim</a:t>
            </a:r>
            <a:r>
              <a:rPr lang="lt-LT" dirty="0"/>
              <a:t> </a:t>
            </a:r>
            <a:r>
              <a:rPr lang="lt-LT" dirty="0" err="1"/>
              <a:t>js-product-compare-product</a:t>
            </a:r>
            <a:r>
              <a:rPr lang="lt-LT" dirty="0"/>
              <a:t>‘)</a:t>
            </a:r>
          </a:p>
          <a:p>
            <a:endParaRPr lang="lt-LT" dirty="0"/>
          </a:p>
          <a:p>
            <a:r>
              <a:rPr lang="lt-LT" dirty="0"/>
              <a:t>Toliau ruošiame savo prekybininko knygą, kurioje įrašysime savo radinius. Tai bus CSV failas, kurį pavadinsime „Telia Samsung </a:t>
            </a:r>
            <a:r>
              <a:rPr lang="lt-LT" dirty="0" err="1"/>
              <a:t>phones.csv</a:t>
            </a:r>
            <a:r>
              <a:rPr lang="lt-LT" dirty="0"/>
              <a:t>“:</a:t>
            </a:r>
          </a:p>
          <a:p>
            <a:endParaRPr lang="lt-LT" dirty="0"/>
          </a:p>
          <a:p>
            <a:r>
              <a:rPr lang="lt-LT" dirty="0" err="1"/>
              <a:t>with</a:t>
            </a:r>
            <a:r>
              <a:rPr lang="lt-LT" dirty="0"/>
              <a:t> </a:t>
            </a:r>
            <a:r>
              <a:rPr lang="lt-LT" dirty="0" err="1"/>
              <a:t>open</a:t>
            </a:r>
            <a:r>
              <a:rPr lang="lt-LT" dirty="0"/>
              <a:t>("Telia Samsung </a:t>
            </a:r>
            <a:r>
              <a:rPr lang="lt-LT" dirty="0" err="1"/>
              <a:t>phones.csv</a:t>
            </a:r>
            <a:r>
              <a:rPr lang="lt-LT" dirty="0"/>
              <a:t>", "</a:t>
            </a:r>
            <a:r>
              <a:rPr lang="lt-LT" dirty="0" err="1"/>
              <a:t>w</a:t>
            </a:r>
            <a:r>
              <a:rPr lang="lt-LT" dirty="0"/>
              <a:t>", </a:t>
            </a:r>
            <a:r>
              <a:rPr lang="lt-LT" dirty="0" err="1"/>
              <a:t>encoding</a:t>
            </a:r>
            <a:r>
              <a:rPr lang="lt-LT" dirty="0"/>
              <a:t>="UTF-8", </a:t>
            </a:r>
            <a:r>
              <a:rPr lang="lt-LT" dirty="0" err="1"/>
              <a:t>newline</a:t>
            </a:r>
            <a:r>
              <a:rPr lang="lt-LT" dirty="0"/>
              <a:t>='') </a:t>
            </a:r>
            <a:r>
              <a:rPr lang="lt-LT" dirty="0" err="1"/>
              <a:t>as</a:t>
            </a:r>
            <a:r>
              <a:rPr lang="lt-LT" dirty="0"/>
              <a:t> </a:t>
            </a:r>
            <a:r>
              <a:rPr lang="lt-LT" dirty="0" err="1"/>
              <a:t>file</a:t>
            </a:r>
            <a:r>
              <a:rPr lang="lt-LT" dirty="0"/>
              <a:t>:</a:t>
            </a:r>
          </a:p>
          <a:p>
            <a:r>
              <a:rPr lang="lt-LT" dirty="0"/>
              <a:t>    </a:t>
            </a:r>
            <a:r>
              <a:rPr lang="lt-LT" dirty="0" err="1"/>
              <a:t>csv_writer</a:t>
            </a:r>
            <a:r>
              <a:rPr lang="lt-LT" dirty="0"/>
              <a:t> = </a:t>
            </a:r>
            <a:r>
              <a:rPr lang="lt-LT" dirty="0" err="1"/>
              <a:t>csv.writer</a:t>
            </a:r>
            <a:r>
              <a:rPr lang="lt-LT" dirty="0"/>
              <a:t>(</a:t>
            </a:r>
            <a:r>
              <a:rPr lang="lt-LT" dirty="0" err="1"/>
              <a:t>file</a:t>
            </a:r>
            <a:r>
              <a:rPr lang="lt-LT" dirty="0"/>
              <a:t>)</a:t>
            </a:r>
          </a:p>
          <a:p>
            <a:r>
              <a:rPr lang="lt-LT" dirty="0"/>
              <a:t>    </a:t>
            </a:r>
            <a:r>
              <a:rPr lang="lt-LT" dirty="0" err="1"/>
              <a:t>csv_writer.writerow</a:t>
            </a:r>
            <a:r>
              <a:rPr lang="lt-LT" dirty="0"/>
              <a:t>(['</a:t>
            </a:r>
            <a:r>
              <a:rPr lang="lt-LT" dirty="0" err="1"/>
              <a:t>Model</a:t>
            </a:r>
            <a:r>
              <a:rPr lang="lt-LT" dirty="0"/>
              <a:t>', '</a:t>
            </a:r>
            <a:r>
              <a:rPr lang="lt-LT" dirty="0" err="1"/>
              <a:t>Monthly</a:t>
            </a:r>
            <a:r>
              <a:rPr lang="lt-LT" dirty="0"/>
              <a:t> </a:t>
            </a:r>
            <a:r>
              <a:rPr lang="lt-LT" dirty="0" err="1"/>
              <a:t>Price</a:t>
            </a:r>
            <a:r>
              <a:rPr lang="lt-LT" dirty="0"/>
              <a:t>', '</a:t>
            </a:r>
            <a:r>
              <a:rPr lang="lt-LT" dirty="0" err="1"/>
              <a:t>Price</a:t>
            </a:r>
            <a:r>
              <a:rPr lang="lt-LT" dirty="0"/>
              <a:t>‘])</a:t>
            </a:r>
          </a:p>
          <a:p>
            <a:endParaRPr lang="lt-LT" dirty="0"/>
          </a:p>
          <a:p>
            <a:endParaRPr lang="lt-LT" dirty="0"/>
          </a:p>
          <a:p>
            <a:r>
              <a:rPr lang="lt-LT" dirty="0"/>
              <a:t>Atidarome knygelę, kad į ją įrašytume, ir ruošiame plunksną arba „</a:t>
            </a:r>
            <a:r>
              <a:rPr lang="lt-LT" dirty="0" err="1"/>
              <a:t>csv_writer</a:t>
            </a:r>
            <a:r>
              <a:rPr lang="lt-LT" dirty="0"/>
              <a:t>“, kad užsirašytume radinius. Taip pat rašome savo stulpelių antraštes – „Modelis“, „Mėnesio kaina“ ir „Kaina“.</a:t>
            </a:r>
          </a:p>
          <a:p>
            <a:endParaRPr lang="lt-LT" dirty="0"/>
          </a:p>
          <a:p>
            <a:r>
              <a:rPr lang="lt-LT" dirty="0"/>
              <a:t>Dabar įdomi dalis – kiekvieno bloko tyrinėjimas ir radinių įrašymas!</a:t>
            </a:r>
          </a:p>
          <a:p>
            <a:endParaRPr lang="lt-LT" dirty="0"/>
          </a:p>
          <a:p>
            <a:r>
              <a:rPr lang="lt-LT" dirty="0" err="1"/>
              <a:t>for</a:t>
            </a:r>
            <a:r>
              <a:rPr lang="lt-LT" dirty="0"/>
              <a:t> </a:t>
            </a:r>
            <a:r>
              <a:rPr lang="lt-LT" dirty="0" err="1"/>
              <a:t>block</a:t>
            </a:r>
            <a:r>
              <a:rPr lang="lt-LT" dirty="0"/>
              <a:t> </a:t>
            </a:r>
            <a:r>
              <a:rPr lang="lt-LT" dirty="0" err="1"/>
              <a:t>in</a:t>
            </a:r>
            <a:r>
              <a:rPr lang="lt-LT" dirty="0"/>
              <a:t> </a:t>
            </a:r>
            <a:r>
              <a:rPr lang="lt-LT" dirty="0" err="1"/>
              <a:t>blocks</a:t>
            </a:r>
            <a:r>
              <a:rPr lang="lt-LT" dirty="0"/>
              <a:t>:</a:t>
            </a:r>
          </a:p>
          <a:p>
            <a:r>
              <a:rPr lang="lt-LT" dirty="0"/>
              <a:t>    </a:t>
            </a:r>
            <a:r>
              <a:rPr lang="lt-LT" dirty="0" err="1"/>
              <a:t>try</a:t>
            </a:r>
            <a:r>
              <a:rPr lang="lt-LT" dirty="0"/>
              <a:t>:</a:t>
            </a:r>
          </a:p>
          <a:p>
            <a:r>
              <a:rPr lang="lt-LT" dirty="0"/>
              <a:t>        </a:t>
            </a:r>
            <a:r>
              <a:rPr lang="lt-LT" dirty="0" err="1"/>
              <a:t>model</a:t>
            </a:r>
            <a:r>
              <a:rPr lang="lt-LT" dirty="0"/>
              <a:t> = </a:t>
            </a:r>
            <a:r>
              <a:rPr lang="lt-LT" dirty="0" err="1"/>
              <a:t>block.find</a:t>
            </a:r>
            <a:r>
              <a:rPr lang="lt-LT" dirty="0"/>
              <a:t>('a', </a:t>
            </a:r>
            <a:r>
              <a:rPr lang="lt-LT" dirty="0" err="1"/>
              <a:t>class</a:t>
            </a:r>
            <a:r>
              <a:rPr lang="lt-LT" dirty="0"/>
              <a:t> = '</a:t>
            </a:r>
            <a:r>
              <a:rPr lang="lt-LT" dirty="0" err="1"/>
              <a:t>card</a:t>
            </a:r>
            <a:r>
              <a:rPr lang="lt-LT" dirty="0"/>
              <a:t>__</a:t>
            </a:r>
            <a:r>
              <a:rPr lang="lt-LT" dirty="0" err="1"/>
              <a:t>title</a:t>
            </a:r>
            <a:r>
              <a:rPr lang="lt-LT" dirty="0"/>
              <a:t> </a:t>
            </a:r>
            <a:r>
              <a:rPr lang="lt-LT" dirty="0" err="1"/>
              <a:t>js</a:t>
            </a:r>
            <a:r>
              <a:rPr lang="lt-LT" dirty="0"/>
              <a:t>-</a:t>
            </a:r>
            <a:r>
              <a:rPr lang="lt-LT" dirty="0" err="1"/>
              <a:t>product</a:t>
            </a:r>
            <a:r>
              <a:rPr lang="lt-LT" dirty="0"/>
              <a:t>-name-</a:t>
            </a:r>
            <a:r>
              <a:rPr lang="lt-LT" dirty="0" err="1"/>
              <a:t>truncate</a:t>
            </a:r>
            <a:r>
              <a:rPr lang="lt-LT" dirty="0"/>
              <a:t>').</a:t>
            </a:r>
            <a:r>
              <a:rPr lang="lt-LT" dirty="0" err="1"/>
              <a:t>text.strip</a:t>
            </a:r>
            <a:r>
              <a:rPr lang="lt-LT" dirty="0"/>
              <a:t>() </a:t>
            </a:r>
          </a:p>
          <a:p>
            <a:r>
              <a:rPr lang="lt-LT" dirty="0"/>
              <a:t>        </a:t>
            </a:r>
            <a:r>
              <a:rPr lang="lt-LT" dirty="0" err="1"/>
              <a:t>monthly_price</a:t>
            </a:r>
            <a:r>
              <a:rPr lang="lt-LT" dirty="0"/>
              <a:t> = </a:t>
            </a:r>
            <a:r>
              <a:rPr lang="lt-LT" dirty="0" err="1"/>
              <a:t>block.find</a:t>
            </a:r>
            <a:r>
              <a:rPr lang="lt-LT" dirty="0"/>
              <a:t>('div', </a:t>
            </a:r>
            <a:r>
              <a:rPr lang="lt-LT" dirty="0" err="1"/>
              <a:t>class</a:t>
            </a:r>
            <a:r>
              <a:rPr lang="lt-LT" dirty="0"/>
              <a:t> = '</a:t>
            </a:r>
            <a:r>
              <a:rPr lang="lt-LT" dirty="0" err="1"/>
              <a:t>pull-left</a:t>
            </a:r>
            <a:r>
              <a:rPr lang="lt-LT" dirty="0"/>
              <a:t>').</a:t>
            </a:r>
            <a:r>
              <a:rPr lang="lt-LT" dirty="0" err="1"/>
              <a:t>span.text.strip</a:t>
            </a:r>
            <a:r>
              <a:rPr lang="lt-LT" dirty="0"/>
              <a:t>()</a:t>
            </a:r>
          </a:p>
          <a:p>
            <a:r>
              <a:rPr lang="lt-LT" dirty="0"/>
              <a:t>        </a:t>
            </a:r>
            <a:r>
              <a:rPr lang="lt-LT" dirty="0" err="1"/>
              <a:t>price</a:t>
            </a:r>
            <a:r>
              <a:rPr lang="lt-LT" dirty="0"/>
              <a:t> = </a:t>
            </a:r>
            <a:r>
              <a:rPr lang="lt-LT" dirty="0" err="1"/>
              <a:t>block.find</a:t>
            </a:r>
            <a:r>
              <a:rPr lang="lt-LT" dirty="0"/>
              <a:t>('</a:t>
            </a:r>
            <a:r>
              <a:rPr lang="lt-LT" dirty="0" err="1"/>
              <a:t>span</a:t>
            </a:r>
            <a:r>
              <a:rPr lang="lt-LT" dirty="0"/>
              <a:t>', </a:t>
            </a:r>
            <a:r>
              <a:rPr lang="lt-LT" dirty="0" err="1"/>
              <a:t>class</a:t>
            </a:r>
            <a:r>
              <a:rPr lang="lt-LT" dirty="0"/>
              <a:t>_='</a:t>
            </a:r>
            <a:r>
              <a:rPr lang="lt-LT" dirty="0" err="1"/>
              <a:t>price</a:t>
            </a:r>
            <a:r>
              <a:rPr lang="lt-LT" dirty="0"/>
              <a:t>--</a:t>
            </a:r>
            <a:r>
              <a:rPr lang="lt-LT" dirty="0" err="1"/>
              <a:t>marker</a:t>
            </a:r>
            <a:r>
              <a:rPr lang="lt-LT" dirty="0"/>
              <a:t>').next_element.next_element.next_element.next_element.span.text.strip()</a:t>
            </a:r>
          </a:p>
          <a:p>
            <a:r>
              <a:rPr lang="lt-LT" dirty="0"/>
              <a:t>        </a:t>
            </a:r>
            <a:r>
              <a:rPr lang="lt-LT" dirty="0" err="1"/>
              <a:t>csv_writer.writerow</a:t>
            </a:r>
            <a:r>
              <a:rPr lang="lt-LT" dirty="0"/>
              <a:t>([</a:t>
            </a:r>
            <a:r>
              <a:rPr lang="lt-LT" dirty="0" err="1"/>
              <a:t>model</a:t>
            </a:r>
            <a:r>
              <a:rPr lang="lt-LT" dirty="0"/>
              <a:t>, </a:t>
            </a:r>
            <a:r>
              <a:rPr lang="lt-LT" dirty="0" err="1"/>
              <a:t>monthly_price</a:t>
            </a:r>
            <a:r>
              <a:rPr lang="lt-LT" dirty="0"/>
              <a:t>, </a:t>
            </a:r>
            <a:r>
              <a:rPr lang="lt-LT" dirty="0" err="1"/>
              <a:t>price</a:t>
            </a:r>
            <a:r>
              <a:rPr lang="lt-LT" dirty="0"/>
              <a:t>])</a:t>
            </a:r>
          </a:p>
          <a:p>
            <a:r>
              <a:rPr lang="lt-LT" dirty="0"/>
              <a:t>    </a:t>
            </a:r>
            <a:r>
              <a:rPr lang="lt-LT" dirty="0" err="1"/>
              <a:t>except</a:t>
            </a:r>
            <a:r>
              <a:rPr lang="lt-LT" dirty="0"/>
              <a:t>:</a:t>
            </a:r>
          </a:p>
          <a:p>
            <a:r>
              <a:rPr lang="lt-LT" dirty="0"/>
              <a:t>        </a:t>
            </a:r>
            <a:r>
              <a:rPr lang="lt-LT" dirty="0" err="1"/>
              <a:t>pass</a:t>
            </a:r>
            <a:endParaRPr lang="lt-LT" dirty="0"/>
          </a:p>
          <a:p>
            <a:endParaRPr lang="lt-LT" dirty="0"/>
          </a:p>
          <a:p>
            <a:r>
              <a:rPr lang="lt-LT" dirty="0"/>
              <a:t>Kiekviename bloke ieškome telefono modelio, mėnesio kainos ir visos kainos. Kaip ir kvalifikuotas prekybininkas, mes tiksliai žinome, kur ieškoti šios informacijos. Kai juos randame, įrašome juos į savo knygą.</a:t>
            </a:r>
          </a:p>
          <a:p>
            <a:endParaRPr lang="lt-LT" dirty="0"/>
          </a:p>
          <a:p>
            <a:r>
              <a:rPr lang="lt-LT" dirty="0"/>
              <a:t>Kaip ir anksčiau, mūsų „bandyti“ ir „išskyrus“ blokai yra padėti mums praleisti visus blokus, kuriuose nėra informacijos, kurios ieškome.</a:t>
            </a:r>
          </a:p>
          <a:p>
            <a:endParaRPr lang="lt-LT" dirty="0"/>
          </a:p>
          <a:p>
            <a:r>
              <a:rPr lang="lt-LT" dirty="0"/>
              <a:t>Štai jums, duomenų prekiautojai! Sėkmingai gavote ir užfiksavote Samsung mobiliųjų telefonų kainas iš Telia. Turėdami šią vertingą informaciją galite palyginti kainas, analizuoti rinkos tendencijas ar net pradėti savo prekybos verslą!</a:t>
            </a:r>
          </a:p>
          <a:p>
            <a:endParaRPr lang="lt-LT" dirty="0"/>
          </a:p>
          <a:p>
            <a:r>
              <a:rPr lang="lt-LT" dirty="0"/>
              <a:t>Taigi atminkite, kad duomenys yra ne tik lobis, kurį reikia rasti, bet ir ištekliai, kuriais galima prekiauti. Tyrinėkite, prekiaukite ir plėskite savo akiratį. Linksmų duomenų medžioklės!</a:t>
            </a:r>
            <a:endParaRPr lang="en-LT" dirty="0"/>
          </a:p>
        </p:txBody>
      </p:sp>
      <p:sp>
        <p:nvSpPr>
          <p:cNvPr id="4" name="Slide Number Placeholder 3"/>
          <p:cNvSpPr>
            <a:spLocks noGrp="1"/>
          </p:cNvSpPr>
          <p:nvPr>
            <p:ph type="sldNum" sz="quarter" idx="5"/>
          </p:nvPr>
        </p:nvSpPr>
        <p:spPr/>
        <p:txBody>
          <a:bodyPr/>
          <a:lstStyle/>
          <a:p>
            <a:fld id="{71D6F48D-7566-D640-9936-5A269CEE44F3}" type="slidenum">
              <a:rPr lang="en-LT" smtClean="0"/>
              <a:t>7</a:t>
            </a:fld>
            <a:endParaRPr lang="en-LT"/>
          </a:p>
        </p:txBody>
      </p:sp>
    </p:spTree>
    <p:extLst>
      <p:ext uri="{BB962C8B-B14F-4D97-AF65-F5344CB8AC3E}">
        <p14:creationId xmlns:p14="http://schemas.microsoft.com/office/powerpoint/2010/main" val="3169885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30" name="PlaceHolder 2"/>
          <p:cNvSpPr>
            <a:spLocks noGrp="1"/>
          </p:cNvSpPr>
          <p:nvPr>
            <p:ph type="body"/>
          </p:nvPr>
        </p:nvSpPr>
        <p:spPr>
          <a:xfrm>
            <a:off x="480240" y="46080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
        <p:nvSpPr>
          <p:cNvPr id="31" name="PlaceHolder 3"/>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33"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34"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35"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36" name="PlaceHolder 5"/>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38" name="PlaceHolder 2"/>
          <p:cNvSpPr>
            <a:spLocks noGrp="1"/>
          </p:cNvSpPr>
          <p:nvPr>
            <p:ph type="body"/>
          </p:nvPr>
        </p:nvSpPr>
        <p:spPr>
          <a:xfrm>
            <a:off x="48024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39" name="PlaceHolder 3"/>
          <p:cNvSpPr>
            <a:spLocks noGrp="1"/>
          </p:cNvSpPr>
          <p:nvPr>
            <p:ph type="body"/>
          </p:nvPr>
        </p:nvSpPr>
        <p:spPr>
          <a:xfrm>
            <a:off x="237888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40" name="PlaceHolder 4"/>
          <p:cNvSpPr>
            <a:spLocks noGrp="1"/>
          </p:cNvSpPr>
          <p:nvPr>
            <p:ph type="body"/>
          </p:nvPr>
        </p:nvSpPr>
        <p:spPr>
          <a:xfrm>
            <a:off x="427752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41" name="PlaceHolder 5"/>
          <p:cNvSpPr>
            <a:spLocks noGrp="1"/>
          </p:cNvSpPr>
          <p:nvPr>
            <p:ph type="body"/>
          </p:nvPr>
        </p:nvSpPr>
        <p:spPr>
          <a:xfrm>
            <a:off x="48024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42" name="PlaceHolder 6"/>
          <p:cNvSpPr>
            <a:spLocks noGrp="1"/>
          </p:cNvSpPr>
          <p:nvPr>
            <p:ph type="body"/>
          </p:nvPr>
        </p:nvSpPr>
        <p:spPr>
          <a:xfrm>
            <a:off x="237888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43" name="PlaceHolder 7"/>
          <p:cNvSpPr>
            <a:spLocks noGrp="1"/>
          </p:cNvSpPr>
          <p:nvPr>
            <p:ph type="body"/>
          </p:nvPr>
        </p:nvSpPr>
        <p:spPr>
          <a:xfrm>
            <a:off x="427752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2" name="PlaceHolder 2"/>
          <p:cNvSpPr>
            <a:spLocks noGrp="1"/>
          </p:cNvSpPr>
          <p:nvPr>
            <p:ph type="subTitle"/>
          </p:nvPr>
        </p:nvSpPr>
        <p:spPr>
          <a:xfrm>
            <a:off x="480240" y="459360"/>
            <a:ext cx="561492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4" name="PlaceHolder 2"/>
          <p:cNvSpPr>
            <a:spLocks noGrp="1"/>
          </p:cNvSpPr>
          <p:nvPr>
            <p:ph type="body"/>
          </p:nvPr>
        </p:nvSpPr>
        <p:spPr>
          <a:xfrm>
            <a:off x="480240" y="460800"/>
            <a:ext cx="5614920" cy="4528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6"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57"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480240" y="4373640"/>
            <a:ext cx="2342880" cy="124318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61"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62"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63"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9" name="PlaceHolder 2"/>
          <p:cNvSpPr>
            <a:spLocks noGrp="1"/>
          </p:cNvSpPr>
          <p:nvPr>
            <p:ph type="subTitle"/>
          </p:nvPr>
        </p:nvSpPr>
        <p:spPr>
          <a:xfrm>
            <a:off x="480240" y="459360"/>
            <a:ext cx="561492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65"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66"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67" name="PlaceHolder 4"/>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69"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70"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71" name="PlaceHolder 4"/>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73" name="PlaceHolder 2"/>
          <p:cNvSpPr>
            <a:spLocks noGrp="1"/>
          </p:cNvSpPr>
          <p:nvPr>
            <p:ph type="body"/>
          </p:nvPr>
        </p:nvSpPr>
        <p:spPr>
          <a:xfrm>
            <a:off x="480240" y="46080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
        <p:nvSpPr>
          <p:cNvPr id="74" name="PlaceHolder 3"/>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76"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77"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78"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79" name="PlaceHolder 5"/>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81" name="PlaceHolder 2"/>
          <p:cNvSpPr>
            <a:spLocks noGrp="1"/>
          </p:cNvSpPr>
          <p:nvPr>
            <p:ph type="body"/>
          </p:nvPr>
        </p:nvSpPr>
        <p:spPr>
          <a:xfrm>
            <a:off x="48024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82" name="PlaceHolder 3"/>
          <p:cNvSpPr>
            <a:spLocks noGrp="1"/>
          </p:cNvSpPr>
          <p:nvPr>
            <p:ph type="body"/>
          </p:nvPr>
        </p:nvSpPr>
        <p:spPr>
          <a:xfrm>
            <a:off x="237888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83" name="PlaceHolder 4"/>
          <p:cNvSpPr>
            <a:spLocks noGrp="1"/>
          </p:cNvSpPr>
          <p:nvPr>
            <p:ph type="body"/>
          </p:nvPr>
        </p:nvSpPr>
        <p:spPr>
          <a:xfrm>
            <a:off x="427752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84" name="PlaceHolder 5"/>
          <p:cNvSpPr>
            <a:spLocks noGrp="1"/>
          </p:cNvSpPr>
          <p:nvPr>
            <p:ph type="body"/>
          </p:nvPr>
        </p:nvSpPr>
        <p:spPr>
          <a:xfrm>
            <a:off x="48024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85" name="PlaceHolder 6"/>
          <p:cNvSpPr>
            <a:spLocks noGrp="1"/>
          </p:cNvSpPr>
          <p:nvPr>
            <p:ph type="body"/>
          </p:nvPr>
        </p:nvSpPr>
        <p:spPr>
          <a:xfrm>
            <a:off x="237888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86" name="PlaceHolder 7"/>
          <p:cNvSpPr>
            <a:spLocks noGrp="1"/>
          </p:cNvSpPr>
          <p:nvPr>
            <p:ph type="body"/>
          </p:nvPr>
        </p:nvSpPr>
        <p:spPr>
          <a:xfrm>
            <a:off x="427752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01" name="PlaceHolder 2"/>
          <p:cNvSpPr>
            <a:spLocks noGrp="1"/>
          </p:cNvSpPr>
          <p:nvPr>
            <p:ph type="subTitle"/>
          </p:nvPr>
        </p:nvSpPr>
        <p:spPr>
          <a:xfrm>
            <a:off x="480240" y="459360"/>
            <a:ext cx="561492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03" name="PlaceHolder 2"/>
          <p:cNvSpPr>
            <a:spLocks noGrp="1"/>
          </p:cNvSpPr>
          <p:nvPr>
            <p:ph type="body"/>
          </p:nvPr>
        </p:nvSpPr>
        <p:spPr>
          <a:xfrm>
            <a:off x="480240" y="460800"/>
            <a:ext cx="5614920" cy="4528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05"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06"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7"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1" name="PlaceHolder 2"/>
          <p:cNvSpPr>
            <a:spLocks noGrp="1"/>
          </p:cNvSpPr>
          <p:nvPr>
            <p:ph type="body"/>
          </p:nvPr>
        </p:nvSpPr>
        <p:spPr>
          <a:xfrm>
            <a:off x="480240" y="460800"/>
            <a:ext cx="5614920" cy="4528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8" name="PlaceHolder 1"/>
          <p:cNvSpPr>
            <a:spLocks noGrp="1"/>
          </p:cNvSpPr>
          <p:nvPr>
            <p:ph type="subTitle"/>
          </p:nvPr>
        </p:nvSpPr>
        <p:spPr>
          <a:xfrm>
            <a:off x="480240" y="4373640"/>
            <a:ext cx="2342880" cy="124318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10"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11"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12"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14"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15"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16" name="PlaceHolder 4"/>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18"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19"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20" name="PlaceHolder 4"/>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22" name="PlaceHolder 2"/>
          <p:cNvSpPr>
            <a:spLocks noGrp="1"/>
          </p:cNvSpPr>
          <p:nvPr>
            <p:ph type="body"/>
          </p:nvPr>
        </p:nvSpPr>
        <p:spPr>
          <a:xfrm>
            <a:off x="480240" y="46080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
        <p:nvSpPr>
          <p:cNvPr id="123" name="PlaceHolder 3"/>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25"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26"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27"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28" name="PlaceHolder 5"/>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30" name="PlaceHolder 2"/>
          <p:cNvSpPr>
            <a:spLocks noGrp="1"/>
          </p:cNvSpPr>
          <p:nvPr>
            <p:ph type="body"/>
          </p:nvPr>
        </p:nvSpPr>
        <p:spPr>
          <a:xfrm>
            <a:off x="48024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31" name="PlaceHolder 3"/>
          <p:cNvSpPr>
            <a:spLocks noGrp="1"/>
          </p:cNvSpPr>
          <p:nvPr>
            <p:ph type="body"/>
          </p:nvPr>
        </p:nvSpPr>
        <p:spPr>
          <a:xfrm>
            <a:off x="237888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32" name="PlaceHolder 4"/>
          <p:cNvSpPr>
            <a:spLocks noGrp="1"/>
          </p:cNvSpPr>
          <p:nvPr>
            <p:ph type="body"/>
          </p:nvPr>
        </p:nvSpPr>
        <p:spPr>
          <a:xfrm>
            <a:off x="427752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33" name="PlaceHolder 5"/>
          <p:cNvSpPr>
            <a:spLocks noGrp="1"/>
          </p:cNvSpPr>
          <p:nvPr>
            <p:ph type="body"/>
          </p:nvPr>
        </p:nvSpPr>
        <p:spPr>
          <a:xfrm>
            <a:off x="48024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34" name="PlaceHolder 6"/>
          <p:cNvSpPr>
            <a:spLocks noGrp="1"/>
          </p:cNvSpPr>
          <p:nvPr>
            <p:ph type="body"/>
          </p:nvPr>
        </p:nvSpPr>
        <p:spPr>
          <a:xfrm>
            <a:off x="237888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35" name="PlaceHolder 7"/>
          <p:cNvSpPr>
            <a:spLocks noGrp="1"/>
          </p:cNvSpPr>
          <p:nvPr>
            <p:ph type="body"/>
          </p:nvPr>
        </p:nvSpPr>
        <p:spPr>
          <a:xfrm>
            <a:off x="427752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49" name="PlaceHolder 2"/>
          <p:cNvSpPr>
            <a:spLocks noGrp="1"/>
          </p:cNvSpPr>
          <p:nvPr>
            <p:ph type="subTitle"/>
          </p:nvPr>
        </p:nvSpPr>
        <p:spPr>
          <a:xfrm>
            <a:off x="480240" y="459360"/>
            <a:ext cx="561492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51" name="PlaceHolder 2"/>
          <p:cNvSpPr>
            <a:spLocks noGrp="1"/>
          </p:cNvSpPr>
          <p:nvPr>
            <p:ph type="body"/>
          </p:nvPr>
        </p:nvSpPr>
        <p:spPr>
          <a:xfrm>
            <a:off x="480240" y="460800"/>
            <a:ext cx="5614920" cy="4528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3"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4"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53"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54"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6" name="PlaceHolder 1"/>
          <p:cNvSpPr>
            <a:spLocks noGrp="1"/>
          </p:cNvSpPr>
          <p:nvPr>
            <p:ph type="subTitle"/>
          </p:nvPr>
        </p:nvSpPr>
        <p:spPr>
          <a:xfrm>
            <a:off x="480240" y="4373640"/>
            <a:ext cx="2342880" cy="124318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58"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59"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60"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62"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63"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64" name="PlaceHolder 4"/>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66"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67"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68" name="PlaceHolder 4"/>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70" name="PlaceHolder 2"/>
          <p:cNvSpPr>
            <a:spLocks noGrp="1"/>
          </p:cNvSpPr>
          <p:nvPr>
            <p:ph type="body"/>
          </p:nvPr>
        </p:nvSpPr>
        <p:spPr>
          <a:xfrm>
            <a:off x="480240" y="46080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
        <p:nvSpPr>
          <p:cNvPr id="171" name="PlaceHolder 3"/>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73"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74"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75"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76" name="PlaceHolder 5"/>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78" name="PlaceHolder 2"/>
          <p:cNvSpPr>
            <a:spLocks noGrp="1"/>
          </p:cNvSpPr>
          <p:nvPr>
            <p:ph type="body"/>
          </p:nvPr>
        </p:nvSpPr>
        <p:spPr>
          <a:xfrm>
            <a:off x="48024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79" name="PlaceHolder 3"/>
          <p:cNvSpPr>
            <a:spLocks noGrp="1"/>
          </p:cNvSpPr>
          <p:nvPr>
            <p:ph type="body"/>
          </p:nvPr>
        </p:nvSpPr>
        <p:spPr>
          <a:xfrm>
            <a:off x="237888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80" name="PlaceHolder 4"/>
          <p:cNvSpPr>
            <a:spLocks noGrp="1"/>
          </p:cNvSpPr>
          <p:nvPr>
            <p:ph type="body"/>
          </p:nvPr>
        </p:nvSpPr>
        <p:spPr>
          <a:xfrm>
            <a:off x="427752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81" name="PlaceHolder 5"/>
          <p:cNvSpPr>
            <a:spLocks noGrp="1"/>
          </p:cNvSpPr>
          <p:nvPr>
            <p:ph type="body"/>
          </p:nvPr>
        </p:nvSpPr>
        <p:spPr>
          <a:xfrm>
            <a:off x="48024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82" name="PlaceHolder 6"/>
          <p:cNvSpPr>
            <a:spLocks noGrp="1"/>
          </p:cNvSpPr>
          <p:nvPr>
            <p:ph type="body"/>
          </p:nvPr>
        </p:nvSpPr>
        <p:spPr>
          <a:xfrm>
            <a:off x="237888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83" name="PlaceHolder 7"/>
          <p:cNvSpPr>
            <a:spLocks noGrp="1"/>
          </p:cNvSpPr>
          <p:nvPr>
            <p:ph type="body"/>
          </p:nvPr>
        </p:nvSpPr>
        <p:spPr>
          <a:xfrm>
            <a:off x="427752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1"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2" name="PlaceHolder 2"/>
          <p:cNvSpPr>
            <a:spLocks noGrp="1"/>
          </p:cNvSpPr>
          <p:nvPr>
            <p:ph type="subTitle"/>
          </p:nvPr>
        </p:nvSpPr>
        <p:spPr>
          <a:xfrm>
            <a:off x="480240" y="459360"/>
            <a:ext cx="561492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4" name="PlaceHolder 2"/>
          <p:cNvSpPr>
            <a:spLocks noGrp="1"/>
          </p:cNvSpPr>
          <p:nvPr>
            <p:ph type="body"/>
          </p:nvPr>
        </p:nvSpPr>
        <p:spPr>
          <a:xfrm>
            <a:off x="480240" y="460800"/>
            <a:ext cx="5614920" cy="4528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6"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97"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9" name="PlaceHolder 1"/>
          <p:cNvSpPr>
            <a:spLocks noGrp="1"/>
          </p:cNvSpPr>
          <p:nvPr>
            <p:ph type="subTitle"/>
          </p:nvPr>
        </p:nvSpPr>
        <p:spPr>
          <a:xfrm>
            <a:off x="480240" y="4373640"/>
            <a:ext cx="2342880" cy="124318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1"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02"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203"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5"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206"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07" name="PlaceHolder 4"/>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9"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0"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1" name="PlaceHolder 4"/>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13" name="PlaceHolder 2"/>
          <p:cNvSpPr>
            <a:spLocks noGrp="1"/>
          </p:cNvSpPr>
          <p:nvPr>
            <p:ph type="body"/>
          </p:nvPr>
        </p:nvSpPr>
        <p:spPr>
          <a:xfrm>
            <a:off x="480240" y="46080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
        <p:nvSpPr>
          <p:cNvPr id="214" name="PlaceHolder 3"/>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16"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7"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8"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9" name="PlaceHolder 5"/>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480240" y="4373640"/>
            <a:ext cx="2342880" cy="124318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21" name="PlaceHolder 2"/>
          <p:cNvSpPr>
            <a:spLocks noGrp="1"/>
          </p:cNvSpPr>
          <p:nvPr>
            <p:ph type="body"/>
          </p:nvPr>
        </p:nvSpPr>
        <p:spPr>
          <a:xfrm>
            <a:off x="48024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2" name="PlaceHolder 3"/>
          <p:cNvSpPr>
            <a:spLocks noGrp="1"/>
          </p:cNvSpPr>
          <p:nvPr>
            <p:ph type="body"/>
          </p:nvPr>
        </p:nvSpPr>
        <p:spPr>
          <a:xfrm>
            <a:off x="237888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3" name="PlaceHolder 4"/>
          <p:cNvSpPr>
            <a:spLocks noGrp="1"/>
          </p:cNvSpPr>
          <p:nvPr>
            <p:ph type="body"/>
          </p:nvPr>
        </p:nvSpPr>
        <p:spPr>
          <a:xfrm>
            <a:off x="427752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4" name="PlaceHolder 5"/>
          <p:cNvSpPr>
            <a:spLocks noGrp="1"/>
          </p:cNvSpPr>
          <p:nvPr>
            <p:ph type="body"/>
          </p:nvPr>
        </p:nvSpPr>
        <p:spPr>
          <a:xfrm>
            <a:off x="48024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5" name="PlaceHolder 6"/>
          <p:cNvSpPr>
            <a:spLocks noGrp="1"/>
          </p:cNvSpPr>
          <p:nvPr>
            <p:ph type="body"/>
          </p:nvPr>
        </p:nvSpPr>
        <p:spPr>
          <a:xfrm>
            <a:off x="237888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6" name="PlaceHolder 7"/>
          <p:cNvSpPr>
            <a:spLocks noGrp="1"/>
          </p:cNvSpPr>
          <p:nvPr>
            <p:ph type="body"/>
          </p:nvPr>
        </p:nvSpPr>
        <p:spPr>
          <a:xfrm>
            <a:off x="427752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8"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9"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20"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2"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23"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4" name="PlaceHolder 4"/>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6"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7"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8" name="PlaceHolder 4"/>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8" name="Group 1"/>
          <p:cNvGrpSpPr/>
          <p:nvPr/>
        </p:nvGrpSpPr>
        <p:grpSpPr>
          <a:xfrm>
            <a:off x="11078640" y="458640"/>
            <a:ext cx="632160" cy="680040"/>
            <a:chOff x="11078640" y="458640"/>
            <a:chExt cx="632160" cy="680040"/>
          </a:xfrm>
        </p:grpSpPr>
        <p:sp>
          <p:nvSpPr>
            <p:cNvPr id="9" name="CustomShape 2"/>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 name="CustomShape 3"/>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3" name="CustomShape 4"/>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 name="CustomShape 5"/>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pic>
        <p:nvPicPr>
          <p:cNvPr id="5" name="Graphic 7"/>
          <p:cNvPicPr/>
          <p:nvPr/>
        </p:nvPicPr>
        <p:blipFill>
          <a:blip r:embed="rId14"/>
          <a:stretch/>
        </p:blipFill>
        <p:spPr>
          <a:xfrm>
            <a:off x="475200" y="458640"/>
            <a:ext cx="2333520" cy="682200"/>
          </a:xfrm>
          <a:prstGeom prst="rect">
            <a:avLst/>
          </a:prstGeom>
          <a:ln w="12600">
            <a:noFill/>
          </a:ln>
        </p:spPr>
      </p:pic>
      <p:sp>
        <p:nvSpPr>
          <p:cNvPr id="6" name="PlaceHolder 6"/>
          <p:cNvSpPr>
            <a:spLocks noGrp="1"/>
          </p:cNvSpPr>
          <p:nvPr>
            <p:ph type="title"/>
          </p:nvPr>
        </p:nvSpPr>
        <p:spPr>
          <a:xfrm>
            <a:off x="480240" y="4373640"/>
            <a:ext cx="2342880" cy="2681640"/>
          </a:xfrm>
          <a:prstGeom prst="rect">
            <a:avLst/>
          </a:prstGeom>
        </p:spPr>
        <p:txBody>
          <a:bodyPr lIns="0" tIns="0" rIns="0" bIns="0" anchor="ctr">
            <a:spAutoFit/>
          </a:bodyPr>
          <a:lstStyle/>
          <a:p>
            <a:r>
              <a:rPr lang="en-US" sz="4400" b="0" strike="noStrike" spc="-1">
                <a:solidFill>
                  <a:srgbClr val="000000"/>
                </a:solidFill>
                <a:latin typeface="Arial"/>
              </a:rPr>
              <a:t>Click to edit the title text format</a:t>
            </a:r>
          </a:p>
        </p:txBody>
      </p:sp>
      <p:sp>
        <p:nvSpPr>
          <p:cNvPr id="7" name="PlaceHolder 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44" name="Group 1"/>
          <p:cNvGrpSpPr/>
          <p:nvPr/>
        </p:nvGrpSpPr>
        <p:grpSpPr>
          <a:xfrm>
            <a:off x="11078640" y="458640"/>
            <a:ext cx="632160" cy="680040"/>
            <a:chOff x="11078640" y="458640"/>
            <a:chExt cx="632160" cy="680040"/>
          </a:xfrm>
        </p:grpSpPr>
        <p:sp>
          <p:nvSpPr>
            <p:cNvPr id="45" name="CustomShape 2"/>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6" name="CustomShape 3"/>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7" name="CustomShape 4"/>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8" name="CustomShape 5"/>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49" name="PlaceHolder 6"/>
          <p:cNvSpPr>
            <a:spLocks noGrp="1"/>
          </p:cNvSpPr>
          <p:nvPr>
            <p:ph type="title"/>
          </p:nvPr>
        </p:nvSpPr>
        <p:spPr>
          <a:xfrm>
            <a:off x="480240" y="4373640"/>
            <a:ext cx="2342880" cy="2681640"/>
          </a:xfrm>
          <a:prstGeom prst="rect">
            <a:avLst/>
          </a:prstGeom>
        </p:spPr>
        <p:txBody>
          <a:bodyPr lIns="0" tIns="0" rIns="0" bIns="0" anchor="ctr">
            <a:spAutoFit/>
          </a:bodyPr>
          <a:lstStyle/>
          <a:p>
            <a:r>
              <a:rPr lang="en-US" sz="4400" b="0" strike="noStrike" spc="-1">
                <a:solidFill>
                  <a:srgbClr val="000000"/>
                </a:solidFill>
                <a:latin typeface="Arial"/>
              </a:rPr>
              <a:t>Click to edit the title text format</a:t>
            </a:r>
          </a:p>
        </p:txBody>
      </p:sp>
      <p:sp>
        <p:nvSpPr>
          <p:cNvPr id="50" name="PlaceHolder 7"/>
          <p:cNvSpPr>
            <a:spLocks noGrp="1"/>
          </p:cNvSpPr>
          <p:nvPr>
            <p:ph type="body"/>
          </p:nvPr>
        </p:nvSpPr>
        <p:spPr>
          <a:xfrm>
            <a:off x="480240" y="460800"/>
            <a:ext cx="5614920" cy="452880"/>
          </a:xfrm>
          <a:prstGeom prst="rect">
            <a:avLst/>
          </a:prstGeom>
        </p:spPr>
        <p:txBody>
          <a:bodyPr lIns="0" tIns="0" rIns="0" bIns="0">
            <a:normAutofit fontScale="4000"/>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87" name="Group 1"/>
          <p:cNvGrpSpPr/>
          <p:nvPr/>
        </p:nvGrpSpPr>
        <p:grpSpPr>
          <a:xfrm>
            <a:off x="11078640" y="458640"/>
            <a:ext cx="632160" cy="680040"/>
            <a:chOff x="11078640" y="458640"/>
            <a:chExt cx="632160" cy="680040"/>
          </a:xfrm>
        </p:grpSpPr>
        <p:sp>
          <p:nvSpPr>
            <p:cNvPr id="88" name="CustomShape 2"/>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89" name="CustomShape 3"/>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0" name="CustomShape 4"/>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1" name="CustomShape 5"/>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92" name="CustomShape 6"/>
          <p:cNvSpPr/>
          <p:nvPr/>
        </p:nvSpPr>
        <p:spPr>
          <a:xfrm>
            <a:off x="-159120" y="-119160"/>
            <a:ext cx="6254280" cy="7380720"/>
          </a:xfrm>
          <a:custGeom>
            <a:avLst/>
            <a:gdLst/>
            <a:ahLst/>
            <a:cxnLst/>
            <a:rect l="l" t="t" r="r" b="b"/>
            <a:pathLst>
              <a:path w="21600" h="2160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600">
            <a:noFill/>
          </a:ln>
        </p:spPr>
        <p:style>
          <a:lnRef idx="0">
            <a:scrgbClr r="0" g="0" b="0"/>
          </a:lnRef>
          <a:fillRef idx="0">
            <a:scrgbClr r="0" g="0" b="0"/>
          </a:fillRef>
          <a:effectRef idx="0">
            <a:scrgbClr r="0" g="0" b="0"/>
          </a:effectRef>
          <a:fontRef idx="minor"/>
        </p:style>
      </p:sp>
      <p:grpSp>
        <p:nvGrpSpPr>
          <p:cNvPr id="93" name="Group 7"/>
          <p:cNvGrpSpPr/>
          <p:nvPr/>
        </p:nvGrpSpPr>
        <p:grpSpPr>
          <a:xfrm>
            <a:off x="11078640" y="458640"/>
            <a:ext cx="632160" cy="680040"/>
            <a:chOff x="11078640" y="458640"/>
            <a:chExt cx="632160" cy="680040"/>
          </a:xfrm>
        </p:grpSpPr>
        <p:sp>
          <p:nvSpPr>
            <p:cNvPr id="94" name="CustomShape 8"/>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5" name="CustomShape 9"/>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6" name="CustomShape 10"/>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7" name="CustomShape 11"/>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98" name="PlaceHolder 12"/>
          <p:cNvSpPr>
            <a:spLocks noGrp="1"/>
          </p:cNvSpPr>
          <p:nvPr>
            <p:ph type="title"/>
          </p:nvPr>
        </p:nvSpPr>
        <p:spPr>
          <a:xfrm>
            <a:off x="480240" y="4373640"/>
            <a:ext cx="2342880" cy="2681640"/>
          </a:xfrm>
          <a:prstGeom prst="rect">
            <a:avLst/>
          </a:prstGeom>
        </p:spPr>
        <p:txBody>
          <a:bodyPr lIns="0" tIns="0" rIns="0" bIns="0" anchor="ctr">
            <a:spAutoFit/>
          </a:bodyPr>
          <a:lstStyle/>
          <a:p>
            <a:r>
              <a:rPr lang="en-US" sz="4400" b="0" strike="noStrike" spc="-1">
                <a:solidFill>
                  <a:srgbClr val="000000"/>
                </a:solidFill>
                <a:latin typeface="Arial"/>
              </a:rPr>
              <a:t>Click to edit the title text format</a:t>
            </a:r>
          </a:p>
        </p:txBody>
      </p:sp>
      <p:sp>
        <p:nvSpPr>
          <p:cNvPr id="99" name="PlaceHolder 13"/>
          <p:cNvSpPr>
            <a:spLocks noGrp="1"/>
          </p:cNvSpPr>
          <p:nvPr>
            <p:ph type="body"/>
          </p:nvPr>
        </p:nvSpPr>
        <p:spPr>
          <a:xfrm>
            <a:off x="480240" y="460800"/>
            <a:ext cx="5614920" cy="452880"/>
          </a:xfrm>
          <a:prstGeom prst="rect">
            <a:avLst/>
          </a:prstGeom>
        </p:spPr>
        <p:txBody>
          <a:bodyPr lIns="0" tIns="0" rIns="0" bIns="0" anchor="ctr">
            <a:normAutofit fontScale="4000"/>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grpSp>
        <p:nvGrpSpPr>
          <p:cNvPr id="136" name="Group 1"/>
          <p:cNvGrpSpPr/>
          <p:nvPr/>
        </p:nvGrpSpPr>
        <p:grpSpPr>
          <a:xfrm>
            <a:off x="11078640" y="458640"/>
            <a:ext cx="632160" cy="680040"/>
            <a:chOff x="11078640" y="458640"/>
            <a:chExt cx="632160" cy="680040"/>
          </a:xfrm>
        </p:grpSpPr>
        <p:sp>
          <p:nvSpPr>
            <p:cNvPr id="137" name="CustomShape 2"/>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38" name="CustomShape 3"/>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39" name="CustomShape 4"/>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40" name="CustomShape 5"/>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grpSp>
        <p:nvGrpSpPr>
          <p:cNvPr id="141" name="Group 6"/>
          <p:cNvGrpSpPr/>
          <p:nvPr/>
        </p:nvGrpSpPr>
        <p:grpSpPr>
          <a:xfrm>
            <a:off x="11078640" y="458640"/>
            <a:ext cx="632160" cy="680040"/>
            <a:chOff x="11078640" y="458640"/>
            <a:chExt cx="632160" cy="680040"/>
          </a:xfrm>
        </p:grpSpPr>
        <p:sp>
          <p:nvSpPr>
            <p:cNvPr id="142" name="CustomShape 7"/>
            <p:cNvSpPr/>
            <p:nvPr/>
          </p:nvSpPr>
          <p:spPr>
            <a:xfrm>
              <a:off x="11220120" y="846720"/>
              <a:ext cx="132120" cy="106200"/>
            </a:xfrm>
            <a:custGeom>
              <a:avLst/>
              <a:gdLst/>
              <a:ahLst/>
              <a:cxnLst/>
              <a:rect l="l" t="t" r="r" b="b"/>
              <a:pathLst>
                <a:path w="21600" h="2160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43" name="CustomShape 8"/>
            <p:cNvSpPr/>
            <p:nvPr/>
          </p:nvSpPr>
          <p:spPr>
            <a:xfrm>
              <a:off x="11216880" y="710280"/>
              <a:ext cx="356400" cy="122760"/>
            </a:xfrm>
            <a:custGeom>
              <a:avLst/>
              <a:gdLst/>
              <a:ahLst/>
              <a:cxnLst/>
              <a:rect l="l" t="t" r="r" b="b"/>
              <a:pathLst>
                <a:path w="21600" h="2073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44" name="CustomShape 9"/>
            <p:cNvSpPr/>
            <p:nvPr/>
          </p:nvSpPr>
          <p:spPr>
            <a:xfrm>
              <a:off x="11437560" y="846720"/>
              <a:ext cx="132120" cy="106200"/>
            </a:xfrm>
            <a:custGeom>
              <a:avLst/>
              <a:gdLst/>
              <a:ahLst/>
              <a:cxnLst/>
              <a:rect l="l" t="t" r="r" b="b"/>
              <a:pathLst>
                <a:path w="21600" h="2160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45" name="CustomShape 10"/>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600">
              <a:noFill/>
            </a:ln>
          </p:spPr>
          <p:style>
            <a:lnRef idx="0">
              <a:scrgbClr r="0" g="0" b="0"/>
            </a:lnRef>
            <a:fillRef idx="0">
              <a:scrgbClr r="0" g="0" b="0"/>
            </a:fillRef>
            <a:effectRef idx="0">
              <a:scrgbClr r="0" g="0" b="0"/>
            </a:effectRef>
            <a:fontRef idx="minor"/>
          </p:style>
        </p:sp>
      </p:grpSp>
      <p:sp>
        <p:nvSpPr>
          <p:cNvPr id="146" name="PlaceHolder 11"/>
          <p:cNvSpPr>
            <a:spLocks noGrp="1"/>
          </p:cNvSpPr>
          <p:nvPr>
            <p:ph type="title"/>
          </p:nvPr>
        </p:nvSpPr>
        <p:spPr>
          <a:xfrm>
            <a:off x="480240" y="4373640"/>
            <a:ext cx="2342880" cy="2681640"/>
          </a:xfrm>
          <a:prstGeom prst="rect">
            <a:avLst/>
          </a:prstGeom>
        </p:spPr>
        <p:txBody>
          <a:bodyPr lIns="0" tIns="0" rIns="0" bIns="0" anchor="ctr">
            <a:spAutoFit/>
          </a:bodyPr>
          <a:lstStyle/>
          <a:p>
            <a:r>
              <a:rPr lang="en-US" sz="4400" b="0" strike="noStrike" spc="-1">
                <a:solidFill>
                  <a:srgbClr val="000000"/>
                </a:solidFill>
                <a:latin typeface="Arial"/>
              </a:rPr>
              <a:t>Click to edit the title text format</a:t>
            </a:r>
          </a:p>
        </p:txBody>
      </p:sp>
      <p:sp>
        <p:nvSpPr>
          <p:cNvPr id="147" name="PlaceHolder 12"/>
          <p:cNvSpPr>
            <a:spLocks noGrp="1"/>
          </p:cNvSpPr>
          <p:nvPr>
            <p:ph type="body"/>
          </p:nvPr>
        </p:nvSpPr>
        <p:spPr>
          <a:xfrm>
            <a:off x="480240" y="460800"/>
            <a:ext cx="5614920" cy="452880"/>
          </a:xfrm>
          <a:prstGeom prst="rect">
            <a:avLst/>
          </a:prstGeom>
        </p:spPr>
        <p:txBody>
          <a:bodyPr lIns="0" tIns="0" rIns="0" bIns="0" anchor="ctr">
            <a:normAutofit fontScale="4000"/>
          </a:bodyPr>
          <a:lstStyle/>
          <a:p>
            <a:pPr marL="432000" indent="-324000">
              <a:spcBef>
                <a:spcPts val="1417"/>
              </a:spcBef>
              <a:buClr>
                <a:srgbClr val="FFFFFF"/>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184" name="Group 1"/>
          <p:cNvGrpSpPr/>
          <p:nvPr/>
        </p:nvGrpSpPr>
        <p:grpSpPr>
          <a:xfrm>
            <a:off x="11078640" y="458640"/>
            <a:ext cx="632160" cy="680040"/>
            <a:chOff x="11078640" y="458640"/>
            <a:chExt cx="632160" cy="680040"/>
          </a:xfrm>
        </p:grpSpPr>
        <p:sp>
          <p:nvSpPr>
            <p:cNvPr id="185" name="CustomShape 2"/>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6" name="CustomShape 3"/>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7" name="CustomShape 4"/>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8" name="CustomShape 5"/>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189" name="PlaceHolder 6"/>
          <p:cNvSpPr>
            <a:spLocks noGrp="1"/>
          </p:cNvSpPr>
          <p:nvPr>
            <p:ph type="title"/>
          </p:nvPr>
        </p:nvSpPr>
        <p:spPr>
          <a:xfrm>
            <a:off x="480240" y="4373640"/>
            <a:ext cx="2342880" cy="2681640"/>
          </a:xfrm>
          <a:prstGeom prst="rect">
            <a:avLst/>
          </a:prstGeom>
        </p:spPr>
        <p:txBody>
          <a:bodyPr lIns="0" tIns="0" rIns="0" bIns="0" anchor="ctr">
            <a:spAutoFit/>
          </a:bodyPr>
          <a:lstStyle/>
          <a:p>
            <a:r>
              <a:rPr lang="en-US" sz="4400" b="0" strike="noStrike" spc="-1">
                <a:solidFill>
                  <a:srgbClr val="000000"/>
                </a:solidFill>
                <a:latin typeface="Arial"/>
              </a:rPr>
              <a:t>Click to edit the title text format</a:t>
            </a:r>
          </a:p>
        </p:txBody>
      </p:sp>
      <p:sp>
        <p:nvSpPr>
          <p:cNvPr id="190" name="PlaceHolder 7"/>
          <p:cNvSpPr>
            <a:spLocks noGrp="1"/>
          </p:cNvSpPr>
          <p:nvPr>
            <p:ph type="body"/>
          </p:nvPr>
        </p:nvSpPr>
        <p:spPr>
          <a:xfrm>
            <a:off x="480240" y="460800"/>
            <a:ext cx="5614920" cy="452880"/>
          </a:xfrm>
          <a:prstGeom prst="rect">
            <a:avLst/>
          </a:prstGeom>
        </p:spPr>
        <p:txBody>
          <a:bodyPr lIns="0" tIns="0" rIns="0" bIns="0">
            <a:normAutofit fontScale="4000"/>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s://www.telia.lt/prekes/mobilieji-telefonai/samsung" TargetMode="External"/><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2" Type="http://schemas.openxmlformats.org/officeDocument/2006/relationships/hyperlink" Target="https://docs.sqlalchemy.org/en/13/core/engines.html" TargetMode="Externa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hyperlink" Target="http://www.15min.lt" TargetMode="External"/><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3" Type="http://schemas.openxmlformats.org/officeDocument/2006/relationships/hyperlink" Target="http://www.delfi.lt" TargetMode="External"/><Relationship Id="rId2" Type="http://schemas.openxmlformats.org/officeDocument/2006/relationships/image" Target="../media/image2.png"/><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CustomShape 1"/>
          <p:cNvSpPr/>
          <p:nvPr/>
        </p:nvSpPr>
        <p:spPr>
          <a:xfrm>
            <a:off x="3273120" y="2618280"/>
            <a:ext cx="7049520" cy="2386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normAutofit lnSpcReduction="10000"/>
          </a:bodyPr>
          <a:lstStyle/>
          <a:p>
            <a:pPr>
              <a:lnSpc>
                <a:spcPct val="90000"/>
              </a:lnSpc>
            </a:pPr>
            <a:r>
              <a:rPr lang="lt-LT" sz="4400" b="1" spc="-1" dirty="0">
                <a:solidFill>
                  <a:srgbClr val="000000"/>
                </a:solidFill>
                <a:latin typeface="Arial"/>
                <a:ea typeface="Arial"/>
              </a:rPr>
              <a:t>15</a:t>
            </a:r>
            <a:r>
              <a:rPr lang="lt-LT" sz="4400" b="1" strike="noStrike" spc="-1" dirty="0">
                <a:solidFill>
                  <a:srgbClr val="000000"/>
                </a:solidFill>
                <a:latin typeface="Arial"/>
                <a:ea typeface="Arial"/>
              </a:rPr>
              <a:t> paskaita.</a:t>
            </a:r>
            <a:br>
              <a:rPr dirty="0"/>
            </a:br>
            <a:r>
              <a:rPr lang="lt-LT" sz="4400" b="1" spc="-1" dirty="0">
                <a:latin typeface="Arial"/>
              </a:rPr>
              <a:t>Informacijos traukimas iš interneto (WEB SCRAPING)</a:t>
            </a:r>
            <a:endParaRPr lang="lt-LT" sz="4400" b="1" strike="noStrike" spc="-1" dirty="0">
              <a:latin typeface="Arial"/>
            </a:endParaRPr>
          </a:p>
        </p:txBody>
      </p:sp>
      <p:pic>
        <p:nvPicPr>
          <p:cNvPr id="230" name="Picture Placeholder 14"/>
          <p:cNvPicPr/>
          <p:nvPr/>
        </p:nvPicPr>
        <p:blipFill>
          <a:blip r:embed="rId3"/>
          <a:stretch/>
        </p:blipFill>
        <p:spPr>
          <a:xfrm>
            <a:off x="14449320" y="-1709640"/>
            <a:ext cx="1834560" cy="1834560"/>
          </a:xfrm>
          <a:prstGeom prst="rect">
            <a:avLst/>
          </a:prstGeom>
          <a:ln w="12600">
            <a:noFill/>
          </a:ln>
        </p:spPr>
      </p:pic>
      <p:grpSp>
        <p:nvGrpSpPr>
          <p:cNvPr id="231" name="Group 4"/>
          <p:cNvGrpSpPr/>
          <p:nvPr/>
        </p:nvGrpSpPr>
        <p:grpSpPr>
          <a:xfrm>
            <a:off x="10023780" y="2436074"/>
            <a:ext cx="1519320" cy="364411"/>
            <a:chOff x="9866160" y="2715120"/>
            <a:chExt cx="1834560" cy="463680"/>
          </a:xfrm>
        </p:grpSpPr>
        <p:sp>
          <p:nvSpPr>
            <p:cNvPr id="232" name="CustomShape 5"/>
            <p:cNvSpPr/>
            <p:nvPr/>
          </p:nvSpPr>
          <p:spPr>
            <a:xfrm>
              <a:off x="9866160" y="2715120"/>
              <a:ext cx="1834560" cy="463680"/>
            </a:xfrm>
            <a:prstGeom prst="roundRect">
              <a:avLst>
                <a:gd name="adj" fmla="val 50000"/>
              </a:avLst>
            </a:prstGeom>
            <a:solidFill>
              <a:schemeClr val="accent2"/>
            </a:solidFill>
            <a:ln w="12600">
              <a:noFill/>
            </a:ln>
          </p:spPr>
          <p:style>
            <a:lnRef idx="0">
              <a:scrgbClr r="0" g="0" b="0"/>
            </a:lnRef>
            <a:fillRef idx="0">
              <a:scrgbClr r="0" g="0" b="0"/>
            </a:fillRef>
            <a:effectRef idx="0">
              <a:scrgbClr r="0" g="0" b="0"/>
            </a:effectRef>
            <a:fontRef idx="minor"/>
          </p:style>
        </p:sp>
        <p:sp>
          <p:nvSpPr>
            <p:cNvPr id="233" name="CustomShape 6"/>
            <p:cNvSpPr/>
            <p:nvPr/>
          </p:nvSpPr>
          <p:spPr>
            <a:xfrm>
              <a:off x="9979920" y="2779920"/>
              <a:ext cx="1607040" cy="33372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1600" b="1" strike="noStrike" spc="-1">
                  <a:solidFill>
                    <a:srgbClr val="000000"/>
                  </a:solidFill>
                  <a:latin typeface="Arial"/>
                  <a:ea typeface="Arial"/>
                </a:rPr>
                <a:t>1 LYGIS</a:t>
              </a:r>
              <a:endParaRPr lang="lt-LT" sz="1600" b="0" strike="noStrike" spc="-1">
                <a:latin typeface="Arial"/>
              </a:endParaRPr>
            </a:p>
          </p:txBody>
        </p:sp>
      </p:grpSp>
      <p:pic>
        <p:nvPicPr>
          <p:cNvPr id="234" name="Picture 4"/>
          <p:cNvPicPr/>
          <p:nvPr/>
        </p:nvPicPr>
        <p:blipFill>
          <a:blip r:embed="rId4"/>
          <a:stretch/>
        </p:blipFill>
        <p:spPr>
          <a:xfrm>
            <a:off x="10181400" y="1092078"/>
            <a:ext cx="1204080" cy="1202003"/>
          </a:xfrm>
          <a:prstGeom prst="rect">
            <a:avLst/>
          </a:prstGeom>
          <a:ln>
            <a:noFill/>
          </a:ln>
        </p:spPr>
      </p:pic>
      <p:sp>
        <p:nvSpPr>
          <p:cNvPr id="2" name="CustomShape 2">
            <a:extLst>
              <a:ext uri="{FF2B5EF4-FFF2-40B4-BE49-F238E27FC236}">
                <a16:creationId xmlns:a16="http://schemas.microsoft.com/office/drawing/2014/main" id="{2CF55A34-7975-711F-CDB8-27F09191F48E}"/>
              </a:ext>
            </a:extLst>
          </p:cNvPr>
          <p:cNvSpPr/>
          <p:nvPr/>
        </p:nvSpPr>
        <p:spPr>
          <a:xfrm>
            <a:off x="3273120" y="5930280"/>
            <a:ext cx="3407080" cy="3371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600" b="1" strike="noStrike" spc="-1" dirty="0">
                <a:solidFill>
                  <a:srgbClr val="000000"/>
                </a:solidFill>
                <a:latin typeface="Arial"/>
                <a:ea typeface="Arial"/>
              </a:rPr>
              <a:t>Aurimas Aleksandras Nausėdas</a:t>
            </a:r>
            <a:endParaRPr lang="lt-LT" sz="1600" b="1" strike="noStrike" spc="-1" dirty="0">
              <a:latin typeface="Arial"/>
            </a:endParaRPr>
          </a:p>
        </p:txBody>
      </p:sp>
      <p:sp>
        <p:nvSpPr>
          <p:cNvPr id="3" name="CustomShape 3">
            <a:extLst>
              <a:ext uri="{FF2B5EF4-FFF2-40B4-BE49-F238E27FC236}">
                <a16:creationId xmlns:a16="http://schemas.microsoft.com/office/drawing/2014/main" id="{E297E29D-EC35-8033-D84D-DEC693327CD4}"/>
              </a:ext>
            </a:extLst>
          </p:cNvPr>
          <p:cNvSpPr/>
          <p:nvPr/>
        </p:nvSpPr>
        <p:spPr>
          <a:xfrm>
            <a:off x="495720" y="5930280"/>
            <a:ext cx="2266920" cy="3371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spAutoFit/>
          </a:bodyPr>
          <a:lstStyle/>
          <a:p>
            <a:pPr>
              <a:lnSpc>
                <a:spcPct val="100000"/>
              </a:lnSpc>
            </a:pPr>
            <a:r>
              <a:rPr lang="lt-LT" sz="1600" b="1" strike="noStrike" spc="-1" dirty="0">
                <a:solidFill>
                  <a:srgbClr val="000000"/>
                </a:solidFill>
                <a:latin typeface="Arial"/>
                <a:ea typeface="Arial"/>
              </a:rPr>
              <a:t>2023</a:t>
            </a:r>
            <a:endParaRPr lang="lt-LT" sz="16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a:lnSpc>
                <a:spcPct val="90000"/>
              </a:lnSpc>
              <a:spcBef>
                <a:spcPts val="1001"/>
              </a:spcBef>
            </a:pPr>
            <a:r>
              <a:rPr lang="lt-LT" sz="1300" spc="-1" dirty="0">
                <a:solidFill>
                  <a:srgbClr val="FEFFFF"/>
                </a:solidFill>
                <a:latin typeface="Arial"/>
                <a:ea typeface="Arial"/>
              </a:rPr>
              <a:t>15</a:t>
            </a:r>
            <a:r>
              <a:rPr lang="lt-LT" sz="1300" b="0" strike="noStrike" spc="-1" dirty="0">
                <a:solidFill>
                  <a:srgbClr val="FEFFFF"/>
                </a:solidFill>
                <a:latin typeface="Arial"/>
                <a:ea typeface="Arial"/>
              </a:rPr>
              <a:t> paskaita. </a:t>
            </a:r>
            <a:r>
              <a:rPr lang="lt-LT" sz="1300" spc="-1" dirty="0">
                <a:solidFill>
                  <a:srgbClr val="FEFFFF"/>
                </a:solidFill>
                <a:latin typeface="Arial"/>
                <a:ea typeface="Arial"/>
              </a:rPr>
              <a:t>Informacijos traukimas iš interneto (WEB SCRAPING)</a:t>
            </a:r>
            <a:endParaRPr lang="lt-LT" sz="1300" b="0" strike="noStrike" spc="-1" dirty="0">
              <a:solidFill>
                <a:srgbClr val="FEFFFF"/>
              </a:solidFill>
              <a:latin typeface="Arial"/>
            </a:endParaRPr>
          </a:p>
        </p:txBody>
      </p:sp>
      <p:grpSp>
        <p:nvGrpSpPr>
          <p:cNvPr id="306" name="Group 2"/>
          <p:cNvGrpSpPr/>
          <p:nvPr/>
        </p:nvGrpSpPr>
        <p:grpSpPr>
          <a:xfrm>
            <a:off x="479880" y="898200"/>
            <a:ext cx="1834560" cy="463680"/>
            <a:chOff x="479880" y="898200"/>
            <a:chExt cx="1834560" cy="463680"/>
          </a:xfrm>
        </p:grpSpPr>
        <p:sp>
          <p:nvSpPr>
            <p:cNvPr id="307" name="CustomShape 3"/>
            <p:cNvSpPr/>
            <p:nvPr/>
          </p:nvSpPr>
          <p:spPr>
            <a:xfrm>
              <a:off x="479880" y="898200"/>
              <a:ext cx="1834560" cy="46368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08" name="CustomShape 4"/>
            <p:cNvSpPr/>
            <p:nvPr/>
          </p:nvSpPr>
          <p:spPr>
            <a:xfrm>
              <a:off x="593640" y="962640"/>
              <a:ext cx="1607040" cy="3340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r>
                <a:rPr lang="lt-LT" sz="1600" b="1" strike="noStrike" spc="-1" dirty="0">
                  <a:solidFill>
                    <a:srgbClr val="FEFFFF"/>
                  </a:solidFill>
                  <a:latin typeface="Arial"/>
                  <a:ea typeface="Arial"/>
                </a:rPr>
                <a:t>Užduotis </a:t>
              </a:r>
              <a:r>
                <a:rPr lang="lt-LT" sz="1600" b="1" strike="noStrike" spc="-1" dirty="0" err="1">
                  <a:solidFill>
                    <a:srgbClr val="FEFFFF"/>
                  </a:solidFill>
                  <a:latin typeface="Arial"/>
                  <a:ea typeface="Arial"/>
                </a:rPr>
                <a:t>nr.</a:t>
              </a:r>
              <a:r>
                <a:rPr lang="lt-LT" sz="1600" b="1" spc="-1" dirty="0">
                  <a:solidFill>
                    <a:srgbClr val="FEFFFF"/>
                  </a:solidFill>
                  <a:latin typeface="Arial"/>
                  <a:ea typeface="Arial"/>
                </a:rPr>
                <a:t> 3</a:t>
              </a:r>
              <a:endParaRPr lang="lt-LT" sz="1600" b="0" strike="noStrike" spc="-1" dirty="0">
                <a:latin typeface="Arial"/>
              </a:endParaRPr>
            </a:p>
          </p:txBody>
        </p:sp>
      </p:grpSp>
      <p:pic>
        <p:nvPicPr>
          <p:cNvPr id="309" name="Picture Placeholder 2"/>
          <p:cNvPicPr/>
          <p:nvPr/>
        </p:nvPicPr>
        <p:blipFill>
          <a:blip r:embed="rId2"/>
          <a:stretch/>
        </p:blipFill>
        <p:spPr>
          <a:xfrm>
            <a:off x="480240" y="1441440"/>
            <a:ext cx="11231280" cy="5227560"/>
          </a:xfrm>
          <a:prstGeom prst="rect">
            <a:avLst/>
          </a:prstGeom>
          <a:ln w="12600">
            <a:noFill/>
          </a:ln>
        </p:spPr>
      </p:pic>
      <p:sp>
        <p:nvSpPr>
          <p:cNvPr id="310" name="CustomShape 5"/>
          <p:cNvSpPr/>
          <p:nvPr/>
        </p:nvSpPr>
        <p:spPr>
          <a:xfrm>
            <a:off x="594000" y="1832400"/>
            <a:ext cx="10718640" cy="4564080"/>
          </a:xfrm>
          <a:prstGeom prst="rect">
            <a:avLst/>
          </a:prstGeom>
          <a:noFill/>
          <a:ln w="12600">
            <a:noFill/>
          </a:ln>
        </p:spPr>
        <p:style>
          <a:lnRef idx="0">
            <a:scrgbClr r="0" g="0" b="0"/>
          </a:lnRef>
          <a:fillRef idx="0">
            <a:scrgbClr r="0" g="0" b="0"/>
          </a:fillRef>
          <a:effectRef idx="0">
            <a:scrgbClr r="0" g="0" b="0"/>
          </a:effectRef>
          <a:fontRef idx="minor"/>
        </p:style>
        <p:txBody>
          <a:bodyPr lIns="91440" tIns="45720" rIns="91440" bIns="45720" anchor="t">
            <a:noAutofit/>
          </a:bodyPr>
          <a:lstStyle/>
          <a:p>
            <a:r>
              <a:rPr lang="lt-LT" sz="1600" spc="-1" dirty="0">
                <a:ea typeface="+mn-lt"/>
                <a:cs typeface="+mn-lt"/>
              </a:rPr>
              <a:t>Parašyti programą kuri iš puslapio </a:t>
            </a:r>
            <a:r>
              <a:rPr lang="lt-LT" sz="1600" spc="-1" dirty="0">
                <a:latin typeface="Arial"/>
                <a:ea typeface="+mn-lt"/>
                <a:cs typeface="+mn-lt"/>
                <a:hlinkClick r:id="rId3"/>
              </a:rPr>
              <a:t>https://www.telia.lt/prekes/mobilieji-telefonai/samsung</a:t>
            </a:r>
            <a:r>
              <a:rPr lang="lt-LT" sz="1600" spc="-1">
                <a:latin typeface="Arial"/>
                <a:ea typeface="+mn-lt"/>
                <a:cs typeface="+mn-lt"/>
              </a:rPr>
              <a:t> rastų </a:t>
            </a:r>
            <a:r>
              <a:rPr lang="lt-LT" sz="1600" spc="-1" dirty="0">
                <a:latin typeface="Arial"/>
                <a:ea typeface="+mn-lt"/>
                <a:cs typeface="+mn-lt"/>
              </a:rPr>
              <a:t>pigiausią ir brangiausią telefono modelį</a:t>
            </a:r>
            <a:endParaRPr lang="en-US" sz="1600" dirty="0">
              <a:latin typeface="Arial"/>
              <a:ea typeface="+mn-lt"/>
              <a:cs typeface="+mn-lt"/>
            </a:endParaRPr>
          </a:p>
          <a:p>
            <a:endParaRPr lang="lt-LT" sz="1600" spc="-1" dirty="0">
              <a:ea typeface="+mn-lt"/>
              <a:cs typeface="+mn-lt"/>
            </a:endParaRPr>
          </a:p>
          <a:p>
            <a:endParaRPr lang="lt-LT" sz="1600" spc="-1" dirty="0">
              <a:ea typeface="+mn-lt"/>
              <a:cs typeface="+mn-lt"/>
            </a:endParaRPr>
          </a:p>
          <a:p>
            <a:pPr>
              <a:lnSpc>
                <a:spcPct val="100000"/>
              </a:lnSpc>
            </a:pP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p:txBody>
      </p:sp>
      <p:sp>
        <p:nvSpPr>
          <p:cNvPr id="2" name="TextBox 1">
            <a:extLst>
              <a:ext uri="{FF2B5EF4-FFF2-40B4-BE49-F238E27FC236}">
                <a16:creationId xmlns:a16="http://schemas.microsoft.com/office/drawing/2014/main" id="{E213E90A-FE9A-D56E-51E6-97663E374DBA}"/>
              </a:ext>
            </a:extLst>
          </p:cNvPr>
          <p:cNvSpPr txBox="1"/>
          <p:nvPr/>
        </p:nvSpPr>
        <p:spPr>
          <a:xfrm>
            <a:off x="11485950" y="6105075"/>
            <a:ext cx="412292" cy="584775"/>
          </a:xfrm>
          <a:prstGeom prst="rect">
            <a:avLst/>
          </a:prstGeom>
          <a:noFill/>
        </p:spPr>
        <p:txBody>
          <a:bodyPr wrap="none" rtlCol="0">
            <a:spAutoFit/>
          </a:bodyPr>
          <a:lstStyle/>
          <a:p>
            <a:r>
              <a:rPr lang="en-LT" sz="3200" b="1" dirty="0">
                <a:solidFill>
                  <a:schemeClr val="bg1"/>
                </a:solidFill>
                <a:latin typeface=""/>
              </a:rPr>
              <a:t>8</a:t>
            </a:r>
            <a:endParaRPr lang="en-LT" b="1" dirty="0">
              <a:solidFill>
                <a:schemeClr val="bg1"/>
              </a:solidFill>
              <a:latin typeface=""/>
            </a:endParaRPr>
          </a:p>
        </p:txBody>
      </p:sp>
    </p:spTree>
    <p:extLst>
      <p:ext uri="{BB962C8B-B14F-4D97-AF65-F5344CB8AC3E}">
        <p14:creationId xmlns:p14="http://schemas.microsoft.com/office/powerpoint/2010/main" val="2500002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r>
              <a:rPr lang="lt-LT" sz="1300" spc="-1" dirty="0">
                <a:solidFill>
                  <a:srgbClr val="FEFFFF"/>
                </a:solidFill>
                <a:latin typeface="Arial"/>
                <a:ea typeface="Arial"/>
                <a:cs typeface="Arial"/>
              </a:rPr>
              <a:t>15 </a:t>
            </a:r>
            <a:r>
              <a:rPr lang="lt-LT" sz="1300" b="0" strike="noStrike" spc="-1" dirty="0">
                <a:solidFill>
                  <a:srgbClr val="FEFFFF"/>
                </a:solidFill>
                <a:latin typeface="Arial"/>
                <a:ea typeface="Arial"/>
                <a:cs typeface="Arial"/>
              </a:rPr>
              <a:t>paskaita. </a:t>
            </a:r>
            <a:r>
              <a:rPr lang="lt-LT" sz="1300" spc="-1" dirty="0">
                <a:solidFill>
                  <a:srgbClr val="FEFFFF"/>
                </a:solidFill>
                <a:latin typeface="Arial"/>
                <a:ea typeface="Arial"/>
                <a:cs typeface="Arial"/>
              </a:rPr>
              <a:t>Informacijos traukimas iš interneto (WEB SCRAPING)</a:t>
            </a:r>
            <a:endParaRPr lang="lt-LT" sz="1300" spc="-1" dirty="0">
              <a:ea typeface="+mn-lt"/>
              <a:cs typeface="+mn-lt"/>
            </a:endParaRPr>
          </a:p>
          <a:p>
            <a:pPr>
              <a:lnSpc>
                <a:spcPct val="90000"/>
              </a:lnSpc>
              <a:spcBef>
                <a:spcPts val="1001"/>
              </a:spcBef>
            </a:pPr>
            <a:endParaRPr lang="lt-LT" sz="1300" b="0" strike="noStrike" spc="-1" dirty="0">
              <a:solidFill>
                <a:srgbClr val="FEFFFF"/>
              </a:solidFill>
              <a:latin typeface="Arial"/>
            </a:endParaRPr>
          </a:p>
          <a:p>
            <a:pPr>
              <a:lnSpc>
                <a:spcPct val="90000"/>
              </a:lnSpc>
              <a:spcBef>
                <a:spcPts val="1001"/>
              </a:spcBef>
            </a:pPr>
            <a:endParaRPr lang="lt-LT" sz="1300" b="0" strike="noStrike" spc="-1">
              <a:latin typeface="Arial"/>
            </a:endParaRPr>
          </a:p>
        </p:txBody>
      </p:sp>
      <p:grpSp>
        <p:nvGrpSpPr>
          <p:cNvPr id="324" name="Group 2"/>
          <p:cNvGrpSpPr/>
          <p:nvPr/>
        </p:nvGrpSpPr>
        <p:grpSpPr>
          <a:xfrm>
            <a:off x="480240" y="914400"/>
            <a:ext cx="1834560" cy="463680"/>
            <a:chOff x="480240" y="914400"/>
            <a:chExt cx="1834560" cy="463680"/>
          </a:xfrm>
        </p:grpSpPr>
        <p:sp>
          <p:nvSpPr>
            <p:cNvPr id="325" name="CustomShape 3"/>
            <p:cNvSpPr/>
            <p:nvPr/>
          </p:nvSpPr>
          <p:spPr>
            <a:xfrm>
              <a:off x="480240" y="914400"/>
              <a:ext cx="1834560" cy="463680"/>
            </a:xfrm>
            <a:prstGeom prst="roundRect">
              <a:avLst>
                <a:gd name="adj" fmla="val 50000"/>
              </a:avLst>
            </a:prstGeom>
            <a:solidFill>
              <a:schemeClr val="accent2"/>
            </a:solidFill>
            <a:ln w="12600">
              <a:noFill/>
            </a:ln>
          </p:spPr>
          <p:style>
            <a:lnRef idx="0">
              <a:scrgbClr r="0" g="0" b="0"/>
            </a:lnRef>
            <a:fillRef idx="0">
              <a:scrgbClr r="0" g="0" b="0"/>
            </a:fillRef>
            <a:effectRef idx="0">
              <a:scrgbClr r="0" g="0" b="0"/>
            </a:effectRef>
            <a:fontRef idx="minor"/>
          </p:style>
        </p:sp>
        <p:sp>
          <p:nvSpPr>
            <p:cNvPr id="326" name="CustomShape 4"/>
            <p:cNvSpPr/>
            <p:nvPr/>
          </p:nvSpPr>
          <p:spPr>
            <a:xfrm>
              <a:off x="594000" y="978840"/>
              <a:ext cx="1607040" cy="3340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1600" b="1" strike="noStrike" spc="-1">
                  <a:solidFill>
                    <a:srgbClr val="000000"/>
                  </a:solidFill>
                  <a:latin typeface="Arial"/>
                  <a:ea typeface="Arial"/>
                </a:rPr>
                <a:t>Namų darbas</a:t>
              </a:r>
              <a:endParaRPr lang="lt-LT" sz="1600" b="0" strike="noStrike" spc="-1">
                <a:latin typeface="Arial"/>
              </a:endParaRPr>
            </a:p>
          </p:txBody>
        </p:sp>
      </p:grpSp>
      <p:pic>
        <p:nvPicPr>
          <p:cNvPr id="327" name="Picture Placeholder 2"/>
          <p:cNvPicPr/>
          <p:nvPr/>
        </p:nvPicPr>
        <p:blipFill>
          <a:blip r:embed="rId2"/>
          <a:stretch/>
        </p:blipFill>
        <p:spPr>
          <a:xfrm>
            <a:off x="479880" y="1441440"/>
            <a:ext cx="11231280" cy="5227560"/>
          </a:xfrm>
          <a:prstGeom prst="rect">
            <a:avLst/>
          </a:prstGeom>
          <a:ln w="12600">
            <a:noFill/>
          </a:ln>
        </p:spPr>
      </p:pic>
      <p:sp>
        <p:nvSpPr>
          <p:cNvPr id="328" name="CustomShape 5"/>
          <p:cNvSpPr/>
          <p:nvPr/>
        </p:nvSpPr>
        <p:spPr>
          <a:xfrm>
            <a:off x="594000" y="1832400"/>
            <a:ext cx="10718640" cy="456408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spcBef>
                <a:spcPts val="1001"/>
              </a:spcBef>
            </a:pPr>
            <a:r>
              <a:rPr lang="lt-LT" sz="1400" b="0" strike="noStrike" spc="-1">
                <a:solidFill>
                  <a:srgbClr val="000000"/>
                </a:solidFill>
                <a:latin typeface="Arial"/>
                <a:ea typeface="Arial"/>
              </a:rPr>
              <a:t>Užbaigti klasėje nepadarytas užduotis</a:t>
            </a:r>
            <a:endParaRPr lang="lt-LT" sz="1400" b="0" strike="noStrike" spc="-1">
              <a:latin typeface="Arial"/>
            </a:endParaRPr>
          </a:p>
        </p:txBody>
      </p:sp>
      <p:sp>
        <p:nvSpPr>
          <p:cNvPr id="2" name="TextBox 1">
            <a:extLst>
              <a:ext uri="{FF2B5EF4-FFF2-40B4-BE49-F238E27FC236}">
                <a16:creationId xmlns:a16="http://schemas.microsoft.com/office/drawing/2014/main" id="{4C0AE9C4-B99A-EC6E-3380-2F98C3989262}"/>
              </a:ext>
            </a:extLst>
          </p:cNvPr>
          <p:cNvSpPr txBox="1"/>
          <p:nvPr/>
        </p:nvSpPr>
        <p:spPr>
          <a:xfrm>
            <a:off x="11485950" y="6105075"/>
            <a:ext cx="412292" cy="584775"/>
          </a:xfrm>
          <a:prstGeom prst="rect">
            <a:avLst/>
          </a:prstGeom>
          <a:noFill/>
        </p:spPr>
        <p:txBody>
          <a:bodyPr wrap="none" rtlCol="0">
            <a:spAutoFit/>
          </a:bodyPr>
          <a:lstStyle/>
          <a:p>
            <a:r>
              <a:rPr lang="en-LT" sz="3200" b="1" dirty="0">
                <a:solidFill>
                  <a:schemeClr val="bg1"/>
                </a:solidFill>
                <a:latin typeface=""/>
              </a:rPr>
              <a:t>9</a:t>
            </a:r>
            <a:endParaRPr lang="en-LT" b="1" dirty="0">
              <a:solidFill>
                <a:schemeClr val="bg1"/>
              </a:solidFill>
              <a:latin typefac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TextShape 1"/>
          <p:cNvSpPr txBox="1"/>
          <p:nvPr/>
        </p:nvSpPr>
        <p:spPr>
          <a:xfrm>
            <a:off x="480240" y="460800"/>
            <a:ext cx="5615280" cy="453240"/>
          </a:xfrm>
          <a:prstGeom prst="rect">
            <a:avLst/>
          </a:prstGeom>
          <a:noFill/>
          <a:ln w="12600">
            <a:noFill/>
          </a:ln>
        </p:spPr>
        <p:txBody>
          <a:bodyPr lIns="45720" rIns="45720">
            <a:normAutofit/>
          </a:bodyPr>
          <a:lstStyle/>
          <a:p>
            <a:pPr>
              <a:lnSpc>
                <a:spcPct val="90000"/>
              </a:lnSpc>
              <a:spcBef>
                <a:spcPts val="1001"/>
              </a:spcBef>
            </a:pPr>
            <a:r>
              <a:rPr lang="lt-LT" sz="1300" spc="-1" dirty="0">
                <a:solidFill>
                  <a:srgbClr val="000000"/>
                </a:solidFill>
                <a:latin typeface="Arial"/>
                <a:ea typeface="Arial"/>
              </a:rPr>
              <a:t>15</a:t>
            </a:r>
            <a:r>
              <a:rPr lang="lt-LT" sz="1300" b="0" strike="noStrike" spc="-1" dirty="0">
                <a:solidFill>
                  <a:srgbClr val="000000"/>
                </a:solidFill>
                <a:latin typeface="Arial"/>
                <a:ea typeface="Arial"/>
              </a:rPr>
              <a:t> paskaita. </a:t>
            </a:r>
            <a:r>
              <a:rPr lang="lt-LT" sz="1300" spc="-1" dirty="0">
                <a:solidFill>
                  <a:srgbClr val="000000"/>
                </a:solidFill>
                <a:latin typeface="Arial"/>
                <a:ea typeface="Arial"/>
              </a:rPr>
              <a:t>Informacijos traukimas iš interneto (WEB SCRAPING)</a:t>
            </a:r>
            <a:endParaRPr lang="lt-LT" sz="1300" b="0" strike="noStrike" spc="-1" dirty="0">
              <a:latin typeface="Arial"/>
            </a:endParaRPr>
          </a:p>
        </p:txBody>
      </p:sp>
      <p:sp>
        <p:nvSpPr>
          <p:cNvPr id="379" name="TextShape 2"/>
          <p:cNvSpPr txBox="1"/>
          <p:nvPr/>
        </p:nvSpPr>
        <p:spPr>
          <a:xfrm>
            <a:off x="3281760" y="2095228"/>
            <a:ext cx="3750480" cy="329400"/>
          </a:xfrm>
          <a:prstGeom prst="rect">
            <a:avLst/>
          </a:prstGeom>
          <a:noFill/>
          <a:ln w="12600">
            <a:noFill/>
          </a:ln>
        </p:spPr>
        <p:txBody>
          <a:bodyPr lIns="45720" rIns="45720">
            <a:normAutofit/>
          </a:bodyPr>
          <a:lstStyle/>
          <a:p>
            <a:pPr>
              <a:lnSpc>
                <a:spcPct val="90000"/>
              </a:lnSpc>
              <a:spcBef>
                <a:spcPts val="1001"/>
              </a:spcBef>
            </a:pPr>
            <a:r>
              <a:rPr lang="lt-LT" sz="1600" b="1" strike="noStrike" spc="-1" dirty="0" err="1">
                <a:solidFill>
                  <a:srgbClr val="000000"/>
                </a:solidFill>
                <a:latin typeface="Arial"/>
                <a:ea typeface="Arial"/>
              </a:rPr>
              <a:t>SQLAlchemy</a:t>
            </a:r>
            <a:endParaRPr lang="lt-LT" sz="1600" b="0" strike="noStrike" spc="-1" dirty="0">
              <a:solidFill>
                <a:srgbClr val="000000"/>
              </a:solidFill>
              <a:latin typeface="Arial"/>
            </a:endParaRPr>
          </a:p>
        </p:txBody>
      </p:sp>
      <p:sp>
        <p:nvSpPr>
          <p:cNvPr id="380" name="TextShape 3"/>
          <p:cNvSpPr txBox="1"/>
          <p:nvPr/>
        </p:nvSpPr>
        <p:spPr>
          <a:xfrm>
            <a:off x="3281760" y="2444788"/>
            <a:ext cx="3750480" cy="504000"/>
          </a:xfrm>
          <a:prstGeom prst="rect">
            <a:avLst/>
          </a:prstGeom>
          <a:noFill/>
          <a:ln w="12600">
            <a:noFill/>
          </a:ln>
        </p:spPr>
        <p:txBody>
          <a:bodyPr lIns="45720" rIns="45720">
            <a:normAutofit/>
          </a:bodyPr>
          <a:lstStyle/>
          <a:p>
            <a:pPr>
              <a:lnSpc>
                <a:spcPct val="90000"/>
              </a:lnSpc>
              <a:spcBef>
                <a:spcPts val="1001"/>
              </a:spcBef>
            </a:pPr>
            <a:r>
              <a:rPr lang="lt-LT" sz="1600" b="0" strike="noStrike" spc="-1">
                <a:solidFill>
                  <a:srgbClr val="000000"/>
                </a:solidFill>
                <a:latin typeface="Arial"/>
                <a:ea typeface="Arial"/>
              </a:rPr>
              <a:t>SQLAlchemy aprašymas</a:t>
            </a:r>
            <a:endParaRPr lang="lt-LT" sz="1600" b="0" strike="noStrike" spc="-1">
              <a:solidFill>
                <a:srgbClr val="000000"/>
              </a:solidFill>
              <a:latin typeface="Arial"/>
            </a:endParaRPr>
          </a:p>
        </p:txBody>
      </p:sp>
      <p:sp>
        <p:nvSpPr>
          <p:cNvPr id="381" name="TextShape 4"/>
          <p:cNvSpPr txBox="1"/>
          <p:nvPr/>
        </p:nvSpPr>
        <p:spPr>
          <a:xfrm>
            <a:off x="480240" y="5032080"/>
            <a:ext cx="2343240" cy="1364760"/>
          </a:xfrm>
          <a:prstGeom prst="rect">
            <a:avLst/>
          </a:prstGeom>
          <a:noFill/>
          <a:ln w="12600">
            <a:noFill/>
          </a:ln>
        </p:spPr>
        <p:txBody>
          <a:bodyPr lIns="45720" tIns="45000" rIns="45720" bIns="45000" anchor="b">
            <a:noAutofit/>
          </a:bodyPr>
          <a:lstStyle/>
          <a:p>
            <a:pPr>
              <a:lnSpc>
                <a:spcPct val="90000"/>
              </a:lnSpc>
            </a:pPr>
            <a:r>
              <a:rPr lang="lt-LT" sz="3000" b="1" strike="noStrike" spc="-1">
                <a:solidFill>
                  <a:srgbClr val="000000"/>
                </a:solidFill>
                <a:latin typeface="Arial"/>
                <a:ea typeface="Arial"/>
              </a:rPr>
              <a:t>Naudinga informacija</a:t>
            </a:r>
            <a:endParaRPr lang="lt-LT" sz="3000" b="0" strike="noStrike" spc="-1">
              <a:solidFill>
                <a:srgbClr val="000000"/>
              </a:solidFill>
              <a:latin typeface="Arial"/>
            </a:endParaRPr>
          </a:p>
        </p:txBody>
      </p:sp>
      <p:sp>
        <p:nvSpPr>
          <p:cNvPr id="382" name="TextShape 5"/>
          <p:cNvSpPr txBox="1"/>
          <p:nvPr/>
        </p:nvSpPr>
        <p:spPr>
          <a:xfrm>
            <a:off x="7503480" y="2095228"/>
            <a:ext cx="4207680" cy="790920"/>
          </a:xfrm>
          <a:prstGeom prst="rect">
            <a:avLst/>
          </a:prstGeom>
          <a:noFill/>
          <a:ln w="12600">
            <a:noFill/>
          </a:ln>
        </p:spPr>
        <p:txBody>
          <a:bodyPr lIns="45720" rIns="45720">
            <a:normAutofit/>
          </a:bodyPr>
          <a:lstStyle/>
          <a:p>
            <a:pPr>
              <a:lnSpc>
                <a:spcPct val="90000"/>
              </a:lnSpc>
              <a:spcBef>
                <a:spcPts val="1001"/>
              </a:spcBef>
            </a:pPr>
            <a:r>
              <a:rPr lang="lt-LT" sz="1600" b="0" u="sng" strike="noStrike" spc="-1" dirty="0">
                <a:solidFill>
                  <a:srgbClr val="0000FF"/>
                </a:solidFill>
                <a:uFillTx/>
                <a:latin typeface="Arial"/>
                <a:ea typeface="Arial"/>
                <a:hlinkClick r:id="rId2"/>
              </a:rPr>
              <a:t>https://docs.sqlalchemy.org/en/13/core/engines.html</a:t>
            </a:r>
            <a:endParaRPr lang="lt-LT" sz="1600" b="0" strike="noStrike" spc="-1" dirty="0">
              <a:solidFill>
                <a:srgbClr val="000000"/>
              </a:solidFill>
              <a:latin typeface="Arial"/>
            </a:endParaRPr>
          </a:p>
        </p:txBody>
      </p:sp>
      <p:sp>
        <p:nvSpPr>
          <p:cNvPr id="2" name="TextShape 5">
            <a:extLst>
              <a:ext uri="{FF2B5EF4-FFF2-40B4-BE49-F238E27FC236}">
                <a16:creationId xmlns:a16="http://schemas.microsoft.com/office/drawing/2014/main" id="{8133BB90-6D64-DF3E-6B82-C10C267DDA90}"/>
              </a:ext>
            </a:extLst>
          </p:cNvPr>
          <p:cNvSpPr txBox="1"/>
          <p:nvPr/>
        </p:nvSpPr>
        <p:spPr>
          <a:xfrm>
            <a:off x="7502760" y="1363704"/>
            <a:ext cx="4113497" cy="790920"/>
          </a:xfrm>
          <a:prstGeom prst="rect">
            <a:avLst/>
          </a:prstGeom>
          <a:noFill/>
          <a:ln w="12600">
            <a:noFill/>
          </a:ln>
        </p:spPr>
        <p:txBody>
          <a:bodyPr lIns="45720" tIns="45000" rIns="45720" bIns="45000">
            <a:noAutofit/>
          </a:bodyPr>
          <a:lstStyle/>
          <a:p>
            <a:pPr>
              <a:lnSpc>
                <a:spcPct val="90000"/>
              </a:lnSpc>
              <a:spcBef>
                <a:spcPts val="1001"/>
              </a:spcBef>
            </a:pPr>
            <a:r>
              <a:rPr lang="lt-LT" sz="1600" u="sng" strike="noStrike" spc="-1" dirty="0">
                <a:solidFill>
                  <a:srgbClr val="0000FF"/>
                </a:solidFill>
                <a:uFillTx/>
                <a:latin typeface="Arial"/>
                <a:ea typeface="Arial"/>
              </a:rPr>
              <a:t>https://</a:t>
            </a:r>
            <a:r>
              <a:rPr lang="lt-LT" sz="1600" u="sng" strike="noStrike" spc="-1" dirty="0" err="1">
                <a:solidFill>
                  <a:srgbClr val="0000FF"/>
                </a:solidFill>
                <a:uFillTx/>
                <a:latin typeface="Arial"/>
                <a:ea typeface="Arial"/>
              </a:rPr>
              <a:t>github.com</a:t>
            </a:r>
            <a:r>
              <a:rPr lang="lt-LT" sz="1600" u="sng" strike="noStrike" spc="-1" dirty="0">
                <a:solidFill>
                  <a:srgbClr val="0000FF"/>
                </a:solidFill>
                <a:uFillTx/>
                <a:latin typeface="Arial"/>
                <a:ea typeface="Arial"/>
              </a:rPr>
              <a:t>/aurimas13/</a:t>
            </a:r>
            <a:r>
              <a:rPr lang="lt-LT" sz="1600" u="sng" strike="noStrike" spc="-1" dirty="0" err="1">
                <a:solidFill>
                  <a:srgbClr val="0000FF"/>
                </a:solidFill>
                <a:uFillTx/>
                <a:latin typeface="Arial"/>
                <a:ea typeface="Arial"/>
              </a:rPr>
              <a:t>Python-Beginner-Course</a:t>
            </a:r>
            <a:r>
              <a:rPr lang="lt-LT" sz="1600" u="sng" strike="noStrike" spc="-1" dirty="0">
                <a:solidFill>
                  <a:srgbClr val="0000FF"/>
                </a:solidFill>
                <a:uFillTx/>
                <a:latin typeface="Arial"/>
                <a:ea typeface="Arial"/>
              </a:rPr>
              <a:t>/</a:t>
            </a:r>
            <a:r>
              <a:rPr lang="lt-LT" sz="1600" u="sng" strike="noStrike" spc="-1" dirty="0" err="1">
                <a:solidFill>
                  <a:srgbClr val="0000FF"/>
                </a:solidFill>
                <a:uFillTx/>
                <a:latin typeface="Arial"/>
                <a:ea typeface="Arial"/>
              </a:rPr>
              <a:t>tree</a:t>
            </a:r>
            <a:r>
              <a:rPr lang="lt-LT" sz="1600" u="sng" strike="noStrike" spc="-1" dirty="0">
                <a:solidFill>
                  <a:srgbClr val="0000FF"/>
                </a:solidFill>
                <a:uFillTx/>
                <a:latin typeface="Arial"/>
                <a:ea typeface="Arial"/>
              </a:rPr>
              <a:t>/</a:t>
            </a:r>
            <a:r>
              <a:rPr lang="lt-LT" sz="1600" u="sng" strike="noStrike" spc="-1" dirty="0" err="1">
                <a:solidFill>
                  <a:srgbClr val="0000FF"/>
                </a:solidFill>
                <a:uFillTx/>
                <a:latin typeface="Arial"/>
                <a:ea typeface="Arial"/>
              </a:rPr>
              <a:t>main</a:t>
            </a:r>
            <a:r>
              <a:rPr lang="lt-LT" sz="1600" u="sng" strike="noStrike" spc="-1" dirty="0">
                <a:solidFill>
                  <a:srgbClr val="0000FF"/>
                </a:solidFill>
                <a:uFillTx/>
                <a:latin typeface="Arial"/>
                <a:ea typeface="Arial"/>
              </a:rPr>
              <a:t>/</a:t>
            </a:r>
            <a:r>
              <a:rPr lang="lt-LT" sz="1600" u="sng" strike="noStrike" spc="-1" dirty="0" err="1">
                <a:solidFill>
                  <a:srgbClr val="0000FF"/>
                </a:solidFill>
                <a:uFillTx/>
                <a:latin typeface="Arial"/>
                <a:ea typeface="Arial"/>
              </a:rPr>
              <a:t>Programs</a:t>
            </a:r>
            <a:endParaRPr lang="lt-LT" sz="1600" strike="noStrike" spc="-1" dirty="0">
              <a:solidFill>
                <a:srgbClr val="000000"/>
              </a:solidFill>
              <a:latin typeface="Arial"/>
            </a:endParaRPr>
          </a:p>
        </p:txBody>
      </p:sp>
      <p:sp>
        <p:nvSpPr>
          <p:cNvPr id="3" name="TextShape 2">
            <a:extLst>
              <a:ext uri="{FF2B5EF4-FFF2-40B4-BE49-F238E27FC236}">
                <a16:creationId xmlns:a16="http://schemas.microsoft.com/office/drawing/2014/main" id="{7BFF44B8-BE18-7830-9B54-9F586D4F7D8F}"/>
              </a:ext>
            </a:extLst>
          </p:cNvPr>
          <p:cNvSpPr txBox="1"/>
          <p:nvPr/>
        </p:nvSpPr>
        <p:spPr>
          <a:xfrm>
            <a:off x="3281760" y="1363704"/>
            <a:ext cx="3750120" cy="663420"/>
          </a:xfrm>
          <a:prstGeom prst="rect">
            <a:avLst/>
          </a:prstGeom>
          <a:noFill/>
          <a:ln w="12600">
            <a:noFill/>
          </a:ln>
        </p:spPr>
        <p:txBody>
          <a:bodyPr lIns="45720" tIns="45000" rIns="45720" bIns="45000">
            <a:noAutofit/>
          </a:bodyPr>
          <a:lstStyle/>
          <a:p>
            <a:pPr>
              <a:lnSpc>
                <a:spcPct val="90000"/>
              </a:lnSpc>
              <a:spcBef>
                <a:spcPts val="1001"/>
              </a:spcBef>
            </a:pPr>
            <a:r>
              <a:rPr lang="lt-LT" sz="1600" b="1" strike="noStrike" spc="-1" dirty="0">
                <a:solidFill>
                  <a:srgbClr val="000000"/>
                </a:solidFill>
                <a:latin typeface="Arial"/>
                <a:ea typeface="Arial"/>
              </a:rPr>
              <a:t>Išspręsti paskaitos uždaviniai </a:t>
            </a:r>
            <a:r>
              <a:rPr lang="lt-LT" sz="1600" strike="noStrike" spc="-1" dirty="0">
                <a:solidFill>
                  <a:srgbClr val="000000"/>
                </a:solidFill>
                <a:latin typeface="Arial"/>
                <a:ea typeface="Arial"/>
              </a:rPr>
              <a:t>(įkelti </a:t>
            </a:r>
            <a:r>
              <a:rPr lang="lt-LT" sz="1600" spc="-1" dirty="0">
                <a:solidFill>
                  <a:srgbClr val="000000"/>
                </a:solidFill>
                <a:latin typeface="Arial"/>
                <a:ea typeface="Arial"/>
              </a:rPr>
              <a:t>pirmadienį)</a:t>
            </a:r>
            <a:endParaRPr lang="lt-LT" sz="1600" strike="noStrike" spc="-1" dirty="0">
              <a:solidFill>
                <a:srgbClr val="000000"/>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000000"/>
                </a:solidFill>
                <a:latin typeface="Arial"/>
                <a:ea typeface="Arial"/>
              </a:rPr>
              <a:t>15</a:t>
            </a:r>
            <a:r>
              <a:rPr lang="lt-LT" sz="1300" b="0" strike="noStrike" spc="-1" dirty="0">
                <a:solidFill>
                  <a:srgbClr val="000000"/>
                </a:solidFill>
                <a:latin typeface="Arial"/>
                <a:ea typeface="Arial"/>
              </a:rPr>
              <a:t> paskaita. </a:t>
            </a:r>
            <a:r>
              <a:rPr lang="lt-LT" sz="1300" spc="-1" dirty="0">
                <a:solidFill>
                  <a:srgbClr val="000000"/>
                </a:solidFill>
                <a:latin typeface="Arial"/>
                <a:ea typeface="Arial"/>
              </a:rPr>
              <a:t>Informacijos traukimas iš interneto (WEB SCRAPING)</a:t>
            </a:r>
            <a:endParaRPr lang="lt-LT" sz="1300" b="0" strike="noStrike" spc="-1" dirty="0">
              <a:latin typeface="Arial"/>
            </a:endParaRPr>
          </a:p>
        </p:txBody>
      </p:sp>
      <p:sp>
        <p:nvSpPr>
          <p:cNvPr id="236" name="CustomShape 2"/>
          <p:cNvSpPr/>
          <p:nvPr/>
        </p:nvSpPr>
        <p:spPr>
          <a:xfrm>
            <a:off x="480240" y="1371600"/>
            <a:ext cx="5153040" cy="13644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pPr>
            <a:r>
              <a:rPr lang="lt-LT" sz="3000" b="1" strike="noStrike" spc="-1">
                <a:solidFill>
                  <a:srgbClr val="000000"/>
                </a:solidFill>
                <a:latin typeface="Arial"/>
                <a:ea typeface="Arial"/>
              </a:rPr>
              <a:t>Šiandien išmoksite</a:t>
            </a:r>
            <a:endParaRPr lang="lt-LT" sz="3000" b="0" strike="noStrike" spc="-1">
              <a:latin typeface="Arial"/>
            </a:endParaRPr>
          </a:p>
        </p:txBody>
      </p:sp>
      <p:sp>
        <p:nvSpPr>
          <p:cNvPr id="237" name="CustomShape 3"/>
          <p:cNvSpPr/>
          <p:nvPr/>
        </p:nvSpPr>
        <p:spPr>
          <a:xfrm>
            <a:off x="1398600" y="3367862"/>
            <a:ext cx="4235040" cy="4590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600" spc="-1">
                <a:solidFill>
                  <a:srgbClr val="000000"/>
                </a:solidFill>
                <a:latin typeface="Arial"/>
              </a:rPr>
              <a:t>Susipažinsite su WEB SCRAPING'u</a:t>
            </a:r>
            <a:endParaRPr lang="en-US" dirty="0"/>
          </a:p>
        </p:txBody>
      </p:sp>
      <p:sp>
        <p:nvSpPr>
          <p:cNvPr id="238" name="CustomShape 4"/>
          <p:cNvSpPr/>
          <p:nvPr/>
        </p:nvSpPr>
        <p:spPr>
          <a:xfrm>
            <a:off x="1398600" y="4469646"/>
            <a:ext cx="4235040" cy="455968"/>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600" spc="-1">
                <a:solidFill>
                  <a:srgbClr val="000000"/>
                </a:solidFill>
                <a:latin typeface="Arial"/>
              </a:rPr>
              <a:t>Ištraukti informaciją iš norimo internetinio puslapio</a:t>
            </a:r>
            <a:endParaRPr lang="lt-LT" sz="1600" b="0" strike="noStrike" spc="-1" dirty="0">
              <a:latin typeface="Arial"/>
            </a:endParaRPr>
          </a:p>
        </p:txBody>
      </p:sp>
      <p:grpSp>
        <p:nvGrpSpPr>
          <p:cNvPr id="240" name="Group 6"/>
          <p:cNvGrpSpPr/>
          <p:nvPr/>
        </p:nvGrpSpPr>
        <p:grpSpPr>
          <a:xfrm>
            <a:off x="480240" y="3180600"/>
            <a:ext cx="730800" cy="730800"/>
            <a:chOff x="480240" y="3180600"/>
            <a:chExt cx="730800" cy="730800"/>
          </a:xfrm>
        </p:grpSpPr>
        <p:sp>
          <p:nvSpPr>
            <p:cNvPr id="241" name="CustomShape 7"/>
            <p:cNvSpPr/>
            <p:nvPr/>
          </p:nvSpPr>
          <p:spPr>
            <a:xfrm>
              <a:off x="480240" y="3180600"/>
              <a:ext cx="730800" cy="73080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42" name="CustomShape 8"/>
            <p:cNvSpPr/>
            <p:nvPr/>
          </p:nvSpPr>
          <p:spPr>
            <a:xfrm>
              <a:off x="633240" y="3348000"/>
              <a:ext cx="425160" cy="3952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2000" b="0" strike="noStrike" spc="-1">
                  <a:solidFill>
                    <a:srgbClr val="FEFFFF"/>
                  </a:solidFill>
                  <a:latin typeface="Arial"/>
                  <a:ea typeface="Arial"/>
                </a:rPr>
                <a:t>01</a:t>
              </a:r>
              <a:endParaRPr lang="lt-LT" sz="2000" b="0" strike="noStrike" spc="-1">
                <a:latin typeface="Arial"/>
              </a:endParaRPr>
            </a:p>
          </p:txBody>
        </p:sp>
      </p:grpSp>
      <p:grpSp>
        <p:nvGrpSpPr>
          <p:cNvPr id="243" name="Group 9"/>
          <p:cNvGrpSpPr/>
          <p:nvPr/>
        </p:nvGrpSpPr>
        <p:grpSpPr>
          <a:xfrm>
            <a:off x="480240" y="4369680"/>
            <a:ext cx="730800" cy="730800"/>
            <a:chOff x="480240" y="4369680"/>
            <a:chExt cx="730800" cy="730800"/>
          </a:xfrm>
        </p:grpSpPr>
        <p:sp>
          <p:nvSpPr>
            <p:cNvPr id="244" name="CustomShape 10"/>
            <p:cNvSpPr/>
            <p:nvPr/>
          </p:nvSpPr>
          <p:spPr>
            <a:xfrm>
              <a:off x="480240" y="4369680"/>
              <a:ext cx="730800" cy="73080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45" name="CustomShape 11"/>
            <p:cNvSpPr/>
            <p:nvPr/>
          </p:nvSpPr>
          <p:spPr>
            <a:xfrm>
              <a:off x="633240" y="4537440"/>
              <a:ext cx="425160" cy="3952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2000" b="0" strike="noStrike" spc="-1">
                  <a:solidFill>
                    <a:srgbClr val="FEFFFF"/>
                  </a:solidFill>
                  <a:latin typeface="Arial"/>
                  <a:ea typeface="Arial"/>
                </a:rPr>
                <a:t>02</a:t>
              </a:r>
              <a:endParaRPr lang="lt-LT" sz="2000" b="0" strike="noStrike" spc="-1">
                <a:latin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15 paskaita</a:t>
            </a:r>
            <a:r>
              <a:rPr lang="lt-LT" sz="1300" b="0" strike="noStrike" spc="-1" dirty="0">
                <a:solidFill>
                  <a:srgbClr val="FEFFFF"/>
                </a:solidFill>
                <a:latin typeface="Arial"/>
                <a:ea typeface="Arial"/>
              </a:rPr>
              <a:t>. </a:t>
            </a:r>
            <a:r>
              <a:rPr lang="lt-LT" sz="1300" spc="-1" dirty="0">
                <a:solidFill>
                  <a:srgbClr val="FEFFFF"/>
                </a:solidFill>
                <a:latin typeface="Arial"/>
                <a:ea typeface="Arial"/>
              </a:rPr>
              <a:t>Informacijos traukimas iš interneto (WEB SCRAPING)</a:t>
            </a:r>
            <a:endParaRPr lang="lt-LT" sz="1300" b="0" strike="noStrike" spc="-1" dirty="0">
              <a:solidFill>
                <a:srgbClr val="FEFFFF"/>
              </a:solidFill>
              <a:latin typeface="Arial"/>
            </a:endParaRPr>
          </a:p>
        </p:txBody>
      </p:sp>
      <p:sp>
        <p:nvSpPr>
          <p:cNvPr id="254" name="CustomShape 2"/>
          <p:cNvSpPr/>
          <p:nvPr/>
        </p:nvSpPr>
        <p:spPr>
          <a:xfrm>
            <a:off x="6485138" y="3115434"/>
            <a:ext cx="5703480" cy="10292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dirty="0"/>
              <a:t>Kaip nuskaityti norimą svetainės bloką (pirmą)</a:t>
            </a:r>
            <a:endParaRPr lang="en-US" sz="3000" dirty="0"/>
          </a:p>
          <a:p>
            <a:endParaRPr lang="lt-LT" sz="3000" b="1" spc="-1" dirty="0"/>
          </a:p>
          <a:p>
            <a:pPr>
              <a:lnSpc>
                <a:spcPct val="90000"/>
              </a:lnSpc>
            </a:pPr>
            <a:endParaRPr lang="lt-LT" sz="3000" spc="-1"/>
          </a:p>
        </p:txBody>
      </p:sp>
      <p:pic>
        <p:nvPicPr>
          <p:cNvPr id="4" name="Picture 4" descr="Text&#10;&#10;Description automatically generated">
            <a:extLst>
              <a:ext uri="{FF2B5EF4-FFF2-40B4-BE49-F238E27FC236}">
                <a16:creationId xmlns:a16="http://schemas.microsoft.com/office/drawing/2014/main" id="{F1E202BF-193E-429D-9A20-C5C466149F23}"/>
              </a:ext>
            </a:extLst>
          </p:cNvPr>
          <p:cNvPicPr>
            <a:picLocks noChangeAspect="1"/>
          </p:cNvPicPr>
          <p:nvPr/>
        </p:nvPicPr>
        <p:blipFill>
          <a:blip r:embed="rId3"/>
          <a:stretch>
            <a:fillRect/>
          </a:stretch>
        </p:blipFill>
        <p:spPr>
          <a:xfrm>
            <a:off x="481659" y="2787845"/>
            <a:ext cx="4784607" cy="1780903"/>
          </a:xfrm>
          <a:prstGeom prst="rect">
            <a:avLst/>
          </a:prstGeom>
        </p:spPr>
      </p:pic>
      <p:sp>
        <p:nvSpPr>
          <p:cNvPr id="7" name="TextBox 6">
            <a:extLst>
              <a:ext uri="{FF2B5EF4-FFF2-40B4-BE49-F238E27FC236}">
                <a16:creationId xmlns:a16="http://schemas.microsoft.com/office/drawing/2014/main" id="{7D36F5E8-D070-9D5E-CFFE-DF6BBDD4337F}"/>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1</a:t>
            </a:r>
            <a:endParaRPr lang="en-LT" b="1" dirty="0">
              <a:latin typeface=""/>
            </a:endParaRPr>
          </a:p>
        </p:txBody>
      </p:sp>
    </p:spTree>
    <p:extLst>
      <p:ext uri="{BB962C8B-B14F-4D97-AF65-F5344CB8AC3E}">
        <p14:creationId xmlns:p14="http://schemas.microsoft.com/office/powerpoint/2010/main" val="3400423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15 paskaita</a:t>
            </a:r>
            <a:r>
              <a:rPr lang="lt-LT" sz="1300" b="0" strike="noStrike" spc="-1" dirty="0">
                <a:solidFill>
                  <a:srgbClr val="FEFFFF"/>
                </a:solidFill>
                <a:latin typeface="Arial"/>
                <a:ea typeface="Arial"/>
              </a:rPr>
              <a:t>. </a:t>
            </a:r>
            <a:r>
              <a:rPr lang="lt-LT" sz="1300" spc="-1" dirty="0">
                <a:solidFill>
                  <a:srgbClr val="FEFFFF"/>
                </a:solidFill>
                <a:latin typeface="Arial"/>
                <a:ea typeface="Arial"/>
              </a:rPr>
              <a:t>Informacijos traukimas iš interneto (WEB SCRAPING)</a:t>
            </a:r>
            <a:endParaRPr lang="lt-LT" sz="1300" b="0" strike="noStrike" spc="-1" dirty="0">
              <a:solidFill>
                <a:srgbClr val="FEFFFF"/>
              </a:solidFill>
              <a:latin typeface="Arial"/>
            </a:endParaRPr>
          </a:p>
        </p:txBody>
      </p:sp>
      <p:sp>
        <p:nvSpPr>
          <p:cNvPr id="254" name="CustomShape 2"/>
          <p:cNvSpPr/>
          <p:nvPr/>
        </p:nvSpPr>
        <p:spPr>
          <a:xfrm>
            <a:off x="6485138" y="3115434"/>
            <a:ext cx="5242518" cy="12832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dirty="0"/>
              <a:t>Kaip išrinkti norimą informaciją iš bloko</a:t>
            </a:r>
            <a:endParaRPr lang="en-US" sz="3000" dirty="0"/>
          </a:p>
          <a:p>
            <a:pPr>
              <a:lnSpc>
                <a:spcPct val="90000"/>
              </a:lnSpc>
            </a:pPr>
            <a:endParaRPr lang="lt-LT" sz="3000" spc="-1"/>
          </a:p>
        </p:txBody>
      </p:sp>
      <p:pic>
        <p:nvPicPr>
          <p:cNvPr id="3" name="Picture 3" descr="Text, letter&#10;&#10;Description automatically generated">
            <a:extLst>
              <a:ext uri="{FF2B5EF4-FFF2-40B4-BE49-F238E27FC236}">
                <a16:creationId xmlns:a16="http://schemas.microsoft.com/office/drawing/2014/main" id="{B274FF68-3309-41F0-92C8-F9360E5A6E7A}"/>
              </a:ext>
            </a:extLst>
          </p:cNvPr>
          <p:cNvPicPr>
            <a:picLocks noChangeAspect="1"/>
          </p:cNvPicPr>
          <p:nvPr/>
        </p:nvPicPr>
        <p:blipFill>
          <a:blip r:embed="rId3"/>
          <a:stretch>
            <a:fillRect/>
          </a:stretch>
        </p:blipFill>
        <p:spPr>
          <a:xfrm>
            <a:off x="368770" y="2498027"/>
            <a:ext cx="5151495" cy="2144167"/>
          </a:xfrm>
          <a:prstGeom prst="rect">
            <a:avLst/>
          </a:prstGeom>
        </p:spPr>
      </p:pic>
      <p:sp>
        <p:nvSpPr>
          <p:cNvPr id="2" name="TextBox 1">
            <a:extLst>
              <a:ext uri="{FF2B5EF4-FFF2-40B4-BE49-F238E27FC236}">
                <a16:creationId xmlns:a16="http://schemas.microsoft.com/office/drawing/2014/main" id="{D961EE06-5FF4-E0C4-97A8-A321C212BF93}"/>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2</a:t>
            </a:r>
            <a:endParaRPr lang="en-LT" b="1" dirty="0">
              <a:latin typeface=""/>
            </a:endParaRPr>
          </a:p>
        </p:txBody>
      </p:sp>
    </p:spTree>
    <p:extLst>
      <p:ext uri="{BB962C8B-B14F-4D97-AF65-F5344CB8AC3E}">
        <p14:creationId xmlns:p14="http://schemas.microsoft.com/office/powerpoint/2010/main" val="992243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15 paskaita</a:t>
            </a:r>
            <a:r>
              <a:rPr lang="lt-LT" sz="1300" b="0" strike="noStrike" spc="-1" dirty="0">
                <a:solidFill>
                  <a:srgbClr val="FEFFFF"/>
                </a:solidFill>
                <a:latin typeface="Arial"/>
                <a:ea typeface="Arial"/>
              </a:rPr>
              <a:t>. </a:t>
            </a:r>
            <a:r>
              <a:rPr lang="lt-LT" sz="1300" spc="-1" dirty="0">
                <a:solidFill>
                  <a:srgbClr val="FEFFFF"/>
                </a:solidFill>
                <a:latin typeface="Arial"/>
                <a:ea typeface="Arial"/>
              </a:rPr>
              <a:t>Informacijos traukimas iš interneto (WEB SCRAPING)</a:t>
            </a:r>
            <a:endParaRPr lang="lt-LT" sz="1300" b="0" strike="noStrike" spc="-1" dirty="0">
              <a:solidFill>
                <a:srgbClr val="FEFFFF"/>
              </a:solidFill>
              <a:latin typeface="Arial"/>
            </a:endParaRPr>
          </a:p>
        </p:txBody>
      </p:sp>
      <p:sp>
        <p:nvSpPr>
          <p:cNvPr id="254" name="CustomShape 2"/>
          <p:cNvSpPr/>
          <p:nvPr/>
        </p:nvSpPr>
        <p:spPr>
          <a:xfrm>
            <a:off x="6485138" y="3115434"/>
            <a:ext cx="5242518" cy="12832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dirty="0"/>
              <a:t>Kaip gauti visų blokų informaciją</a:t>
            </a:r>
            <a:endParaRPr lang="en-US" sz="3000" dirty="0"/>
          </a:p>
        </p:txBody>
      </p:sp>
      <p:pic>
        <p:nvPicPr>
          <p:cNvPr id="2" name="Picture 3" descr="Text&#10;&#10;Description automatically generated">
            <a:extLst>
              <a:ext uri="{FF2B5EF4-FFF2-40B4-BE49-F238E27FC236}">
                <a16:creationId xmlns:a16="http://schemas.microsoft.com/office/drawing/2014/main" id="{A1653E18-AF9C-4519-B406-744638DA5F50}"/>
              </a:ext>
            </a:extLst>
          </p:cNvPr>
          <p:cNvPicPr>
            <a:picLocks noChangeAspect="1"/>
          </p:cNvPicPr>
          <p:nvPr/>
        </p:nvPicPr>
        <p:blipFill>
          <a:blip r:embed="rId3"/>
          <a:stretch>
            <a:fillRect/>
          </a:stretch>
        </p:blipFill>
        <p:spPr>
          <a:xfrm>
            <a:off x="378177" y="2331150"/>
            <a:ext cx="4935125" cy="2355626"/>
          </a:xfrm>
          <a:prstGeom prst="rect">
            <a:avLst/>
          </a:prstGeom>
        </p:spPr>
      </p:pic>
      <p:sp>
        <p:nvSpPr>
          <p:cNvPr id="3" name="TextBox 2">
            <a:extLst>
              <a:ext uri="{FF2B5EF4-FFF2-40B4-BE49-F238E27FC236}">
                <a16:creationId xmlns:a16="http://schemas.microsoft.com/office/drawing/2014/main" id="{5E2B45D6-5B83-616E-C04B-9994A42A5058}"/>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3</a:t>
            </a:r>
            <a:endParaRPr lang="en-LT" b="1" dirty="0">
              <a:latin typeface=""/>
            </a:endParaRPr>
          </a:p>
        </p:txBody>
      </p:sp>
    </p:spTree>
    <p:extLst>
      <p:ext uri="{BB962C8B-B14F-4D97-AF65-F5344CB8AC3E}">
        <p14:creationId xmlns:p14="http://schemas.microsoft.com/office/powerpoint/2010/main" val="3030856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15 paskaita</a:t>
            </a:r>
            <a:r>
              <a:rPr lang="lt-LT" sz="1300" b="0" strike="noStrike" spc="-1" dirty="0">
                <a:solidFill>
                  <a:srgbClr val="FEFFFF"/>
                </a:solidFill>
                <a:latin typeface="Arial"/>
                <a:ea typeface="Arial"/>
              </a:rPr>
              <a:t>. </a:t>
            </a:r>
            <a:r>
              <a:rPr lang="lt-LT" sz="1300" spc="-1" dirty="0">
                <a:solidFill>
                  <a:srgbClr val="FEFFFF"/>
                </a:solidFill>
                <a:latin typeface="Arial"/>
                <a:ea typeface="Arial"/>
              </a:rPr>
              <a:t>Informacijos traukimas iš interneto (WEB SCRAPING)</a:t>
            </a:r>
            <a:endParaRPr lang="lt-LT" sz="1300" b="0" strike="noStrike" spc="-1" dirty="0">
              <a:solidFill>
                <a:srgbClr val="FEFFFF"/>
              </a:solidFill>
              <a:latin typeface="Arial"/>
            </a:endParaRPr>
          </a:p>
        </p:txBody>
      </p:sp>
      <p:sp>
        <p:nvSpPr>
          <p:cNvPr id="254" name="CustomShape 2"/>
          <p:cNvSpPr/>
          <p:nvPr/>
        </p:nvSpPr>
        <p:spPr>
          <a:xfrm>
            <a:off x="6485138" y="3115434"/>
            <a:ext cx="5242518" cy="12832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dirty="0"/>
              <a:t>Kaip įrašyti gautą informaciją į </a:t>
            </a:r>
            <a:r>
              <a:rPr lang="lt-LT" sz="3000" b="1" dirty="0" err="1"/>
              <a:t>csv</a:t>
            </a:r>
            <a:r>
              <a:rPr lang="lt-LT" sz="3000" b="1" dirty="0"/>
              <a:t> failą</a:t>
            </a:r>
            <a:endParaRPr lang="en-US" sz="3000" dirty="0"/>
          </a:p>
        </p:txBody>
      </p:sp>
      <p:pic>
        <p:nvPicPr>
          <p:cNvPr id="3" name="Picture 3" descr="Graphical user interface, text, application&#10;&#10;Description automatically generated">
            <a:extLst>
              <a:ext uri="{FF2B5EF4-FFF2-40B4-BE49-F238E27FC236}">
                <a16:creationId xmlns:a16="http://schemas.microsoft.com/office/drawing/2014/main" id="{0904CDF6-5CA8-493A-92C8-6DE6FA79C25C}"/>
              </a:ext>
            </a:extLst>
          </p:cNvPr>
          <p:cNvPicPr>
            <a:picLocks noChangeAspect="1"/>
          </p:cNvPicPr>
          <p:nvPr/>
        </p:nvPicPr>
        <p:blipFill>
          <a:blip r:embed="rId3"/>
          <a:stretch>
            <a:fillRect/>
          </a:stretch>
        </p:blipFill>
        <p:spPr>
          <a:xfrm>
            <a:off x="481659" y="2229475"/>
            <a:ext cx="4991570" cy="2784753"/>
          </a:xfrm>
          <a:prstGeom prst="rect">
            <a:avLst/>
          </a:prstGeom>
        </p:spPr>
      </p:pic>
      <p:sp>
        <p:nvSpPr>
          <p:cNvPr id="2" name="TextBox 1">
            <a:extLst>
              <a:ext uri="{FF2B5EF4-FFF2-40B4-BE49-F238E27FC236}">
                <a16:creationId xmlns:a16="http://schemas.microsoft.com/office/drawing/2014/main" id="{A1D4A541-D8C7-0AC1-37AA-933034CC0ECB}"/>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4</a:t>
            </a:r>
            <a:endParaRPr lang="en-LT" b="1" dirty="0">
              <a:latin typeface=""/>
            </a:endParaRPr>
          </a:p>
        </p:txBody>
      </p:sp>
    </p:spTree>
    <p:extLst>
      <p:ext uri="{BB962C8B-B14F-4D97-AF65-F5344CB8AC3E}">
        <p14:creationId xmlns:p14="http://schemas.microsoft.com/office/powerpoint/2010/main" val="568166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15 paskaita</a:t>
            </a:r>
            <a:r>
              <a:rPr lang="lt-LT" sz="1300" b="0" strike="noStrike" spc="-1" dirty="0">
                <a:solidFill>
                  <a:srgbClr val="FEFFFF"/>
                </a:solidFill>
                <a:latin typeface="Arial"/>
                <a:ea typeface="Arial"/>
              </a:rPr>
              <a:t>. </a:t>
            </a:r>
            <a:r>
              <a:rPr lang="lt-LT" sz="1300" spc="-1" dirty="0">
                <a:solidFill>
                  <a:srgbClr val="FEFFFF"/>
                </a:solidFill>
                <a:latin typeface="Arial"/>
                <a:ea typeface="Arial"/>
              </a:rPr>
              <a:t>Informacijos traukimas iš interneto (WEB SCRAPING)</a:t>
            </a:r>
            <a:endParaRPr lang="lt-LT" sz="1300" b="0" strike="noStrike" spc="-1" dirty="0">
              <a:solidFill>
                <a:srgbClr val="FEFFFF"/>
              </a:solidFill>
              <a:latin typeface="Arial"/>
            </a:endParaRPr>
          </a:p>
        </p:txBody>
      </p:sp>
      <p:sp>
        <p:nvSpPr>
          <p:cNvPr id="254" name="CustomShape 2"/>
          <p:cNvSpPr/>
          <p:nvPr/>
        </p:nvSpPr>
        <p:spPr>
          <a:xfrm>
            <a:off x="6569805" y="2645064"/>
            <a:ext cx="5242518" cy="1603091"/>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dirty="0"/>
              <a:t>Pavyzdys, kaip gauti norimo gamintojo parduodamų telefonų kainas iš svetainės</a:t>
            </a:r>
            <a:endParaRPr lang="en-US" sz="3000" dirty="0"/>
          </a:p>
        </p:txBody>
      </p:sp>
      <p:pic>
        <p:nvPicPr>
          <p:cNvPr id="2" name="Picture 3" descr="Graphical user interface, text&#10;&#10;Description automatically generated">
            <a:extLst>
              <a:ext uri="{FF2B5EF4-FFF2-40B4-BE49-F238E27FC236}">
                <a16:creationId xmlns:a16="http://schemas.microsoft.com/office/drawing/2014/main" id="{8CFC95DA-0B0D-4284-9351-49145415B7BC}"/>
              </a:ext>
            </a:extLst>
          </p:cNvPr>
          <p:cNvPicPr>
            <a:picLocks noChangeAspect="1"/>
          </p:cNvPicPr>
          <p:nvPr/>
        </p:nvPicPr>
        <p:blipFill>
          <a:blip r:embed="rId3"/>
          <a:stretch>
            <a:fillRect/>
          </a:stretch>
        </p:blipFill>
        <p:spPr>
          <a:xfrm>
            <a:off x="312326" y="2106917"/>
            <a:ext cx="5330236" cy="2681794"/>
          </a:xfrm>
          <a:prstGeom prst="rect">
            <a:avLst/>
          </a:prstGeom>
        </p:spPr>
      </p:pic>
      <p:sp>
        <p:nvSpPr>
          <p:cNvPr id="3" name="TextBox 2">
            <a:extLst>
              <a:ext uri="{FF2B5EF4-FFF2-40B4-BE49-F238E27FC236}">
                <a16:creationId xmlns:a16="http://schemas.microsoft.com/office/drawing/2014/main" id="{DF94A7F4-0DBC-384D-9482-5284E0E8F3A4}"/>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5</a:t>
            </a:r>
            <a:endParaRPr lang="en-LT" b="1" dirty="0">
              <a:latin typeface=""/>
            </a:endParaRPr>
          </a:p>
        </p:txBody>
      </p:sp>
    </p:spTree>
    <p:extLst>
      <p:ext uri="{BB962C8B-B14F-4D97-AF65-F5344CB8AC3E}">
        <p14:creationId xmlns:p14="http://schemas.microsoft.com/office/powerpoint/2010/main" val="778013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a:lnSpc>
                <a:spcPct val="90000"/>
              </a:lnSpc>
              <a:spcBef>
                <a:spcPts val="1001"/>
              </a:spcBef>
            </a:pPr>
            <a:r>
              <a:rPr lang="lt-LT" sz="1300" spc="-1" dirty="0">
                <a:solidFill>
                  <a:srgbClr val="FEFFFF"/>
                </a:solidFill>
                <a:latin typeface="Arial"/>
                <a:ea typeface="Arial"/>
              </a:rPr>
              <a:t>15</a:t>
            </a:r>
            <a:r>
              <a:rPr lang="lt-LT" sz="1300" b="0" strike="noStrike" spc="-1" dirty="0">
                <a:solidFill>
                  <a:srgbClr val="FEFFFF"/>
                </a:solidFill>
                <a:latin typeface="Arial"/>
                <a:ea typeface="Arial"/>
              </a:rPr>
              <a:t> paskaita. </a:t>
            </a:r>
            <a:r>
              <a:rPr lang="lt-LT" sz="1300" spc="-1" dirty="0">
                <a:solidFill>
                  <a:srgbClr val="FEFFFF"/>
                </a:solidFill>
                <a:latin typeface="Arial"/>
                <a:ea typeface="Arial"/>
              </a:rPr>
              <a:t>Informacijos traukimas iš interneto (WEB SCRAPING)</a:t>
            </a:r>
            <a:endParaRPr lang="lt-LT" sz="1300" b="0" strike="noStrike" spc="-1" dirty="0">
              <a:solidFill>
                <a:srgbClr val="FEFFFF"/>
              </a:solidFill>
              <a:latin typeface="Arial"/>
            </a:endParaRPr>
          </a:p>
        </p:txBody>
      </p:sp>
      <p:grpSp>
        <p:nvGrpSpPr>
          <p:cNvPr id="306" name="Group 2"/>
          <p:cNvGrpSpPr/>
          <p:nvPr/>
        </p:nvGrpSpPr>
        <p:grpSpPr>
          <a:xfrm>
            <a:off x="479880" y="898200"/>
            <a:ext cx="1834560" cy="463680"/>
            <a:chOff x="479880" y="898200"/>
            <a:chExt cx="1834560" cy="463680"/>
          </a:xfrm>
        </p:grpSpPr>
        <p:sp>
          <p:nvSpPr>
            <p:cNvPr id="307" name="CustomShape 3"/>
            <p:cNvSpPr/>
            <p:nvPr/>
          </p:nvSpPr>
          <p:spPr>
            <a:xfrm>
              <a:off x="479880" y="898200"/>
              <a:ext cx="1834560" cy="46368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08" name="CustomShape 4"/>
            <p:cNvSpPr/>
            <p:nvPr/>
          </p:nvSpPr>
          <p:spPr>
            <a:xfrm>
              <a:off x="593640" y="962640"/>
              <a:ext cx="1607040" cy="3340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r>
                <a:rPr lang="lt-LT" sz="1600" b="1" strike="noStrike" spc="-1" dirty="0">
                  <a:solidFill>
                    <a:srgbClr val="FEFFFF"/>
                  </a:solidFill>
                  <a:latin typeface="Arial"/>
                  <a:ea typeface="Arial"/>
                </a:rPr>
                <a:t>Užduotis </a:t>
              </a:r>
              <a:r>
                <a:rPr lang="lt-LT" sz="1600" b="1" strike="noStrike" spc="-1" dirty="0" err="1">
                  <a:solidFill>
                    <a:srgbClr val="FEFFFF"/>
                  </a:solidFill>
                  <a:latin typeface="Arial"/>
                  <a:ea typeface="Arial"/>
                </a:rPr>
                <a:t>nr.</a:t>
              </a:r>
              <a:r>
                <a:rPr lang="lt-LT" sz="1600" b="1" spc="-1" dirty="0">
                  <a:solidFill>
                    <a:srgbClr val="FEFFFF"/>
                  </a:solidFill>
                  <a:latin typeface="Arial"/>
                  <a:ea typeface="Arial"/>
                </a:rPr>
                <a:t> 1</a:t>
              </a:r>
              <a:endParaRPr lang="lt-LT" sz="1600" b="0" strike="noStrike" spc="-1" dirty="0">
                <a:latin typeface="Arial"/>
              </a:endParaRPr>
            </a:p>
          </p:txBody>
        </p:sp>
      </p:grpSp>
      <p:pic>
        <p:nvPicPr>
          <p:cNvPr id="309" name="Picture Placeholder 2"/>
          <p:cNvPicPr/>
          <p:nvPr/>
        </p:nvPicPr>
        <p:blipFill>
          <a:blip r:embed="rId2"/>
          <a:stretch/>
        </p:blipFill>
        <p:spPr>
          <a:xfrm>
            <a:off x="480240" y="1441440"/>
            <a:ext cx="11231280" cy="5227560"/>
          </a:xfrm>
          <a:prstGeom prst="rect">
            <a:avLst/>
          </a:prstGeom>
          <a:ln w="12600">
            <a:noFill/>
          </a:ln>
        </p:spPr>
      </p:pic>
      <p:sp>
        <p:nvSpPr>
          <p:cNvPr id="310" name="CustomShape 5"/>
          <p:cNvSpPr/>
          <p:nvPr/>
        </p:nvSpPr>
        <p:spPr>
          <a:xfrm>
            <a:off x="594000" y="1832400"/>
            <a:ext cx="10718640" cy="4564080"/>
          </a:xfrm>
          <a:prstGeom prst="rect">
            <a:avLst/>
          </a:prstGeom>
          <a:noFill/>
          <a:ln w="12600">
            <a:noFill/>
          </a:ln>
        </p:spPr>
        <p:style>
          <a:lnRef idx="0">
            <a:scrgbClr r="0" g="0" b="0"/>
          </a:lnRef>
          <a:fillRef idx="0">
            <a:scrgbClr r="0" g="0" b="0"/>
          </a:fillRef>
          <a:effectRef idx="0">
            <a:scrgbClr r="0" g="0" b="0"/>
          </a:effectRef>
          <a:fontRef idx="minor"/>
        </p:style>
        <p:txBody>
          <a:bodyPr lIns="91440" tIns="45720" rIns="91440" bIns="45720" anchor="t">
            <a:noAutofit/>
          </a:bodyPr>
          <a:lstStyle/>
          <a:p>
            <a:r>
              <a:rPr lang="lt-LT" sz="1600" spc="-1" dirty="0">
                <a:ea typeface="+mn-lt"/>
                <a:cs typeface="+mn-lt"/>
              </a:rPr>
              <a:t>Parašyti programą, kuri atspausdintu visas puslapio </a:t>
            </a:r>
            <a:r>
              <a:rPr lang="lt-LT" sz="1600" spc="-1" dirty="0">
                <a:ea typeface="+mn-lt"/>
                <a:cs typeface="+mn-lt"/>
                <a:hlinkClick r:id="rId3"/>
              </a:rPr>
              <a:t>www.15min.lt</a:t>
            </a:r>
            <a:r>
              <a:rPr lang="lt-LT" sz="1600" spc="-1" dirty="0">
                <a:ea typeface="+mn-lt"/>
                <a:cs typeface="+mn-lt"/>
              </a:rPr>
              <a:t> "Redakcija rekomenduoja" skilties antraštes</a:t>
            </a:r>
          </a:p>
          <a:p>
            <a:endParaRPr lang="lt-LT" sz="1600" spc="-1" dirty="0">
              <a:ea typeface="+mn-lt"/>
              <a:cs typeface="+mn-lt"/>
            </a:endParaRPr>
          </a:p>
          <a:p>
            <a:pPr>
              <a:lnSpc>
                <a:spcPct val="100000"/>
              </a:lnSpc>
            </a:pP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p:txBody>
      </p:sp>
      <p:sp>
        <p:nvSpPr>
          <p:cNvPr id="2" name="TextBox 1">
            <a:extLst>
              <a:ext uri="{FF2B5EF4-FFF2-40B4-BE49-F238E27FC236}">
                <a16:creationId xmlns:a16="http://schemas.microsoft.com/office/drawing/2014/main" id="{C8FD606B-7DD4-1EAE-1210-5396AB9118EC}"/>
              </a:ext>
            </a:extLst>
          </p:cNvPr>
          <p:cNvSpPr txBox="1"/>
          <p:nvPr/>
        </p:nvSpPr>
        <p:spPr>
          <a:xfrm>
            <a:off x="11485950" y="6105075"/>
            <a:ext cx="412292" cy="584775"/>
          </a:xfrm>
          <a:prstGeom prst="rect">
            <a:avLst/>
          </a:prstGeom>
          <a:noFill/>
        </p:spPr>
        <p:txBody>
          <a:bodyPr wrap="none" rtlCol="0">
            <a:spAutoFit/>
          </a:bodyPr>
          <a:lstStyle/>
          <a:p>
            <a:r>
              <a:rPr lang="en-LT" sz="3200" b="1" dirty="0">
                <a:solidFill>
                  <a:schemeClr val="bg1"/>
                </a:solidFill>
                <a:latin typeface=""/>
              </a:rPr>
              <a:t>6</a:t>
            </a:r>
            <a:endParaRPr lang="en-LT" b="1" dirty="0">
              <a:solidFill>
                <a:schemeClr val="bg1"/>
              </a:solidFill>
              <a:latin typeface=""/>
            </a:endParaRPr>
          </a:p>
        </p:txBody>
      </p:sp>
    </p:spTree>
    <p:extLst>
      <p:ext uri="{BB962C8B-B14F-4D97-AF65-F5344CB8AC3E}">
        <p14:creationId xmlns:p14="http://schemas.microsoft.com/office/powerpoint/2010/main" val="3431734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a:lnSpc>
                <a:spcPct val="90000"/>
              </a:lnSpc>
              <a:spcBef>
                <a:spcPts val="1001"/>
              </a:spcBef>
            </a:pPr>
            <a:r>
              <a:rPr lang="lt-LT" sz="1300" spc="-1" dirty="0">
                <a:solidFill>
                  <a:srgbClr val="FEFFFF"/>
                </a:solidFill>
                <a:latin typeface="Arial"/>
                <a:ea typeface="Arial"/>
              </a:rPr>
              <a:t>15</a:t>
            </a:r>
            <a:r>
              <a:rPr lang="lt-LT" sz="1300" b="0" strike="noStrike" spc="-1" dirty="0">
                <a:solidFill>
                  <a:srgbClr val="FEFFFF"/>
                </a:solidFill>
                <a:latin typeface="Arial"/>
                <a:ea typeface="Arial"/>
              </a:rPr>
              <a:t> paskaita. </a:t>
            </a:r>
            <a:r>
              <a:rPr lang="lt-LT" sz="1300" spc="-1" dirty="0">
                <a:solidFill>
                  <a:srgbClr val="FEFFFF"/>
                </a:solidFill>
                <a:latin typeface="Arial"/>
                <a:ea typeface="Arial"/>
              </a:rPr>
              <a:t>Informacijos traukimas iš interneto (WEB SCRAPING)</a:t>
            </a:r>
            <a:endParaRPr lang="lt-LT" sz="1300" b="0" strike="noStrike" spc="-1" dirty="0">
              <a:solidFill>
                <a:srgbClr val="FEFFFF"/>
              </a:solidFill>
              <a:latin typeface="Arial"/>
            </a:endParaRPr>
          </a:p>
        </p:txBody>
      </p:sp>
      <p:grpSp>
        <p:nvGrpSpPr>
          <p:cNvPr id="306" name="Group 2"/>
          <p:cNvGrpSpPr/>
          <p:nvPr/>
        </p:nvGrpSpPr>
        <p:grpSpPr>
          <a:xfrm>
            <a:off x="479880" y="898200"/>
            <a:ext cx="1834560" cy="463680"/>
            <a:chOff x="479880" y="898200"/>
            <a:chExt cx="1834560" cy="463680"/>
          </a:xfrm>
        </p:grpSpPr>
        <p:sp>
          <p:nvSpPr>
            <p:cNvPr id="307" name="CustomShape 3"/>
            <p:cNvSpPr/>
            <p:nvPr/>
          </p:nvSpPr>
          <p:spPr>
            <a:xfrm>
              <a:off x="479880" y="898200"/>
              <a:ext cx="1834560" cy="46368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08" name="CustomShape 4"/>
            <p:cNvSpPr/>
            <p:nvPr/>
          </p:nvSpPr>
          <p:spPr>
            <a:xfrm>
              <a:off x="593640" y="962640"/>
              <a:ext cx="1607040" cy="3340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r>
                <a:rPr lang="lt-LT" sz="1600" b="1" strike="noStrike" spc="-1" dirty="0">
                  <a:solidFill>
                    <a:srgbClr val="FEFFFF"/>
                  </a:solidFill>
                  <a:latin typeface="Arial"/>
                  <a:ea typeface="Arial"/>
                </a:rPr>
                <a:t>Užduotis </a:t>
              </a:r>
              <a:r>
                <a:rPr lang="lt-LT" sz="1600" b="1" strike="noStrike" spc="-1" dirty="0" err="1">
                  <a:solidFill>
                    <a:srgbClr val="FEFFFF"/>
                  </a:solidFill>
                  <a:latin typeface="Arial"/>
                  <a:ea typeface="Arial"/>
                </a:rPr>
                <a:t>nr.</a:t>
              </a:r>
              <a:r>
                <a:rPr lang="lt-LT" sz="1600" b="1" spc="-1" dirty="0">
                  <a:solidFill>
                    <a:srgbClr val="FEFFFF"/>
                  </a:solidFill>
                  <a:latin typeface="Arial"/>
                  <a:ea typeface="Arial"/>
                </a:rPr>
                <a:t> 2</a:t>
              </a:r>
              <a:endParaRPr lang="lt-LT" sz="1600" b="0" strike="noStrike" spc="-1" dirty="0">
                <a:latin typeface="Arial"/>
              </a:endParaRPr>
            </a:p>
          </p:txBody>
        </p:sp>
      </p:grpSp>
      <p:pic>
        <p:nvPicPr>
          <p:cNvPr id="309" name="Picture Placeholder 2"/>
          <p:cNvPicPr/>
          <p:nvPr/>
        </p:nvPicPr>
        <p:blipFill>
          <a:blip r:embed="rId2"/>
          <a:stretch/>
        </p:blipFill>
        <p:spPr>
          <a:xfrm>
            <a:off x="480240" y="1441440"/>
            <a:ext cx="11231280" cy="5227560"/>
          </a:xfrm>
          <a:prstGeom prst="rect">
            <a:avLst/>
          </a:prstGeom>
          <a:ln w="12600">
            <a:noFill/>
          </a:ln>
        </p:spPr>
      </p:pic>
      <p:sp>
        <p:nvSpPr>
          <p:cNvPr id="310" name="CustomShape 5"/>
          <p:cNvSpPr/>
          <p:nvPr/>
        </p:nvSpPr>
        <p:spPr>
          <a:xfrm>
            <a:off x="594000" y="1832400"/>
            <a:ext cx="10718640" cy="4564080"/>
          </a:xfrm>
          <a:prstGeom prst="rect">
            <a:avLst/>
          </a:prstGeom>
          <a:noFill/>
          <a:ln w="12600">
            <a:noFill/>
          </a:ln>
        </p:spPr>
        <p:style>
          <a:lnRef idx="0">
            <a:scrgbClr r="0" g="0" b="0"/>
          </a:lnRef>
          <a:fillRef idx="0">
            <a:scrgbClr r="0" g="0" b="0"/>
          </a:fillRef>
          <a:effectRef idx="0">
            <a:scrgbClr r="0" g="0" b="0"/>
          </a:effectRef>
          <a:fontRef idx="minor"/>
        </p:style>
        <p:txBody>
          <a:bodyPr lIns="91440" tIns="45720" rIns="91440" bIns="45720" anchor="t">
            <a:noAutofit/>
          </a:bodyPr>
          <a:lstStyle/>
          <a:p>
            <a:r>
              <a:rPr lang="lt-LT" sz="1600" spc="-1" dirty="0">
                <a:ea typeface="+mn-lt"/>
                <a:cs typeface="+mn-lt"/>
              </a:rPr>
              <a:t>Parašyti programą, kuri suskaičiuotų kiek šios dienos </a:t>
            </a:r>
            <a:r>
              <a:rPr lang="lt-LT" sz="1600" spc="-1" dirty="0">
                <a:ea typeface="+mn-lt"/>
                <a:cs typeface="+mn-lt"/>
                <a:hlinkClick r:id="rId3"/>
              </a:rPr>
              <a:t>www.delfi.lt</a:t>
            </a:r>
            <a:r>
              <a:rPr lang="lt-LT" sz="1600" spc="-1" dirty="0">
                <a:ea typeface="+mn-lt"/>
                <a:cs typeface="+mn-lt"/>
              </a:rPr>
              <a:t> puslapyje yra antraštinių straipsnių</a:t>
            </a:r>
            <a:endParaRPr lang="en-US" dirty="0">
              <a:ea typeface="+mn-lt"/>
              <a:cs typeface="+mn-lt"/>
            </a:endParaRPr>
          </a:p>
          <a:p>
            <a:endParaRPr lang="lt-LT" sz="1600" spc="-1" dirty="0">
              <a:ea typeface="+mn-lt"/>
              <a:cs typeface="+mn-lt"/>
            </a:endParaRPr>
          </a:p>
          <a:p>
            <a:pPr>
              <a:lnSpc>
                <a:spcPct val="100000"/>
              </a:lnSpc>
            </a:pP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p:txBody>
      </p:sp>
      <p:sp>
        <p:nvSpPr>
          <p:cNvPr id="2" name="TextBox 1">
            <a:extLst>
              <a:ext uri="{FF2B5EF4-FFF2-40B4-BE49-F238E27FC236}">
                <a16:creationId xmlns:a16="http://schemas.microsoft.com/office/drawing/2014/main" id="{20CA9240-4E69-5C5A-74AB-5D2C80091648}"/>
              </a:ext>
            </a:extLst>
          </p:cNvPr>
          <p:cNvSpPr txBox="1"/>
          <p:nvPr/>
        </p:nvSpPr>
        <p:spPr>
          <a:xfrm>
            <a:off x="11485950" y="6105075"/>
            <a:ext cx="412292" cy="584775"/>
          </a:xfrm>
          <a:prstGeom prst="rect">
            <a:avLst/>
          </a:prstGeom>
          <a:noFill/>
        </p:spPr>
        <p:txBody>
          <a:bodyPr wrap="none" rtlCol="0">
            <a:spAutoFit/>
          </a:bodyPr>
          <a:lstStyle/>
          <a:p>
            <a:r>
              <a:rPr lang="en-LT" sz="3200" b="1" dirty="0">
                <a:solidFill>
                  <a:schemeClr val="bg1"/>
                </a:solidFill>
                <a:latin typeface=""/>
              </a:rPr>
              <a:t>7</a:t>
            </a:r>
            <a:endParaRPr lang="en-LT" b="1" dirty="0">
              <a:solidFill>
                <a:schemeClr val="bg1"/>
              </a:solidFill>
              <a:latin typeface=""/>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ACC98F71C7CEB499EFDC29467EAFC60" ma:contentTypeVersion="4" ma:contentTypeDescription="Create a new document." ma:contentTypeScope="" ma:versionID="1b603e3d1fae27ba48417e9b4473873b">
  <xsd:schema xmlns:xsd="http://www.w3.org/2001/XMLSchema" xmlns:xs="http://www.w3.org/2001/XMLSchema" xmlns:p="http://schemas.microsoft.com/office/2006/metadata/properties" xmlns:ns2="e94fbb91-2895-466f-9cdd-164826e0ab54" xmlns:ns3="62f0fa9f-d35e-4a7f-aed7-55df17063d92" targetNamespace="http://schemas.microsoft.com/office/2006/metadata/properties" ma:root="true" ma:fieldsID="c26caae4013b136b651f3e9e939e87d5" ns2:_="" ns3:_="">
    <xsd:import namespace="e94fbb91-2895-466f-9cdd-164826e0ab54"/>
    <xsd:import namespace="62f0fa9f-d35e-4a7f-aed7-55df17063d9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4fbb91-2895-466f-9cdd-164826e0ab5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2f0fa9f-d35e-4a7f-aed7-55df17063d9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72520D-4CB1-4AA1-88BA-7CEDBFC299BF}">
  <ds:schemaRefs>
    <ds:schemaRef ds:uri="http://schemas.microsoft.com/sharepoint/v3/contenttype/forms"/>
  </ds:schemaRefs>
</ds:datastoreItem>
</file>

<file path=customXml/itemProps2.xml><?xml version="1.0" encoding="utf-8"?>
<ds:datastoreItem xmlns:ds="http://schemas.openxmlformats.org/officeDocument/2006/customXml" ds:itemID="{A7ADE14F-C320-402A-874D-97FB169023C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B5D6BA9C-5DD8-4ECF-9CC6-E65A7E5AB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4fbb91-2895-466f-9cdd-164826e0ab54"/>
    <ds:schemaRef ds:uri="62f0fa9f-d35e-4a7f-aed7-55df17063d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10781</TotalTime>
  <Words>3152</Words>
  <Application>Microsoft Macintosh PowerPoint</Application>
  <PresentationFormat>Widescreen</PresentationFormat>
  <Paragraphs>285</Paragraphs>
  <Slides>12</Slides>
  <Notes>7</Notes>
  <HiddenSlides>0</HiddenSlides>
  <MMClips>0</MMClips>
  <ScaleCrop>false</ScaleCrop>
  <HeadingPairs>
    <vt:vector size="6" baseType="variant">
      <vt:variant>
        <vt:lpstr>Fonts Used</vt:lpstr>
      </vt:variant>
      <vt:variant>
        <vt:i4>4</vt:i4>
      </vt:variant>
      <vt:variant>
        <vt:lpstr>Theme</vt:lpstr>
      </vt:variant>
      <vt:variant>
        <vt:i4>5</vt:i4>
      </vt:variant>
      <vt:variant>
        <vt:lpstr>Slide Titles</vt:lpstr>
      </vt:variant>
      <vt:variant>
        <vt:i4>12</vt:i4>
      </vt:variant>
    </vt:vector>
  </HeadingPairs>
  <TitlesOfParts>
    <vt:vector size="21" baseType="lpstr">
      <vt:lpstr>Arial</vt:lpstr>
      <vt:lpstr>Calibri</vt:lpstr>
      <vt:lpstr>Symbol</vt:lpstr>
      <vt:lpstr>Wingdings</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Aurimas Aleksandras Nausedas</cp:lastModifiedBy>
  <cp:revision>613</cp:revision>
  <dcterms:modified xsi:type="dcterms:W3CDTF">2023-07-31T18:05:38Z</dcterms:modified>
  <dc:language>lt-LT</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22</vt:i4>
  </property>
  <property fmtid="{D5CDD505-2E9C-101B-9397-08002B2CF9AE}" pid="12" name="ContentTypeId">
    <vt:lpwstr>0x0101009ACC98F71C7CEB499EFDC29467EAFC60</vt:lpwstr>
  </property>
</Properties>
</file>