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notesMasterIdLst>
    <p:notesMasterId r:id="rId32"/>
  </p:notesMasterIdLst>
  <p:sldIdLst>
    <p:sldId id="256" r:id="rId8"/>
    <p:sldId id="257" r:id="rId9"/>
    <p:sldId id="258"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78" r:id="rId26"/>
    <p:sldId id="299" r:id="rId27"/>
    <p:sldId id="298" r:id="rId28"/>
    <p:sldId id="300" r:id="rId29"/>
    <p:sldId id="282" r:id="rId30"/>
    <p:sldId id="301"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89"/>
    <p:restoredTop sz="53984"/>
  </p:normalViewPr>
  <p:slideViewPr>
    <p:cSldViewPr snapToGrid="0">
      <p:cViewPr varScale="1">
        <p:scale>
          <a:sx n="65" d="100"/>
          <a:sy n="65" d="100"/>
        </p:scale>
        <p:origin x="1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C29EEA7-97AC-FC47-914A-7ABB783B950E}" type="datetimeFigureOut">
              <a:rPr lang="en-LT" smtClean="0"/>
              <a:t>2023-06-29</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D0A3D25-C01A-EF47-89B6-7AF66D329C0F}" type="slidenum">
              <a:rPr lang="en-LT" smtClean="0"/>
              <a:t>‹#›</a:t>
            </a:fld>
            <a:endParaRPr lang="en-LT"/>
          </a:p>
        </p:txBody>
      </p:sp>
    </p:spTree>
    <p:extLst>
      <p:ext uri="{BB962C8B-B14F-4D97-AF65-F5344CB8AC3E}">
        <p14:creationId xmlns:p14="http://schemas.microsoft.com/office/powerpoint/2010/main" val="171738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as kalbesiu angliskai kaip supratau kai jus prasete manes pirmadieni. Komentarai skaidres bu anglsiki po pirmu diveju skaidiru lietuviskai. Taigi ()</a:t>
            </a:r>
          </a:p>
        </p:txBody>
      </p:sp>
      <p:sp>
        <p:nvSpPr>
          <p:cNvPr id="4" name="Slide Number Placeholder 3"/>
          <p:cNvSpPr>
            <a:spLocks noGrp="1"/>
          </p:cNvSpPr>
          <p:nvPr>
            <p:ph type="sldNum" sz="quarter" idx="5"/>
          </p:nvPr>
        </p:nvSpPr>
        <p:spPr/>
        <p:txBody>
          <a:bodyPr/>
          <a:lstStyle/>
          <a:p>
            <a:fld id="{DD0A3D25-C01A-EF47-89B6-7AF66D329C0F}" type="slidenum">
              <a:rPr lang="en-LT" smtClean="0"/>
              <a:t>1</a:t>
            </a:fld>
            <a:endParaRPr lang="en-LT"/>
          </a:p>
        </p:txBody>
      </p:sp>
    </p:spTree>
    <p:extLst>
      <p:ext uri="{BB962C8B-B14F-4D97-AF65-F5344CB8AC3E}">
        <p14:creationId xmlns:p14="http://schemas.microsoft.com/office/powerpoint/2010/main" val="1861119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Other important thing we're going to explore list comprehensions in Python. List comprehensions are a concise and powerful way to create new lists based on existing lists or other </a:t>
            </a:r>
            <a:r>
              <a:rPr lang="en-GB" b="0" i="0" dirty="0" err="1">
                <a:solidFill>
                  <a:srgbClr val="374151"/>
                </a:solidFill>
                <a:effectLst/>
                <a:latin typeface="Söhne"/>
              </a:rPr>
              <a:t>iterable</a:t>
            </a:r>
            <a:r>
              <a:rPr lang="en-GB" b="0" i="0" dirty="0">
                <a:solidFill>
                  <a:srgbClr val="374151"/>
                </a:solidFill>
                <a:effectLst/>
                <a:latin typeface="Söhne"/>
              </a:rPr>
              <a:t> objects. They allow us to perform operations on each element of a sequence and filter elements based on specific conditions. Let's dive into some examples to understand how list comprehensions work.</a:t>
            </a:r>
          </a:p>
          <a:p>
            <a:pPr algn="l"/>
            <a:endParaRPr lang="en-GB" b="0" i="0" dirty="0">
              <a:solidFill>
                <a:srgbClr val="374151"/>
              </a:solidFill>
              <a:effectLst/>
              <a:latin typeface="Söhne"/>
            </a:endParaRPr>
          </a:p>
          <a:p>
            <a:pPr algn="l"/>
            <a:r>
              <a:rPr lang="en-GB" b="0" i="0" dirty="0">
                <a:solidFill>
                  <a:srgbClr val="374151"/>
                </a:solidFill>
                <a:effectLst/>
                <a:latin typeface="Söhne"/>
              </a:rPr>
              <a:t>In our first example, we have a list called </a:t>
            </a:r>
            <a:r>
              <a:rPr lang="en-GB" b="0" i="0" dirty="0" err="1">
                <a:solidFill>
                  <a:srgbClr val="374151"/>
                </a:solidFill>
                <a:effectLst/>
                <a:latin typeface="Söhne"/>
              </a:rPr>
              <a:t>sarasas</a:t>
            </a:r>
            <a:r>
              <a:rPr lang="en-GB" b="0" i="0" dirty="0">
                <a:solidFill>
                  <a:srgbClr val="374151"/>
                </a:solidFill>
                <a:effectLst/>
                <a:latin typeface="Söhne"/>
              </a:rPr>
              <a:t> with the values [4, 3, 2, 1]. Our goal is to create a new list that contains the square of each element in the </a:t>
            </a:r>
            <a:r>
              <a:rPr lang="en-GB" b="0" i="0" dirty="0" err="1">
                <a:solidFill>
                  <a:srgbClr val="374151"/>
                </a:solidFill>
                <a:effectLst/>
                <a:latin typeface="Söhne"/>
              </a:rPr>
              <a:t>sarasas</a:t>
            </a:r>
            <a:r>
              <a:rPr lang="en-GB" b="0" i="0" dirty="0">
                <a:solidFill>
                  <a:srgbClr val="374151"/>
                </a:solidFill>
                <a:effectLst/>
                <a:latin typeface="Söhne"/>
              </a:rPr>
              <a:t> list. We can achieve this using a list comprehension. Let's take a look at the code: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[x ** </a:t>
            </a:r>
            <a:r>
              <a:rPr lang="en-GB" dirty="0">
                <a:solidFill>
                  <a:srgbClr val="DF3079"/>
                </a:solidFill>
                <a:effectLst/>
              </a:rPr>
              <a:t>2</a:t>
            </a:r>
            <a:r>
              <a:rPr lang="en-GB" dirty="0">
                <a:effectLst/>
              </a:rPr>
              <a:t> </a:t>
            </a:r>
            <a:r>
              <a:rPr lang="en-GB" dirty="0">
                <a:solidFill>
                  <a:srgbClr val="2E95D3"/>
                </a:solidFill>
                <a:effectLst/>
              </a:rPr>
              <a:t>for</a:t>
            </a:r>
            <a:r>
              <a:rPr lang="en-GB" dirty="0">
                <a:effectLst/>
              </a:rPr>
              <a:t> x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[16, 9, 4, 1]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use a list comprehension to iterate over each element x in the </a:t>
            </a:r>
            <a:r>
              <a:rPr lang="en-GB" b="0" i="0" dirty="0" err="1">
                <a:solidFill>
                  <a:srgbClr val="374151"/>
                </a:solidFill>
                <a:effectLst/>
                <a:latin typeface="Söhne"/>
              </a:rPr>
              <a:t>sarasas</a:t>
            </a:r>
            <a:r>
              <a:rPr lang="en-GB" b="0" i="0" dirty="0">
                <a:solidFill>
                  <a:srgbClr val="374151"/>
                </a:solidFill>
                <a:effectLst/>
                <a:latin typeface="Söhne"/>
              </a:rPr>
              <a:t> list. For each element, we calculate its square using the expression x ** 2. The result is a new list called </a:t>
            </a:r>
            <a:r>
              <a:rPr lang="en-GB" b="0" i="0" dirty="0" err="1">
                <a:solidFill>
                  <a:srgbClr val="374151"/>
                </a:solidFill>
                <a:effectLst/>
                <a:latin typeface="Söhne"/>
              </a:rPr>
              <a:t>naujas</a:t>
            </a:r>
            <a:r>
              <a:rPr lang="en-GB" b="0" i="0" dirty="0">
                <a:solidFill>
                  <a:srgbClr val="374151"/>
                </a:solidFill>
                <a:effectLst/>
                <a:latin typeface="Söhne"/>
              </a:rPr>
              <a:t>, which contains the squared values of the elements in the </a:t>
            </a:r>
            <a:r>
              <a:rPr lang="en-GB" b="0" i="0" dirty="0" err="1">
                <a:solidFill>
                  <a:srgbClr val="374151"/>
                </a:solidFill>
                <a:effectLst/>
                <a:latin typeface="Söhne"/>
              </a:rPr>
              <a:t>sarasas</a:t>
            </a:r>
            <a:r>
              <a:rPr lang="en-GB" b="0" i="0" dirty="0">
                <a:solidFill>
                  <a:srgbClr val="374151"/>
                </a:solidFill>
                <a:effectLst/>
                <a:latin typeface="Söhne"/>
              </a:rPr>
              <a:t> list. When we print </a:t>
            </a:r>
            <a:r>
              <a:rPr lang="en-GB" b="0" i="0" dirty="0" err="1">
                <a:solidFill>
                  <a:srgbClr val="374151"/>
                </a:solidFill>
                <a:effectLst/>
                <a:latin typeface="Söhne"/>
              </a:rPr>
              <a:t>naujas</a:t>
            </a:r>
            <a:r>
              <a:rPr lang="en-GB" b="0" i="0" dirty="0">
                <a:solidFill>
                  <a:srgbClr val="374151"/>
                </a:solidFill>
                <a:effectLst/>
                <a:latin typeface="Söhne"/>
              </a:rPr>
              <a:t>, we get the following output:</a:t>
            </a:r>
          </a:p>
          <a:p>
            <a:r>
              <a:rPr lang="en-GB" dirty="0">
                <a:effectLst/>
              </a:rPr>
              <a:t>[16, 9, 4, 1] </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list comprehensions, we successfully created a new list that contains the squares of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Now, let's move on to another example involving filtering elements using list comprehensions. Suppose we want to filter out the elements from the </a:t>
            </a:r>
            <a:r>
              <a:rPr lang="en-GB" b="0" i="0" dirty="0" err="1">
                <a:solidFill>
                  <a:srgbClr val="374151"/>
                </a:solidFill>
                <a:effectLst/>
                <a:latin typeface="Söhne"/>
              </a:rPr>
              <a:t>sarasas</a:t>
            </a:r>
            <a:r>
              <a:rPr lang="en-GB" b="0" i="0" dirty="0">
                <a:solidFill>
                  <a:srgbClr val="374151"/>
                </a:solidFill>
                <a:effectLst/>
                <a:latin typeface="Söhne"/>
              </a:rPr>
              <a:t> list that are greater than 2. We can achieve this by adding a condition to the list comprehension. Take a look at the code below:</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[x </a:t>
            </a:r>
            <a:r>
              <a:rPr lang="en-GB" dirty="0">
                <a:solidFill>
                  <a:srgbClr val="2E95D3"/>
                </a:solidFill>
                <a:effectLst/>
              </a:rPr>
              <a:t>for</a:t>
            </a:r>
            <a:r>
              <a:rPr lang="en-GB" dirty="0">
                <a:effectLst/>
              </a:rPr>
              <a:t> x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2E95D3"/>
                </a:solidFill>
                <a:effectLst/>
              </a:rPr>
              <a:t>if</a:t>
            </a:r>
            <a:r>
              <a:rPr lang="en-GB" dirty="0">
                <a:effectLst/>
              </a:rPr>
              <a:t> x &gt; </a:t>
            </a:r>
            <a:r>
              <a:rPr lang="en-GB" dirty="0">
                <a:solidFill>
                  <a:srgbClr val="DF3079"/>
                </a:solidFill>
                <a:effectLst/>
              </a:rPr>
              <a:t>2</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[4, 3]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use a list comprehension with an added condition. We iterate over each element x in the </a:t>
            </a:r>
            <a:r>
              <a:rPr lang="en-GB" b="0" i="0" dirty="0" err="1">
                <a:solidFill>
                  <a:srgbClr val="374151"/>
                </a:solidFill>
                <a:effectLst/>
                <a:latin typeface="Söhne"/>
              </a:rPr>
              <a:t>sarasas</a:t>
            </a:r>
            <a:r>
              <a:rPr lang="en-GB" b="0" i="0" dirty="0">
                <a:solidFill>
                  <a:srgbClr val="374151"/>
                </a:solidFill>
                <a:effectLst/>
                <a:latin typeface="Söhne"/>
              </a:rPr>
              <a:t> list, and the condition if x &gt; 2 checks if the element is greater than 2. If the condition is true, the element is included in the new list </a:t>
            </a:r>
            <a:r>
              <a:rPr lang="en-GB" b="0" i="0" dirty="0" err="1">
                <a:solidFill>
                  <a:srgbClr val="374151"/>
                </a:solidFill>
                <a:effectLst/>
                <a:latin typeface="Söhne"/>
              </a:rPr>
              <a:t>naujas</a:t>
            </a:r>
            <a:r>
              <a:rPr lang="en-GB" b="0" i="0" dirty="0">
                <a:solidFill>
                  <a:srgbClr val="374151"/>
                </a:solidFill>
                <a:effectLst/>
                <a:latin typeface="Söhne"/>
              </a:rPr>
              <a:t>. When we print </a:t>
            </a:r>
            <a:r>
              <a:rPr lang="en-GB" b="0" i="0" dirty="0" err="1">
                <a:solidFill>
                  <a:srgbClr val="374151"/>
                </a:solidFill>
                <a:effectLst/>
                <a:latin typeface="Söhne"/>
              </a:rPr>
              <a:t>naujas</a:t>
            </a:r>
            <a:r>
              <a:rPr lang="en-GB" b="0" i="0" dirty="0">
                <a:solidFill>
                  <a:srgbClr val="374151"/>
                </a:solidFill>
                <a:effectLst/>
                <a:latin typeface="Söhne"/>
              </a:rPr>
              <a:t>, we get the following output:</a:t>
            </a:r>
          </a:p>
          <a:p>
            <a:r>
              <a:rPr lang="en-GB" dirty="0">
                <a:effectLst/>
              </a:rPr>
              <a:t>[4, 3] </a:t>
            </a:r>
          </a:p>
          <a:p>
            <a:pPr algn="l"/>
            <a:endParaRPr lang="en-GB" b="0" i="0" dirty="0">
              <a:solidFill>
                <a:srgbClr val="374151"/>
              </a:solidFill>
              <a:effectLst/>
              <a:latin typeface="Söhne"/>
            </a:endParaRPr>
          </a:p>
          <a:p>
            <a:pPr algn="l"/>
            <a:r>
              <a:rPr lang="en-GB" b="0" i="0" dirty="0">
                <a:solidFill>
                  <a:srgbClr val="374151"/>
                </a:solidFill>
                <a:effectLst/>
                <a:latin typeface="Söhne"/>
              </a:rPr>
              <a:t>By incorporating the condition into the list comprehension, we successfully filtered out the elements from the </a:t>
            </a:r>
            <a:r>
              <a:rPr lang="en-GB" b="0" i="0" dirty="0" err="1">
                <a:solidFill>
                  <a:srgbClr val="374151"/>
                </a:solidFill>
                <a:effectLst/>
                <a:latin typeface="Söhne"/>
              </a:rPr>
              <a:t>sarasas</a:t>
            </a:r>
            <a:r>
              <a:rPr lang="en-GB" b="0" i="0" dirty="0">
                <a:solidFill>
                  <a:srgbClr val="374151"/>
                </a:solidFill>
                <a:effectLst/>
                <a:latin typeface="Söhne"/>
              </a:rPr>
              <a:t> list that are greater than 2.</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list comprehensions provide a concise and powerful way to create new lists in Python. They allow us to perform operations on each element of a sequence and filter elements based on specific conditions. In the examples provided, we used list comprehensions to calculate the squares of elements in a list and filter out elements based on a condition.</a:t>
            </a:r>
          </a:p>
          <a:p>
            <a:pPr algn="l"/>
            <a:endParaRPr lang="en-GB" b="0" i="0" dirty="0">
              <a:solidFill>
                <a:srgbClr val="374151"/>
              </a:solidFill>
              <a:effectLst/>
              <a:latin typeface="Söhne"/>
            </a:endParaRPr>
          </a:p>
          <a:p>
            <a:pPr algn="l"/>
            <a:r>
              <a:rPr lang="en-GB" b="0" i="0" dirty="0">
                <a:solidFill>
                  <a:srgbClr val="374151"/>
                </a:solidFill>
                <a:effectLst/>
                <a:latin typeface="Söhne"/>
              </a:rPr>
              <a:t>List comprehensions offer a compact and readable syntax, making code more expressive and efficient. They are a valuable tool in data manipulation, allowing us to transform and filter data in a concise and elegant manner.</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10</a:t>
            </a:fld>
            <a:endParaRPr lang="en-LT"/>
          </a:p>
        </p:txBody>
      </p:sp>
    </p:spTree>
    <p:extLst>
      <p:ext uri="{BB962C8B-B14F-4D97-AF65-F5344CB8AC3E}">
        <p14:creationId xmlns:p14="http://schemas.microsoft.com/office/powerpoint/2010/main" val="298685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Also we're going to explore the process of searching for even numbers in Python. We'll learn how to create a function that takes a list as input and returns a new list containing only the even numbers from the original list. Let's dive into an example to understand how this works.</a:t>
            </a:r>
          </a:p>
          <a:p>
            <a:pPr algn="l"/>
            <a:endParaRPr lang="en-GB" b="0" i="0" dirty="0">
              <a:solidFill>
                <a:srgbClr val="374151"/>
              </a:solidFill>
              <a:effectLst/>
              <a:latin typeface="Söhne"/>
            </a:endParaRPr>
          </a:p>
          <a:p>
            <a:pPr algn="l"/>
            <a:r>
              <a:rPr lang="en-GB" b="0" i="0" dirty="0">
                <a:solidFill>
                  <a:srgbClr val="374151"/>
                </a:solidFill>
                <a:effectLst/>
                <a:latin typeface="Söhne"/>
              </a:rPr>
              <a:t>In our example, we have a list called </a:t>
            </a:r>
            <a:r>
              <a:rPr lang="en-GB" b="0" i="0" dirty="0" err="1">
                <a:solidFill>
                  <a:srgbClr val="374151"/>
                </a:solidFill>
                <a:effectLst/>
                <a:latin typeface="Söhne"/>
              </a:rPr>
              <a:t>sarasas</a:t>
            </a:r>
            <a:r>
              <a:rPr lang="en-GB" b="0" i="0" dirty="0">
                <a:solidFill>
                  <a:srgbClr val="374151"/>
                </a:solidFill>
                <a:effectLst/>
                <a:latin typeface="Söhne"/>
              </a:rPr>
              <a:t> that contains numbers from 0 to 19. Our goal is to create a new list that only includes the even numbers from the </a:t>
            </a:r>
            <a:r>
              <a:rPr lang="en-GB" b="0" i="0" dirty="0" err="1">
                <a:solidFill>
                  <a:srgbClr val="374151"/>
                </a:solidFill>
                <a:effectLst/>
                <a:latin typeface="Söhne"/>
              </a:rPr>
              <a:t>sarasas</a:t>
            </a:r>
            <a:r>
              <a:rPr lang="en-GB" b="0" i="0" dirty="0">
                <a:solidFill>
                  <a:srgbClr val="374151"/>
                </a:solidFill>
                <a:effectLst/>
                <a:latin typeface="Söhne"/>
              </a:rPr>
              <a:t> list. Let's take a look at the code:</a:t>
            </a:r>
          </a:p>
          <a:p>
            <a:r>
              <a:rPr lang="en-GB" dirty="0" err="1">
                <a:effectLst/>
              </a:rPr>
              <a:t>sarasas</a:t>
            </a:r>
            <a:r>
              <a:rPr lang="en-GB" dirty="0">
                <a:effectLst/>
              </a:rPr>
              <a:t> = </a:t>
            </a:r>
            <a:r>
              <a:rPr lang="en-GB" dirty="0">
                <a:solidFill>
                  <a:srgbClr val="E9950C"/>
                </a:solidFill>
                <a:effectLst/>
              </a:rPr>
              <a:t>list</a:t>
            </a:r>
            <a:r>
              <a:rPr lang="en-GB" dirty="0">
                <a:effectLst/>
              </a:rPr>
              <a:t>(</a:t>
            </a:r>
            <a:r>
              <a:rPr lang="en-GB" dirty="0">
                <a:solidFill>
                  <a:srgbClr val="E9950C"/>
                </a:solidFill>
                <a:effectLst/>
              </a:rPr>
              <a:t>range</a:t>
            </a:r>
            <a:r>
              <a:rPr lang="en-GB" dirty="0">
                <a:effectLst/>
              </a:rPr>
              <a:t>(</a:t>
            </a:r>
            <a:r>
              <a:rPr lang="en-GB" dirty="0">
                <a:solidFill>
                  <a:srgbClr val="DF3079"/>
                </a:solidFill>
                <a:effectLst/>
              </a:rPr>
              <a:t>20</a:t>
            </a:r>
            <a:r>
              <a:rPr lang="en-GB" dirty="0">
                <a:effectLst/>
              </a:rPr>
              <a:t>)) </a:t>
            </a:r>
            <a:r>
              <a:rPr lang="en-GB" dirty="0">
                <a:solidFill>
                  <a:srgbClr val="2E95D3"/>
                </a:solidFill>
                <a:effectLst/>
              </a:rPr>
              <a:t>def</a:t>
            </a:r>
            <a:r>
              <a:rPr lang="en-GB" dirty="0">
                <a:effectLst/>
              </a:rPr>
              <a:t> </a:t>
            </a:r>
            <a:r>
              <a:rPr lang="en-GB" dirty="0" err="1">
                <a:solidFill>
                  <a:srgbClr val="F22C3D"/>
                </a:solidFill>
                <a:effectLst/>
              </a:rPr>
              <a:t>lyginiai</a:t>
            </a:r>
            <a:r>
              <a:rPr lang="en-GB" dirty="0">
                <a:effectLst/>
              </a:rPr>
              <a:t>(</a:t>
            </a:r>
            <a:r>
              <a:rPr lang="en-GB" dirty="0" err="1">
                <a:effectLst/>
              </a:rPr>
              <a:t>sarasas</a:t>
            </a:r>
            <a:r>
              <a:rPr lang="en-GB" dirty="0">
                <a:effectLst/>
              </a:rPr>
              <a:t>): </a:t>
            </a:r>
            <a:r>
              <a:rPr lang="en-GB" dirty="0" err="1">
                <a:effectLst/>
              </a:rPr>
              <a:t>naujas</a:t>
            </a:r>
            <a:r>
              <a:rPr lang="en-GB" dirty="0">
                <a:effectLst/>
              </a:rPr>
              <a:t> = [] </a:t>
            </a:r>
            <a:r>
              <a:rPr lang="en-GB" dirty="0">
                <a:solidFill>
                  <a:srgbClr val="2E95D3"/>
                </a:solidFill>
                <a:effectLst/>
              </a:rPr>
              <a:t>for</a:t>
            </a:r>
            <a:r>
              <a:rPr lang="en-GB" dirty="0">
                <a:effectLst/>
              </a:rPr>
              <a:t> </a:t>
            </a:r>
            <a:r>
              <a:rPr lang="en-GB" dirty="0" err="1">
                <a:effectLst/>
              </a:rPr>
              <a:t>skaicius</a:t>
            </a:r>
            <a:r>
              <a:rPr lang="en-GB" dirty="0">
                <a:effectLst/>
              </a:rPr>
              <a:t>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2E95D3"/>
                </a:solidFill>
                <a:effectLst/>
              </a:rPr>
              <a:t>if</a:t>
            </a:r>
            <a:r>
              <a:rPr lang="en-GB" dirty="0">
                <a:effectLst/>
              </a:rPr>
              <a:t> </a:t>
            </a:r>
            <a:r>
              <a:rPr lang="en-GB" dirty="0" err="1">
                <a:effectLst/>
              </a:rPr>
              <a:t>skaicius</a:t>
            </a:r>
            <a:r>
              <a:rPr lang="en-GB" dirty="0">
                <a:effectLst/>
              </a:rPr>
              <a:t> % </a:t>
            </a:r>
            <a:r>
              <a:rPr lang="en-GB" dirty="0">
                <a:solidFill>
                  <a:srgbClr val="DF3079"/>
                </a:solidFill>
                <a:effectLst/>
              </a:rPr>
              <a:t>2</a:t>
            </a:r>
            <a:r>
              <a:rPr lang="en-GB" dirty="0">
                <a:effectLst/>
              </a:rPr>
              <a:t> == </a:t>
            </a:r>
            <a:r>
              <a:rPr lang="en-GB" dirty="0">
                <a:solidFill>
                  <a:srgbClr val="DF3079"/>
                </a:solidFill>
                <a:effectLst/>
              </a:rPr>
              <a:t>0</a:t>
            </a:r>
            <a:r>
              <a:rPr lang="en-GB" dirty="0">
                <a:effectLst/>
              </a:rPr>
              <a:t>: </a:t>
            </a:r>
            <a:r>
              <a:rPr lang="en-GB" dirty="0" err="1">
                <a:effectLst/>
              </a:rPr>
              <a:t>naujas.append</a:t>
            </a:r>
            <a:r>
              <a:rPr lang="en-GB" dirty="0">
                <a:effectLst/>
              </a:rPr>
              <a:t>(</a:t>
            </a:r>
            <a:r>
              <a:rPr lang="en-GB" dirty="0" err="1">
                <a:effectLst/>
              </a:rPr>
              <a:t>skaicius</a:t>
            </a:r>
            <a:r>
              <a:rPr lang="en-GB" dirty="0">
                <a:effectLst/>
              </a:rPr>
              <a:t>) </a:t>
            </a:r>
            <a:r>
              <a:rPr lang="en-GB" dirty="0">
                <a:solidFill>
                  <a:srgbClr val="2E95D3"/>
                </a:solidFill>
                <a:effectLst/>
              </a:rPr>
              <a:t>return</a:t>
            </a:r>
            <a:r>
              <a:rPr lang="en-GB" dirty="0">
                <a:effectLst/>
              </a:rPr>
              <a:t> </a:t>
            </a:r>
            <a:r>
              <a:rPr lang="en-GB" dirty="0" err="1">
                <a:effectLst/>
              </a:rPr>
              <a:t>naujas</a:t>
            </a:r>
            <a:r>
              <a:rPr lang="en-GB" dirty="0">
                <a:effectLst/>
              </a:rPr>
              <a:t> </a:t>
            </a:r>
            <a:r>
              <a:rPr lang="en-GB" dirty="0">
                <a:solidFill>
                  <a:srgbClr val="E9950C"/>
                </a:solidFill>
                <a:effectLst/>
              </a:rPr>
              <a:t>print</a:t>
            </a:r>
            <a:r>
              <a:rPr lang="en-GB" dirty="0">
                <a:effectLst/>
              </a:rPr>
              <a:t>(</a:t>
            </a:r>
            <a:r>
              <a:rPr lang="en-GB" dirty="0" err="1">
                <a:effectLst/>
              </a:rPr>
              <a:t>lyginiai</a:t>
            </a:r>
            <a:r>
              <a:rPr lang="en-GB" dirty="0">
                <a:effectLst/>
              </a:rPr>
              <a:t>(</a:t>
            </a:r>
            <a:r>
              <a:rPr lang="en-GB" dirty="0" err="1">
                <a:effectLst/>
              </a:rPr>
              <a:t>sarasas</a:t>
            </a:r>
            <a:r>
              <a:rPr lang="en-GB" dirty="0">
                <a:effectLst/>
              </a:rPr>
              <a:t>)) # Output: [0, 2, 4, 6, 8, 10, 12, 14, 16, 18]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define a function called </a:t>
            </a:r>
            <a:r>
              <a:rPr lang="en-GB" b="0" i="0" dirty="0" err="1">
                <a:solidFill>
                  <a:srgbClr val="374151"/>
                </a:solidFill>
                <a:effectLst/>
                <a:latin typeface="Söhne"/>
              </a:rPr>
              <a:t>lyginiai</a:t>
            </a:r>
            <a:r>
              <a:rPr lang="en-GB" b="0" i="0" dirty="0">
                <a:solidFill>
                  <a:srgbClr val="374151"/>
                </a:solidFill>
                <a:effectLst/>
                <a:latin typeface="Söhne"/>
              </a:rPr>
              <a:t> that takes a list </a:t>
            </a:r>
            <a:r>
              <a:rPr lang="en-GB" b="0" i="0" dirty="0" err="1">
                <a:solidFill>
                  <a:srgbClr val="374151"/>
                </a:solidFill>
                <a:effectLst/>
                <a:latin typeface="Söhne"/>
              </a:rPr>
              <a:t>sarasas</a:t>
            </a:r>
            <a:r>
              <a:rPr lang="en-GB" b="0" i="0" dirty="0">
                <a:solidFill>
                  <a:srgbClr val="374151"/>
                </a:solidFill>
                <a:effectLst/>
                <a:latin typeface="Söhne"/>
              </a:rPr>
              <a:t> as its input. Inside the function, we create an empty list called </a:t>
            </a:r>
            <a:r>
              <a:rPr lang="en-GB" b="0" i="0" dirty="0" err="1">
                <a:solidFill>
                  <a:srgbClr val="374151"/>
                </a:solidFill>
                <a:effectLst/>
                <a:latin typeface="Söhne"/>
              </a:rPr>
              <a:t>naujas</a:t>
            </a:r>
            <a:r>
              <a:rPr lang="en-GB" b="0" i="0" dirty="0">
                <a:solidFill>
                  <a:srgbClr val="374151"/>
                </a:solidFill>
                <a:effectLst/>
                <a:latin typeface="Söhne"/>
              </a:rPr>
              <a:t> that will store our even numbers.</a:t>
            </a:r>
          </a:p>
          <a:p>
            <a:pPr algn="l"/>
            <a:endParaRPr lang="en-GB" b="0" i="0" dirty="0">
              <a:solidFill>
                <a:srgbClr val="374151"/>
              </a:solidFill>
              <a:effectLst/>
              <a:latin typeface="Söhne"/>
            </a:endParaRPr>
          </a:p>
          <a:p>
            <a:pPr algn="l"/>
            <a:r>
              <a:rPr lang="en-GB" b="0" i="0" dirty="0">
                <a:solidFill>
                  <a:srgbClr val="374151"/>
                </a:solidFill>
                <a:effectLst/>
                <a:latin typeface="Söhne"/>
              </a:rPr>
              <a:t>We then use a for loop to iterate over each element </a:t>
            </a:r>
            <a:r>
              <a:rPr lang="en-GB" b="0" i="0" dirty="0" err="1">
                <a:solidFill>
                  <a:srgbClr val="374151"/>
                </a:solidFill>
                <a:effectLst/>
                <a:latin typeface="Söhne"/>
              </a:rPr>
              <a:t>skaicius</a:t>
            </a:r>
            <a:r>
              <a:rPr lang="en-GB" b="0" i="0" dirty="0">
                <a:solidFill>
                  <a:srgbClr val="374151"/>
                </a:solidFill>
                <a:effectLst/>
                <a:latin typeface="Söhne"/>
              </a:rPr>
              <a:t> in the </a:t>
            </a:r>
            <a:r>
              <a:rPr lang="en-GB" b="0" i="0" dirty="0" err="1">
                <a:solidFill>
                  <a:srgbClr val="374151"/>
                </a:solidFill>
                <a:effectLst/>
                <a:latin typeface="Söhne"/>
              </a:rPr>
              <a:t>sarasas</a:t>
            </a:r>
            <a:r>
              <a:rPr lang="en-GB" b="0" i="0" dirty="0">
                <a:solidFill>
                  <a:srgbClr val="374151"/>
                </a:solidFill>
                <a:effectLst/>
                <a:latin typeface="Söhne"/>
              </a:rPr>
              <a:t> list. Inside the loop, we use the modulo operator % to check if the number is divisible by 2, indicating that it is an even number. If the condition </a:t>
            </a:r>
            <a:r>
              <a:rPr lang="en-GB" b="0" i="0" dirty="0" err="1">
                <a:solidFill>
                  <a:srgbClr val="374151"/>
                </a:solidFill>
                <a:effectLst/>
                <a:latin typeface="Söhne"/>
              </a:rPr>
              <a:t>skaicius</a:t>
            </a:r>
            <a:r>
              <a:rPr lang="en-GB" b="0" i="0" dirty="0">
                <a:solidFill>
                  <a:srgbClr val="374151"/>
                </a:solidFill>
                <a:effectLst/>
                <a:latin typeface="Söhne"/>
              </a:rPr>
              <a:t> % 2 == 0 is true, we append the number to the </a:t>
            </a:r>
            <a:r>
              <a:rPr lang="en-GB" b="0" i="0" dirty="0" err="1">
                <a:solidFill>
                  <a:srgbClr val="374151"/>
                </a:solidFill>
                <a:effectLst/>
                <a:latin typeface="Söhne"/>
              </a:rPr>
              <a:t>naujas</a:t>
            </a:r>
            <a:r>
              <a:rPr lang="en-GB" b="0" i="0" dirty="0">
                <a:solidFill>
                  <a:srgbClr val="374151"/>
                </a:solidFill>
                <a:effectLst/>
                <a:latin typeface="Söhne"/>
              </a:rPr>
              <a:t> list using the append() method.</a:t>
            </a:r>
          </a:p>
          <a:p>
            <a:pPr algn="l"/>
            <a:endParaRPr lang="en-GB" b="0" i="0" dirty="0">
              <a:solidFill>
                <a:srgbClr val="374151"/>
              </a:solidFill>
              <a:effectLst/>
              <a:latin typeface="Söhne"/>
            </a:endParaRPr>
          </a:p>
          <a:p>
            <a:pPr algn="l"/>
            <a:r>
              <a:rPr lang="en-GB" b="0" i="0" dirty="0">
                <a:solidFill>
                  <a:srgbClr val="374151"/>
                </a:solidFill>
                <a:effectLst/>
                <a:latin typeface="Söhne"/>
              </a:rPr>
              <a:t>Finally, we return the </a:t>
            </a:r>
            <a:r>
              <a:rPr lang="en-GB" b="0" i="0" dirty="0" err="1">
                <a:solidFill>
                  <a:srgbClr val="374151"/>
                </a:solidFill>
                <a:effectLst/>
                <a:latin typeface="Söhne"/>
              </a:rPr>
              <a:t>naujas</a:t>
            </a:r>
            <a:r>
              <a:rPr lang="en-GB" b="0" i="0" dirty="0">
                <a:solidFill>
                  <a:srgbClr val="374151"/>
                </a:solidFill>
                <a:effectLst/>
                <a:latin typeface="Söhne"/>
              </a:rPr>
              <a:t> list, which contains all the even numbers from the original </a:t>
            </a:r>
            <a:r>
              <a:rPr lang="en-GB" b="0" i="0" dirty="0" err="1">
                <a:solidFill>
                  <a:srgbClr val="374151"/>
                </a:solidFill>
                <a:effectLst/>
                <a:latin typeface="Söhne"/>
              </a:rPr>
              <a:t>sarasas</a:t>
            </a:r>
            <a:r>
              <a:rPr lang="en-GB" b="0" i="0" dirty="0">
                <a:solidFill>
                  <a:srgbClr val="374151"/>
                </a:solidFill>
                <a:effectLst/>
                <a:latin typeface="Söhne"/>
              </a:rPr>
              <a:t> list. When we print the result of calling the </a:t>
            </a:r>
            <a:r>
              <a:rPr lang="en-GB" b="0" i="0" dirty="0" err="1">
                <a:solidFill>
                  <a:srgbClr val="374151"/>
                </a:solidFill>
                <a:effectLst/>
                <a:latin typeface="Söhne"/>
              </a:rPr>
              <a:t>lyginiai</a:t>
            </a:r>
            <a:r>
              <a:rPr lang="en-GB" b="0" i="0" dirty="0">
                <a:solidFill>
                  <a:srgbClr val="374151"/>
                </a:solidFill>
                <a:effectLst/>
                <a:latin typeface="Söhne"/>
              </a:rPr>
              <a:t> function with the </a:t>
            </a:r>
            <a:r>
              <a:rPr lang="en-GB" b="0" i="0" dirty="0" err="1">
                <a:solidFill>
                  <a:srgbClr val="374151"/>
                </a:solidFill>
                <a:effectLst/>
                <a:latin typeface="Söhne"/>
              </a:rPr>
              <a:t>sarasas</a:t>
            </a:r>
            <a:r>
              <a:rPr lang="en-GB" b="0" i="0" dirty="0">
                <a:solidFill>
                  <a:srgbClr val="374151"/>
                </a:solidFill>
                <a:effectLst/>
                <a:latin typeface="Söhne"/>
              </a:rPr>
              <a:t> list as input, we get the following output:</a:t>
            </a:r>
          </a:p>
          <a:p>
            <a:r>
              <a:rPr lang="en-GB" dirty="0">
                <a:effectLst/>
              </a:rPr>
              <a:t>[0, 2, 4, 6, 8, 10, 12, 14, 16, 18] </a:t>
            </a:r>
          </a:p>
          <a:p>
            <a:pPr algn="l"/>
            <a:endParaRPr lang="en-GB" b="0" i="0" dirty="0">
              <a:solidFill>
                <a:srgbClr val="374151"/>
              </a:solidFill>
              <a:effectLst/>
              <a:latin typeface="Söhne"/>
            </a:endParaRPr>
          </a:p>
          <a:p>
            <a:pPr algn="l"/>
            <a:r>
              <a:rPr lang="en-GB" b="0" i="0" dirty="0">
                <a:solidFill>
                  <a:srgbClr val="374151"/>
                </a:solidFill>
                <a:effectLst/>
                <a:latin typeface="Söhne"/>
              </a:rPr>
              <a:t>By implementing this function, we successfully filtered out the even numbers from the </a:t>
            </a:r>
            <a:r>
              <a:rPr lang="en-GB" b="0" i="0" dirty="0" err="1">
                <a:solidFill>
                  <a:srgbClr val="374151"/>
                </a:solidFill>
                <a:effectLst/>
                <a:latin typeface="Söhne"/>
              </a:rPr>
              <a:t>sarasas</a:t>
            </a:r>
            <a:r>
              <a:rPr lang="en-GB" b="0" i="0" dirty="0">
                <a:solidFill>
                  <a:srgbClr val="374151"/>
                </a:solidFill>
                <a:effectLst/>
                <a:latin typeface="Söhne"/>
              </a:rPr>
              <a:t> list and created a new list containing only those numbers.</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searching for even numbers in Python involves creating a function that iterates over a given list, checks if each number is divisible by 2, and adds the even numbers to a new list. The example provided demonstrates this process, where we defined a function </a:t>
            </a:r>
            <a:r>
              <a:rPr lang="en-GB" b="0" i="0" dirty="0" err="1">
                <a:solidFill>
                  <a:srgbClr val="374151"/>
                </a:solidFill>
                <a:effectLst/>
                <a:latin typeface="Söhne"/>
              </a:rPr>
              <a:t>lyginiai</a:t>
            </a:r>
            <a:r>
              <a:rPr lang="en-GB" b="0" i="0" dirty="0">
                <a:solidFill>
                  <a:srgbClr val="374151"/>
                </a:solidFill>
                <a:effectLst/>
                <a:latin typeface="Söhne"/>
              </a:rPr>
              <a:t> to find the even numbers from a given list </a:t>
            </a:r>
            <a:r>
              <a:rPr lang="en-GB" b="0" i="0" dirty="0" err="1">
                <a:solidFill>
                  <a:srgbClr val="374151"/>
                </a:solidFill>
                <a:effectLst/>
                <a:latin typeface="Söhne"/>
              </a:rPr>
              <a:t>sarasas</a:t>
            </a:r>
            <a:r>
              <a:rPr lang="en-GB" b="0" i="0" dirty="0">
                <a:solidFill>
                  <a:srgbClr val="374151"/>
                </a:solidFill>
                <a:effectLst/>
                <a:latin typeface="Söhne"/>
              </a:rPr>
              <a:t>.</a:t>
            </a:r>
          </a:p>
          <a:p>
            <a:pPr algn="l"/>
            <a:r>
              <a:rPr lang="en-GB" b="0" i="0" dirty="0">
                <a:solidFill>
                  <a:srgbClr val="374151"/>
                </a:solidFill>
                <a:effectLst/>
                <a:latin typeface="Söhne"/>
              </a:rPr>
              <a:t>Implementing this logic allows us to selectively extract specific elements from a list based on a condition, enabling us to perform various data filtering tasks.</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11</a:t>
            </a:fld>
            <a:endParaRPr lang="en-LT"/>
          </a:p>
        </p:txBody>
      </p:sp>
    </p:spTree>
    <p:extLst>
      <p:ext uri="{BB962C8B-B14F-4D97-AF65-F5344CB8AC3E}">
        <p14:creationId xmlns:p14="http://schemas.microsoft.com/office/powerpoint/2010/main" val="258452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And now we're going to explore a more concise approach to searching for even numbers in Python using list comprehensions. List comprehensions offer a compact and elegant way to filter elements from a list based on specific conditions. Let's dive into an example to understand how this works.</a:t>
            </a:r>
          </a:p>
          <a:p>
            <a:pPr algn="l"/>
            <a:endParaRPr lang="en-GB" b="0" i="0" dirty="0">
              <a:solidFill>
                <a:srgbClr val="374151"/>
              </a:solidFill>
              <a:effectLst/>
              <a:latin typeface="Söhne"/>
            </a:endParaRPr>
          </a:p>
          <a:p>
            <a:pPr algn="l"/>
            <a:r>
              <a:rPr lang="en-GB" b="0" i="0" dirty="0">
                <a:solidFill>
                  <a:srgbClr val="374151"/>
                </a:solidFill>
                <a:effectLst/>
                <a:latin typeface="Söhne"/>
              </a:rPr>
              <a:t>In our example, we have a list called </a:t>
            </a:r>
            <a:r>
              <a:rPr lang="en-GB" b="0" i="0" dirty="0" err="1">
                <a:solidFill>
                  <a:srgbClr val="374151"/>
                </a:solidFill>
                <a:effectLst/>
                <a:latin typeface="Söhne"/>
              </a:rPr>
              <a:t>sarasas</a:t>
            </a:r>
            <a:r>
              <a:rPr lang="en-GB" b="0" i="0" dirty="0">
                <a:solidFill>
                  <a:srgbClr val="374151"/>
                </a:solidFill>
                <a:effectLst/>
                <a:latin typeface="Söhne"/>
              </a:rPr>
              <a:t> that contains numbers from 0 to 19. Our goal is to create a new list that only includes the even numbers from the </a:t>
            </a:r>
            <a:r>
              <a:rPr lang="en-GB" b="0" i="0" dirty="0" err="1">
                <a:solidFill>
                  <a:srgbClr val="374151"/>
                </a:solidFill>
                <a:effectLst/>
                <a:latin typeface="Söhne"/>
              </a:rPr>
              <a:t>sarasas</a:t>
            </a:r>
            <a:r>
              <a:rPr lang="en-GB" b="0" i="0" dirty="0">
                <a:solidFill>
                  <a:srgbClr val="374151"/>
                </a:solidFill>
                <a:effectLst/>
                <a:latin typeface="Söhne"/>
              </a:rPr>
              <a:t> list. We can achieve this using a list comprehension. Let's take a look at the code:</a:t>
            </a:r>
          </a:p>
          <a:p>
            <a:r>
              <a:rPr lang="en-GB" dirty="0" err="1">
                <a:effectLst/>
              </a:rPr>
              <a:t>sarasas</a:t>
            </a:r>
            <a:r>
              <a:rPr lang="en-GB" dirty="0">
                <a:effectLst/>
              </a:rPr>
              <a:t> = </a:t>
            </a:r>
            <a:r>
              <a:rPr lang="en-GB" dirty="0">
                <a:solidFill>
                  <a:srgbClr val="E9950C"/>
                </a:solidFill>
                <a:effectLst/>
              </a:rPr>
              <a:t>list</a:t>
            </a:r>
            <a:r>
              <a:rPr lang="en-GB" dirty="0">
                <a:effectLst/>
              </a:rPr>
              <a:t>(</a:t>
            </a:r>
            <a:r>
              <a:rPr lang="en-GB" dirty="0">
                <a:solidFill>
                  <a:srgbClr val="E9950C"/>
                </a:solidFill>
                <a:effectLst/>
              </a:rPr>
              <a:t>range</a:t>
            </a:r>
            <a:r>
              <a:rPr lang="en-GB" dirty="0">
                <a:effectLst/>
              </a:rPr>
              <a:t>(</a:t>
            </a:r>
            <a:r>
              <a:rPr lang="en-GB" dirty="0">
                <a:solidFill>
                  <a:srgbClr val="DF3079"/>
                </a:solidFill>
                <a:effectLst/>
              </a:rPr>
              <a:t>20</a:t>
            </a:r>
            <a:r>
              <a:rPr lang="en-GB" dirty="0">
                <a:effectLst/>
              </a:rPr>
              <a:t>)) </a:t>
            </a:r>
            <a:r>
              <a:rPr lang="en-GB" dirty="0" err="1">
                <a:effectLst/>
              </a:rPr>
              <a:t>lyginiai</a:t>
            </a:r>
            <a:r>
              <a:rPr lang="en-GB" dirty="0">
                <a:effectLst/>
              </a:rPr>
              <a:t> = [x </a:t>
            </a:r>
            <a:r>
              <a:rPr lang="en-GB" dirty="0">
                <a:solidFill>
                  <a:srgbClr val="2E95D3"/>
                </a:solidFill>
                <a:effectLst/>
              </a:rPr>
              <a:t>for</a:t>
            </a:r>
            <a:r>
              <a:rPr lang="en-GB" dirty="0">
                <a:effectLst/>
              </a:rPr>
              <a:t> x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2E95D3"/>
                </a:solidFill>
                <a:effectLst/>
              </a:rPr>
              <a:t>if</a:t>
            </a:r>
            <a:r>
              <a:rPr lang="en-GB" dirty="0">
                <a:effectLst/>
              </a:rPr>
              <a:t> x % </a:t>
            </a:r>
            <a:r>
              <a:rPr lang="en-GB" dirty="0">
                <a:solidFill>
                  <a:srgbClr val="DF3079"/>
                </a:solidFill>
                <a:effectLst/>
              </a:rPr>
              <a:t>2</a:t>
            </a:r>
            <a:r>
              <a:rPr lang="en-GB" dirty="0">
                <a:effectLst/>
              </a:rPr>
              <a:t> == </a:t>
            </a:r>
            <a:r>
              <a:rPr lang="en-GB" dirty="0">
                <a:solidFill>
                  <a:srgbClr val="DF3079"/>
                </a:solidFill>
                <a:effectLst/>
              </a:rPr>
              <a:t>0</a:t>
            </a:r>
            <a:r>
              <a:rPr lang="en-GB" dirty="0">
                <a:effectLst/>
              </a:rPr>
              <a:t>] </a:t>
            </a:r>
            <a:r>
              <a:rPr lang="en-GB" dirty="0">
                <a:solidFill>
                  <a:srgbClr val="E9950C"/>
                </a:solidFill>
                <a:effectLst/>
              </a:rPr>
              <a:t>print</a:t>
            </a:r>
            <a:r>
              <a:rPr lang="en-GB" dirty="0">
                <a:effectLst/>
              </a:rPr>
              <a:t>(</a:t>
            </a:r>
            <a:r>
              <a:rPr lang="en-GB" dirty="0" err="1">
                <a:effectLst/>
              </a:rPr>
              <a:t>lyginiai</a:t>
            </a:r>
            <a:r>
              <a:rPr lang="en-GB" dirty="0">
                <a:effectLst/>
              </a:rPr>
              <a:t>) # Output: [0, 2, 4, 6, 8, 10, 12, 14, 16, 18]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use a list comprehension to iterate over each element x in the </a:t>
            </a:r>
            <a:r>
              <a:rPr lang="en-GB" b="0" i="0" dirty="0" err="1">
                <a:solidFill>
                  <a:srgbClr val="374151"/>
                </a:solidFill>
                <a:effectLst/>
                <a:latin typeface="Söhne"/>
              </a:rPr>
              <a:t>sarasas</a:t>
            </a:r>
            <a:r>
              <a:rPr lang="en-GB" b="0" i="0" dirty="0">
                <a:solidFill>
                  <a:srgbClr val="374151"/>
                </a:solidFill>
                <a:effectLst/>
                <a:latin typeface="Söhne"/>
              </a:rPr>
              <a:t> list. For each element, we include it in the new list </a:t>
            </a:r>
            <a:r>
              <a:rPr lang="en-GB" b="0" i="0" dirty="0" err="1">
                <a:solidFill>
                  <a:srgbClr val="374151"/>
                </a:solidFill>
                <a:effectLst/>
                <a:latin typeface="Söhne"/>
              </a:rPr>
              <a:t>lyginiai</a:t>
            </a:r>
            <a:r>
              <a:rPr lang="en-GB" b="0" i="0" dirty="0">
                <a:solidFill>
                  <a:srgbClr val="374151"/>
                </a:solidFill>
                <a:effectLst/>
                <a:latin typeface="Söhne"/>
              </a:rPr>
              <a:t> if the condition x % 2 == 0 is true, indicating that the number is even.</a:t>
            </a:r>
          </a:p>
          <a:p>
            <a:pPr algn="l"/>
            <a:endParaRPr lang="en-GB" b="0" i="0" dirty="0">
              <a:solidFill>
                <a:srgbClr val="374151"/>
              </a:solidFill>
              <a:effectLst/>
              <a:latin typeface="Söhne"/>
            </a:endParaRPr>
          </a:p>
          <a:p>
            <a:pPr algn="l"/>
            <a:r>
              <a:rPr lang="en-GB" b="0" i="0" dirty="0">
                <a:solidFill>
                  <a:srgbClr val="374151"/>
                </a:solidFill>
                <a:effectLst/>
                <a:latin typeface="Söhne"/>
              </a:rPr>
              <a:t>Let's break down the list comprehension syntax:</a:t>
            </a:r>
          </a:p>
          <a:p>
            <a:pPr algn="l">
              <a:buFont typeface="Arial" panose="020B0604020202020204" pitchFamily="34" charset="0"/>
              <a:buChar char="•"/>
            </a:pPr>
            <a:r>
              <a:rPr lang="en-GB" b="0" i="0" dirty="0">
                <a:solidFill>
                  <a:srgbClr val="374151"/>
                </a:solidFill>
                <a:effectLst/>
                <a:latin typeface="Söhne"/>
              </a:rPr>
              <a:t>The expression [x for x in </a:t>
            </a:r>
            <a:r>
              <a:rPr lang="en-GB" b="0" i="0" dirty="0" err="1">
                <a:solidFill>
                  <a:srgbClr val="374151"/>
                </a:solidFill>
                <a:effectLst/>
                <a:latin typeface="Söhne"/>
              </a:rPr>
              <a:t>sarasas</a:t>
            </a:r>
            <a:r>
              <a:rPr lang="en-GB" b="0" i="0" dirty="0">
                <a:solidFill>
                  <a:srgbClr val="374151"/>
                </a:solidFill>
                <a:effectLst/>
                <a:latin typeface="Söhne"/>
              </a:rPr>
              <a:t>] defines the elements to include in the new list. In this case, we simply include each element x from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buFont typeface="Arial" panose="020B0604020202020204" pitchFamily="34" charset="0"/>
              <a:buChar char="•"/>
            </a:pPr>
            <a:r>
              <a:rPr lang="en-GB" b="0" i="0" dirty="0">
                <a:solidFill>
                  <a:srgbClr val="374151"/>
                </a:solidFill>
                <a:effectLst/>
                <a:latin typeface="Söhne"/>
              </a:rPr>
              <a:t>The if x % 2 == 0 part adds a condition to the list comprehension. It filters out the elements that do not satisfy the condition, ensuring that only even numbers are included in the new list.</a:t>
            </a:r>
          </a:p>
          <a:p>
            <a:pPr algn="l"/>
            <a:endParaRPr lang="en-GB" b="0" i="0" dirty="0">
              <a:solidFill>
                <a:srgbClr val="374151"/>
              </a:solidFill>
              <a:effectLst/>
              <a:latin typeface="Söhne"/>
            </a:endParaRPr>
          </a:p>
          <a:p>
            <a:pPr algn="l"/>
            <a:r>
              <a:rPr lang="en-GB" b="0" i="0" dirty="0">
                <a:solidFill>
                  <a:srgbClr val="374151"/>
                </a:solidFill>
                <a:effectLst/>
                <a:latin typeface="Söhne"/>
              </a:rPr>
              <a:t>When we run this code and print the </a:t>
            </a:r>
            <a:r>
              <a:rPr lang="en-GB" b="0" i="0" dirty="0" err="1">
                <a:solidFill>
                  <a:srgbClr val="374151"/>
                </a:solidFill>
                <a:effectLst/>
                <a:latin typeface="Söhne"/>
              </a:rPr>
              <a:t>lyginiai</a:t>
            </a:r>
            <a:r>
              <a:rPr lang="en-GB" b="0" i="0" dirty="0">
                <a:solidFill>
                  <a:srgbClr val="374151"/>
                </a:solidFill>
                <a:effectLst/>
                <a:latin typeface="Söhne"/>
              </a:rPr>
              <a:t> list, we get the following output:</a:t>
            </a:r>
          </a:p>
          <a:p>
            <a:r>
              <a:rPr lang="en-GB" dirty="0">
                <a:effectLst/>
              </a:rPr>
              <a:t>[0, 2, 4, 6, 8, 10, 12, 14, 16, 18] </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a list comprehension, we successfully filtered out the even numbers from the </a:t>
            </a:r>
            <a:r>
              <a:rPr lang="en-GB" b="0" i="0" dirty="0" err="1">
                <a:solidFill>
                  <a:srgbClr val="374151"/>
                </a:solidFill>
                <a:effectLst/>
                <a:latin typeface="Söhne"/>
              </a:rPr>
              <a:t>sarasas</a:t>
            </a:r>
            <a:r>
              <a:rPr lang="en-GB" b="0" i="0" dirty="0">
                <a:solidFill>
                  <a:srgbClr val="374151"/>
                </a:solidFill>
                <a:effectLst/>
                <a:latin typeface="Söhne"/>
              </a:rPr>
              <a:t> list and created a new list containing only those numbers.</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searching for even numbers in Python can be done in a concise and efficient manner using list comprehensions. By combining the iteration and filtering steps into a single expression, we can create a new list that includes only the even numbers from the original list. The example provided demonstrates this approach, where we used a list comprehension to find the even numbers from a given list </a:t>
            </a:r>
            <a:r>
              <a:rPr lang="en-GB" b="0" i="0" dirty="0" err="1">
                <a:solidFill>
                  <a:srgbClr val="374151"/>
                </a:solidFill>
                <a:effectLst/>
                <a:latin typeface="Söhne"/>
              </a:rPr>
              <a:t>sarasas</a:t>
            </a:r>
            <a:r>
              <a:rPr lang="en-GB" b="0" i="0" dirty="0">
                <a:solidFill>
                  <a:srgbClr val="374151"/>
                </a:solidFill>
                <a:effectLst/>
                <a:latin typeface="Söhne"/>
              </a:rPr>
              <a:t>.</a:t>
            </a:r>
          </a:p>
          <a:p>
            <a:pPr algn="l"/>
            <a:endParaRPr lang="en-GB" b="0" i="0" dirty="0">
              <a:solidFill>
                <a:srgbClr val="374151"/>
              </a:solidFill>
              <a:effectLst/>
              <a:latin typeface="Söhne"/>
            </a:endParaRPr>
          </a:p>
          <a:p>
            <a:pPr algn="l"/>
            <a:r>
              <a:rPr lang="en-GB" b="0" i="0" dirty="0">
                <a:solidFill>
                  <a:srgbClr val="374151"/>
                </a:solidFill>
                <a:effectLst/>
                <a:latin typeface="Söhne"/>
              </a:rPr>
              <a:t>List comprehensions offer a more compact and readable syntax, making the code more expressive and efficient. They are a valuable tool in data manipulation, allowing us to filter data and create new lists in a concise and elegant manner.</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12</a:t>
            </a:fld>
            <a:endParaRPr lang="en-LT"/>
          </a:p>
        </p:txBody>
      </p:sp>
    </p:spTree>
    <p:extLst>
      <p:ext uri="{BB962C8B-B14F-4D97-AF65-F5344CB8AC3E}">
        <p14:creationId xmlns:p14="http://schemas.microsoft.com/office/powerpoint/2010/main" val="829809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Understanding the type of a variable is essential in Python as it allows us to know the nature and </a:t>
            </a:r>
            <a:r>
              <a:rPr lang="en-GB" b="0" i="0" dirty="0" err="1">
                <a:solidFill>
                  <a:srgbClr val="374151"/>
                </a:solidFill>
                <a:effectLst/>
                <a:latin typeface="Söhne"/>
              </a:rPr>
              <a:t>behavior</a:t>
            </a:r>
            <a:r>
              <a:rPr lang="en-GB" b="0" i="0" dirty="0">
                <a:solidFill>
                  <a:srgbClr val="374151"/>
                </a:solidFill>
                <a:effectLst/>
                <a:latin typeface="Söhne"/>
              </a:rPr>
              <a:t> of the data stored in that variable. Python is a dynamically-typed language, meaning that variables can hold different types of data throughout the program. Let's explore the concept of variable types in Python.</a:t>
            </a:r>
          </a:p>
          <a:p>
            <a:pPr algn="l"/>
            <a:endParaRPr lang="en-GB" b="0" i="0" dirty="0">
              <a:solidFill>
                <a:srgbClr val="374151"/>
              </a:solidFill>
              <a:effectLst/>
              <a:latin typeface="Söhne"/>
            </a:endParaRPr>
          </a:p>
          <a:p>
            <a:pPr algn="l"/>
            <a:r>
              <a:rPr lang="en-GB" b="0" i="0" dirty="0">
                <a:solidFill>
                  <a:srgbClr val="374151"/>
                </a:solidFill>
                <a:effectLst/>
                <a:latin typeface="Söhne"/>
              </a:rPr>
              <a:t>In the first example, we have a list called </a:t>
            </a:r>
            <a:r>
              <a:rPr lang="en-GB" b="0" i="0" dirty="0" err="1">
                <a:solidFill>
                  <a:srgbClr val="374151"/>
                </a:solidFill>
                <a:effectLst/>
                <a:latin typeface="Söhne"/>
              </a:rPr>
              <a:t>sarasas</a:t>
            </a:r>
            <a:r>
              <a:rPr lang="en-GB" b="0" i="0" dirty="0">
                <a:solidFill>
                  <a:srgbClr val="374151"/>
                </a:solidFill>
                <a:effectLst/>
                <a:latin typeface="Söhne"/>
              </a:rPr>
              <a:t> with the values [4, 3, 2, 1]. We then create a new variable </a:t>
            </a:r>
            <a:r>
              <a:rPr lang="en-GB" b="0" i="0" dirty="0" err="1">
                <a:solidFill>
                  <a:srgbClr val="374151"/>
                </a:solidFill>
                <a:effectLst/>
                <a:latin typeface="Söhne"/>
              </a:rPr>
              <a:t>naujas</a:t>
            </a:r>
            <a:r>
              <a:rPr lang="en-GB" b="0" i="0" dirty="0">
                <a:solidFill>
                  <a:srgbClr val="374151"/>
                </a:solidFill>
                <a:effectLst/>
                <a:latin typeface="Söhne"/>
              </a:rPr>
              <a:t> using a generator expression inside parentheses. A generator expression is similar to a list comprehension but produces a generator object instead of a list. Let's take a look at the code: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(x**</a:t>
            </a:r>
            <a:r>
              <a:rPr lang="en-GB" dirty="0">
                <a:solidFill>
                  <a:srgbClr val="DF3079"/>
                </a:solidFill>
                <a:effectLst/>
              </a:rPr>
              <a:t>2</a:t>
            </a:r>
            <a:r>
              <a:rPr lang="en-GB" dirty="0">
                <a:effectLst/>
              </a:rPr>
              <a:t> </a:t>
            </a:r>
            <a:r>
              <a:rPr lang="en-GB" dirty="0">
                <a:solidFill>
                  <a:srgbClr val="2E95D3"/>
                </a:solidFill>
                <a:effectLst/>
              </a:rPr>
              <a:t>for</a:t>
            </a:r>
            <a:r>
              <a:rPr lang="en-GB" dirty="0">
                <a:effectLst/>
              </a:rPr>
              <a:t> x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&lt;generator object &lt;</a:t>
            </a:r>
            <a:r>
              <a:rPr lang="en-GB" dirty="0" err="1">
                <a:effectLst/>
              </a:rPr>
              <a:t>genexpr</a:t>
            </a:r>
            <a:r>
              <a:rPr lang="en-GB" dirty="0">
                <a:effectLst/>
              </a:rPr>
              <a:t>&gt; at 0x00000261CF927C00&gt; </a:t>
            </a:r>
            <a:r>
              <a:rPr lang="en-GB" dirty="0">
                <a:solidFill>
                  <a:srgbClr val="E9950C"/>
                </a:solidFill>
                <a:effectLst/>
              </a:rPr>
              <a:t>print</a:t>
            </a:r>
            <a:r>
              <a:rPr lang="en-GB" dirty="0">
                <a:effectLst/>
              </a:rPr>
              <a:t>(</a:t>
            </a:r>
            <a:r>
              <a:rPr lang="en-GB" dirty="0">
                <a:solidFill>
                  <a:srgbClr val="E9950C"/>
                </a:solidFill>
                <a:effectLst/>
              </a:rPr>
              <a:t>list</a:t>
            </a:r>
            <a:r>
              <a:rPr lang="en-GB" dirty="0">
                <a:effectLst/>
              </a:rPr>
              <a:t>(</a:t>
            </a:r>
            <a:r>
              <a:rPr lang="en-GB" dirty="0" err="1">
                <a:effectLst/>
              </a:rPr>
              <a:t>naujas</a:t>
            </a:r>
            <a:r>
              <a:rPr lang="en-GB" dirty="0">
                <a:effectLst/>
              </a:rPr>
              <a:t>)) # Output: [16, 9, 4, 1]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assign a generator expression (x**2 for x in </a:t>
            </a:r>
            <a:r>
              <a:rPr lang="en-GB" b="0" i="0" dirty="0" err="1">
                <a:solidFill>
                  <a:srgbClr val="374151"/>
                </a:solidFill>
                <a:effectLst/>
                <a:latin typeface="Söhne"/>
              </a:rPr>
              <a:t>sarasas</a:t>
            </a:r>
            <a:r>
              <a:rPr lang="en-GB" b="0" i="0" dirty="0">
                <a:solidFill>
                  <a:srgbClr val="374151"/>
                </a:solidFill>
                <a:effectLst/>
                <a:latin typeface="Söhne"/>
              </a:rPr>
              <a:t>) to the variable </a:t>
            </a:r>
            <a:r>
              <a:rPr lang="en-GB" b="0" i="0" dirty="0" err="1">
                <a:solidFill>
                  <a:srgbClr val="374151"/>
                </a:solidFill>
                <a:effectLst/>
                <a:latin typeface="Söhne"/>
              </a:rPr>
              <a:t>naujas</a:t>
            </a:r>
            <a:r>
              <a:rPr lang="en-GB" b="0" i="0" dirty="0">
                <a:solidFill>
                  <a:srgbClr val="374151"/>
                </a:solidFill>
                <a:effectLst/>
                <a:latin typeface="Söhne"/>
              </a:rPr>
              <a:t>. When we print the </a:t>
            </a:r>
            <a:r>
              <a:rPr lang="en-GB" b="0" i="0" dirty="0" err="1">
                <a:solidFill>
                  <a:srgbClr val="374151"/>
                </a:solidFill>
                <a:effectLst/>
                <a:latin typeface="Söhne"/>
              </a:rPr>
              <a:t>naujas</a:t>
            </a:r>
            <a:r>
              <a:rPr lang="en-GB" b="0" i="0" dirty="0">
                <a:solidFill>
                  <a:srgbClr val="374151"/>
                </a:solidFill>
                <a:effectLst/>
                <a:latin typeface="Söhne"/>
              </a:rPr>
              <a:t> variable, we see the output &lt;generator object &lt;</a:t>
            </a:r>
            <a:r>
              <a:rPr lang="en-GB" b="0" i="0" dirty="0" err="1">
                <a:solidFill>
                  <a:srgbClr val="374151"/>
                </a:solidFill>
                <a:effectLst/>
                <a:latin typeface="Söhne"/>
              </a:rPr>
              <a:t>genexpr</a:t>
            </a:r>
            <a:r>
              <a:rPr lang="en-GB" b="0" i="0" dirty="0">
                <a:solidFill>
                  <a:srgbClr val="374151"/>
                </a:solidFill>
                <a:effectLst/>
                <a:latin typeface="Söhne"/>
              </a:rPr>
              <a:t>&gt; at 0x00000261CF927C00&gt;. This tells us that </a:t>
            </a:r>
            <a:r>
              <a:rPr lang="en-GB" b="0" i="0" dirty="0" err="1">
                <a:solidFill>
                  <a:srgbClr val="374151"/>
                </a:solidFill>
                <a:effectLst/>
                <a:latin typeface="Söhne"/>
              </a:rPr>
              <a:t>naujas</a:t>
            </a:r>
            <a:r>
              <a:rPr lang="en-GB" b="0" i="0" dirty="0">
                <a:solidFill>
                  <a:srgbClr val="374151"/>
                </a:solidFill>
                <a:effectLst/>
                <a:latin typeface="Söhne"/>
              </a:rPr>
              <a:t> is a generator object, a special type of </a:t>
            </a:r>
            <a:r>
              <a:rPr lang="en-GB" b="0" i="0" dirty="0" err="1">
                <a:solidFill>
                  <a:srgbClr val="374151"/>
                </a:solidFill>
                <a:effectLst/>
                <a:latin typeface="Söhne"/>
              </a:rPr>
              <a:t>iterable</a:t>
            </a:r>
            <a:r>
              <a:rPr lang="en-GB" b="0" i="0" dirty="0">
                <a:solidFill>
                  <a:srgbClr val="374151"/>
                </a:solidFill>
                <a:effectLst/>
                <a:latin typeface="Söhne"/>
              </a:rPr>
              <a:t> in Python.</a:t>
            </a:r>
          </a:p>
          <a:p>
            <a:pPr algn="l"/>
            <a:endParaRPr lang="en-GB" b="0" i="0" dirty="0">
              <a:solidFill>
                <a:srgbClr val="374151"/>
              </a:solidFill>
              <a:effectLst/>
              <a:latin typeface="Söhne"/>
            </a:endParaRPr>
          </a:p>
          <a:p>
            <a:pPr algn="l"/>
            <a:r>
              <a:rPr lang="en-GB" b="0" i="0" dirty="0">
                <a:solidFill>
                  <a:srgbClr val="374151"/>
                </a:solidFill>
                <a:effectLst/>
                <a:latin typeface="Söhne"/>
              </a:rPr>
              <a:t>Generators are lazy iterators that produce values on-the-fly as they are requested, which makes them memory-efficient. In this case, the generator expression calculates the square of each element x in the </a:t>
            </a:r>
            <a:r>
              <a:rPr lang="en-GB" b="0" i="0" dirty="0" err="1">
                <a:solidFill>
                  <a:srgbClr val="374151"/>
                </a:solidFill>
                <a:effectLst/>
                <a:latin typeface="Söhne"/>
              </a:rPr>
              <a:t>sarasas</a:t>
            </a:r>
            <a:r>
              <a:rPr lang="en-GB" b="0" i="0" dirty="0">
                <a:solidFill>
                  <a:srgbClr val="374151"/>
                </a:solidFill>
                <a:effectLst/>
                <a:latin typeface="Söhne"/>
              </a:rPr>
              <a:t> list. However, the actual computation does not happen until we iterate over the generator using the list() function. When we print list(</a:t>
            </a:r>
            <a:r>
              <a:rPr lang="en-GB" b="0" i="0" dirty="0" err="1">
                <a:solidFill>
                  <a:srgbClr val="374151"/>
                </a:solidFill>
                <a:effectLst/>
                <a:latin typeface="Söhne"/>
              </a:rPr>
              <a:t>naujas</a:t>
            </a:r>
            <a:r>
              <a:rPr lang="en-GB" b="0" i="0" dirty="0">
                <a:solidFill>
                  <a:srgbClr val="374151"/>
                </a:solidFill>
                <a:effectLst/>
                <a:latin typeface="Söhne"/>
              </a:rPr>
              <a:t>), we get the output [16, 9, 4, 1], which represents the squared values of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Moving on to the second example, we have the same list </a:t>
            </a:r>
            <a:r>
              <a:rPr lang="en-GB" b="0" i="0" dirty="0" err="1">
                <a:solidFill>
                  <a:srgbClr val="374151"/>
                </a:solidFill>
                <a:effectLst/>
                <a:latin typeface="Söhne"/>
              </a:rPr>
              <a:t>sarasas</a:t>
            </a:r>
            <a:r>
              <a:rPr lang="en-GB" b="0" i="0" dirty="0">
                <a:solidFill>
                  <a:srgbClr val="374151"/>
                </a:solidFill>
                <a:effectLst/>
                <a:latin typeface="Söhne"/>
              </a:rPr>
              <a:t> but create a new variable </a:t>
            </a:r>
            <a:r>
              <a:rPr lang="en-GB" b="0" i="0" dirty="0" err="1">
                <a:solidFill>
                  <a:srgbClr val="374151"/>
                </a:solidFill>
                <a:effectLst/>
                <a:latin typeface="Söhne"/>
              </a:rPr>
              <a:t>naujas</a:t>
            </a:r>
            <a:r>
              <a:rPr lang="en-GB" b="0" i="0" dirty="0">
                <a:solidFill>
                  <a:srgbClr val="374151"/>
                </a:solidFill>
                <a:effectLst/>
                <a:latin typeface="Söhne"/>
              </a:rPr>
              <a:t> using a list comprehension. Let's see the code: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[x**</a:t>
            </a:r>
            <a:r>
              <a:rPr lang="en-GB" dirty="0">
                <a:solidFill>
                  <a:srgbClr val="DF3079"/>
                </a:solidFill>
                <a:effectLst/>
              </a:rPr>
              <a:t>2</a:t>
            </a:r>
            <a:r>
              <a:rPr lang="en-GB" dirty="0">
                <a:effectLst/>
              </a:rPr>
              <a:t> </a:t>
            </a:r>
            <a:r>
              <a:rPr lang="en-GB" dirty="0">
                <a:solidFill>
                  <a:srgbClr val="2E95D3"/>
                </a:solidFill>
                <a:effectLst/>
              </a:rPr>
              <a:t>for</a:t>
            </a:r>
            <a:r>
              <a:rPr lang="en-GB" dirty="0">
                <a:effectLst/>
              </a:rPr>
              <a:t> x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[16, 9, 4, 1]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use a list comprehension to create a new list </a:t>
            </a:r>
            <a:r>
              <a:rPr lang="en-GB" b="0" i="0" dirty="0" err="1">
                <a:solidFill>
                  <a:srgbClr val="374151"/>
                </a:solidFill>
                <a:effectLst/>
                <a:latin typeface="Söhne"/>
              </a:rPr>
              <a:t>naujas</a:t>
            </a:r>
            <a:r>
              <a:rPr lang="en-GB" b="0" i="0" dirty="0">
                <a:solidFill>
                  <a:srgbClr val="374151"/>
                </a:solidFill>
                <a:effectLst/>
                <a:latin typeface="Söhne"/>
              </a:rPr>
              <a:t> that contains the squared values of the elements in the </a:t>
            </a:r>
            <a:r>
              <a:rPr lang="en-GB" b="0" i="0" dirty="0" err="1">
                <a:solidFill>
                  <a:srgbClr val="374151"/>
                </a:solidFill>
                <a:effectLst/>
                <a:latin typeface="Söhne"/>
              </a:rPr>
              <a:t>sarasas</a:t>
            </a:r>
            <a:r>
              <a:rPr lang="en-GB" b="0" i="0" dirty="0">
                <a:solidFill>
                  <a:srgbClr val="374151"/>
                </a:solidFill>
                <a:effectLst/>
                <a:latin typeface="Söhne"/>
              </a:rPr>
              <a:t> list. The output when we print </a:t>
            </a:r>
            <a:r>
              <a:rPr lang="en-GB" b="0" i="0" dirty="0" err="1">
                <a:solidFill>
                  <a:srgbClr val="374151"/>
                </a:solidFill>
                <a:effectLst/>
                <a:latin typeface="Söhne"/>
              </a:rPr>
              <a:t>naujas</a:t>
            </a:r>
            <a:r>
              <a:rPr lang="en-GB" b="0" i="0" dirty="0">
                <a:solidFill>
                  <a:srgbClr val="374151"/>
                </a:solidFill>
                <a:effectLst/>
                <a:latin typeface="Söhne"/>
              </a:rPr>
              <a:t> is [16, 9, 4, 1], which represents the squared values.</a:t>
            </a:r>
          </a:p>
          <a:p>
            <a:pPr algn="l"/>
            <a:endParaRPr lang="en-GB" b="0" i="0" dirty="0">
              <a:solidFill>
                <a:srgbClr val="374151"/>
              </a:solidFill>
              <a:effectLst/>
              <a:latin typeface="Söhne"/>
            </a:endParaRPr>
          </a:p>
          <a:p>
            <a:pPr algn="l"/>
            <a:r>
              <a:rPr lang="en-GB" b="0" i="0" dirty="0">
                <a:solidFill>
                  <a:srgbClr val="374151"/>
                </a:solidFill>
                <a:effectLst/>
                <a:latin typeface="Söhne"/>
              </a:rPr>
              <a:t>Unlike the generator expression, a list comprehension immediately calculates all the squared values and stores them in a list. This list can be accessed and printed directly.</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the type of a variable in Python determines the </a:t>
            </a:r>
            <a:r>
              <a:rPr lang="en-GB" b="0" i="0" dirty="0" err="1">
                <a:solidFill>
                  <a:srgbClr val="374151"/>
                </a:solidFill>
                <a:effectLst/>
                <a:latin typeface="Söhne"/>
              </a:rPr>
              <a:t>behavior</a:t>
            </a:r>
            <a:r>
              <a:rPr lang="en-GB" b="0" i="0" dirty="0">
                <a:solidFill>
                  <a:srgbClr val="374151"/>
                </a:solidFill>
                <a:effectLst/>
                <a:latin typeface="Söhne"/>
              </a:rPr>
              <a:t> and operations that can be performed on that variable. In the examples provided, we encountered two different types of variables: a generator object and a list. The generator object was created using a generator expression and produced values on-the-fly, while the list was created using a list comprehension and immediately stored all the values in memory.</a:t>
            </a:r>
          </a:p>
          <a:p>
            <a:pPr algn="l"/>
            <a:endParaRPr lang="en-GB" b="0" i="0" dirty="0">
              <a:solidFill>
                <a:srgbClr val="374151"/>
              </a:solidFill>
              <a:effectLst/>
              <a:latin typeface="Söhne"/>
            </a:endParaRPr>
          </a:p>
          <a:p>
            <a:pPr algn="l"/>
            <a:r>
              <a:rPr lang="en-GB" b="0" i="0" dirty="0">
                <a:solidFill>
                  <a:srgbClr val="374151"/>
                </a:solidFill>
                <a:effectLst/>
                <a:latin typeface="Söhne"/>
              </a:rPr>
              <a:t>Understanding the type of a variable helps us work with the data more effectively and choose appropriate operations or methods to manipulate it. It is important to be aware of the type of the variable in order to use the appropriate syntax and functions for that specific type.</a:t>
            </a:r>
          </a:p>
        </p:txBody>
      </p:sp>
      <p:sp>
        <p:nvSpPr>
          <p:cNvPr id="4" name="Slide Number Placeholder 3"/>
          <p:cNvSpPr>
            <a:spLocks noGrp="1"/>
          </p:cNvSpPr>
          <p:nvPr>
            <p:ph type="sldNum" sz="quarter" idx="5"/>
          </p:nvPr>
        </p:nvSpPr>
        <p:spPr/>
        <p:txBody>
          <a:bodyPr/>
          <a:lstStyle/>
          <a:p>
            <a:fld id="{DD0A3D25-C01A-EF47-89B6-7AF66D329C0F}" type="slidenum">
              <a:rPr lang="en-LT" smtClean="0"/>
              <a:t>13</a:t>
            </a:fld>
            <a:endParaRPr lang="en-LT"/>
          </a:p>
        </p:txBody>
      </p:sp>
    </p:spTree>
    <p:extLst>
      <p:ext uri="{BB962C8B-B14F-4D97-AF65-F5344CB8AC3E}">
        <p14:creationId xmlns:p14="http://schemas.microsoft.com/office/powerpoint/2010/main" val="4113393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Calculating list elements in Python allows us to perform operations based on the type of each element. By understanding the type of each element, we can count the occurrences of specific types within a list. Let's explore an example to understand how this works.</a:t>
            </a:r>
          </a:p>
          <a:p>
            <a:pPr algn="l"/>
            <a:endParaRPr lang="en-GB" b="0" i="0" dirty="0">
              <a:solidFill>
                <a:srgbClr val="374151"/>
              </a:solidFill>
              <a:effectLst/>
              <a:latin typeface="Söhne"/>
            </a:endParaRPr>
          </a:p>
          <a:p>
            <a:pPr algn="l"/>
            <a:r>
              <a:rPr lang="en-GB" b="0" i="0" dirty="0">
                <a:solidFill>
                  <a:srgbClr val="374151"/>
                </a:solidFill>
                <a:effectLst/>
                <a:latin typeface="Söhne"/>
              </a:rPr>
              <a:t>In our example, we have a list called </a:t>
            </a:r>
            <a:r>
              <a:rPr lang="en-GB" b="0" i="0" dirty="0" err="1">
                <a:solidFill>
                  <a:srgbClr val="374151"/>
                </a:solidFill>
                <a:effectLst/>
                <a:latin typeface="Söhne"/>
              </a:rPr>
              <a:t>sarasas</a:t>
            </a:r>
            <a:r>
              <a:rPr lang="en-GB" b="0" i="0" dirty="0">
                <a:solidFill>
                  <a:srgbClr val="374151"/>
                </a:solidFill>
                <a:effectLst/>
                <a:latin typeface="Söhne"/>
              </a:rPr>
              <a:t> with various elements, including integers, strings, </a:t>
            </a:r>
            <a:r>
              <a:rPr lang="en-GB" b="0" i="0" dirty="0" err="1">
                <a:solidFill>
                  <a:srgbClr val="374151"/>
                </a:solidFill>
                <a:effectLst/>
                <a:latin typeface="Söhne"/>
              </a:rPr>
              <a:t>booleans</a:t>
            </a:r>
            <a:r>
              <a:rPr lang="en-GB" b="0" i="0" dirty="0">
                <a:solidFill>
                  <a:srgbClr val="374151"/>
                </a:solidFill>
                <a:effectLst/>
                <a:latin typeface="Söhne"/>
              </a:rPr>
              <a:t>, and floats. Our goal is to count the number of elements of each type in the </a:t>
            </a:r>
            <a:r>
              <a:rPr lang="en-GB" b="0" i="0" dirty="0" err="1">
                <a:solidFill>
                  <a:srgbClr val="374151"/>
                </a:solidFill>
                <a:effectLst/>
                <a:latin typeface="Söhne"/>
              </a:rPr>
              <a:t>sarasas</a:t>
            </a:r>
            <a:r>
              <a:rPr lang="en-GB" b="0" i="0" dirty="0">
                <a:solidFill>
                  <a:srgbClr val="374151"/>
                </a:solidFill>
                <a:effectLst/>
                <a:latin typeface="Söhne"/>
              </a:rPr>
              <a:t> list. Let's take a look at the code:</a:t>
            </a:r>
          </a:p>
          <a:p>
            <a:endParaRPr lang="en-GB" dirty="0">
              <a:effectLst/>
            </a:endParaRPr>
          </a:p>
          <a:p>
            <a:r>
              <a:rPr lang="en-GB" dirty="0" err="1">
                <a:effectLst/>
              </a:rPr>
              <a:t>sarasas</a:t>
            </a:r>
            <a:r>
              <a:rPr lang="en-GB" dirty="0">
                <a:effectLst/>
              </a:rPr>
              <a:t> = [</a:t>
            </a:r>
            <a:r>
              <a:rPr lang="en-GB" dirty="0">
                <a:solidFill>
                  <a:srgbClr val="DF3079"/>
                </a:solidFill>
                <a:effectLst/>
              </a:rPr>
              <a:t>2.5</a:t>
            </a:r>
            <a:r>
              <a:rPr lang="en-GB" dirty="0">
                <a:effectLst/>
              </a:rPr>
              <a:t>, </a:t>
            </a:r>
            <a:r>
              <a:rPr lang="en-GB" dirty="0">
                <a:solidFill>
                  <a:srgbClr val="DF3079"/>
                </a:solidFill>
                <a:effectLst/>
              </a:rPr>
              <a:t>2</a:t>
            </a:r>
            <a:r>
              <a:rPr lang="en-GB" dirty="0">
                <a:effectLst/>
              </a:rPr>
              <a:t>, </a:t>
            </a:r>
            <a:r>
              <a:rPr lang="en-GB" dirty="0">
                <a:solidFill>
                  <a:srgbClr val="00A67D"/>
                </a:solidFill>
                <a:effectLst/>
              </a:rPr>
              <a:t>"</a:t>
            </a:r>
            <a:r>
              <a:rPr lang="en-GB" dirty="0" err="1">
                <a:solidFill>
                  <a:srgbClr val="00A67D"/>
                </a:solidFill>
                <a:effectLst/>
              </a:rPr>
              <a:t>Labas</a:t>
            </a:r>
            <a:r>
              <a:rPr lang="en-GB" dirty="0">
                <a:solidFill>
                  <a:srgbClr val="00A67D"/>
                </a:solidFill>
                <a:effectLst/>
              </a:rPr>
              <a:t>"</a:t>
            </a:r>
            <a:r>
              <a:rPr lang="en-GB" dirty="0">
                <a:effectLst/>
              </a:rPr>
              <a:t>, </a:t>
            </a:r>
            <a:r>
              <a:rPr lang="en-GB" dirty="0">
                <a:solidFill>
                  <a:srgbClr val="2E95D3"/>
                </a:solidFill>
                <a:effectLst/>
              </a:rPr>
              <a:t>True</a:t>
            </a:r>
            <a:r>
              <a:rPr lang="en-GB" dirty="0">
                <a:effectLst/>
              </a:rPr>
              <a:t>, </a:t>
            </a:r>
            <a:r>
              <a:rPr lang="en-GB" dirty="0">
                <a:solidFill>
                  <a:srgbClr val="DF3079"/>
                </a:solidFill>
                <a:effectLst/>
              </a:rPr>
              <a:t>5</a:t>
            </a:r>
            <a:r>
              <a:rPr lang="en-GB" dirty="0">
                <a:effectLst/>
              </a:rPr>
              <a:t>, </a:t>
            </a:r>
            <a:r>
              <a:rPr lang="en-GB" dirty="0">
                <a:solidFill>
                  <a:srgbClr val="DF3079"/>
                </a:solidFill>
                <a:effectLst/>
              </a:rPr>
              <a:t>7</a:t>
            </a:r>
            <a:r>
              <a:rPr lang="en-GB" dirty="0">
                <a:effectLst/>
              </a:rPr>
              <a:t>, </a:t>
            </a:r>
            <a:r>
              <a:rPr lang="en-GB" dirty="0">
                <a:solidFill>
                  <a:srgbClr val="DF3079"/>
                </a:solidFill>
                <a:effectLst/>
              </a:rPr>
              <a:t>8</a:t>
            </a:r>
            <a:r>
              <a:rPr lang="en-GB" dirty="0">
                <a:effectLst/>
              </a:rPr>
              <a:t>, </a:t>
            </a:r>
            <a:r>
              <a:rPr lang="en-GB" dirty="0">
                <a:solidFill>
                  <a:srgbClr val="DF3079"/>
                </a:solidFill>
                <a:effectLst/>
              </a:rPr>
              <a:t>2.8</a:t>
            </a:r>
            <a:r>
              <a:rPr lang="en-GB" dirty="0">
                <a:effectLst/>
              </a:rPr>
              <a:t>, </a:t>
            </a:r>
            <a:r>
              <a:rPr lang="en-GB" dirty="0">
                <a:solidFill>
                  <a:srgbClr val="00A67D"/>
                </a:solidFill>
                <a:effectLst/>
              </a:rPr>
              <a:t>"</a:t>
            </a:r>
            <a:r>
              <a:rPr lang="en-GB" dirty="0" err="1">
                <a:solidFill>
                  <a:srgbClr val="00A67D"/>
                </a:solidFill>
                <a:effectLst/>
              </a:rPr>
              <a:t>Vakaras</a:t>
            </a:r>
            <a:r>
              <a:rPr lang="en-GB" dirty="0">
                <a:solidFill>
                  <a:srgbClr val="00A67D"/>
                </a:solidFill>
                <a:effectLst/>
              </a:rPr>
              <a:t>"</a:t>
            </a:r>
            <a:r>
              <a:rPr lang="en-GB" dirty="0">
                <a:effectLst/>
              </a:rPr>
              <a:t>] </a:t>
            </a:r>
            <a:r>
              <a:rPr lang="en-GB" dirty="0" err="1">
                <a:effectLst/>
              </a:rPr>
              <a:t>int_kiekis</a:t>
            </a:r>
            <a:r>
              <a:rPr lang="en-GB" dirty="0">
                <a:effectLst/>
              </a:rPr>
              <a:t> = </a:t>
            </a:r>
            <a:r>
              <a:rPr lang="en-GB" dirty="0">
                <a:solidFill>
                  <a:srgbClr val="E9950C"/>
                </a:solidFill>
                <a:effectLst/>
              </a:rPr>
              <a:t>sum</a:t>
            </a:r>
            <a:r>
              <a:rPr lang="en-GB" dirty="0">
                <a:effectLst/>
              </a:rPr>
              <a:t>(</a:t>
            </a:r>
            <a:r>
              <a:rPr lang="en-GB" dirty="0">
                <a:solidFill>
                  <a:srgbClr val="E9950C"/>
                </a:solidFill>
                <a:effectLst/>
              </a:rPr>
              <a:t>type</a:t>
            </a:r>
            <a:r>
              <a:rPr lang="en-GB" dirty="0">
                <a:effectLst/>
              </a:rPr>
              <a:t>(c) </a:t>
            </a:r>
            <a:r>
              <a:rPr lang="en-GB" dirty="0">
                <a:solidFill>
                  <a:srgbClr val="2E95D3"/>
                </a:solidFill>
                <a:effectLst/>
              </a:rPr>
              <a:t>is</a:t>
            </a:r>
            <a:r>
              <a:rPr lang="en-GB" dirty="0">
                <a:effectLst/>
              </a:rPr>
              <a:t> </a:t>
            </a:r>
            <a:r>
              <a:rPr lang="en-GB" dirty="0">
                <a:solidFill>
                  <a:srgbClr val="E9950C"/>
                </a:solidFill>
                <a:effectLst/>
              </a:rPr>
              <a:t>int</a:t>
            </a:r>
            <a:r>
              <a:rPr lang="en-GB" dirty="0">
                <a:effectLst/>
              </a:rPr>
              <a:t> </a:t>
            </a:r>
            <a:r>
              <a:rPr lang="en-GB" dirty="0">
                <a:solidFill>
                  <a:srgbClr val="2E95D3"/>
                </a:solidFill>
                <a:effectLst/>
              </a:rPr>
              <a:t>for</a:t>
            </a:r>
            <a:r>
              <a:rPr lang="en-GB" dirty="0">
                <a:effectLst/>
              </a:rPr>
              <a:t> c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int_kiekis</a:t>
            </a:r>
            <a:r>
              <a:rPr lang="en-GB" dirty="0">
                <a:effectLst/>
              </a:rPr>
              <a:t>) # Output: 4 </a:t>
            </a:r>
            <a:r>
              <a:rPr lang="en-GB" dirty="0" err="1">
                <a:effectLst/>
              </a:rPr>
              <a:t>str_kiekis</a:t>
            </a:r>
            <a:r>
              <a:rPr lang="en-GB" dirty="0">
                <a:effectLst/>
              </a:rPr>
              <a:t> = </a:t>
            </a:r>
            <a:r>
              <a:rPr lang="en-GB" dirty="0">
                <a:solidFill>
                  <a:srgbClr val="E9950C"/>
                </a:solidFill>
                <a:effectLst/>
              </a:rPr>
              <a:t>sum</a:t>
            </a:r>
            <a:r>
              <a:rPr lang="en-GB" dirty="0">
                <a:effectLst/>
              </a:rPr>
              <a:t>(</a:t>
            </a:r>
            <a:r>
              <a:rPr lang="en-GB" dirty="0">
                <a:solidFill>
                  <a:srgbClr val="E9950C"/>
                </a:solidFill>
                <a:effectLst/>
              </a:rPr>
              <a:t>type</a:t>
            </a:r>
            <a:r>
              <a:rPr lang="en-GB" dirty="0">
                <a:effectLst/>
              </a:rPr>
              <a:t>(c) </a:t>
            </a:r>
            <a:r>
              <a:rPr lang="en-GB" dirty="0">
                <a:solidFill>
                  <a:srgbClr val="2E95D3"/>
                </a:solidFill>
                <a:effectLst/>
              </a:rPr>
              <a:t>is</a:t>
            </a:r>
            <a:r>
              <a:rPr lang="en-GB" dirty="0">
                <a:effectLst/>
              </a:rPr>
              <a:t> </a:t>
            </a:r>
            <a:r>
              <a:rPr lang="en-GB" dirty="0">
                <a:solidFill>
                  <a:srgbClr val="E9950C"/>
                </a:solidFill>
                <a:effectLst/>
              </a:rPr>
              <a:t>str</a:t>
            </a:r>
            <a:r>
              <a:rPr lang="en-GB" dirty="0">
                <a:effectLst/>
              </a:rPr>
              <a:t> </a:t>
            </a:r>
            <a:r>
              <a:rPr lang="en-GB" dirty="0">
                <a:solidFill>
                  <a:srgbClr val="2E95D3"/>
                </a:solidFill>
                <a:effectLst/>
              </a:rPr>
              <a:t>for</a:t>
            </a:r>
            <a:r>
              <a:rPr lang="en-GB" dirty="0">
                <a:effectLst/>
              </a:rPr>
              <a:t> c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str_kiekis</a:t>
            </a:r>
            <a:r>
              <a:rPr lang="en-GB" dirty="0">
                <a:effectLst/>
              </a:rPr>
              <a:t>) # Output: 2 </a:t>
            </a:r>
            <a:r>
              <a:rPr lang="en-GB" dirty="0" err="1">
                <a:effectLst/>
              </a:rPr>
              <a:t>bool_kiekis</a:t>
            </a:r>
            <a:r>
              <a:rPr lang="en-GB" dirty="0">
                <a:effectLst/>
              </a:rPr>
              <a:t> = </a:t>
            </a:r>
            <a:r>
              <a:rPr lang="en-GB" dirty="0">
                <a:solidFill>
                  <a:srgbClr val="E9950C"/>
                </a:solidFill>
                <a:effectLst/>
              </a:rPr>
              <a:t>sum</a:t>
            </a:r>
            <a:r>
              <a:rPr lang="en-GB" dirty="0">
                <a:effectLst/>
              </a:rPr>
              <a:t>(</a:t>
            </a:r>
            <a:r>
              <a:rPr lang="en-GB" dirty="0">
                <a:solidFill>
                  <a:srgbClr val="E9950C"/>
                </a:solidFill>
                <a:effectLst/>
              </a:rPr>
              <a:t>type</a:t>
            </a:r>
            <a:r>
              <a:rPr lang="en-GB" dirty="0">
                <a:effectLst/>
              </a:rPr>
              <a:t>(c) </a:t>
            </a:r>
            <a:r>
              <a:rPr lang="en-GB" dirty="0">
                <a:solidFill>
                  <a:srgbClr val="2E95D3"/>
                </a:solidFill>
                <a:effectLst/>
              </a:rPr>
              <a:t>is</a:t>
            </a:r>
            <a:r>
              <a:rPr lang="en-GB" dirty="0">
                <a:effectLst/>
              </a:rPr>
              <a:t> </a:t>
            </a:r>
            <a:r>
              <a:rPr lang="en-GB" dirty="0">
                <a:solidFill>
                  <a:srgbClr val="E9950C"/>
                </a:solidFill>
                <a:effectLst/>
              </a:rPr>
              <a:t>bool</a:t>
            </a:r>
            <a:r>
              <a:rPr lang="en-GB" dirty="0">
                <a:effectLst/>
              </a:rPr>
              <a:t> </a:t>
            </a:r>
            <a:r>
              <a:rPr lang="en-GB" dirty="0">
                <a:solidFill>
                  <a:srgbClr val="2E95D3"/>
                </a:solidFill>
                <a:effectLst/>
              </a:rPr>
              <a:t>for</a:t>
            </a:r>
            <a:r>
              <a:rPr lang="en-GB" dirty="0">
                <a:effectLst/>
              </a:rPr>
              <a:t> c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bool_kiekis</a:t>
            </a:r>
            <a:r>
              <a:rPr lang="en-GB" dirty="0">
                <a:effectLst/>
              </a:rPr>
              <a:t>) # Output: 1 </a:t>
            </a:r>
            <a:r>
              <a:rPr lang="en-GB" dirty="0" err="1">
                <a:effectLst/>
              </a:rPr>
              <a:t>float_kiekis</a:t>
            </a:r>
            <a:r>
              <a:rPr lang="en-GB" dirty="0">
                <a:effectLst/>
              </a:rPr>
              <a:t> = </a:t>
            </a:r>
            <a:r>
              <a:rPr lang="en-GB" dirty="0">
                <a:solidFill>
                  <a:srgbClr val="E9950C"/>
                </a:solidFill>
                <a:effectLst/>
              </a:rPr>
              <a:t>sum</a:t>
            </a:r>
            <a:r>
              <a:rPr lang="en-GB" dirty="0">
                <a:effectLst/>
              </a:rPr>
              <a:t>(</a:t>
            </a:r>
            <a:r>
              <a:rPr lang="en-GB" dirty="0">
                <a:solidFill>
                  <a:srgbClr val="E9950C"/>
                </a:solidFill>
                <a:effectLst/>
              </a:rPr>
              <a:t>type</a:t>
            </a:r>
            <a:r>
              <a:rPr lang="en-GB" dirty="0">
                <a:effectLst/>
              </a:rPr>
              <a:t>(c) </a:t>
            </a:r>
            <a:r>
              <a:rPr lang="en-GB" dirty="0">
                <a:solidFill>
                  <a:srgbClr val="2E95D3"/>
                </a:solidFill>
                <a:effectLst/>
              </a:rPr>
              <a:t>is</a:t>
            </a:r>
            <a:r>
              <a:rPr lang="en-GB" dirty="0">
                <a:effectLst/>
              </a:rPr>
              <a:t> </a:t>
            </a:r>
            <a:r>
              <a:rPr lang="en-GB" dirty="0">
                <a:solidFill>
                  <a:srgbClr val="E9950C"/>
                </a:solidFill>
                <a:effectLst/>
              </a:rPr>
              <a:t>float</a:t>
            </a:r>
            <a:r>
              <a:rPr lang="en-GB" dirty="0">
                <a:effectLst/>
              </a:rPr>
              <a:t> </a:t>
            </a:r>
            <a:r>
              <a:rPr lang="en-GB" dirty="0">
                <a:solidFill>
                  <a:srgbClr val="2E95D3"/>
                </a:solidFill>
                <a:effectLst/>
              </a:rPr>
              <a:t>for</a:t>
            </a:r>
            <a:r>
              <a:rPr lang="en-GB" dirty="0">
                <a:effectLst/>
              </a:rPr>
              <a:t> c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float_kiekis</a:t>
            </a:r>
            <a:r>
              <a:rPr lang="en-GB" dirty="0">
                <a:effectLst/>
              </a:rPr>
              <a:t>) # Output: 2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use list comprehensions along with the type() function and the sum() function to count the number of occurrences for each type.</a:t>
            </a:r>
          </a:p>
          <a:p>
            <a:pPr algn="l"/>
            <a:endParaRPr lang="en-GB" b="0" i="0" dirty="0">
              <a:solidFill>
                <a:srgbClr val="374151"/>
              </a:solidFill>
              <a:effectLst/>
              <a:latin typeface="Söhne"/>
            </a:endParaRPr>
          </a:p>
          <a:p>
            <a:pPr algn="l"/>
            <a:r>
              <a:rPr lang="en-GB" b="0" i="0" dirty="0">
                <a:solidFill>
                  <a:srgbClr val="374151"/>
                </a:solidFill>
                <a:effectLst/>
                <a:latin typeface="Söhne"/>
              </a:rPr>
              <a:t>For counting the number of integers, we use the expression type(c) is int inside a list comprehension. This expression evaluates to True if the element c is of type int, and False otherwise. The sum() function then sums up all the True values, effectively counting the number of integers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Similarly, we use list comprehensions and the type() function to count the number of strings, </a:t>
            </a:r>
            <a:r>
              <a:rPr lang="en-GB" b="0" i="0" dirty="0" err="1">
                <a:solidFill>
                  <a:srgbClr val="374151"/>
                </a:solidFill>
                <a:effectLst/>
                <a:latin typeface="Söhne"/>
              </a:rPr>
              <a:t>booleans</a:t>
            </a:r>
            <a:r>
              <a:rPr lang="en-GB" b="0" i="0" dirty="0">
                <a:solidFill>
                  <a:srgbClr val="374151"/>
                </a:solidFill>
                <a:effectLst/>
                <a:latin typeface="Söhne"/>
              </a:rPr>
              <a:t>, and floats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When we run this code, we get the following outputs:</a:t>
            </a:r>
          </a:p>
          <a:p>
            <a:pPr algn="l">
              <a:buFont typeface="Arial" panose="020B0604020202020204" pitchFamily="34" charset="0"/>
              <a:buChar char="•"/>
            </a:pPr>
            <a:r>
              <a:rPr lang="en-GB" b="0" i="0" dirty="0" err="1">
                <a:solidFill>
                  <a:srgbClr val="374151"/>
                </a:solidFill>
                <a:effectLst/>
                <a:latin typeface="Söhne"/>
              </a:rPr>
              <a:t>int_kiekis</a:t>
            </a:r>
            <a:r>
              <a:rPr lang="en-GB" b="0" i="0" dirty="0">
                <a:solidFill>
                  <a:srgbClr val="374151"/>
                </a:solidFill>
                <a:effectLst/>
                <a:latin typeface="Söhne"/>
              </a:rPr>
              <a:t>: 4 (indicating the number of integers)</a:t>
            </a:r>
          </a:p>
          <a:p>
            <a:pPr algn="l">
              <a:buFont typeface="Arial" panose="020B0604020202020204" pitchFamily="34" charset="0"/>
              <a:buChar char="•"/>
            </a:pPr>
            <a:r>
              <a:rPr lang="en-GB" b="0" i="0" dirty="0" err="1">
                <a:solidFill>
                  <a:srgbClr val="374151"/>
                </a:solidFill>
                <a:effectLst/>
                <a:latin typeface="Söhne"/>
              </a:rPr>
              <a:t>str_kiekis</a:t>
            </a:r>
            <a:r>
              <a:rPr lang="en-GB" b="0" i="0" dirty="0">
                <a:solidFill>
                  <a:srgbClr val="374151"/>
                </a:solidFill>
                <a:effectLst/>
                <a:latin typeface="Söhne"/>
              </a:rPr>
              <a:t>: 2 (indicating the number of strings)</a:t>
            </a:r>
          </a:p>
          <a:p>
            <a:pPr algn="l">
              <a:buFont typeface="Arial" panose="020B0604020202020204" pitchFamily="34" charset="0"/>
              <a:buChar char="•"/>
            </a:pPr>
            <a:r>
              <a:rPr lang="en-GB" b="0" i="0" dirty="0" err="1">
                <a:solidFill>
                  <a:srgbClr val="374151"/>
                </a:solidFill>
                <a:effectLst/>
                <a:latin typeface="Söhne"/>
              </a:rPr>
              <a:t>bool_kiekis</a:t>
            </a:r>
            <a:r>
              <a:rPr lang="en-GB" b="0" i="0" dirty="0">
                <a:solidFill>
                  <a:srgbClr val="374151"/>
                </a:solidFill>
                <a:effectLst/>
                <a:latin typeface="Söhne"/>
              </a:rPr>
              <a:t>: 1 (indicating the number of </a:t>
            </a:r>
            <a:r>
              <a:rPr lang="en-GB" b="0" i="0" dirty="0" err="1">
                <a:solidFill>
                  <a:srgbClr val="374151"/>
                </a:solidFill>
                <a:effectLst/>
                <a:latin typeface="Söhne"/>
              </a:rPr>
              <a:t>booleans</a:t>
            </a:r>
            <a:r>
              <a:rPr lang="en-GB" b="0" i="0" dirty="0">
                <a:solidFill>
                  <a:srgbClr val="374151"/>
                </a:solidFill>
                <a:effectLst/>
                <a:latin typeface="Söhne"/>
              </a:rPr>
              <a:t>)</a:t>
            </a:r>
          </a:p>
          <a:p>
            <a:pPr algn="l">
              <a:buFont typeface="Arial" panose="020B0604020202020204" pitchFamily="34" charset="0"/>
              <a:buChar char="•"/>
            </a:pPr>
            <a:r>
              <a:rPr lang="en-GB" b="0" i="0" dirty="0" err="1">
                <a:solidFill>
                  <a:srgbClr val="374151"/>
                </a:solidFill>
                <a:effectLst/>
                <a:latin typeface="Söhne"/>
              </a:rPr>
              <a:t>float_kiekis</a:t>
            </a:r>
            <a:r>
              <a:rPr lang="en-GB" b="0" i="0" dirty="0">
                <a:solidFill>
                  <a:srgbClr val="374151"/>
                </a:solidFill>
                <a:effectLst/>
                <a:latin typeface="Söhne"/>
              </a:rPr>
              <a:t>: 2 (indicating the number of floats)</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the type() function, list comprehensions, and the sum() function, we successfully calculated the number of elements of each type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calculating list elements in Python allows us to count the occurrences of specific types within a list. By using the type() function, list comprehensions, and the sum() function, we can determine the number of elements of each type. This technique is valuable when working with diverse datasets and </a:t>
            </a:r>
            <a:r>
              <a:rPr lang="en-GB" b="0" i="0" dirty="0" err="1">
                <a:solidFill>
                  <a:srgbClr val="374151"/>
                </a:solidFill>
                <a:effectLst/>
                <a:latin typeface="Söhne"/>
              </a:rPr>
              <a:t>analyzing</a:t>
            </a:r>
            <a:r>
              <a:rPr lang="en-GB" b="0" i="0" dirty="0">
                <a:solidFill>
                  <a:srgbClr val="374151"/>
                </a:solidFill>
                <a:effectLst/>
                <a:latin typeface="Söhne"/>
              </a:rPr>
              <a:t> the composition of lists.</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14</a:t>
            </a:fld>
            <a:endParaRPr lang="en-LT"/>
          </a:p>
        </p:txBody>
      </p:sp>
    </p:spTree>
    <p:extLst>
      <p:ext uri="{BB962C8B-B14F-4D97-AF65-F5344CB8AC3E}">
        <p14:creationId xmlns:p14="http://schemas.microsoft.com/office/powerpoint/2010/main" val="2792642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When working with data in Python, we often need to sort it in a specific order to make it more organized and easier to </a:t>
            </a:r>
            <a:r>
              <a:rPr lang="en-GB" b="0" i="0" dirty="0" err="1">
                <a:solidFill>
                  <a:srgbClr val="374151"/>
                </a:solidFill>
                <a:effectLst/>
                <a:latin typeface="Söhne"/>
              </a:rPr>
              <a:t>analyze</a:t>
            </a:r>
            <a:r>
              <a:rPr lang="en-GB" b="0" i="0" dirty="0">
                <a:solidFill>
                  <a:srgbClr val="374151"/>
                </a:solidFill>
                <a:effectLst/>
                <a:latin typeface="Söhne"/>
              </a:rPr>
              <a:t>. Python provides two functions, sort() and sorted(), for sorting data. Let's explore these functions in detail.</a:t>
            </a:r>
          </a:p>
          <a:p>
            <a:pPr algn="l"/>
            <a:endParaRPr lang="en-GB" b="0" i="0" dirty="0">
              <a:solidFill>
                <a:srgbClr val="374151"/>
              </a:solidFill>
              <a:effectLst/>
              <a:latin typeface="Söhne"/>
            </a:endParaRPr>
          </a:p>
          <a:p>
            <a:pPr algn="l"/>
            <a:r>
              <a:rPr lang="en-GB" b="0" i="0" dirty="0">
                <a:solidFill>
                  <a:srgbClr val="374151"/>
                </a:solidFill>
                <a:effectLst/>
                <a:latin typeface="Söhne"/>
              </a:rPr>
              <a:t>In our first example, we have a list called </a:t>
            </a:r>
            <a:r>
              <a:rPr lang="en-GB" b="0" i="0" dirty="0" err="1">
                <a:solidFill>
                  <a:srgbClr val="374151"/>
                </a:solidFill>
                <a:effectLst/>
                <a:latin typeface="Söhne"/>
              </a:rPr>
              <a:t>sarasas</a:t>
            </a:r>
            <a:r>
              <a:rPr lang="en-GB" b="0" i="0" dirty="0">
                <a:solidFill>
                  <a:srgbClr val="374151"/>
                </a:solidFill>
                <a:effectLst/>
                <a:latin typeface="Söhne"/>
              </a:rPr>
              <a:t> with the values [4, 3, 2, 1, 5, 6, 7, 10, 9, 8]. Our goal is to sort the elements of the list in ascending order. We can achieve this using the sort() function. Let's take a look at the code: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a:solidFill>
                  <a:srgbClr val="DF3079"/>
                </a:solidFill>
                <a:effectLst/>
              </a:rPr>
              <a:t>5</a:t>
            </a:r>
            <a:r>
              <a:rPr lang="en-GB" dirty="0">
                <a:effectLst/>
              </a:rPr>
              <a:t>, </a:t>
            </a:r>
            <a:r>
              <a:rPr lang="en-GB" dirty="0">
                <a:solidFill>
                  <a:srgbClr val="DF3079"/>
                </a:solidFill>
                <a:effectLst/>
              </a:rPr>
              <a:t>6</a:t>
            </a:r>
            <a:r>
              <a:rPr lang="en-GB" dirty="0">
                <a:effectLst/>
              </a:rPr>
              <a:t>, </a:t>
            </a:r>
            <a:r>
              <a:rPr lang="en-GB" dirty="0">
                <a:solidFill>
                  <a:srgbClr val="DF3079"/>
                </a:solidFill>
                <a:effectLst/>
              </a:rPr>
              <a:t>7</a:t>
            </a:r>
            <a:r>
              <a:rPr lang="en-GB" dirty="0">
                <a:effectLst/>
              </a:rPr>
              <a:t>, </a:t>
            </a:r>
            <a:r>
              <a:rPr lang="en-GB" dirty="0">
                <a:solidFill>
                  <a:srgbClr val="DF3079"/>
                </a:solidFill>
                <a:effectLst/>
              </a:rPr>
              <a:t>10</a:t>
            </a:r>
            <a:r>
              <a:rPr lang="en-GB" dirty="0">
                <a:effectLst/>
              </a:rPr>
              <a:t>, </a:t>
            </a:r>
            <a:r>
              <a:rPr lang="en-GB" dirty="0">
                <a:solidFill>
                  <a:srgbClr val="DF3079"/>
                </a:solidFill>
                <a:effectLst/>
              </a:rPr>
              <a:t>9</a:t>
            </a:r>
            <a:r>
              <a:rPr lang="en-GB" dirty="0">
                <a:effectLst/>
              </a:rPr>
              <a:t>, </a:t>
            </a:r>
            <a:r>
              <a:rPr lang="en-GB" dirty="0">
                <a:solidFill>
                  <a:srgbClr val="DF3079"/>
                </a:solidFill>
                <a:effectLst/>
              </a:rPr>
              <a:t>8</a:t>
            </a:r>
            <a:r>
              <a:rPr lang="en-GB" dirty="0">
                <a:effectLst/>
              </a:rPr>
              <a:t>] </a:t>
            </a:r>
            <a:r>
              <a:rPr lang="en-GB" dirty="0" err="1">
                <a:effectLst/>
              </a:rPr>
              <a:t>sarasas.sort</a:t>
            </a:r>
            <a:r>
              <a:rPr lang="en-GB" dirty="0">
                <a:effectLst/>
              </a:rPr>
              <a:t>() </a:t>
            </a:r>
            <a:r>
              <a:rPr lang="en-GB" dirty="0">
                <a:solidFill>
                  <a:srgbClr val="E9950C"/>
                </a:solidFill>
                <a:effectLst/>
              </a:rPr>
              <a:t>print</a:t>
            </a:r>
            <a:r>
              <a:rPr lang="en-GB" dirty="0">
                <a:effectLst/>
              </a:rPr>
              <a:t>(</a:t>
            </a:r>
            <a:r>
              <a:rPr lang="en-GB" dirty="0" err="1">
                <a:effectLst/>
              </a:rPr>
              <a:t>sarasas</a:t>
            </a:r>
            <a:r>
              <a:rPr lang="en-GB" dirty="0">
                <a:effectLst/>
              </a:rPr>
              <a:t>) # Output: [1, 2, 3, 4, 5, 6, 7, 8, 9, 10]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call the sort() function on the </a:t>
            </a:r>
            <a:r>
              <a:rPr lang="en-GB" b="0" i="0" dirty="0" err="1">
                <a:solidFill>
                  <a:srgbClr val="374151"/>
                </a:solidFill>
                <a:effectLst/>
                <a:latin typeface="Söhne"/>
              </a:rPr>
              <a:t>sarasas</a:t>
            </a:r>
            <a:r>
              <a:rPr lang="en-GB" b="0" i="0" dirty="0">
                <a:solidFill>
                  <a:srgbClr val="374151"/>
                </a:solidFill>
                <a:effectLst/>
                <a:latin typeface="Söhne"/>
              </a:rPr>
              <a:t> list. The sort() function sorts the list in-place, meaning it modifies the original list directly. When we print </a:t>
            </a:r>
            <a:r>
              <a:rPr lang="en-GB" b="0" i="0" dirty="0" err="1">
                <a:solidFill>
                  <a:srgbClr val="374151"/>
                </a:solidFill>
                <a:effectLst/>
                <a:latin typeface="Söhne"/>
              </a:rPr>
              <a:t>sarasas</a:t>
            </a:r>
            <a:r>
              <a:rPr lang="en-GB" b="0" i="0" dirty="0">
                <a:solidFill>
                  <a:srgbClr val="374151"/>
                </a:solidFill>
                <a:effectLst/>
                <a:latin typeface="Söhne"/>
              </a:rPr>
              <a:t>, we get the following output:</a:t>
            </a:r>
          </a:p>
          <a:p>
            <a:r>
              <a:rPr lang="en-GB" dirty="0">
                <a:effectLst/>
              </a:rPr>
              <a:t>[1, 2, 3, 4, 5, 6, 7, 8, 9, 10] </a:t>
            </a:r>
          </a:p>
          <a:p>
            <a:pPr algn="l"/>
            <a:endParaRPr lang="en-GB" b="0" i="0" dirty="0">
              <a:solidFill>
                <a:srgbClr val="374151"/>
              </a:solidFill>
              <a:effectLst/>
              <a:latin typeface="Söhne"/>
            </a:endParaRPr>
          </a:p>
          <a:p>
            <a:pPr algn="l"/>
            <a:r>
              <a:rPr lang="en-GB" b="0" i="0" dirty="0">
                <a:solidFill>
                  <a:srgbClr val="374151"/>
                </a:solidFill>
                <a:effectLst/>
                <a:latin typeface="Söhne"/>
              </a:rPr>
              <a:t>The elements of the list are now arranged in ascending order.</a:t>
            </a:r>
          </a:p>
          <a:p>
            <a:pPr algn="l"/>
            <a:endParaRPr lang="en-GB" b="0" i="0" dirty="0">
              <a:solidFill>
                <a:srgbClr val="374151"/>
              </a:solidFill>
              <a:effectLst/>
              <a:latin typeface="Söhne"/>
            </a:endParaRPr>
          </a:p>
          <a:p>
            <a:pPr algn="l"/>
            <a:r>
              <a:rPr lang="en-GB" b="0" i="0" dirty="0">
                <a:solidFill>
                  <a:srgbClr val="374151"/>
                </a:solidFill>
                <a:effectLst/>
                <a:latin typeface="Söhne"/>
              </a:rPr>
              <a:t>Next, let's explore the sorted() function. The sorted() function also sorts the elements of a sequence, but it returns a new sorted list while leaving the original list unchanged. Let's see an example: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a:solidFill>
                  <a:srgbClr val="DF3079"/>
                </a:solidFill>
                <a:effectLst/>
              </a:rPr>
              <a:t>5</a:t>
            </a:r>
            <a:r>
              <a:rPr lang="en-GB" dirty="0">
                <a:effectLst/>
              </a:rPr>
              <a:t>, </a:t>
            </a:r>
            <a:r>
              <a:rPr lang="en-GB" dirty="0">
                <a:solidFill>
                  <a:srgbClr val="DF3079"/>
                </a:solidFill>
                <a:effectLst/>
              </a:rPr>
              <a:t>6</a:t>
            </a:r>
            <a:r>
              <a:rPr lang="en-GB" dirty="0">
                <a:effectLst/>
              </a:rPr>
              <a:t>, </a:t>
            </a:r>
            <a:r>
              <a:rPr lang="en-GB" dirty="0">
                <a:solidFill>
                  <a:srgbClr val="DF3079"/>
                </a:solidFill>
                <a:effectLst/>
              </a:rPr>
              <a:t>7</a:t>
            </a:r>
            <a:r>
              <a:rPr lang="en-GB" dirty="0">
                <a:effectLst/>
              </a:rPr>
              <a:t>, </a:t>
            </a:r>
            <a:r>
              <a:rPr lang="en-GB" dirty="0">
                <a:solidFill>
                  <a:srgbClr val="DF3079"/>
                </a:solidFill>
                <a:effectLst/>
              </a:rPr>
              <a:t>10</a:t>
            </a:r>
            <a:r>
              <a:rPr lang="en-GB" dirty="0">
                <a:effectLst/>
              </a:rPr>
              <a:t>, </a:t>
            </a:r>
            <a:r>
              <a:rPr lang="en-GB" dirty="0">
                <a:solidFill>
                  <a:srgbClr val="DF3079"/>
                </a:solidFill>
                <a:effectLst/>
              </a:rPr>
              <a:t>9</a:t>
            </a:r>
            <a:r>
              <a:rPr lang="en-GB" dirty="0">
                <a:effectLst/>
              </a:rPr>
              <a:t>, </a:t>
            </a:r>
            <a:r>
              <a:rPr lang="en-GB" dirty="0">
                <a:solidFill>
                  <a:srgbClr val="DF3079"/>
                </a:solidFill>
                <a:effectLst/>
              </a:rPr>
              <a:t>8</a:t>
            </a:r>
            <a:r>
              <a:rPr lang="en-GB" dirty="0">
                <a:effectLst/>
              </a:rPr>
              <a:t>] </a:t>
            </a:r>
            <a:r>
              <a:rPr lang="en-GB" dirty="0" err="1">
                <a:effectLst/>
              </a:rPr>
              <a:t>naujas</a:t>
            </a:r>
            <a:r>
              <a:rPr lang="en-GB" dirty="0">
                <a:effectLst/>
              </a:rPr>
              <a:t> = </a:t>
            </a:r>
            <a:r>
              <a:rPr lang="en-GB" dirty="0">
                <a:solidFill>
                  <a:srgbClr val="E9950C"/>
                </a:solidFill>
                <a:effectLst/>
              </a:rPr>
              <a:t>sorted</a:t>
            </a:r>
            <a:r>
              <a:rPr lang="en-GB" dirty="0">
                <a:effectLst/>
              </a:rPr>
              <a:t>(</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[1, 2, 3, 4, 5, 6, 7, 8, 9, 10]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use the sorted() function with the </a:t>
            </a:r>
            <a:r>
              <a:rPr lang="en-GB" b="0" i="0" dirty="0" err="1">
                <a:solidFill>
                  <a:srgbClr val="374151"/>
                </a:solidFill>
                <a:effectLst/>
                <a:latin typeface="Söhne"/>
              </a:rPr>
              <a:t>sarasas</a:t>
            </a:r>
            <a:r>
              <a:rPr lang="en-GB" b="0" i="0" dirty="0">
                <a:solidFill>
                  <a:srgbClr val="374151"/>
                </a:solidFill>
                <a:effectLst/>
                <a:latin typeface="Söhne"/>
              </a:rPr>
              <a:t> list as input. The sorted() function creates a new list, </a:t>
            </a:r>
            <a:r>
              <a:rPr lang="en-GB" b="0" i="0" dirty="0" err="1">
                <a:solidFill>
                  <a:srgbClr val="374151"/>
                </a:solidFill>
                <a:effectLst/>
                <a:latin typeface="Söhne"/>
              </a:rPr>
              <a:t>naujas</a:t>
            </a:r>
            <a:r>
              <a:rPr lang="en-GB" b="0" i="0" dirty="0">
                <a:solidFill>
                  <a:srgbClr val="374151"/>
                </a:solidFill>
                <a:effectLst/>
                <a:latin typeface="Söhne"/>
              </a:rPr>
              <a:t>, that contains the sorted elements of the </a:t>
            </a:r>
            <a:r>
              <a:rPr lang="en-GB" b="0" i="0" dirty="0" err="1">
                <a:solidFill>
                  <a:srgbClr val="374151"/>
                </a:solidFill>
                <a:effectLst/>
                <a:latin typeface="Söhne"/>
              </a:rPr>
              <a:t>sarasas</a:t>
            </a:r>
            <a:r>
              <a:rPr lang="en-GB" b="0" i="0" dirty="0">
                <a:solidFill>
                  <a:srgbClr val="374151"/>
                </a:solidFill>
                <a:effectLst/>
                <a:latin typeface="Söhne"/>
              </a:rPr>
              <a:t> list. When we print </a:t>
            </a:r>
            <a:r>
              <a:rPr lang="en-GB" b="0" i="0" dirty="0" err="1">
                <a:solidFill>
                  <a:srgbClr val="374151"/>
                </a:solidFill>
                <a:effectLst/>
                <a:latin typeface="Söhne"/>
              </a:rPr>
              <a:t>naujas</a:t>
            </a:r>
            <a:r>
              <a:rPr lang="en-GB" b="0" i="0" dirty="0">
                <a:solidFill>
                  <a:srgbClr val="374151"/>
                </a:solidFill>
                <a:effectLst/>
                <a:latin typeface="Söhne"/>
              </a:rPr>
              <a:t>, we get the same output as before:</a:t>
            </a:r>
          </a:p>
          <a:p>
            <a:r>
              <a:rPr lang="en-GB" dirty="0">
                <a:effectLst/>
              </a:rPr>
              <a:t>[1, 2, 3, 4, 5, 6, 7, 8, 9, 10] </a:t>
            </a:r>
          </a:p>
          <a:p>
            <a:pPr algn="l"/>
            <a:r>
              <a:rPr lang="en-GB" b="0" i="0" dirty="0">
                <a:solidFill>
                  <a:srgbClr val="374151"/>
                </a:solidFill>
                <a:effectLst/>
                <a:latin typeface="Söhne"/>
              </a:rPr>
              <a:t>The sorted() function allows us to obtain a sorted version of the original list without modifying it.</a:t>
            </a:r>
          </a:p>
          <a:p>
            <a:pPr algn="l"/>
            <a:endParaRPr lang="en-GB" b="0" i="0" dirty="0">
              <a:solidFill>
                <a:srgbClr val="374151"/>
              </a:solidFill>
              <a:effectLst/>
              <a:latin typeface="Söhne"/>
            </a:endParaRPr>
          </a:p>
          <a:p>
            <a:pPr algn="l"/>
            <a:r>
              <a:rPr lang="en-GB" b="0" i="0" dirty="0">
                <a:solidFill>
                  <a:srgbClr val="374151"/>
                </a:solidFill>
                <a:effectLst/>
                <a:latin typeface="Söhne"/>
              </a:rPr>
              <a:t>Lastly, let's discuss the </a:t>
            </a:r>
            <a:r>
              <a:rPr lang="en-GB" b="0" i="0" dirty="0" err="1">
                <a:solidFill>
                  <a:srgbClr val="374151"/>
                </a:solidFill>
                <a:effectLst/>
                <a:latin typeface="Söhne"/>
              </a:rPr>
              <a:t>behavior</a:t>
            </a:r>
            <a:r>
              <a:rPr lang="en-GB" b="0" i="0" dirty="0">
                <a:solidFill>
                  <a:srgbClr val="374151"/>
                </a:solidFill>
                <a:effectLst/>
                <a:latin typeface="Söhne"/>
              </a:rPr>
              <a:t> of sort() and sorted() with other data types. In the example with </a:t>
            </a:r>
            <a:r>
              <a:rPr lang="en-GB" b="0" i="0" dirty="0" err="1">
                <a:solidFill>
                  <a:srgbClr val="374151"/>
                </a:solidFill>
                <a:effectLst/>
                <a:latin typeface="Söhne"/>
              </a:rPr>
              <a:t>tuple_sarasas</a:t>
            </a:r>
            <a:r>
              <a:rPr lang="en-GB" b="0" i="0" dirty="0">
                <a:solidFill>
                  <a:srgbClr val="374151"/>
                </a:solidFill>
                <a:effectLst/>
                <a:latin typeface="Söhne"/>
              </a:rPr>
              <a:t>, which is a tuple instead of a list, we attempt to use the sort() function. However, we encounter an </a:t>
            </a:r>
            <a:r>
              <a:rPr lang="en-GB" b="0" i="0" dirty="0" err="1">
                <a:solidFill>
                  <a:srgbClr val="374151"/>
                </a:solidFill>
                <a:effectLst/>
                <a:latin typeface="Söhne"/>
              </a:rPr>
              <a:t>AttributeError</a:t>
            </a:r>
            <a:r>
              <a:rPr lang="en-GB" b="0" i="0" dirty="0">
                <a:solidFill>
                  <a:srgbClr val="374151"/>
                </a:solidFill>
                <a:effectLst/>
                <a:latin typeface="Söhne"/>
              </a:rPr>
              <a:t> because tuples are immutable, and the sort() function modifies the original object in-place. Tuples do not have a sort() method.</a:t>
            </a:r>
          </a:p>
          <a:p>
            <a:pPr algn="l"/>
            <a:endParaRPr lang="en-GB" b="0" i="0" dirty="0">
              <a:solidFill>
                <a:srgbClr val="374151"/>
              </a:solidFill>
              <a:effectLst/>
              <a:latin typeface="Söhne"/>
            </a:endParaRPr>
          </a:p>
          <a:p>
            <a:pPr algn="l"/>
            <a:r>
              <a:rPr lang="en-GB" b="0" i="0" dirty="0">
                <a:solidFill>
                  <a:srgbClr val="374151"/>
                </a:solidFill>
                <a:effectLst/>
                <a:latin typeface="Söhne"/>
              </a:rPr>
              <a:t>To sort a tuple, we can use the sorted() function. It returns a new sorted list, as demonstrated in the following code:</a:t>
            </a:r>
          </a:p>
          <a:p>
            <a:r>
              <a:rPr lang="en-GB" dirty="0" err="1">
                <a:effectLst/>
              </a:rPr>
              <a:t>tuple_sarasas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a:solidFill>
                  <a:srgbClr val="DF3079"/>
                </a:solidFill>
                <a:effectLst/>
              </a:rPr>
              <a:t>5</a:t>
            </a:r>
            <a:r>
              <a:rPr lang="en-GB" dirty="0">
                <a:effectLst/>
              </a:rPr>
              <a:t>, </a:t>
            </a:r>
            <a:r>
              <a:rPr lang="en-GB" dirty="0">
                <a:solidFill>
                  <a:srgbClr val="DF3079"/>
                </a:solidFill>
                <a:effectLst/>
              </a:rPr>
              <a:t>6</a:t>
            </a:r>
            <a:r>
              <a:rPr lang="en-GB" dirty="0">
                <a:effectLst/>
              </a:rPr>
              <a:t>, </a:t>
            </a:r>
            <a:r>
              <a:rPr lang="en-GB" dirty="0">
                <a:solidFill>
                  <a:srgbClr val="DF3079"/>
                </a:solidFill>
                <a:effectLst/>
              </a:rPr>
              <a:t>7</a:t>
            </a:r>
            <a:r>
              <a:rPr lang="en-GB" dirty="0">
                <a:effectLst/>
              </a:rPr>
              <a:t>, </a:t>
            </a:r>
            <a:r>
              <a:rPr lang="en-GB" dirty="0">
                <a:solidFill>
                  <a:srgbClr val="DF3079"/>
                </a:solidFill>
                <a:effectLst/>
              </a:rPr>
              <a:t>10</a:t>
            </a:r>
            <a:r>
              <a:rPr lang="en-GB" dirty="0">
                <a:effectLst/>
              </a:rPr>
              <a:t>, </a:t>
            </a:r>
            <a:r>
              <a:rPr lang="en-GB" dirty="0">
                <a:solidFill>
                  <a:srgbClr val="DF3079"/>
                </a:solidFill>
                <a:effectLst/>
              </a:rPr>
              <a:t>9</a:t>
            </a:r>
            <a:r>
              <a:rPr lang="en-GB" dirty="0">
                <a:effectLst/>
              </a:rPr>
              <a:t>, </a:t>
            </a:r>
            <a:r>
              <a:rPr lang="en-GB" dirty="0">
                <a:solidFill>
                  <a:srgbClr val="DF3079"/>
                </a:solidFill>
                <a:effectLst/>
              </a:rPr>
              <a:t>8</a:t>
            </a:r>
            <a:r>
              <a:rPr lang="en-GB" dirty="0">
                <a:effectLst/>
              </a:rPr>
              <a:t>) </a:t>
            </a:r>
            <a:r>
              <a:rPr lang="en-GB" dirty="0" err="1">
                <a:effectLst/>
              </a:rPr>
              <a:t>naujas</a:t>
            </a:r>
            <a:r>
              <a:rPr lang="en-GB" dirty="0">
                <a:effectLst/>
              </a:rPr>
              <a:t> = </a:t>
            </a:r>
            <a:r>
              <a:rPr lang="en-GB" dirty="0">
                <a:solidFill>
                  <a:srgbClr val="E9950C"/>
                </a:solidFill>
                <a:effectLst/>
              </a:rPr>
              <a:t>sorted</a:t>
            </a:r>
            <a:r>
              <a:rPr lang="en-GB" dirty="0">
                <a:effectLst/>
              </a:rPr>
              <a:t>(</a:t>
            </a:r>
            <a:r>
              <a:rPr lang="en-GB" dirty="0" err="1">
                <a:effectLst/>
              </a:rPr>
              <a:t>tuple_sarasas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[1, 2, 3, 4, 5, 6, 7, 8, 9, 10] </a:t>
            </a:r>
          </a:p>
          <a:p>
            <a:pPr algn="l"/>
            <a:endParaRPr lang="en-GB" b="0" i="0" dirty="0">
              <a:solidFill>
                <a:srgbClr val="374151"/>
              </a:solidFill>
              <a:effectLst/>
              <a:latin typeface="Söhne"/>
            </a:endParaRPr>
          </a:p>
          <a:p>
            <a:pPr algn="l"/>
            <a:r>
              <a:rPr lang="en-GB" b="0" i="0" dirty="0">
                <a:solidFill>
                  <a:srgbClr val="374151"/>
                </a:solidFill>
                <a:effectLst/>
                <a:latin typeface="Söhne"/>
              </a:rPr>
              <a:t>By using the sorted() function on the </a:t>
            </a:r>
            <a:r>
              <a:rPr lang="en-GB" b="0" i="0" dirty="0" err="1">
                <a:solidFill>
                  <a:srgbClr val="374151"/>
                </a:solidFill>
                <a:effectLst/>
                <a:latin typeface="Söhne"/>
              </a:rPr>
              <a:t>tuple_sarasas</a:t>
            </a:r>
            <a:r>
              <a:rPr lang="en-GB" b="0" i="0" dirty="0">
                <a:solidFill>
                  <a:srgbClr val="374151"/>
                </a:solidFill>
                <a:effectLst/>
                <a:latin typeface="Söhne"/>
              </a:rPr>
              <a:t>, we obtain the sorted elements in a new list called </a:t>
            </a:r>
            <a:r>
              <a:rPr lang="en-GB" b="0" i="0" dirty="0" err="1">
                <a:solidFill>
                  <a:srgbClr val="374151"/>
                </a:solidFill>
                <a:effectLst/>
                <a:latin typeface="Söhne"/>
              </a:rPr>
              <a:t>naujas</a:t>
            </a:r>
            <a:r>
              <a:rPr lang="en-GB" b="0" i="0" dirty="0">
                <a:solidFill>
                  <a:srgbClr val="374151"/>
                </a:solidFill>
                <a:effectLst/>
                <a:latin typeface="Söhne"/>
              </a:rPr>
              <a:t>.</a:t>
            </a:r>
          </a:p>
          <a:p>
            <a:pPr algn="l"/>
            <a:endParaRPr lang="en-GB" b="0" i="0" dirty="0">
              <a:solidFill>
                <a:srgbClr val="374151"/>
              </a:solidFill>
              <a:effectLst/>
              <a:latin typeface="Söhne"/>
            </a:endParaRPr>
          </a:p>
          <a:p>
            <a:pPr algn="l"/>
            <a:r>
              <a:rPr lang="en-GB" b="0" i="0" dirty="0">
                <a:solidFill>
                  <a:srgbClr val="374151"/>
                </a:solidFill>
                <a:effectLst/>
                <a:latin typeface="Söhne"/>
              </a:rPr>
              <a:t>In summary, when working with data in Python, we can utilize the sort() function to sort a list in-place, modifying the original list directly. Alternatively, the sorted() function allows us to obtain a new sorted list without modifying the original. It is important to note that the sort() function cannot be used with immutable data types like tuples. Instead, we can use the sorted() function to sort them and obtain a new list.</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15</a:t>
            </a:fld>
            <a:endParaRPr lang="en-LT"/>
          </a:p>
        </p:txBody>
      </p:sp>
    </p:spTree>
    <p:extLst>
      <p:ext uri="{BB962C8B-B14F-4D97-AF65-F5344CB8AC3E}">
        <p14:creationId xmlns:p14="http://schemas.microsoft.com/office/powerpoint/2010/main" val="3506659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Sorting</a:t>
            </a:r>
            <a:r>
              <a:rPr lang="lt-LT" b="0" i="0" dirty="0">
                <a:solidFill>
                  <a:srgbClr val="374151"/>
                </a:solidFill>
                <a:effectLst/>
                <a:latin typeface="Söhne"/>
              </a:rPr>
              <a:t> </a:t>
            </a:r>
            <a:r>
              <a:rPr lang="lt-LT" b="0" i="0" dirty="0" err="1">
                <a:solidFill>
                  <a:srgbClr val="374151"/>
                </a:solidFill>
                <a:effectLst/>
                <a:latin typeface="Söhne"/>
              </a:rPr>
              <a:t>dictionaries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involves</a:t>
            </a:r>
            <a:r>
              <a:rPr lang="lt-LT" b="0" i="0" dirty="0">
                <a:solidFill>
                  <a:srgbClr val="374151"/>
                </a:solidFill>
                <a:effectLst/>
                <a:latin typeface="Söhne"/>
              </a:rPr>
              <a:t> </a:t>
            </a:r>
            <a:r>
              <a:rPr lang="lt-LT" b="0" i="0" dirty="0" err="1">
                <a:solidFill>
                  <a:srgbClr val="374151"/>
                </a:solidFill>
                <a:effectLst/>
                <a:latin typeface="Söhne"/>
              </a:rPr>
              <a:t>arranging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 </a:t>
            </a:r>
            <a:r>
              <a:rPr lang="lt-LT" b="0" i="0" dirty="0" err="1">
                <a:solidFill>
                  <a:srgbClr val="374151"/>
                </a:solidFill>
                <a:effectLst/>
                <a:latin typeface="Söhne"/>
              </a:rPr>
              <a:t>specific</a:t>
            </a:r>
            <a:r>
              <a:rPr lang="lt-LT" b="0" i="0" dirty="0">
                <a:solidFill>
                  <a:srgbClr val="374151"/>
                </a:solidFill>
                <a:effectLst/>
                <a:latin typeface="Söhne"/>
              </a:rPr>
              <a:t> </a:t>
            </a:r>
            <a:r>
              <a:rPr lang="lt-LT" b="0" i="0" dirty="0" err="1">
                <a:solidFill>
                  <a:srgbClr val="374151"/>
                </a:solidFill>
                <a:effectLst/>
                <a:latin typeface="Söhne"/>
              </a:rPr>
              <a:t>order</a:t>
            </a:r>
            <a:r>
              <a:rPr lang="lt-LT" b="0" i="0" dirty="0">
                <a:solidFill>
                  <a:srgbClr val="374151"/>
                </a:solidFill>
                <a:effectLst/>
                <a:latin typeface="Söhne"/>
              </a:rPr>
              <a:t>. </a:t>
            </a:r>
            <a:r>
              <a:rPr lang="lt-LT" b="0" i="0" dirty="0" err="1">
                <a:solidFill>
                  <a:srgbClr val="374151"/>
                </a:solidFill>
                <a:effectLst/>
                <a:latin typeface="Söhne"/>
              </a:rPr>
              <a:t>Since</a:t>
            </a:r>
            <a:r>
              <a:rPr lang="lt-LT" b="0" i="0" dirty="0">
                <a:solidFill>
                  <a:srgbClr val="374151"/>
                </a:solidFill>
                <a:effectLst/>
                <a:latin typeface="Söhne"/>
              </a:rPr>
              <a:t> </a:t>
            </a:r>
            <a:r>
              <a:rPr lang="lt-LT" b="0" i="0" dirty="0" err="1">
                <a:solidFill>
                  <a:srgbClr val="374151"/>
                </a:solidFill>
                <a:effectLst/>
                <a:latin typeface="Söhne"/>
              </a:rPr>
              <a:t>dictionaries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are </a:t>
            </a:r>
            <a:r>
              <a:rPr lang="lt-LT" b="0" i="0" dirty="0" err="1">
                <a:solidFill>
                  <a:srgbClr val="374151"/>
                </a:solidFill>
                <a:effectLst/>
                <a:latin typeface="Söhne"/>
              </a:rPr>
              <a:t>unordered</a:t>
            </a:r>
            <a:r>
              <a:rPr lang="lt-LT" b="0" i="0" dirty="0">
                <a:solidFill>
                  <a:srgbClr val="374151"/>
                </a:solidFill>
                <a:effectLst/>
                <a:latin typeface="Söhne"/>
              </a:rPr>
              <a:t>, </a:t>
            </a:r>
            <a:r>
              <a:rPr lang="lt-LT" b="0" i="0" dirty="0" err="1">
                <a:solidFill>
                  <a:srgbClr val="374151"/>
                </a:solidFill>
                <a:effectLst/>
                <a:latin typeface="Söhne"/>
              </a:rPr>
              <a:t>sorting</a:t>
            </a:r>
            <a:r>
              <a:rPr lang="lt-LT" b="0" i="0" dirty="0">
                <a:solidFill>
                  <a:srgbClr val="374151"/>
                </a:solidFill>
                <a:effectLst/>
                <a:latin typeface="Söhne"/>
              </a:rPr>
              <a:t> </a:t>
            </a:r>
            <a:r>
              <a:rPr lang="lt-LT" b="0" i="0" dirty="0" err="1">
                <a:solidFill>
                  <a:srgbClr val="374151"/>
                </a:solidFill>
                <a:effectLst/>
                <a:latin typeface="Söhne"/>
              </a:rPr>
              <a:t>them</a:t>
            </a:r>
            <a:r>
              <a:rPr lang="lt-LT" b="0" i="0" dirty="0">
                <a:solidFill>
                  <a:srgbClr val="374151"/>
                </a:solidFill>
                <a:effectLst/>
                <a:latin typeface="Söhne"/>
              </a:rPr>
              <a:t> </a:t>
            </a:r>
            <a:r>
              <a:rPr lang="lt-LT" b="0" i="0" dirty="0" err="1">
                <a:solidFill>
                  <a:srgbClr val="374151"/>
                </a:solidFill>
                <a:effectLst/>
                <a:latin typeface="Söhne"/>
              </a:rPr>
              <a:t>requires</a:t>
            </a:r>
            <a:r>
              <a:rPr lang="lt-LT" b="0" i="0" dirty="0">
                <a:solidFill>
                  <a:srgbClr val="374151"/>
                </a:solidFill>
                <a:effectLst/>
                <a:latin typeface="Söhne"/>
              </a:rPr>
              <a:t> </a:t>
            </a:r>
            <a:r>
              <a:rPr lang="lt-LT" b="0" i="0" dirty="0" err="1">
                <a:solidFill>
                  <a:srgbClr val="374151"/>
                </a:solidFill>
                <a:effectLst/>
                <a:latin typeface="Söhne"/>
              </a:rPr>
              <a:t>extracting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sorting</a:t>
            </a:r>
            <a:r>
              <a:rPr lang="lt-LT" b="0" i="0" dirty="0">
                <a:solidFill>
                  <a:srgbClr val="374151"/>
                </a:solidFill>
                <a:effectLst/>
                <a:latin typeface="Söhne"/>
              </a:rPr>
              <a:t> </a:t>
            </a:r>
            <a:r>
              <a:rPr lang="lt-LT" b="0" i="0" dirty="0" err="1">
                <a:solidFill>
                  <a:srgbClr val="374151"/>
                </a:solidFill>
                <a:effectLst/>
                <a:latin typeface="Söhne"/>
              </a:rPr>
              <a:t>them</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then</a:t>
            </a:r>
            <a:r>
              <a:rPr lang="lt-LT" b="0" i="0" dirty="0">
                <a:solidFill>
                  <a:srgbClr val="374151"/>
                </a:solidFill>
                <a:effectLst/>
                <a:latin typeface="Söhne"/>
              </a:rPr>
              <a:t> </a:t>
            </a:r>
            <a:r>
              <a:rPr lang="lt-LT" b="0" i="0" dirty="0" err="1">
                <a:solidFill>
                  <a:srgbClr val="374151"/>
                </a:solidFill>
                <a:effectLst/>
                <a:latin typeface="Söhne"/>
              </a:rPr>
              <a:t>accessing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corresponding</a:t>
            </a:r>
            <a:r>
              <a:rPr lang="lt-LT" b="0" i="0" dirty="0">
                <a:solidFill>
                  <a:srgbClr val="374151"/>
                </a:solidFill>
                <a:effectLst/>
                <a:latin typeface="Söhne"/>
              </a:rPr>
              <a:t> </a:t>
            </a:r>
            <a:r>
              <a:rPr lang="lt-LT" b="0" i="0" dirty="0" err="1">
                <a:solidFill>
                  <a:srgbClr val="374151"/>
                </a:solidFill>
                <a:effectLst/>
                <a:latin typeface="Söhne"/>
              </a:rPr>
              <a:t>values</a:t>
            </a:r>
            <a:r>
              <a:rPr lang="lt-LT" b="0" i="0" dirty="0">
                <a:solidFill>
                  <a:srgbClr val="374151"/>
                </a:solidFill>
                <a:effectLst/>
                <a:latin typeface="Söhne"/>
              </a:rPr>
              <a:t>. </a:t>
            </a:r>
            <a:r>
              <a:rPr lang="lt-LT" b="0" i="0" dirty="0" err="1">
                <a:solidFill>
                  <a:srgbClr val="374151"/>
                </a:solidFill>
                <a:effectLst/>
                <a:latin typeface="Söhne"/>
              </a:rPr>
              <a:t>Let's</a:t>
            </a:r>
            <a:r>
              <a:rPr lang="lt-LT" b="0" i="0" dirty="0">
                <a:solidFill>
                  <a:srgbClr val="374151"/>
                </a:solidFill>
                <a:effectLst/>
                <a:latin typeface="Söhne"/>
              </a:rPr>
              <a:t> </a:t>
            </a:r>
            <a:r>
              <a:rPr lang="lt-LT" b="0" i="0" dirty="0" err="1">
                <a:solidFill>
                  <a:srgbClr val="374151"/>
                </a:solidFill>
                <a:effectLst/>
                <a:latin typeface="Söhne"/>
              </a:rPr>
              <a:t>delve</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an</a:t>
            </a:r>
            <a:r>
              <a:rPr lang="lt-LT" b="0" i="0" dirty="0">
                <a:solidFill>
                  <a:srgbClr val="374151"/>
                </a:solidFill>
                <a:effectLst/>
                <a:latin typeface="Söhne"/>
              </a:rPr>
              <a:t> </a:t>
            </a:r>
            <a:r>
              <a:rPr lang="lt-LT" b="0" i="0" dirty="0" err="1">
                <a:solidFill>
                  <a:srgbClr val="374151"/>
                </a:solidFill>
                <a:effectLst/>
                <a:latin typeface="Söhne"/>
              </a:rPr>
              <a:t>example</a:t>
            </a:r>
            <a:r>
              <a:rPr lang="lt-LT" b="0" i="0" dirty="0">
                <a:solidFill>
                  <a:srgbClr val="374151"/>
                </a:solidFill>
                <a:effectLst/>
                <a:latin typeface="Söhne"/>
              </a:rPr>
              <a:t> to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to </a:t>
            </a:r>
            <a:r>
              <a:rPr lang="lt-LT" b="0" i="0" dirty="0" err="1">
                <a:solidFill>
                  <a:srgbClr val="374151"/>
                </a:solidFill>
                <a:effectLst/>
                <a:latin typeface="Söhne"/>
              </a:rPr>
              <a:t>sort</a:t>
            </a:r>
            <a:r>
              <a:rPr lang="lt-LT" b="0" i="0" dirty="0">
                <a:solidFill>
                  <a:srgbClr val="374151"/>
                </a:solidFill>
                <a:effectLst/>
                <a:latin typeface="Söhne"/>
              </a:rPr>
              <a:t> </a:t>
            </a:r>
            <a:r>
              <a:rPr lang="lt-LT" b="0" i="0" dirty="0" err="1">
                <a:solidFill>
                  <a:srgbClr val="374151"/>
                </a:solidFill>
                <a:effectLst/>
                <a:latin typeface="Söhne"/>
              </a:rPr>
              <a:t>dictionaries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example</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 a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called</a:t>
            </a:r>
            <a:r>
              <a:rPr lang="lt-LT" b="0" i="0" dirty="0">
                <a:solidFill>
                  <a:srgbClr val="374151"/>
                </a:solidFill>
                <a:effectLst/>
                <a:latin typeface="Söhne"/>
              </a:rPr>
              <a:t> </a:t>
            </a:r>
            <a:r>
              <a:rPr lang="lt-LT" b="0" i="0" dirty="0" err="1">
                <a:solidFill>
                  <a:srgbClr val="374151"/>
                </a:solidFill>
                <a:effectLst/>
                <a:latin typeface="Söhne"/>
              </a:rPr>
              <a:t>zodynas</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key-value</a:t>
            </a:r>
            <a:r>
              <a:rPr lang="lt-LT" b="0" i="0" dirty="0">
                <a:solidFill>
                  <a:srgbClr val="374151"/>
                </a:solidFill>
                <a:effectLst/>
                <a:latin typeface="Söhne"/>
              </a:rPr>
              <a:t> pairs </a:t>
            </a:r>
            <a:r>
              <a:rPr lang="lt-LT" b="0" i="0" dirty="0" err="1">
                <a:solidFill>
                  <a:srgbClr val="374151"/>
                </a:solidFill>
                <a:effectLst/>
                <a:latin typeface="Söhne"/>
              </a:rPr>
              <a:t>representing</a:t>
            </a:r>
            <a:r>
              <a:rPr lang="lt-LT" b="0" i="0" dirty="0">
                <a:solidFill>
                  <a:srgbClr val="374151"/>
                </a:solidFill>
                <a:effectLst/>
                <a:latin typeface="Söhne"/>
              </a:rPr>
              <a:t> </a:t>
            </a:r>
            <a:r>
              <a:rPr lang="lt-LT" b="0" i="0" dirty="0" err="1">
                <a:solidFill>
                  <a:srgbClr val="374151"/>
                </a:solidFill>
                <a:effectLst/>
                <a:latin typeface="Söhne"/>
              </a:rPr>
              <a:t>personal</a:t>
            </a:r>
            <a:r>
              <a:rPr lang="lt-LT" b="0" i="0" dirty="0">
                <a:solidFill>
                  <a:srgbClr val="374151"/>
                </a:solidFill>
                <a:effectLst/>
                <a:latin typeface="Söhne"/>
              </a:rPr>
              <a:t> </a:t>
            </a:r>
            <a:r>
              <a:rPr lang="lt-LT" b="0" i="0" dirty="0" err="1">
                <a:solidFill>
                  <a:srgbClr val="374151"/>
                </a:solidFill>
                <a:effectLst/>
                <a:latin typeface="Söhne"/>
              </a:rPr>
              <a:t>information</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goal</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to </a:t>
            </a:r>
            <a:r>
              <a:rPr lang="lt-LT" b="0" i="0" dirty="0" err="1">
                <a:solidFill>
                  <a:srgbClr val="374151"/>
                </a:solidFill>
                <a:effectLst/>
                <a:latin typeface="Söhne"/>
              </a:rPr>
              <a:t>sort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alphabetical</a:t>
            </a:r>
            <a:r>
              <a:rPr lang="lt-LT" b="0" i="0" dirty="0">
                <a:solidFill>
                  <a:srgbClr val="374151"/>
                </a:solidFill>
                <a:effectLst/>
                <a:latin typeface="Söhne"/>
              </a:rPr>
              <a:t> </a:t>
            </a:r>
            <a:r>
              <a:rPr lang="lt-LT" b="0" i="0" dirty="0" err="1">
                <a:solidFill>
                  <a:srgbClr val="374151"/>
                </a:solidFill>
                <a:effectLst/>
                <a:latin typeface="Söhne"/>
              </a:rPr>
              <a:t>order</a:t>
            </a:r>
            <a:r>
              <a:rPr lang="lt-LT" b="0" i="0" dirty="0">
                <a:solidFill>
                  <a:srgbClr val="374151"/>
                </a:solidFill>
                <a:effectLst/>
                <a:latin typeface="Söhne"/>
              </a:rPr>
              <a:t>. </a:t>
            </a:r>
            <a:r>
              <a:rPr lang="lt-LT" b="0" i="0" dirty="0" err="1">
                <a:solidFill>
                  <a:srgbClr val="374151"/>
                </a:solidFill>
                <a:effectLst/>
                <a:latin typeface="Söhne"/>
              </a:rPr>
              <a:t>Let's</a:t>
            </a:r>
            <a:r>
              <a:rPr lang="lt-LT" b="0" i="0" dirty="0">
                <a:solidFill>
                  <a:srgbClr val="374151"/>
                </a:solidFill>
                <a:effectLst/>
                <a:latin typeface="Söhne"/>
              </a:rPr>
              <a:t> take a </a:t>
            </a:r>
            <a:r>
              <a:rPr lang="lt-LT" b="0" i="0" dirty="0" err="1">
                <a:solidFill>
                  <a:srgbClr val="374151"/>
                </a:solidFill>
                <a:effectLst/>
                <a:latin typeface="Söhne"/>
              </a:rPr>
              <a:t>look</a:t>
            </a:r>
            <a:r>
              <a:rPr lang="lt-LT" b="0" i="0" dirty="0">
                <a:solidFill>
                  <a:srgbClr val="374151"/>
                </a:solidFill>
                <a:effectLst/>
                <a:latin typeface="Söhne"/>
              </a:rPr>
              <a:t>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a:t>
            </a:r>
          </a:p>
          <a:p>
            <a:r>
              <a:rPr lang="lt-LT" dirty="0" err="1">
                <a:effectLst/>
              </a:rPr>
              <a:t>zodynas</a:t>
            </a:r>
            <a:r>
              <a:rPr lang="lt-LT" dirty="0">
                <a:effectLst/>
              </a:rPr>
              <a:t> = {</a:t>
            </a:r>
            <a:r>
              <a:rPr lang="lt-LT" dirty="0">
                <a:solidFill>
                  <a:srgbClr val="00A67D"/>
                </a:solidFill>
                <a:effectLst/>
              </a:rPr>
              <a:t>"Vardas"</a:t>
            </a:r>
            <a:r>
              <a:rPr lang="lt-LT" dirty="0">
                <a:effectLst/>
              </a:rPr>
              <a:t>: </a:t>
            </a:r>
            <a:r>
              <a:rPr lang="lt-LT" dirty="0">
                <a:solidFill>
                  <a:srgbClr val="00A67D"/>
                </a:solidFill>
                <a:effectLst/>
              </a:rPr>
              <a:t>"Donatas"</a:t>
            </a:r>
            <a:r>
              <a:rPr lang="lt-LT" dirty="0">
                <a:effectLst/>
              </a:rPr>
              <a:t>, </a:t>
            </a:r>
            <a:r>
              <a:rPr lang="lt-LT" dirty="0">
                <a:solidFill>
                  <a:srgbClr val="00A67D"/>
                </a:solidFill>
                <a:effectLst/>
              </a:rPr>
              <a:t>"Pavardė"</a:t>
            </a:r>
            <a:r>
              <a:rPr lang="lt-LT" dirty="0">
                <a:effectLst/>
              </a:rPr>
              <a:t>: </a:t>
            </a:r>
            <a:r>
              <a:rPr lang="lt-LT" dirty="0">
                <a:solidFill>
                  <a:srgbClr val="00A67D"/>
                </a:solidFill>
                <a:effectLst/>
              </a:rPr>
              <a:t>"Noreika"</a:t>
            </a:r>
            <a:r>
              <a:rPr lang="lt-LT" dirty="0">
                <a:effectLst/>
              </a:rPr>
              <a:t>, </a:t>
            </a:r>
            <a:r>
              <a:rPr lang="lt-LT" dirty="0">
                <a:solidFill>
                  <a:srgbClr val="00A67D"/>
                </a:solidFill>
                <a:effectLst/>
              </a:rPr>
              <a:t>"Amžius"</a:t>
            </a:r>
            <a:r>
              <a:rPr lang="lt-LT" dirty="0">
                <a:effectLst/>
              </a:rPr>
              <a:t>: </a:t>
            </a:r>
            <a:r>
              <a:rPr lang="lt-LT" dirty="0" err="1">
                <a:solidFill>
                  <a:srgbClr val="2E95D3"/>
                </a:solidFill>
                <a:effectLst/>
              </a:rPr>
              <a:t>None</a:t>
            </a:r>
            <a:r>
              <a:rPr lang="lt-LT" dirty="0">
                <a:effectLst/>
              </a:rPr>
              <a:t>} surusiuotas = </a:t>
            </a:r>
            <a:r>
              <a:rPr lang="lt-LT" dirty="0" err="1">
                <a:solidFill>
                  <a:srgbClr val="E9950C"/>
                </a:solidFill>
                <a:effectLst/>
              </a:rPr>
              <a:t>sorted</a:t>
            </a:r>
            <a:r>
              <a:rPr lang="lt-LT" dirty="0">
                <a:effectLst/>
              </a:rPr>
              <a:t>(</a:t>
            </a:r>
            <a:r>
              <a:rPr lang="lt-LT" dirty="0" err="1">
                <a:effectLst/>
              </a:rPr>
              <a:t>zodynas</a:t>
            </a:r>
            <a:r>
              <a:rPr lang="lt-LT" dirty="0">
                <a:effectLst/>
              </a:rPr>
              <a:t>) </a:t>
            </a:r>
            <a:r>
              <a:rPr lang="lt-LT" dirty="0" err="1">
                <a:solidFill>
                  <a:srgbClr val="E9950C"/>
                </a:solidFill>
                <a:effectLst/>
              </a:rPr>
              <a:t>print</a:t>
            </a:r>
            <a:r>
              <a:rPr lang="lt-LT" dirty="0">
                <a:effectLst/>
              </a:rPr>
              <a:t>(surusiuotas) # </a:t>
            </a:r>
            <a:r>
              <a:rPr lang="lt-LT" dirty="0" err="1">
                <a:effectLst/>
              </a:rPr>
              <a:t>Output</a:t>
            </a:r>
            <a:r>
              <a:rPr lang="lt-LT" dirty="0">
                <a:effectLst/>
              </a:rPr>
              <a:t>: ['Amžius', 'Pavarde', 'Vardas‘] </a:t>
            </a: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snippet</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use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zodynas</a:t>
            </a:r>
            <a:r>
              <a:rPr lang="lt-LT" b="0" i="0" dirty="0">
                <a:solidFill>
                  <a:srgbClr val="374151"/>
                </a:solidFill>
                <a:effectLst/>
                <a:latin typeface="Söhne"/>
              </a:rPr>
              <a:t>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input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extracts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sorts</a:t>
            </a:r>
            <a:r>
              <a:rPr lang="lt-LT" b="0" i="0" dirty="0">
                <a:solidFill>
                  <a:srgbClr val="374151"/>
                </a:solidFill>
                <a:effectLst/>
                <a:latin typeface="Söhne"/>
              </a:rPr>
              <a:t> </a:t>
            </a:r>
            <a:r>
              <a:rPr lang="lt-LT" b="0" i="0" dirty="0" err="1">
                <a:solidFill>
                  <a:srgbClr val="374151"/>
                </a:solidFill>
                <a:effectLst/>
                <a:latin typeface="Söhne"/>
              </a:rPr>
              <a:t>them</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alphabetical</a:t>
            </a:r>
            <a:r>
              <a:rPr lang="lt-LT" b="0" i="0" dirty="0">
                <a:solidFill>
                  <a:srgbClr val="374151"/>
                </a:solidFill>
                <a:effectLst/>
                <a:latin typeface="Söhne"/>
              </a:rPr>
              <a:t> </a:t>
            </a:r>
            <a:r>
              <a:rPr lang="lt-LT" b="0" i="0" dirty="0" err="1">
                <a:solidFill>
                  <a:srgbClr val="374151"/>
                </a:solidFill>
                <a:effectLst/>
                <a:latin typeface="Söhne"/>
              </a:rPr>
              <a:t>order</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returns</a:t>
            </a:r>
            <a:r>
              <a:rPr lang="lt-LT" b="0" i="0" dirty="0">
                <a:solidFill>
                  <a:srgbClr val="374151"/>
                </a:solidFill>
                <a:effectLst/>
                <a:latin typeface="Söhne"/>
              </a:rPr>
              <a:t> a </a:t>
            </a:r>
            <a:r>
              <a:rPr lang="lt-LT" b="0" i="0" dirty="0" err="1">
                <a:solidFill>
                  <a:srgbClr val="374151"/>
                </a:solidFill>
                <a:effectLst/>
                <a:latin typeface="Söhne"/>
              </a:rPr>
              <a:t>new</a:t>
            </a:r>
            <a:r>
              <a:rPr lang="lt-LT" b="0" i="0" dirty="0">
                <a:solidFill>
                  <a:srgbClr val="374151"/>
                </a:solidFill>
                <a:effectLst/>
                <a:latin typeface="Söhne"/>
              </a:rPr>
              <a:t> </a:t>
            </a:r>
            <a:r>
              <a:rPr lang="lt-LT" b="0" i="0" dirty="0" err="1">
                <a:solidFill>
                  <a:srgbClr val="374151"/>
                </a:solidFill>
                <a:effectLst/>
                <a:latin typeface="Söhne"/>
              </a:rPr>
              <a:t>list</a:t>
            </a:r>
            <a:r>
              <a:rPr lang="lt-LT" b="0" i="0" dirty="0">
                <a:solidFill>
                  <a:srgbClr val="374151"/>
                </a:solidFill>
                <a:effectLst/>
                <a:latin typeface="Söhne"/>
              </a:rPr>
              <a:t> </a:t>
            </a:r>
            <a:r>
              <a:rPr lang="lt-LT" b="0" i="0" dirty="0" err="1">
                <a:solidFill>
                  <a:srgbClr val="374151"/>
                </a:solidFill>
                <a:effectLst/>
                <a:latin typeface="Söhne"/>
              </a:rPr>
              <a:t>called</a:t>
            </a:r>
            <a:r>
              <a:rPr lang="lt-LT" b="0" i="0" dirty="0">
                <a:solidFill>
                  <a:srgbClr val="374151"/>
                </a:solidFill>
                <a:effectLst/>
                <a:latin typeface="Söhne"/>
              </a:rPr>
              <a:t> surusiuotas.</a:t>
            </a:r>
          </a:p>
          <a:p>
            <a:pPr algn="l"/>
            <a:endParaRPr lang="lt-LT" b="0" i="0" dirty="0">
              <a:solidFill>
                <a:srgbClr val="374151"/>
              </a:solidFill>
              <a:effectLst/>
              <a:latin typeface="Söhne"/>
            </a:endParaRPr>
          </a:p>
          <a:p>
            <a:pPr algn="l"/>
            <a:r>
              <a:rPr lang="lt-LT" b="0" i="0" dirty="0" err="1">
                <a:solidFill>
                  <a:srgbClr val="374151"/>
                </a:solidFill>
                <a:effectLst/>
                <a:latin typeface="Söhne"/>
              </a:rPr>
              <a:t>When</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print</a:t>
            </a:r>
            <a:r>
              <a:rPr lang="lt-LT" b="0" i="0" dirty="0">
                <a:solidFill>
                  <a:srgbClr val="374151"/>
                </a:solidFill>
                <a:effectLst/>
                <a:latin typeface="Söhne"/>
              </a:rPr>
              <a:t> surusiuotas,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get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following</a:t>
            </a:r>
            <a:r>
              <a:rPr lang="lt-LT" b="0" i="0" dirty="0">
                <a:solidFill>
                  <a:srgbClr val="374151"/>
                </a:solidFill>
                <a:effectLst/>
                <a:latin typeface="Söhne"/>
              </a:rPr>
              <a:t> </a:t>
            </a:r>
            <a:r>
              <a:rPr lang="lt-LT" b="0" i="0" dirty="0" err="1">
                <a:solidFill>
                  <a:srgbClr val="374151"/>
                </a:solidFill>
                <a:effectLst/>
                <a:latin typeface="Söhne"/>
              </a:rPr>
              <a:t>output</a:t>
            </a:r>
            <a:r>
              <a:rPr lang="lt-LT" b="0" i="0" dirty="0">
                <a:solidFill>
                  <a:srgbClr val="374151"/>
                </a:solidFill>
                <a:effectLst/>
                <a:latin typeface="Söhne"/>
              </a:rPr>
              <a:t>:</a:t>
            </a:r>
          </a:p>
          <a:p>
            <a:r>
              <a:rPr lang="lt-LT" dirty="0">
                <a:solidFill>
                  <a:srgbClr val="DF3079"/>
                </a:solidFill>
                <a:effectLst/>
              </a:rPr>
              <a:t>[</a:t>
            </a:r>
            <a:r>
              <a:rPr lang="lt-LT" dirty="0">
                <a:solidFill>
                  <a:srgbClr val="00A67D"/>
                </a:solidFill>
                <a:effectLst/>
              </a:rPr>
              <a:t>'Amžius'</a:t>
            </a:r>
            <a:r>
              <a:rPr lang="lt-LT" dirty="0">
                <a:solidFill>
                  <a:srgbClr val="DF3079"/>
                </a:solidFill>
                <a:effectLst/>
              </a:rPr>
              <a:t>, </a:t>
            </a:r>
            <a:r>
              <a:rPr lang="lt-LT" dirty="0">
                <a:solidFill>
                  <a:srgbClr val="00A67D"/>
                </a:solidFill>
                <a:effectLst/>
              </a:rPr>
              <a:t>'Pavarde'</a:t>
            </a:r>
            <a:r>
              <a:rPr lang="lt-LT" dirty="0">
                <a:solidFill>
                  <a:srgbClr val="DF3079"/>
                </a:solidFill>
                <a:effectLst/>
              </a:rPr>
              <a:t>, </a:t>
            </a:r>
            <a:r>
              <a:rPr lang="lt-LT" dirty="0">
                <a:solidFill>
                  <a:srgbClr val="00A67D"/>
                </a:solidFill>
                <a:effectLst/>
              </a:rPr>
              <a:t>'Vardas‘</a:t>
            </a:r>
            <a:r>
              <a:rPr lang="lt-LT" dirty="0">
                <a:solidFill>
                  <a:srgbClr val="DF3079"/>
                </a:solidFill>
                <a:effectLst/>
              </a:rPr>
              <a:t>]</a:t>
            </a:r>
            <a:r>
              <a:rPr lang="lt-LT" dirty="0">
                <a:effectLst/>
              </a:rPr>
              <a:t> </a:t>
            </a:r>
          </a:p>
          <a:p>
            <a:pPr algn="l"/>
            <a:endParaRPr lang="lt-LT" b="0" i="0" dirty="0">
              <a:solidFill>
                <a:srgbClr val="374151"/>
              </a:solidFill>
              <a:effectLst/>
              <a:latin typeface="Söhne"/>
            </a:endParaRPr>
          </a:p>
          <a:p>
            <a:pPr algn="l"/>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dictionary</a:t>
            </a:r>
            <a:r>
              <a:rPr lang="lt-LT" b="0" i="0" dirty="0">
                <a:solidFill>
                  <a:srgbClr val="374151"/>
                </a:solidFill>
                <a:effectLst/>
                <a:latin typeface="Söhne"/>
              </a:rPr>
              <a:t> are </a:t>
            </a:r>
            <a:r>
              <a:rPr lang="lt-LT" b="0" i="0" dirty="0" err="1">
                <a:solidFill>
                  <a:srgbClr val="374151"/>
                </a:solidFill>
                <a:effectLst/>
                <a:latin typeface="Söhne"/>
              </a:rPr>
              <a:t>now</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alphabetical</a:t>
            </a:r>
            <a:r>
              <a:rPr lang="lt-LT" b="0" i="0" dirty="0">
                <a:solidFill>
                  <a:srgbClr val="374151"/>
                </a:solidFill>
                <a:effectLst/>
                <a:latin typeface="Söhne"/>
              </a:rPr>
              <a:t> </a:t>
            </a:r>
            <a:r>
              <a:rPr lang="lt-LT" b="0" i="0" dirty="0" err="1">
                <a:solidFill>
                  <a:srgbClr val="374151"/>
                </a:solidFill>
                <a:effectLst/>
                <a:latin typeface="Söhne"/>
              </a:rPr>
              <a:t>order</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important</a:t>
            </a:r>
            <a:r>
              <a:rPr lang="lt-LT" b="0" i="0" dirty="0">
                <a:solidFill>
                  <a:srgbClr val="374151"/>
                </a:solidFill>
                <a:effectLst/>
                <a:latin typeface="Söhne"/>
              </a:rPr>
              <a:t> to </a:t>
            </a:r>
            <a:r>
              <a:rPr lang="lt-LT" b="0" i="0" dirty="0" err="1">
                <a:solidFill>
                  <a:srgbClr val="374151"/>
                </a:solidFill>
                <a:effectLst/>
                <a:latin typeface="Söhne"/>
              </a:rPr>
              <a:t>note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dictionaries</a:t>
            </a:r>
            <a:r>
              <a:rPr lang="lt-LT" b="0" i="0" dirty="0">
                <a:solidFill>
                  <a:srgbClr val="374151"/>
                </a:solidFill>
                <a:effectLst/>
                <a:latin typeface="Söhne"/>
              </a:rPr>
              <a:t> are </a:t>
            </a:r>
            <a:r>
              <a:rPr lang="lt-LT" b="0" i="0" dirty="0" err="1">
                <a:solidFill>
                  <a:srgbClr val="374151"/>
                </a:solidFill>
                <a:effectLst/>
                <a:latin typeface="Söhne"/>
              </a:rPr>
              <a:t>inherently</a:t>
            </a:r>
            <a:r>
              <a:rPr lang="lt-LT" b="0" i="0" dirty="0">
                <a:solidFill>
                  <a:srgbClr val="374151"/>
                </a:solidFill>
                <a:effectLst/>
                <a:latin typeface="Söhne"/>
              </a:rPr>
              <a:t> </a:t>
            </a:r>
            <a:r>
              <a:rPr lang="lt-LT" b="0" i="0" dirty="0" err="1">
                <a:solidFill>
                  <a:srgbClr val="374151"/>
                </a:solidFill>
                <a:effectLst/>
                <a:latin typeface="Söhne"/>
              </a:rPr>
              <a:t>unordered</a:t>
            </a:r>
            <a:r>
              <a:rPr lang="lt-LT" b="0" i="0" dirty="0">
                <a:solidFill>
                  <a:srgbClr val="374151"/>
                </a:solidFill>
                <a:effectLst/>
                <a:latin typeface="Söhne"/>
              </a:rPr>
              <a:t> data </a:t>
            </a:r>
            <a:r>
              <a:rPr lang="lt-LT" b="0" i="0" dirty="0" err="1">
                <a:solidFill>
                  <a:srgbClr val="374151"/>
                </a:solidFill>
                <a:effectLst/>
                <a:latin typeface="Söhne"/>
              </a:rPr>
              <a:t>structures</a:t>
            </a:r>
            <a:r>
              <a:rPr lang="lt-LT" b="0" i="0" dirty="0">
                <a:solidFill>
                  <a:srgbClr val="374151"/>
                </a:solidFill>
                <a:effectLst/>
                <a:latin typeface="Söhne"/>
              </a:rPr>
              <a:t>, </a:t>
            </a:r>
            <a:r>
              <a:rPr lang="lt-LT" b="0" i="0" dirty="0" err="1">
                <a:solidFill>
                  <a:srgbClr val="374151"/>
                </a:solidFill>
                <a:effectLst/>
                <a:latin typeface="Söhne"/>
              </a:rPr>
              <a:t>meaning</a:t>
            </a:r>
            <a:r>
              <a:rPr lang="lt-LT" b="0" i="0" dirty="0">
                <a:solidFill>
                  <a:srgbClr val="374151"/>
                </a:solidFill>
                <a:effectLst/>
                <a:latin typeface="Söhne"/>
              </a:rPr>
              <a:t> </a:t>
            </a:r>
            <a:r>
              <a:rPr lang="lt-LT" b="0" i="0" dirty="0" err="1">
                <a:solidFill>
                  <a:srgbClr val="374151"/>
                </a:solidFill>
                <a:effectLst/>
                <a:latin typeface="Söhne"/>
              </a:rPr>
              <a:t>they</a:t>
            </a:r>
            <a:r>
              <a:rPr lang="lt-LT" b="0" i="0" dirty="0">
                <a:solidFill>
                  <a:srgbClr val="374151"/>
                </a:solidFill>
                <a:effectLst/>
                <a:latin typeface="Söhne"/>
              </a:rPr>
              <a:t> </a:t>
            </a:r>
            <a:r>
              <a:rPr lang="lt-LT" b="0" i="0" dirty="0" err="1">
                <a:solidFill>
                  <a:srgbClr val="374151"/>
                </a:solidFill>
                <a:effectLst/>
                <a:latin typeface="Söhne"/>
              </a:rPr>
              <a:t>do</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preserve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order</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elements</a:t>
            </a:r>
            <a:r>
              <a:rPr lang="lt-LT" b="0" i="0" dirty="0">
                <a:solidFill>
                  <a:srgbClr val="374151"/>
                </a:solidFill>
                <a:effectLst/>
                <a:latin typeface="Söhne"/>
              </a:rPr>
              <a:t>. </a:t>
            </a:r>
            <a:r>
              <a:rPr lang="lt-LT" b="0" i="0" dirty="0" err="1">
                <a:solidFill>
                  <a:srgbClr val="374151"/>
                </a:solidFill>
                <a:effectLst/>
                <a:latin typeface="Söhne"/>
              </a:rPr>
              <a:t>However</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sorting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accessing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values</a:t>
            </a:r>
            <a:r>
              <a:rPr lang="lt-LT" b="0" i="0" dirty="0">
                <a:solidFill>
                  <a:srgbClr val="374151"/>
                </a:solidFill>
                <a:effectLst/>
                <a:latin typeface="Söhne"/>
              </a:rPr>
              <a:t> </a:t>
            </a:r>
            <a:r>
              <a:rPr lang="lt-LT" b="0" i="0" dirty="0" err="1">
                <a:solidFill>
                  <a:srgbClr val="374151"/>
                </a:solidFill>
                <a:effectLst/>
                <a:latin typeface="Söhne"/>
              </a:rPr>
              <a:t>based</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achieve</a:t>
            </a:r>
            <a:r>
              <a:rPr lang="lt-LT" b="0" i="0" dirty="0">
                <a:solidFill>
                  <a:srgbClr val="374151"/>
                </a:solidFill>
                <a:effectLst/>
                <a:latin typeface="Söhne"/>
              </a:rPr>
              <a:t> a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representation</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dictionary</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To </a:t>
            </a:r>
            <a:r>
              <a:rPr lang="lt-LT" b="0" i="0" dirty="0" err="1">
                <a:solidFill>
                  <a:srgbClr val="374151"/>
                </a:solidFill>
                <a:effectLst/>
                <a:latin typeface="Söhne"/>
              </a:rPr>
              <a:t>summarize</a:t>
            </a:r>
            <a:r>
              <a:rPr lang="lt-LT" b="0" i="0" dirty="0">
                <a:solidFill>
                  <a:srgbClr val="374151"/>
                </a:solidFill>
                <a:effectLst/>
                <a:latin typeface="Söhne"/>
              </a:rPr>
              <a:t>, </a:t>
            </a:r>
            <a:r>
              <a:rPr lang="lt-LT" b="0" i="0" dirty="0" err="1">
                <a:solidFill>
                  <a:srgbClr val="374151"/>
                </a:solidFill>
                <a:effectLst/>
                <a:latin typeface="Söhne"/>
              </a:rPr>
              <a:t>sorting</a:t>
            </a:r>
            <a:r>
              <a:rPr lang="lt-LT" b="0" i="0" dirty="0">
                <a:solidFill>
                  <a:srgbClr val="374151"/>
                </a:solidFill>
                <a:effectLst/>
                <a:latin typeface="Söhne"/>
              </a:rPr>
              <a:t> </a:t>
            </a:r>
            <a:r>
              <a:rPr lang="lt-LT" b="0" i="0" dirty="0" err="1">
                <a:solidFill>
                  <a:srgbClr val="374151"/>
                </a:solidFill>
                <a:effectLst/>
                <a:latin typeface="Söhne"/>
              </a:rPr>
              <a:t>dictionaries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involves</a:t>
            </a:r>
            <a:r>
              <a:rPr lang="lt-LT" b="0" i="0" dirty="0">
                <a:solidFill>
                  <a:srgbClr val="374151"/>
                </a:solidFill>
                <a:effectLst/>
                <a:latin typeface="Söhne"/>
              </a:rPr>
              <a:t> </a:t>
            </a:r>
            <a:r>
              <a:rPr lang="lt-LT" b="0" i="0" dirty="0" err="1">
                <a:solidFill>
                  <a:srgbClr val="374151"/>
                </a:solidFill>
                <a:effectLst/>
                <a:latin typeface="Söhne"/>
              </a:rPr>
              <a:t>extracting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sorting</a:t>
            </a:r>
            <a:r>
              <a:rPr lang="lt-LT" b="0" i="0" dirty="0">
                <a:solidFill>
                  <a:srgbClr val="374151"/>
                </a:solidFill>
                <a:effectLst/>
                <a:latin typeface="Söhne"/>
              </a:rPr>
              <a:t> </a:t>
            </a:r>
            <a:r>
              <a:rPr lang="lt-LT" b="0" i="0" dirty="0" err="1">
                <a:solidFill>
                  <a:srgbClr val="374151"/>
                </a:solidFill>
                <a:effectLst/>
                <a:latin typeface="Söhne"/>
              </a:rPr>
              <a:t>them</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accessing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corresponding</a:t>
            </a:r>
            <a:r>
              <a:rPr lang="lt-LT" b="0" i="0" dirty="0">
                <a:solidFill>
                  <a:srgbClr val="374151"/>
                </a:solidFill>
                <a:effectLst/>
                <a:latin typeface="Söhne"/>
              </a:rPr>
              <a:t> </a:t>
            </a:r>
            <a:r>
              <a:rPr lang="lt-LT" b="0" i="0" dirty="0" err="1">
                <a:solidFill>
                  <a:srgbClr val="374151"/>
                </a:solidFill>
                <a:effectLst/>
                <a:latin typeface="Söhne"/>
              </a:rPr>
              <a:t>values</a:t>
            </a:r>
            <a:r>
              <a:rPr lang="lt-LT" b="0" i="0" dirty="0">
                <a:solidFill>
                  <a:srgbClr val="374151"/>
                </a:solidFill>
                <a:effectLst/>
                <a:latin typeface="Söhne"/>
              </a:rPr>
              <a:t> </a:t>
            </a:r>
            <a:r>
              <a:rPr lang="lt-LT" b="0" i="0" dirty="0" err="1">
                <a:solidFill>
                  <a:srgbClr val="374151"/>
                </a:solidFill>
                <a:effectLst/>
                <a:latin typeface="Söhne"/>
              </a:rPr>
              <a:t>based</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enables</a:t>
            </a:r>
            <a:r>
              <a:rPr lang="lt-LT" b="0" i="0" dirty="0">
                <a:solidFill>
                  <a:srgbClr val="374151"/>
                </a:solidFill>
                <a:effectLst/>
                <a:latin typeface="Söhne"/>
              </a:rPr>
              <a:t> </a:t>
            </a:r>
            <a:r>
              <a:rPr lang="lt-LT" b="0" i="0" dirty="0" err="1">
                <a:solidFill>
                  <a:srgbClr val="374151"/>
                </a:solidFill>
                <a:effectLst/>
                <a:latin typeface="Söhne"/>
              </a:rPr>
              <a:t>us</a:t>
            </a:r>
            <a:r>
              <a:rPr lang="lt-LT" b="0" i="0" dirty="0">
                <a:solidFill>
                  <a:srgbClr val="374151"/>
                </a:solidFill>
                <a:effectLst/>
                <a:latin typeface="Söhne"/>
              </a:rPr>
              <a:t> to </a:t>
            </a:r>
            <a:r>
              <a:rPr lang="lt-LT" b="0" i="0" dirty="0" err="1">
                <a:solidFill>
                  <a:srgbClr val="374151"/>
                </a:solidFill>
                <a:effectLst/>
                <a:latin typeface="Söhne"/>
              </a:rPr>
              <a:t>sort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obtain</a:t>
            </a:r>
            <a:r>
              <a:rPr lang="lt-LT" b="0" i="0" dirty="0">
                <a:solidFill>
                  <a:srgbClr val="374151"/>
                </a:solidFill>
                <a:effectLst/>
                <a:latin typeface="Söhne"/>
              </a:rPr>
              <a:t> a </a:t>
            </a:r>
            <a:r>
              <a:rPr lang="lt-LT" b="0" i="0" dirty="0" err="1">
                <a:solidFill>
                  <a:srgbClr val="374151"/>
                </a:solidFill>
                <a:effectLst/>
                <a:latin typeface="Söhne"/>
              </a:rPr>
              <a:t>new</a:t>
            </a:r>
            <a:r>
              <a:rPr lang="lt-LT" b="0" i="0" dirty="0">
                <a:solidFill>
                  <a:srgbClr val="374151"/>
                </a:solidFill>
                <a:effectLst/>
                <a:latin typeface="Söhne"/>
              </a:rPr>
              <a:t> </a:t>
            </a:r>
            <a:r>
              <a:rPr lang="lt-LT" b="0" i="0" dirty="0" err="1">
                <a:solidFill>
                  <a:srgbClr val="374151"/>
                </a:solidFill>
                <a:effectLst/>
                <a:latin typeface="Söhne"/>
              </a:rPr>
              <a:t>list</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However</a:t>
            </a:r>
            <a:r>
              <a:rPr lang="lt-LT" b="0" i="0" dirty="0">
                <a:solidFill>
                  <a:srgbClr val="374151"/>
                </a:solidFill>
                <a:effectLst/>
                <a:latin typeface="Söhne"/>
              </a:rPr>
              <a:t>, </a:t>
            </a:r>
            <a:r>
              <a:rPr lang="lt-LT" b="0" i="0" dirty="0" err="1">
                <a:solidFill>
                  <a:srgbClr val="374151"/>
                </a:solidFill>
                <a:effectLst/>
                <a:latin typeface="Söhne"/>
              </a:rPr>
              <a:t>since</a:t>
            </a:r>
            <a:r>
              <a:rPr lang="lt-LT" b="0" i="0" dirty="0">
                <a:solidFill>
                  <a:srgbClr val="374151"/>
                </a:solidFill>
                <a:effectLst/>
                <a:latin typeface="Söhne"/>
              </a:rPr>
              <a:t> </a:t>
            </a:r>
            <a:r>
              <a:rPr lang="lt-LT" b="0" i="0" dirty="0" err="1">
                <a:solidFill>
                  <a:srgbClr val="374151"/>
                </a:solidFill>
                <a:effectLst/>
                <a:latin typeface="Söhne"/>
              </a:rPr>
              <a:t>dictionaries</a:t>
            </a:r>
            <a:r>
              <a:rPr lang="lt-LT" b="0" i="0" dirty="0">
                <a:solidFill>
                  <a:srgbClr val="374151"/>
                </a:solidFill>
                <a:effectLst/>
                <a:latin typeface="Söhne"/>
              </a:rPr>
              <a:t> are </a:t>
            </a:r>
            <a:r>
              <a:rPr lang="lt-LT" b="0" i="0" dirty="0" err="1">
                <a:solidFill>
                  <a:srgbClr val="374151"/>
                </a:solidFill>
                <a:effectLst/>
                <a:latin typeface="Söhne"/>
              </a:rPr>
              <a:t>inherently</a:t>
            </a:r>
            <a:r>
              <a:rPr lang="lt-LT" b="0" i="0" dirty="0">
                <a:solidFill>
                  <a:srgbClr val="374151"/>
                </a:solidFill>
                <a:effectLst/>
                <a:latin typeface="Söhne"/>
              </a:rPr>
              <a:t> </a:t>
            </a:r>
            <a:r>
              <a:rPr lang="lt-LT" b="0" i="0" dirty="0" err="1">
                <a:solidFill>
                  <a:srgbClr val="374151"/>
                </a:solidFill>
                <a:effectLst/>
                <a:latin typeface="Söhne"/>
              </a:rPr>
              <a:t>unordered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provide</a:t>
            </a:r>
            <a:r>
              <a:rPr lang="lt-LT" b="0" i="0" dirty="0">
                <a:solidFill>
                  <a:srgbClr val="374151"/>
                </a:solidFill>
                <a:effectLst/>
                <a:latin typeface="Söhne"/>
              </a:rPr>
              <a:t> a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representation</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provided</a:t>
            </a:r>
            <a:r>
              <a:rPr lang="lt-LT" b="0" i="0" dirty="0">
                <a:solidFill>
                  <a:srgbClr val="374151"/>
                </a:solidFill>
                <a:effectLst/>
                <a:latin typeface="Söhne"/>
              </a:rPr>
              <a:t> </a:t>
            </a:r>
            <a:r>
              <a:rPr lang="lt-LT" b="0" i="0" dirty="0" err="1">
                <a:solidFill>
                  <a:srgbClr val="374151"/>
                </a:solidFill>
                <a:effectLst/>
                <a:latin typeface="Söhne"/>
              </a:rPr>
              <a:t>example</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sorted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keys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zodynas</a:t>
            </a:r>
            <a:r>
              <a:rPr lang="lt-LT" b="0" i="0" dirty="0">
                <a:solidFill>
                  <a:srgbClr val="374151"/>
                </a:solidFill>
                <a:effectLst/>
                <a:latin typeface="Söhne"/>
              </a:rPr>
              <a:t> </a:t>
            </a:r>
            <a:r>
              <a:rPr lang="lt-LT" b="0" i="0" dirty="0" err="1">
                <a:solidFill>
                  <a:srgbClr val="374151"/>
                </a:solidFill>
                <a:effectLst/>
                <a:latin typeface="Söhne"/>
              </a:rPr>
              <a:t>dictionary</a:t>
            </a:r>
            <a:r>
              <a:rPr lang="lt-LT" b="0" i="0" dirty="0">
                <a:solidFill>
                  <a:srgbClr val="374151"/>
                </a:solidFill>
                <a:effectLst/>
                <a:latin typeface="Söhne"/>
              </a:rPr>
              <a:t> </a:t>
            </a:r>
            <a:r>
              <a:rPr lang="lt-LT" b="0" i="0" dirty="0" err="1">
                <a:solidFill>
                  <a:srgbClr val="374151"/>
                </a:solidFill>
                <a:effectLst/>
                <a:latin typeface="Söhne"/>
              </a:rPr>
              <a:t>alphabetically</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obtained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output</a:t>
            </a:r>
            <a:r>
              <a:rPr lang="lt-LT" b="0" i="0" dirty="0">
                <a:solidFill>
                  <a:srgbClr val="374151"/>
                </a:solidFill>
                <a:effectLst/>
                <a:latin typeface="Söhne"/>
              </a:rPr>
              <a:t> ['Amžius', 'Pavarde', 'Vardas'].</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16</a:t>
            </a:fld>
            <a:endParaRPr lang="en-LT"/>
          </a:p>
        </p:txBody>
      </p:sp>
    </p:spTree>
    <p:extLst>
      <p:ext uri="{BB962C8B-B14F-4D97-AF65-F5344CB8AC3E}">
        <p14:creationId xmlns:p14="http://schemas.microsoft.com/office/powerpoint/2010/main" val="3677840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Söhne"/>
              </a:rPr>
              <a:t>Sorting according to the absolute value in Python allows us to sort a list based on the magnitude of the elements, disregarding their sign. This is useful when we want to sort elements based on their numerical value without considering whether they are positive or negative. Let's explore an example to understand how this works.</a:t>
            </a:r>
          </a:p>
          <a:p>
            <a:pPr algn="l"/>
            <a:endParaRPr lang="en-GB" b="0" i="0" dirty="0">
              <a:effectLst/>
              <a:latin typeface="Söhne"/>
            </a:endParaRPr>
          </a:p>
          <a:p>
            <a:pPr algn="l"/>
            <a:r>
              <a:rPr lang="en-GB" b="0" i="0" dirty="0">
                <a:effectLst/>
                <a:latin typeface="Söhne"/>
              </a:rPr>
              <a:t>In our example, we have a list called </a:t>
            </a:r>
            <a:r>
              <a:rPr lang="en-GB" b="0" i="0" dirty="0" err="1">
                <a:effectLst/>
                <a:latin typeface="Söhne"/>
              </a:rPr>
              <a:t>sarasas</a:t>
            </a:r>
            <a:r>
              <a:rPr lang="en-GB" b="0" i="0" dirty="0">
                <a:effectLst/>
                <a:latin typeface="Söhne"/>
              </a:rPr>
              <a:t> with various positive and negative numbers. Our goal is to sort the list based on the absolute value of the elements. We can achieve this using the sorted() function and providing a custom key argument. Let's take a look at the code:</a:t>
            </a:r>
          </a:p>
          <a:p>
            <a:pPr algn="l"/>
            <a:r>
              <a:rPr lang="en-GB" b="0" i="0" dirty="0" err="1">
                <a:effectLst/>
                <a:latin typeface="Söhne"/>
              </a:rPr>
              <a:t>sarasas</a:t>
            </a:r>
            <a:r>
              <a:rPr lang="en-GB" b="0" i="0" dirty="0">
                <a:effectLst/>
                <a:latin typeface="Söhne"/>
              </a:rPr>
              <a:t> = [-</a:t>
            </a:r>
            <a:r>
              <a:rPr lang="en-GB" b="0" i="0" dirty="0">
                <a:solidFill>
                  <a:srgbClr val="DF3079"/>
                </a:solidFill>
                <a:effectLst/>
                <a:latin typeface="Söhne"/>
              </a:rPr>
              <a:t>2</a:t>
            </a:r>
            <a:r>
              <a:rPr lang="en-GB" b="0" i="0" dirty="0">
                <a:effectLst/>
                <a:latin typeface="Söhne"/>
              </a:rPr>
              <a:t>, </a:t>
            </a:r>
            <a:r>
              <a:rPr lang="en-GB" b="0" i="0" dirty="0">
                <a:solidFill>
                  <a:srgbClr val="DF3079"/>
                </a:solidFill>
                <a:effectLst/>
                <a:latin typeface="Söhne"/>
              </a:rPr>
              <a:t>5</a:t>
            </a:r>
            <a:r>
              <a:rPr lang="en-GB" b="0" i="0" dirty="0">
                <a:effectLst/>
                <a:latin typeface="Söhne"/>
              </a:rPr>
              <a:t>, -</a:t>
            </a:r>
            <a:r>
              <a:rPr lang="en-GB" b="0" i="0" dirty="0">
                <a:solidFill>
                  <a:srgbClr val="DF3079"/>
                </a:solidFill>
                <a:effectLst/>
                <a:latin typeface="Söhne"/>
              </a:rPr>
              <a:t>4</a:t>
            </a:r>
            <a:r>
              <a:rPr lang="en-GB" b="0" i="0" dirty="0">
                <a:effectLst/>
                <a:latin typeface="Söhne"/>
              </a:rPr>
              <a:t>, </a:t>
            </a:r>
            <a:r>
              <a:rPr lang="en-GB" b="0" i="0" dirty="0">
                <a:solidFill>
                  <a:srgbClr val="DF3079"/>
                </a:solidFill>
                <a:effectLst/>
                <a:latin typeface="Söhne"/>
              </a:rPr>
              <a:t>7</a:t>
            </a:r>
            <a:r>
              <a:rPr lang="en-GB" b="0" i="0" dirty="0">
                <a:effectLst/>
                <a:latin typeface="Söhne"/>
              </a:rPr>
              <a:t>, -</a:t>
            </a:r>
            <a:r>
              <a:rPr lang="en-GB" b="0" i="0" dirty="0">
                <a:solidFill>
                  <a:srgbClr val="DF3079"/>
                </a:solidFill>
                <a:effectLst/>
                <a:latin typeface="Söhne"/>
              </a:rPr>
              <a:t>5</a:t>
            </a:r>
            <a:r>
              <a:rPr lang="en-GB" b="0" i="0" dirty="0">
                <a:effectLst/>
                <a:latin typeface="Söhne"/>
              </a:rPr>
              <a:t>, </a:t>
            </a:r>
            <a:r>
              <a:rPr lang="en-GB" b="0" i="0" dirty="0">
                <a:solidFill>
                  <a:srgbClr val="DF3079"/>
                </a:solidFill>
                <a:effectLst/>
                <a:latin typeface="Söhne"/>
              </a:rPr>
              <a:t>9</a:t>
            </a:r>
            <a:r>
              <a:rPr lang="en-GB" b="0" i="0" dirty="0">
                <a:effectLst/>
                <a:latin typeface="Söhne"/>
              </a:rPr>
              <a:t>] </a:t>
            </a:r>
            <a:r>
              <a:rPr lang="en-GB" b="0" i="0" dirty="0" err="1">
                <a:effectLst/>
                <a:latin typeface="Söhne"/>
              </a:rPr>
              <a:t>surusiuotas</a:t>
            </a:r>
            <a:r>
              <a:rPr lang="en-GB" b="0" i="0" dirty="0">
                <a:effectLst/>
                <a:latin typeface="Söhne"/>
              </a:rPr>
              <a:t> = </a:t>
            </a:r>
            <a:r>
              <a:rPr lang="en-GB" b="0" i="0" dirty="0">
                <a:solidFill>
                  <a:srgbClr val="E9950C"/>
                </a:solidFill>
                <a:effectLst/>
                <a:latin typeface="Söhne"/>
              </a:rPr>
              <a:t>sorted</a:t>
            </a:r>
            <a:r>
              <a:rPr lang="en-GB" b="0" i="0" dirty="0">
                <a:effectLst/>
                <a:latin typeface="Söhne"/>
              </a:rPr>
              <a:t>(</a:t>
            </a:r>
            <a:r>
              <a:rPr lang="en-GB" b="0" i="0" dirty="0" err="1">
                <a:effectLst/>
                <a:latin typeface="Söhne"/>
              </a:rPr>
              <a:t>sarasas</a:t>
            </a:r>
            <a:r>
              <a:rPr lang="en-GB" b="0" i="0" dirty="0">
                <a:effectLst/>
                <a:latin typeface="Söhne"/>
              </a:rPr>
              <a:t>) </a:t>
            </a:r>
            <a:r>
              <a:rPr lang="en-GB" b="0" i="0" dirty="0">
                <a:solidFill>
                  <a:srgbClr val="E9950C"/>
                </a:solidFill>
                <a:effectLst/>
                <a:latin typeface="Söhne"/>
              </a:rPr>
              <a:t>print</a:t>
            </a:r>
            <a:r>
              <a:rPr lang="en-GB" b="0" i="0" dirty="0">
                <a:effectLst/>
                <a:latin typeface="Söhne"/>
              </a:rPr>
              <a:t>(</a:t>
            </a:r>
            <a:r>
              <a:rPr lang="en-GB" b="0" i="0" dirty="0" err="1">
                <a:effectLst/>
                <a:latin typeface="Söhne"/>
              </a:rPr>
              <a:t>surusiuotas</a:t>
            </a:r>
            <a:r>
              <a:rPr lang="en-GB" b="0" i="0" dirty="0">
                <a:effectLst/>
                <a:latin typeface="Söhne"/>
              </a:rPr>
              <a:t>) # Output: [-5, -4, -2, 5, 7, 9] </a:t>
            </a:r>
          </a:p>
          <a:p>
            <a:pPr algn="l"/>
            <a:endParaRPr lang="en-GB" b="0" i="0" dirty="0">
              <a:effectLst/>
              <a:latin typeface="Söhne"/>
            </a:endParaRPr>
          </a:p>
          <a:p>
            <a:pPr algn="l"/>
            <a:r>
              <a:rPr lang="en-GB" b="0" i="0" dirty="0">
                <a:effectLst/>
                <a:latin typeface="Söhne"/>
              </a:rPr>
              <a:t>In this code snippet, we use the sorted() function without any additional arguments. By default, the sorted() function sorts the elements of the list in ascending order. When we print </a:t>
            </a:r>
            <a:r>
              <a:rPr lang="en-GB" b="0" i="0" dirty="0" err="1">
                <a:effectLst/>
                <a:latin typeface="Söhne"/>
              </a:rPr>
              <a:t>surusiuotas</a:t>
            </a:r>
            <a:r>
              <a:rPr lang="en-GB" b="0" i="0" dirty="0">
                <a:effectLst/>
                <a:latin typeface="Söhne"/>
              </a:rPr>
              <a:t>, we get the following output:</a:t>
            </a:r>
          </a:p>
          <a:p>
            <a:pPr algn="l"/>
            <a:r>
              <a:rPr lang="en-GB" b="0" i="0" dirty="0">
                <a:solidFill>
                  <a:srgbClr val="DF3079"/>
                </a:solidFill>
                <a:effectLst/>
                <a:latin typeface="Söhne"/>
              </a:rPr>
              <a:t>[-5, -4, -2, 5, 7, 9]</a:t>
            </a:r>
            <a:r>
              <a:rPr lang="en-GB" b="0" i="0" dirty="0">
                <a:effectLst/>
                <a:latin typeface="Söhne"/>
              </a:rPr>
              <a:t> </a:t>
            </a:r>
          </a:p>
          <a:p>
            <a:pPr algn="l"/>
            <a:endParaRPr lang="en-GB" b="0" i="0" dirty="0">
              <a:effectLst/>
              <a:latin typeface="Söhne"/>
            </a:endParaRPr>
          </a:p>
          <a:p>
            <a:pPr algn="l"/>
            <a:r>
              <a:rPr lang="en-GB" b="0" i="0" dirty="0">
                <a:effectLst/>
                <a:latin typeface="Söhne"/>
              </a:rPr>
              <a:t>The list is sorted in ascending order, taking into account the signs of the numbers. Negative numbers appear first, followed by positive numbers.</a:t>
            </a:r>
          </a:p>
          <a:p>
            <a:pPr algn="l"/>
            <a:endParaRPr lang="en-GB" b="0" i="0" dirty="0">
              <a:effectLst/>
              <a:latin typeface="Söhne"/>
            </a:endParaRPr>
          </a:p>
          <a:p>
            <a:pPr algn="l"/>
            <a:r>
              <a:rPr lang="en-GB" b="0" i="0" dirty="0">
                <a:effectLst/>
                <a:latin typeface="Söhne"/>
              </a:rPr>
              <a:t>Now, let's explore how to sort based on the absolute value of the elements. We can achieve this by providing a key argument to the sorted() function, specifying that the sorting should be based on the absolute value of each element. Let's see the code:</a:t>
            </a:r>
          </a:p>
          <a:p>
            <a:pPr algn="l"/>
            <a:r>
              <a:rPr lang="en-GB" b="0" i="0" dirty="0" err="1">
                <a:effectLst/>
                <a:latin typeface="Söhne"/>
              </a:rPr>
              <a:t>sarasas</a:t>
            </a:r>
            <a:r>
              <a:rPr lang="en-GB" b="0" i="0" dirty="0">
                <a:effectLst/>
                <a:latin typeface="Söhne"/>
              </a:rPr>
              <a:t> = [-</a:t>
            </a:r>
            <a:r>
              <a:rPr lang="en-GB" b="0" i="0" dirty="0">
                <a:solidFill>
                  <a:srgbClr val="DF3079"/>
                </a:solidFill>
                <a:effectLst/>
                <a:latin typeface="Söhne"/>
              </a:rPr>
              <a:t>2</a:t>
            </a:r>
            <a:r>
              <a:rPr lang="en-GB" b="0" i="0" dirty="0">
                <a:effectLst/>
                <a:latin typeface="Söhne"/>
              </a:rPr>
              <a:t>, </a:t>
            </a:r>
            <a:r>
              <a:rPr lang="en-GB" b="0" i="0" dirty="0">
                <a:solidFill>
                  <a:srgbClr val="DF3079"/>
                </a:solidFill>
                <a:effectLst/>
                <a:latin typeface="Söhne"/>
              </a:rPr>
              <a:t>5</a:t>
            </a:r>
            <a:r>
              <a:rPr lang="en-GB" b="0" i="0" dirty="0">
                <a:effectLst/>
                <a:latin typeface="Söhne"/>
              </a:rPr>
              <a:t>, </a:t>
            </a:r>
            <a:r>
              <a:rPr lang="en-GB" b="0" i="0" dirty="0">
                <a:solidFill>
                  <a:srgbClr val="DF3079"/>
                </a:solidFill>
                <a:effectLst/>
                <a:latin typeface="Söhne"/>
              </a:rPr>
              <a:t>4</a:t>
            </a:r>
            <a:r>
              <a:rPr lang="en-GB" b="0" i="0" dirty="0">
                <a:effectLst/>
                <a:latin typeface="Söhne"/>
              </a:rPr>
              <a:t>, </a:t>
            </a:r>
            <a:r>
              <a:rPr lang="en-GB" b="0" i="0" dirty="0">
                <a:solidFill>
                  <a:srgbClr val="DF3079"/>
                </a:solidFill>
                <a:effectLst/>
                <a:latin typeface="Söhne"/>
              </a:rPr>
              <a:t>7</a:t>
            </a:r>
            <a:r>
              <a:rPr lang="en-GB" b="0" i="0" dirty="0">
                <a:effectLst/>
                <a:latin typeface="Söhne"/>
              </a:rPr>
              <a:t>, -</a:t>
            </a:r>
            <a:r>
              <a:rPr lang="en-GB" b="0" i="0" dirty="0">
                <a:solidFill>
                  <a:srgbClr val="DF3079"/>
                </a:solidFill>
                <a:effectLst/>
                <a:latin typeface="Söhne"/>
              </a:rPr>
              <a:t>5</a:t>
            </a:r>
            <a:r>
              <a:rPr lang="en-GB" b="0" i="0" dirty="0">
                <a:effectLst/>
                <a:latin typeface="Söhne"/>
              </a:rPr>
              <a:t>, </a:t>
            </a:r>
            <a:r>
              <a:rPr lang="en-GB" b="0" i="0" dirty="0">
                <a:solidFill>
                  <a:srgbClr val="DF3079"/>
                </a:solidFill>
                <a:effectLst/>
                <a:latin typeface="Söhne"/>
              </a:rPr>
              <a:t>9</a:t>
            </a:r>
            <a:r>
              <a:rPr lang="en-GB" b="0" i="0" dirty="0">
                <a:effectLst/>
                <a:latin typeface="Söhne"/>
              </a:rPr>
              <a:t>] </a:t>
            </a:r>
            <a:r>
              <a:rPr lang="en-GB" b="0" i="0" dirty="0" err="1">
                <a:effectLst/>
                <a:latin typeface="Söhne"/>
              </a:rPr>
              <a:t>surusiuotas</a:t>
            </a:r>
            <a:r>
              <a:rPr lang="en-GB" b="0" i="0" dirty="0">
                <a:effectLst/>
                <a:latin typeface="Söhne"/>
              </a:rPr>
              <a:t> = </a:t>
            </a:r>
            <a:r>
              <a:rPr lang="en-GB" b="0" i="0" dirty="0">
                <a:solidFill>
                  <a:srgbClr val="E9950C"/>
                </a:solidFill>
                <a:effectLst/>
                <a:latin typeface="Söhne"/>
              </a:rPr>
              <a:t>sorted</a:t>
            </a:r>
            <a:r>
              <a:rPr lang="en-GB" b="0" i="0" dirty="0">
                <a:effectLst/>
                <a:latin typeface="Söhne"/>
              </a:rPr>
              <a:t>(</a:t>
            </a:r>
            <a:r>
              <a:rPr lang="en-GB" b="0" i="0" dirty="0" err="1">
                <a:effectLst/>
                <a:latin typeface="Söhne"/>
              </a:rPr>
              <a:t>sarasas</a:t>
            </a:r>
            <a:r>
              <a:rPr lang="en-GB" b="0" i="0" dirty="0">
                <a:effectLst/>
                <a:latin typeface="Söhne"/>
              </a:rPr>
              <a:t>, key=</a:t>
            </a:r>
            <a:r>
              <a:rPr lang="en-GB" b="0" i="0" dirty="0">
                <a:solidFill>
                  <a:srgbClr val="E9950C"/>
                </a:solidFill>
                <a:effectLst/>
                <a:latin typeface="Söhne"/>
              </a:rPr>
              <a:t>abs</a:t>
            </a:r>
            <a:r>
              <a:rPr lang="en-GB" b="0" i="0" dirty="0">
                <a:effectLst/>
                <a:latin typeface="Söhne"/>
              </a:rPr>
              <a:t>) </a:t>
            </a:r>
            <a:r>
              <a:rPr lang="en-GB" b="0" i="0" dirty="0">
                <a:solidFill>
                  <a:srgbClr val="E9950C"/>
                </a:solidFill>
                <a:effectLst/>
                <a:latin typeface="Söhne"/>
              </a:rPr>
              <a:t>print</a:t>
            </a:r>
            <a:r>
              <a:rPr lang="en-GB" b="0" i="0" dirty="0">
                <a:effectLst/>
                <a:latin typeface="Söhne"/>
              </a:rPr>
              <a:t>(</a:t>
            </a:r>
            <a:r>
              <a:rPr lang="en-GB" b="0" i="0" dirty="0" err="1">
                <a:effectLst/>
                <a:latin typeface="Söhne"/>
              </a:rPr>
              <a:t>surusiuotas</a:t>
            </a:r>
            <a:r>
              <a:rPr lang="en-GB" b="0" i="0" dirty="0">
                <a:effectLst/>
                <a:latin typeface="Söhne"/>
              </a:rPr>
              <a:t>) # Output: [-2, -4, 5, -5, 7, 9] </a:t>
            </a:r>
          </a:p>
          <a:p>
            <a:pPr algn="l"/>
            <a:endParaRPr lang="en-GB" b="0" i="0" dirty="0">
              <a:effectLst/>
              <a:latin typeface="Söhne"/>
            </a:endParaRPr>
          </a:p>
          <a:p>
            <a:pPr algn="l"/>
            <a:r>
              <a:rPr lang="en-GB" b="0" i="0" dirty="0">
                <a:effectLst/>
                <a:latin typeface="Söhne"/>
              </a:rPr>
              <a:t>In this code snippet, we use the key=abs argument in the sorted() function. This indicates that the sorting should be based on the absolute value of each element. When we print </a:t>
            </a:r>
            <a:r>
              <a:rPr lang="en-GB" b="0" i="0" dirty="0" err="1">
                <a:effectLst/>
                <a:latin typeface="Söhne"/>
              </a:rPr>
              <a:t>surusiuotas</a:t>
            </a:r>
            <a:r>
              <a:rPr lang="en-GB" b="0" i="0" dirty="0">
                <a:effectLst/>
                <a:latin typeface="Söhne"/>
              </a:rPr>
              <a:t>, we get the following output:</a:t>
            </a:r>
          </a:p>
          <a:p>
            <a:pPr algn="l"/>
            <a:r>
              <a:rPr lang="en-GB" b="0" i="0" dirty="0">
                <a:solidFill>
                  <a:srgbClr val="DF3079"/>
                </a:solidFill>
                <a:effectLst/>
                <a:latin typeface="Söhne"/>
              </a:rPr>
              <a:t>[-2, -4, 5, -5, 7, 9]</a:t>
            </a:r>
            <a:r>
              <a:rPr lang="en-GB" b="0" i="0" dirty="0">
                <a:effectLst/>
                <a:latin typeface="Söhne"/>
              </a:rPr>
              <a:t> </a:t>
            </a:r>
          </a:p>
          <a:p>
            <a:pPr algn="l"/>
            <a:endParaRPr lang="en-GB" b="0" i="0" dirty="0">
              <a:effectLst/>
              <a:latin typeface="Söhne"/>
            </a:endParaRPr>
          </a:p>
          <a:p>
            <a:pPr algn="l"/>
            <a:r>
              <a:rPr lang="en-GB" b="0" i="0" dirty="0">
                <a:effectLst/>
                <a:latin typeface="Söhne"/>
              </a:rPr>
              <a:t>The list is now sorted based on the absolute value of the elements, regardless of their sign. The absolute values are used as the sorting criteria, resulting in a list where the elements with smaller absolute values appear first, followed by those with larger absolute values.</a:t>
            </a:r>
          </a:p>
          <a:p>
            <a:pPr algn="l"/>
            <a:endParaRPr lang="en-GB" b="0" i="0" dirty="0">
              <a:effectLst/>
              <a:latin typeface="Söhne"/>
            </a:endParaRPr>
          </a:p>
          <a:p>
            <a:pPr algn="l"/>
            <a:r>
              <a:rPr lang="en-GB" b="0" i="0" dirty="0">
                <a:effectLst/>
                <a:latin typeface="Söhne"/>
              </a:rPr>
              <a:t>To summarize, sorting according to the absolute value in Python allows us to sort a list based on the magnitude of the elements, disregarding their sign. By providing a key argument to the sorted() function and using the abs function as the key function, we can sort the list based on the absolute value of each element. This technique is useful when we want to sort elements based on their numerical value without considering their signs. In the given examples, we sorted the </a:t>
            </a:r>
            <a:r>
              <a:rPr lang="en-GB" b="0" i="0" dirty="0" err="1">
                <a:effectLst/>
                <a:latin typeface="Söhne"/>
              </a:rPr>
              <a:t>sarasas</a:t>
            </a:r>
            <a:r>
              <a:rPr lang="en-GB" b="0" i="0" dirty="0">
                <a:effectLst/>
                <a:latin typeface="Söhne"/>
              </a:rPr>
              <a:t> list using the sorted() function, obtaining the outputs [-5, -4, -2, 5, 7, 9] and [-2, -4, 5, -5, 7, 9] respectively.</a:t>
            </a:r>
          </a:p>
          <a:p>
            <a:br>
              <a:rPr lang="en-GB" dirty="0"/>
            </a:br>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17</a:t>
            </a:fld>
            <a:endParaRPr lang="en-LT"/>
          </a:p>
        </p:txBody>
      </p:sp>
    </p:spTree>
    <p:extLst>
      <p:ext uri="{BB962C8B-B14F-4D97-AF65-F5344CB8AC3E}">
        <p14:creationId xmlns:p14="http://schemas.microsoft.com/office/powerpoint/2010/main" val="129870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Sorting objects in a list in Python allows us to order the objects based on specific attributes or properties of those objects. This is useful when we have a collection of objects and want to arrange them in a particular order. Let's explore an example to understand how to sort objects in a list.</a:t>
            </a:r>
          </a:p>
          <a:p>
            <a:pPr algn="l"/>
            <a:endParaRPr lang="en-GB" b="0" i="0" dirty="0">
              <a:solidFill>
                <a:srgbClr val="374151"/>
              </a:solidFill>
              <a:effectLst/>
              <a:latin typeface="Söhne"/>
            </a:endParaRPr>
          </a:p>
          <a:p>
            <a:pPr algn="l"/>
            <a:r>
              <a:rPr lang="en-GB" b="0" i="0" dirty="0">
                <a:solidFill>
                  <a:srgbClr val="374151"/>
                </a:solidFill>
                <a:effectLst/>
                <a:latin typeface="Söhne"/>
              </a:rPr>
              <a:t>In our example, we have a class called </a:t>
            </a:r>
            <a:r>
              <a:rPr lang="en-GB" b="0" i="0" dirty="0" err="1">
                <a:solidFill>
                  <a:srgbClr val="374151"/>
                </a:solidFill>
                <a:effectLst/>
                <a:latin typeface="Söhne"/>
              </a:rPr>
              <a:t>Darbuotojas</a:t>
            </a:r>
            <a:r>
              <a:rPr lang="en-GB" b="0" i="0" dirty="0">
                <a:solidFill>
                  <a:srgbClr val="374151"/>
                </a:solidFill>
                <a:effectLst/>
                <a:latin typeface="Söhne"/>
              </a:rPr>
              <a:t>, representing employees with attributes such as name, surname, and salary. We want to sort a list of </a:t>
            </a:r>
            <a:r>
              <a:rPr lang="en-GB" b="0" i="0" dirty="0" err="1">
                <a:solidFill>
                  <a:srgbClr val="374151"/>
                </a:solidFill>
                <a:effectLst/>
                <a:latin typeface="Söhne"/>
              </a:rPr>
              <a:t>Darbuotojas</a:t>
            </a:r>
            <a:r>
              <a:rPr lang="en-GB" b="0" i="0" dirty="0">
                <a:solidFill>
                  <a:srgbClr val="374151"/>
                </a:solidFill>
                <a:effectLst/>
                <a:latin typeface="Söhne"/>
              </a:rPr>
              <a:t> objects based on their attributes. Let's take a look at the code:</a:t>
            </a:r>
          </a:p>
          <a:p>
            <a:r>
              <a:rPr lang="en-GB" dirty="0">
                <a:solidFill>
                  <a:srgbClr val="2E95D3"/>
                </a:solidFill>
                <a:effectLst/>
              </a:rPr>
              <a:t>class</a:t>
            </a:r>
            <a:r>
              <a:rPr lang="en-GB" dirty="0">
                <a:effectLst/>
              </a:rPr>
              <a:t> </a:t>
            </a:r>
            <a:r>
              <a:rPr lang="en-GB" dirty="0" err="1">
                <a:solidFill>
                  <a:srgbClr val="F22C3D"/>
                </a:solidFill>
                <a:effectLst/>
              </a:rPr>
              <a:t>Darbuotojas</a:t>
            </a:r>
            <a:r>
              <a:rPr lang="en-GB" dirty="0">
                <a:effectLst/>
              </a:rPr>
              <a:t>: </a:t>
            </a:r>
            <a:r>
              <a:rPr lang="en-GB" dirty="0">
                <a:solidFill>
                  <a:srgbClr val="2E95D3"/>
                </a:solidFill>
                <a:effectLst/>
              </a:rPr>
              <a:t>def</a:t>
            </a:r>
            <a:r>
              <a:rPr lang="en-GB" dirty="0">
                <a:effectLst/>
              </a:rPr>
              <a:t> </a:t>
            </a:r>
            <a:r>
              <a:rPr lang="en-GB" dirty="0">
                <a:solidFill>
                  <a:srgbClr val="F22C3D"/>
                </a:solidFill>
                <a:effectLst/>
              </a:rPr>
              <a:t>__</a:t>
            </a:r>
            <a:r>
              <a:rPr lang="en-GB" dirty="0" err="1">
                <a:solidFill>
                  <a:srgbClr val="F22C3D"/>
                </a:solidFill>
                <a:effectLst/>
              </a:rPr>
              <a:t>init</a:t>
            </a:r>
            <a:r>
              <a:rPr lang="en-GB" dirty="0">
                <a:solidFill>
                  <a:srgbClr val="F22C3D"/>
                </a:solidFill>
                <a:effectLst/>
              </a:rPr>
              <a:t>__</a:t>
            </a:r>
            <a:r>
              <a:rPr lang="en-GB" dirty="0">
                <a:effectLst/>
              </a:rPr>
              <a:t>(self, </a:t>
            </a:r>
            <a:r>
              <a:rPr lang="en-GB" dirty="0" err="1">
                <a:effectLst/>
              </a:rPr>
              <a:t>vardas</a:t>
            </a:r>
            <a:r>
              <a:rPr lang="en-GB" dirty="0">
                <a:effectLst/>
              </a:rPr>
              <a:t>, </a:t>
            </a:r>
            <a:r>
              <a:rPr lang="en-GB" dirty="0" err="1">
                <a:effectLst/>
              </a:rPr>
              <a:t>pavarde</a:t>
            </a:r>
            <a:r>
              <a:rPr lang="en-GB" dirty="0">
                <a:effectLst/>
              </a:rPr>
              <a:t>, </a:t>
            </a:r>
            <a:r>
              <a:rPr lang="en-GB" dirty="0" err="1">
                <a:effectLst/>
              </a:rPr>
              <a:t>atlyginimas</a:t>
            </a:r>
            <a:r>
              <a:rPr lang="en-GB" dirty="0">
                <a:effectLst/>
              </a:rPr>
              <a:t>): </a:t>
            </a:r>
            <a:r>
              <a:rPr lang="en-GB" dirty="0" err="1">
                <a:effectLst/>
              </a:rPr>
              <a:t>self.vardas</a:t>
            </a:r>
            <a:r>
              <a:rPr lang="en-GB" dirty="0">
                <a:effectLst/>
              </a:rPr>
              <a:t> = </a:t>
            </a:r>
            <a:r>
              <a:rPr lang="en-GB" dirty="0" err="1">
                <a:effectLst/>
              </a:rPr>
              <a:t>vardas</a:t>
            </a:r>
            <a:r>
              <a:rPr lang="en-GB" dirty="0">
                <a:effectLst/>
              </a:rPr>
              <a:t> </a:t>
            </a:r>
            <a:r>
              <a:rPr lang="en-GB" dirty="0" err="1">
                <a:effectLst/>
              </a:rPr>
              <a:t>self.pavarde</a:t>
            </a:r>
            <a:r>
              <a:rPr lang="en-GB" dirty="0">
                <a:effectLst/>
              </a:rPr>
              <a:t> = </a:t>
            </a:r>
            <a:r>
              <a:rPr lang="en-GB" dirty="0" err="1">
                <a:effectLst/>
              </a:rPr>
              <a:t>pavarde</a:t>
            </a:r>
            <a:r>
              <a:rPr lang="en-GB" dirty="0">
                <a:effectLst/>
              </a:rPr>
              <a:t> </a:t>
            </a:r>
            <a:r>
              <a:rPr lang="en-GB" dirty="0" err="1">
                <a:effectLst/>
              </a:rPr>
              <a:t>self.atlyginimas</a:t>
            </a:r>
            <a:r>
              <a:rPr lang="en-GB" dirty="0">
                <a:effectLst/>
              </a:rPr>
              <a:t> = </a:t>
            </a:r>
            <a:r>
              <a:rPr lang="en-GB" dirty="0" err="1">
                <a:effectLst/>
              </a:rPr>
              <a:t>atlyginimas</a:t>
            </a:r>
            <a:r>
              <a:rPr lang="en-GB" dirty="0">
                <a:effectLst/>
              </a:rPr>
              <a:t> </a:t>
            </a:r>
            <a:r>
              <a:rPr lang="en-GB" dirty="0">
                <a:solidFill>
                  <a:srgbClr val="2E95D3"/>
                </a:solidFill>
                <a:effectLst/>
              </a:rPr>
              <a:t>def</a:t>
            </a:r>
            <a:r>
              <a:rPr lang="en-GB" dirty="0">
                <a:effectLst/>
              </a:rPr>
              <a:t> </a:t>
            </a:r>
            <a:r>
              <a:rPr lang="en-GB" dirty="0">
                <a:solidFill>
                  <a:srgbClr val="F22C3D"/>
                </a:solidFill>
                <a:effectLst/>
              </a:rPr>
              <a:t>__</a:t>
            </a:r>
            <a:r>
              <a:rPr lang="en-GB" dirty="0" err="1">
                <a:solidFill>
                  <a:srgbClr val="F22C3D"/>
                </a:solidFill>
                <a:effectLst/>
              </a:rPr>
              <a:t>repr</a:t>
            </a:r>
            <a:r>
              <a:rPr lang="en-GB" dirty="0">
                <a:solidFill>
                  <a:srgbClr val="F22C3D"/>
                </a:solidFill>
                <a:effectLst/>
              </a:rPr>
              <a:t>__</a:t>
            </a:r>
            <a:r>
              <a:rPr lang="en-GB" dirty="0">
                <a:effectLst/>
              </a:rPr>
              <a:t>(self): </a:t>
            </a:r>
            <a:r>
              <a:rPr lang="en-GB" dirty="0">
                <a:solidFill>
                  <a:srgbClr val="2E95D3"/>
                </a:solidFill>
                <a:effectLst/>
              </a:rPr>
              <a:t>return</a:t>
            </a:r>
            <a:r>
              <a:rPr lang="en-GB" dirty="0">
                <a:effectLst/>
              </a:rPr>
              <a:t> </a:t>
            </a:r>
            <a:r>
              <a:rPr lang="en-GB" dirty="0">
                <a:solidFill>
                  <a:srgbClr val="00A67D"/>
                </a:solidFill>
                <a:effectLst/>
              </a:rPr>
              <a:t>f"({</a:t>
            </a:r>
            <a:r>
              <a:rPr lang="en-GB" dirty="0" err="1">
                <a:solidFill>
                  <a:srgbClr val="00A67D"/>
                </a:solidFill>
                <a:effectLst/>
              </a:rPr>
              <a:t>self.vardas</a:t>
            </a:r>
            <a:r>
              <a:rPr lang="en-GB" dirty="0">
                <a:solidFill>
                  <a:srgbClr val="00A67D"/>
                </a:solidFill>
                <a:effectLst/>
              </a:rPr>
              <a:t>}, {</a:t>
            </a:r>
            <a:r>
              <a:rPr lang="en-GB" dirty="0" err="1">
                <a:solidFill>
                  <a:srgbClr val="00A67D"/>
                </a:solidFill>
                <a:effectLst/>
              </a:rPr>
              <a:t>self.pavarde</a:t>
            </a:r>
            <a:r>
              <a:rPr lang="en-GB" dirty="0">
                <a:solidFill>
                  <a:srgbClr val="00A67D"/>
                </a:solidFill>
                <a:effectLst/>
              </a:rPr>
              <a:t>}, {</a:t>
            </a:r>
            <a:r>
              <a:rPr lang="en-GB" dirty="0" err="1">
                <a:solidFill>
                  <a:srgbClr val="00A67D"/>
                </a:solidFill>
                <a:effectLst/>
              </a:rPr>
              <a:t>self.atlyginimas</a:t>
            </a:r>
            <a:r>
              <a:rPr lang="en-GB" dirty="0">
                <a:solidFill>
                  <a:srgbClr val="00A67D"/>
                </a:solidFill>
                <a:effectLst/>
              </a:rPr>
              <a:t>})"</a:t>
            </a:r>
            <a:r>
              <a:rPr lang="en-GB" dirty="0">
                <a:effectLst/>
              </a:rPr>
              <a:t> d1 = </a:t>
            </a:r>
          </a:p>
          <a:p>
            <a:endParaRPr lang="en-GB" dirty="0">
              <a:effectLst/>
            </a:endParaRPr>
          </a:p>
          <a:p>
            <a:r>
              <a:rPr lang="en-GB" dirty="0" err="1">
                <a:effectLst/>
              </a:rPr>
              <a:t>Darbuotojas</a:t>
            </a:r>
            <a:r>
              <a:rPr lang="en-GB" dirty="0">
                <a:effectLst/>
              </a:rPr>
              <a:t>(</a:t>
            </a:r>
            <a:r>
              <a:rPr lang="en-GB" dirty="0">
                <a:solidFill>
                  <a:srgbClr val="00A67D"/>
                </a:solidFill>
                <a:effectLst/>
              </a:rPr>
              <a:t>"</a:t>
            </a:r>
            <a:r>
              <a:rPr lang="en-GB" dirty="0" err="1">
                <a:solidFill>
                  <a:srgbClr val="00A67D"/>
                </a:solidFill>
                <a:effectLst/>
              </a:rPr>
              <a:t>Tadas</a:t>
            </a:r>
            <a:r>
              <a:rPr lang="en-GB" dirty="0">
                <a:solidFill>
                  <a:srgbClr val="00A67D"/>
                </a:solidFill>
                <a:effectLst/>
              </a:rPr>
              <a:t>"</a:t>
            </a:r>
            <a:r>
              <a:rPr lang="en-GB" dirty="0">
                <a:effectLst/>
              </a:rPr>
              <a:t>, </a:t>
            </a:r>
            <a:r>
              <a:rPr lang="en-GB" dirty="0">
                <a:solidFill>
                  <a:srgbClr val="00A67D"/>
                </a:solidFill>
                <a:effectLst/>
              </a:rPr>
              <a:t>"</a:t>
            </a:r>
            <a:r>
              <a:rPr lang="en-GB" dirty="0" err="1">
                <a:solidFill>
                  <a:srgbClr val="00A67D"/>
                </a:solidFill>
                <a:effectLst/>
              </a:rPr>
              <a:t>Rutkauskas</a:t>
            </a:r>
            <a:r>
              <a:rPr lang="en-GB" dirty="0">
                <a:solidFill>
                  <a:srgbClr val="00A67D"/>
                </a:solidFill>
                <a:effectLst/>
              </a:rPr>
              <a:t>"</a:t>
            </a:r>
            <a:r>
              <a:rPr lang="en-GB" dirty="0">
                <a:effectLst/>
              </a:rPr>
              <a:t>, </a:t>
            </a:r>
            <a:r>
              <a:rPr lang="en-GB" dirty="0">
                <a:solidFill>
                  <a:srgbClr val="DF3079"/>
                </a:solidFill>
                <a:effectLst/>
              </a:rPr>
              <a:t>1588</a:t>
            </a:r>
            <a:r>
              <a:rPr lang="en-GB" dirty="0">
                <a:effectLst/>
              </a:rPr>
              <a:t>) d2 = </a:t>
            </a:r>
            <a:r>
              <a:rPr lang="en-GB" dirty="0" err="1">
                <a:effectLst/>
              </a:rPr>
              <a:t>Darbuotojas</a:t>
            </a:r>
            <a:r>
              <a:rPr lang="en-GB" dirty="0">
                <a:effectLst/>
              </a:rPr>
              <a:t>(</a:t>
            </a:r>
            <a:r>
              <a:rPr lang="en-GB" dirty="0">
                <a:solidFill>
                  <a:srgbClr val="00A67D"/>
                </a:solidFill>
                <a:effectLst/>
              </a:rPr>
              <a:t>"</a:t>
            </a:r>
            <a:r>
              <a:rPr lang="en-GB" dirty="0" err="1">
                <a:solidFill>
                  <a:srgbClr val="00A67D"/>
                </a:solidFill>
                <a:effectLst/>
              </a:rPr>
              <a:t>Donas</a:t>
            </a:r>
            <a:r>
              <a:rPr lang="en-GB" dirty="0">
                <a:solidFill>
                  <a:srgbClr val="00A67D"/>
                </a:solidFill>
                <a:effectLst/>
              </a:rPr>
              <a:t>"</a:t>
            </a:r>
            <a:r>
              <a:rPr lang="en-GB" dirty="0">
                <a:effectLst/>
              </a:rPr>
              <a:t>, </a:t>
            </a:r>
            <a:r>
              <a:rPr lang="en-GB" dirty="0">
                <a:solidFill>
                  <a:srgbClr val="00A67D"/>
                </a:solidFill>
                <a:effectLst/>
              </a:rPr>
              <a:t>"</a:t>
            </a:r>
            <a:r>
              <a:rPr lang="en-GB" dirty="0" err="1">
                <a:solidFill>
                  <a:srgbClr val="00A67D"/>
                </a:solidFill>
                <a:effectLst/>
              </a:rPr>
              <a:t>Radzevičius</a:t>
            </a:r>
            <a:r>
              <a:rPr lang="en-GB" dirty="0">
                <a:solidFill>
                  <a:srgbClr val="00A67D"/>
                </a:solidFill>
                <a:effectLst/>
              </a:rPr>
              <a:t>"</a:t>
            </a:r>
            <a:r>
              <a:rPr lang="en-GB" dirty="0">
                <a:effectLst/>
              </a:rPr>
              <a:t>, </a:t>
            </a:r>
            <a:r>
              <a:rPr lang="en-GB" dirty="0">
                <a:solidFill>
                  <a:srgbClr val="DF3079"/>
                </a:solidFill>
                <a:effectLst/>
              </a:rPr>
              <a:t>2088</a:t>
            </a:r>
            <a:r>
              <a:rPr lang="en-GB" dirty="0">
                <a:effectLst/>
              </a:rPr>
              <a:t>) d3 = </a:t>
            </a:r>
            <a:r>
              <a:rPr lang="en-GB" dirty="0" err="1">
                <a:effectLst/>
              </a:rPr>
              <a:t>Darbuotojas</a:t>
            </a:r>
            <a:r>
              <a:rPr lang="en-GB" dirty="0">
                <a:effectLst/>
              </a:rPr>
              <a:t>(</a:t>
            </a:r>
            <a:r>
              <a:rPr lang="en-GB" dirty="0">
                <a:solidFill>
                  <a:srgbClr val="00A67D"/>
                </a:solidFill>
                <a:effectLst/>
              </a:rPr>
              <a:t>"</a:t>
            </a:r>
            <a:r>
              <a:rPr lang="en-GB" dirty="0" err="1">
                <a:solidFill>
                  <a:srgbClr val="00A67D"/>
                </a:solidFill>
                <a:effectLst/>
              </a:rPr>
              <a:t>Rokas</a:t>
            </a:r>
            <a:r>
              <a:rPr lang="en-GB" dirty="0">
                <a:solidFill>
                  <a:srgbClr val="00A67D"/>
                </a:solidFill>
                <a:effectLst/>
              </a:rPr>
              <a:t>"</a:t>
            </a:r>
            <a:r>
              <a:rPr lang="en-GB" dirty="0">
                <a:effectLst/>
              </a:rPr>
              <a:t>, </a:t>
            </a:r>
            <a:r>
              <a:rPr lang="en-GB" dirty="0">
                <a:solidFill>
                  <a:srgbClr val="00A67D"/>
                </a:solidFill>
                <a:effectLst/>
              </a:rPr>
              <a:t>"Ramanauskas"</a:t>
            </a:r>
            <a:r>
              <a:rPr lang="en-GB" dirty="0">
                <a:effectLst/>
              </a:rPr>
              <a:t>, </a:t>
            </a:r>
            <a:r>
              <a:rPr lang="en-GB" dirty="0">
                <a:solidFill>
                  <a:srgbClr val="DF3079"/>
                </a:solidFill>
                <a:effectLst/>
              </a:rPr>
              <a:t>1988</a:t>
            </a:r>
            <a:r>
              <a:rPr lang="en-GB" dirty="0">
                <a:effectLst/>
              </a:rPr>
              <a:t>) </a:t>
            </a:r>
            <a:r>
              <a:rPr lang="en-GB" dirty="0" err="1">
                <a:effectLst/>
              </a:rPr>
              <a:t>sarasas</a:t>
            </a:r>
            <a:r>
              <a:rPr lang="en-GB" dirty="0">
                <a:effectLst/>
              </a:rPr>
              <a:t> = [d1, d2, d3] </a:t>
            </a:r>
            <a:r>
              <a:rPr lang="en-GB" dirty="0">
                <a:solidFill>
                  <a:srgbClr val="2E95D3"/>
                </a:solidFill>
                <a:effectLst/>
              </a:rPr>
              <a:t>def</a:t>
            </a:r>
            <a:r>
              <a:rPr lang="en-GB" dirty="0">
                <a:effectLst/>
              </a:rPr>
              <a:t> </a:t>
            </a:r>
            <a:r>
              <a:rPr lang="en-GB" dirty="0" err="1">
                <a:solidFill>
                  <a:srgbClr val="F22C3D"/>
                </a:solidFill>
                <a:effectLst/>
              </a:rPr>
              <a:t>rusiavimas</a:t>
            </a:r>
            <a:r>
              <a:rPr lang="en-GB" dirty="0">
                <a:effectLst/>
              </a:rPr>
              <a:t>(</a:t>
            </a:r>
            <a:r>
              <a:rPr lang="en-GB" dirty="0" err="1">
                <a:effectLst/>
              </a:rPr>
              <a:t>darbuotojas</a:t>
            </a:r>
            <a:r>
              <a:rPr lang="en-GB" dirty="0">
                <a:effectLst/>
              </a:rPr>
              <a:t>): </a:t>
            </a:r>
            <a:r>
              <a:rPr lang="en-GB" dirty="0">
                <a:solidFill>
                  <a:srgbClr val="2E95D3"/>
                </a:solidFill>
                <a:effectLst/>
              </a:rPr>
              <a:t>return</a:t>
            </a:r>
            <a:r>
              <a:rPr lang="en-GB" dirty="0">
                <a:effectLst/>
              </a:rPr>
              <a:t> </a:t>
            </a:r>
            <a:r>
              <a:rPr lang="en-GB" dirty="0" err="1">
                <a:effectLst/>
              </a:rPr>
              <a:t>darbuotojas.vardas</a:t>
            </a:r>
            <a:r>
              <a:rPr lang="en-GB" dirty="0">
                <a:effectLst/>
              </a:rPr>
              <a:t> </a:t>
            </a:r>
            <a:r>
              <a:rPr lang="en-GB" dirty="0" err="1">
                <a:effectLst/>
              </a:rPr>
              <a:t>surusiuotas</a:t>
            </a:r>
            <a:r>
              <a:rPr lang="en-GB" dirty="0">
                <a:effectLst/>
              </a:rPr>
              <a:t> = </a:t>
            </a:r>
            <a:r>
              <a:rPr lang="en-GB" dirty="0">
                <a:solidFill>
                  <a:srgbClr val="E9950C"/>
                </a:solidFill>
                <a:effectLst/>
              </a:rPr>
              <a:t>sorted</a:t>
            </a:r>
            <a:r>
              <a:rPr lang="en-GB" dirty="0">
                <a:effectLst/>
              </a:rPr>
              <a:t>(</a:t>
            </a:r>
            <a:r>
              <a:rPr lang="en-GB" dirty="0" err="1">
                <a:effectLst/>
              </a:rPr>
              <a:t>sarasas</a:t>
            </a:r>
            <a:r>
              <a:rPr lang="en-GB" dirty="0">
                <a:effectLst/>
              </a:rPr>
              <a:t>, key=</a:t>
            </a:r>
            <a:r>
              <a:rPr lang="en-GB" dirty="0" err="1">
                <a:effectLst/>
              </a:rPr>
              <a:t>rusiavimas</a:t>
            </a:r>
            <a:r>
              <a:rPr lang="en-GB" dirty="0">
                <a:effectLst/>
              </a:rPr>
              <a:t>) </a:t>
            </a:r>
            <a:r>
              <a:rPr lang="en-GB" dirty="0">
                <a:solidFill>
                  <a:srgbClr val="E9950C"/>
                </a:solidFill>
                <a:effectLst/>
              </a:rPr>
              <a:t>print</a:t>
            </a:r>
            <a:r>
              <a:rPr lang="en-GB" dirty="0">
                <a:effectLst/>
              </a:rPr>
              <a:t>(</a:t>
            </a:r>
            <a:r>
              <a:rPr lang="en-GB" dirty="0" err="1">
                <a:effectLst/>
              </a:rPr>
              <a:t>surusiuotas</a:t>
            </a:r>
            <a:r>
              <a:rPr lang="en-GB" dirty="0">
                <a:effectLst/>
              </a:rPr>
              <a:t>) # Output: [(</a:t>
            </a:r>
            <a:r>
              <a:rPr lang="en-GB" dirty="0" err="1">
                <a:effectLst/>
              </a:rPr>
              <a:t>Donas</a:t>
            </a:r>
            <a:r>
              <a:rPr lang="en-GB" dirty="0">
                <a:effectLst/>
              </a:rPr>
              <a:t>, </a:t>
            </a:r>
            <a:r>
              <a:rPr lang="en-GB" dirty="0" err="1">
                <a:effectLst/>
              </a:rPr>
              <a:t>Radzevičius</a:t>
            </a:r>
            <a:r>
              <a:rPr lang="en-GB" dirty="0">
                <a:effectLst/>
              </a:rPr>
              <a:t>, 2088), (</a:t>
            </a:r>
            <a:r>
              <a:rPr lang="en-GB" dirty="0" err="1">
                <a:effectLst/>
              </a:rPr>
              <a:t>Rokas</a:t>
            </a:r>
            <a:r>
              <a:rPr lang="en-GB" dirty="0">
                <a:effectLst/>
              </a:rPr>
              <a:t>, Ramanauskas, 1988), (</a:t>
            </a:r>
            <a:r>
              <a:rPr lang="en-GB" dirty="0" err="1">
                <a:effectLst/>
              </a:rPr>
              <a:t>Tadas</a:t>
            </a:r>
            <a:r>
              <a:rPr lang="en-GB" dirty="0">
                <a:effectLst/>
              </a:rPr>
              <a:t>, </a:t>
            </a:r>
            <a:r>
              <a:rPr lang="en-GB" dirty="0" err="1">
                <a:effectLst/>
              </a:rPr>
              <a:t>Rutkauskas</a:t>
            </a:r>
            <a:r>
              <a:rPr lang="en-GB" dirty="0">
                <a:effectLst/>
              </a:rPr>
              <a:t>, 1588)]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define a class called </a:t>
            </a:r>
            <a:r>
              <a:rPr lang="en-GB" b="0" i="0" dirty="0" err="1">
                <a:solidFill>
                  <a:srgbClr val="374151"/>
                </a:solidFill>
                <a:effectLst/>
                <a:latin typeface="Söhne"/>
              </a:rPr>
              <a:t>Darbuotojas</a:t>
            </a:r>
            <a:r>
              <a:rPr lang="en-GB" b="0" i="0" dirty="0">
                <a:solidFill>
                  <a:srgbClr val="374151"/>
                </a:solidFill>
                <a:effectLst/>
                <a:latin typeface="Söhne"/>
              </a:rPr>
              <a:t> with an __</a:t>
            </a:r>
            <a:r>
              <a:rPr lang="en-GB" b="0" i="0" dirty="0" err="1">
                <a:solidFill>
                  <a:srgbClr val="374151"/>
                </a:solidFill>
                <a:effectLst/>
                <a:latin typeface="Söhne"/>
              </a:rPr>
              <a:t>init</a:t>
            </a:r>
            <a:r>
              <a:rPr lang="en-GB" b="0" i="0" dirty="0">
                <a:solidFill>
                  <a:srgbClr val="374151"/>
                </a:solidFill>
                <a:effectLst/>
                <a:latin typeface="Söhne"/>
              </a:rPr>
              <a:t>__() method to initialize the attributes and a __</a:t>
            </a:r>
            <a:r>
              <a:rPr lang="en-GB" b="0" i="0" dirty="0" err="1">
                <a:solidFill>
                  <a:srgbClr val="374151"/>
                </a:solidFill>
                <a:effectLst/>
                <a:latin typeface="Söhne"/>
              </a:rPr>
              <a:t>repr</a:t>
            </a:r>
            <a:r>
              <a:rPr lang="en-GB" b="0" i="0" dirty="0">
                <a:solidFill>
                  <a:srgbClr val="374151"/>
                </a:solidFill>
                <a:effectLst/>
                <a:latin typeface="Söhne"/>
              </a:rPr>
              <a:t>__() method to provide a string representation of the object. We create three </a:t>
            </a:r>
            <a:r>
              <a:rPr lang="en-GB" b="0" i="0" dirty="0" err="1">
                <a:solidFill>
                  <a:srgbClr val="374151"/>
                </a:solidFill>
                <a:effectLst/>
                <a:latin typeface="Söhne"/>
              </a:rPr>
              <a:t>Darbuotojas</a:t>
            </a:r>
            <a:r>
              <a:rPr lang="en-GB" b="0" i="0" dirty="0">
                <a:solidFill>
                  <a:srgbClr val="374151"/>
                </a:solidFill>
                <a:effectLst/>
                <a:latin typeface="Söhne"/>
              </a:rPr>
              <a:t> objects (d1, d2, d3) and store them in a list called </a:t>
            </a:r>
            <a:r>
              <a:rPr lang="en-GB" b="0" i="0" dirty="0" err="1">
                <a:solidFill>
                  <a:srgbClr val="374151"/>
                </a:solidFill>
                <a:effectLst/>
                <a:latin typeface="Söhne"/>
              </a:rPr>
              <a:t>sarasas</a:t>
            </a:r>
            <a:r>
              <a:rPr lang="en-GB" b="0" i="0" dirty="0">
                <a:solidFill>
                  <a:srgbClr val="374151"/>
                </a:solidFill>
                <a:effectLst/>
                <a:latin typeface="Söhne"/>
              </a:rPr>
              <a:t>.</a:t>
            </a:r>
          </a:p>
          <a:p>
            <a:pPr algn="l"/>
            <a:endParaRPr lang="en-GB" b="0" i="0" dirty="0">
              <a:solidFill>
                <a:srgbClr val="374151"/>
              </a:solidFill>
              <a:effectLst/>
              <a:latin typeface="Söhne"/>
            </a:endParaRPr>
          </a:p>
          <a:p>
            <a:pPr algn="l"/>
            <a:r>
              <a:rPr lang="en-GB" b="0" i="0" dirty="0">
                <a:solidFill>
                  <a:srgbClr val="374151"/>
                </a:solidFill>
                <a:effectLst/>
                <a:latin typeface="Söhne"/>
              </a:rPr>
              <a:t>To sort the list of </a:t>
            </a:r>
            <a:r>
              <a:rPr lang="en-GB" b="0" i="0" dirty="0" err="1">
                <a:solidFill>
                  <a:srgbClr val="374151"/>
                </a:solidFill>
                <a:effectLst/>
                <a:latin typeface="Söhne"/>
              </a:rPr>
              <a:t>Darbuotojas</a:t>
            </a:r>
            <a:r>
              <a:rPr lang="en-GB" b="0" i="0" dirty="0">
                <a:solidFill>
                  <a:srgbClr val="374151"/>
                </a:solidFill>
                <a:effectLst/>
                <a:latin typeface="Söhne"/>
              </a:rPr>
              <a:t> objects based on the </a:t>
            </a:r>
            <a:r>
              <a:rPr lang="en-GB" b="0" i="0" dirty="0" err="1">
                <a:solidFill>
                  <a:srgbClr val="374151"/>
                </a:solidFill>
                <a:effectLst/>
                <a:latin typeface="Söhne"/>
              </a:rPr>
              <a:t>vardas</a:t>
            </a:r>
            <a:r>
              <a:rPr lang="en-GB" b="0" i="0" dirty="0">
                <a:solidFill>
                  <a:srgbClr val="374151"/>
                </a:solidFill>
                <a:effectLst/>
                <a:latin typeface="Söhne"/>
              </a:rPr>
              <a:t> (name) attribute, we define a </a:t>
            </a:r>
            <a:r>
              <a:rPr lang="en-GB" b="0" i="0" dirty="0" err="1">
                <a:solidFill>
                  <a:srgbClr val="374151"/>
                </a:solidFill>
                <a:effectLst/>
                <a:latin typeface="Söhne"/>
              </a:rPr>
              <a:t>rusiavimas</a:t>
            </a:r>
            <a:r>
              <a:rPr lang="en-GB" b="0" i="0" dirty="0">
                <a:solidFill>
                  <a:srgbClr val="374151"/>
                </a:solidFill>
                <a:effectLst/>
                <a:latin typeface="Söhne"/>
              </a:rPr>
              <a:t>() function that returns the </a:t>
            </a:r>
            <a:r>
              <a:rPr lang="en-GB" b="0" i="0" dirty="0" err="1">
                <a:solidFill>
                  <a:srgbClr val="374151"/>
                </a:solidFill>
                <a:effectLst/>
                <a:latin typeface="Söhne"/>
              </a:rPr>
              <a:t>vardas</a:t>
            </a:r>
            <a:r>
              <a:rPr lang="en-GB" b="0" i="0" dirty="0">
                <a:solidFill>
                  <a:srgbClr val="374151"/>
                </a:solidFill>
                <a:effectLst/>
                <a:latin typeface="Söhne"/>
              </a:rPr>
              <a:t> attribute of a given </a:t>
            </a:r>
            <a:r>
              <a:rPr lang="en-GB" b="0" i="0" dirty="0" err="1">
                <a:solidFill>
                  <a:srgbClr val="374151"/>
                </a:solidFill>
                <a:effectLst/>
                <a:latin typeface="Söhne"/>
              </a:rPr>
              <a:t>Darbuotojas</a:t>
            </a:r>
            <a:r>
              <a:rPr lang="en-GB" b="0" i="0" dirty="0">
                <a:solidFill>
                  <a:srgbClr val="374151"/>
                </a:solidFill>
                <a:effectLst/>
                <a:latin typeface="Söhne"/>
              </a:rPr>
              <a:t> object. We then use the sorted() function with the key argument set to </a:t>
            </a:r>
            <a:r>
              <a:rPr lang="en-GB" b="0" i="0" dirty="0" err="1">
                <a:solidFill>
                  <a:srgbClr val="374151"/>
                </a:solidFill>
                <a:effectLst/>
                <a:latin typeface="Söhne"/>
              </a:rPr>
              <a:t>rusiavimas</a:t>
            </a:r>
            <a:r>
              <a:rPr lang="en-GB" b="0" i="0" dirty="0">
                <a:solidFill>
                  <a:srgbClr val="374151"/>
                </a:solidFill>
                <a:effectLst/>
                <a:latin typeface="Söhne"/>
              </a:rPr>
              <a:t> to perform the sorting. The resulting list, </a:t>
            </a:r>
            <a:r>
              <a:rPr lang="en-GB" b="0" i="0" dirty="0" err="1">
                <a:solidFill>
                  <a:srgbClr val="374151"/>
                </a:solidFill>
                <a:effectLst/>
                <a:latin typeface="Söhne"/>
              </a:rPr>
              <a:t>surusiuotas</a:t>
            </a:r>
            <a:r>
              <a:rPr lang="en-GB" b="0" i="0" dirty="0">
                <a:solidFill>
                  <a:srgbClr val="374151"/>
                </a:solidFill>
                <a:effectLst/>
                <a:latin typeface="Söhne"/>
              </a:rPr>
              <a:t>, is printed, and we obtain the following output:</a:t>
            </a:r>
          </a:p>
          <a:p>
            <a:r>
              <a:rPr lang="en-GB" dirty="0">
                <a:effectLst/>
              </a:rPr>
              <a:t>[</a:t>
            </a:r>
            <a:r>
              <a:rPr lang="en-GB" dirty="0">
                <a:solidFill>
                  <a:srgbClr val="00A67D"/>
                </a:solidFill>
                <a:effectLst/>
              </a:rPr>
              <a:t>(</a:t>
            </a:r>
            <a:r>
              <a:rPr lang="en-GB" dirty="0" err="1">
                <a:solidFill>
                  <a:srgbClr val="00A67D"/>
                </a:solidFill>
                <a:effectLst/>
              </a:rPr>
              <a:t>Donas</a:t>
            </a:r>
            <a:r>
              <a:rPr lang="en-GB" dirty="0">
                <a:effectLst/>
              </a:rPr>
              <a:t>, </a:t>
            </a:r>
            <a:r>
              <a:rPr lang="en-GB" dirty="0" err="1">
                <a:solidFill>
                  <a:srgbClr val="00A67D"/>
                </a:solidFill>
                <a:effectLst/>
              </a:rPr>
              <a:t>Radzevičius</a:t>
            </a:r>
            <a:r>
              <a:rPr lang="en-GB" dirty="0">
                <a:effectLst/>
              </a:rPr>
              <a:t>, </a:t>
            </a:r>
            <a:r>
              <a:rPr lang="en-GB" dirty="0">
                <a:solidFill>
                  <a:srgbClr val="DF3079"/>
                </a:solidFill>
                <a:effectLst/>
              </a:rPr>
              <a:t>2088</a:t>
            </a:r>
            <a:r>
              <a:rPr lang="en-GB" dirty="0">
                <a:solidFill>
                  <a:srgbClr val="00A67D"/>
                </a:solidFill>
                <a:effectLst/>
              </a:rPr>
              <a:t>)</a:t>
            </a:r>
            <a:r>
              <a:rPr lang="en-GB" dirty="0">
                <a:effectLst/>
              </a:rPr>
              <a:t>, </a:t>
            </a:r>
            <a:r>
              <a:rPr lang="en-GB" dirty="0">
                <a:solidFill>
                  <a:srgbClr val="00A67D"/>
                </a:solidFill>
                <a:effectLst/>
              </a:rPr>
              <a:t>(</a:t>
            </a:r>
            <a:r>
              <a:rPr lang="en-GB" dirty="0" err="1">
                <a:solidFill>
                  <a:srgbClr val="00A67D"/>
                </a:solidFill>
                <a:effectLst/>
              </a:rPr>
              <a:t>Rokas</a:t>
            </a:r>
            <a:r>
              <a:rPr lang="en-GB" dirty="0">
                <a:effectLst/>
              </a:rPr>
              <a:t>, </a:t>
            </a:r>
            <a:r>
              <a:rPr lang="en-GB" dirty="0">
                <a:solidFill>
                  <a:srgbClr val="00A67D"/>
                </a:solidFill>
                <a:effectLst/>
              </a:rPr>
              <a:t>Ramanauskas</a:t>
            </a:r>
            <a:r>
              <a:rPr lang="en-GB" dirty="0">
                <a:effectLst/>
              </a:rPr>
              <a:t>, </a:t>
            </a:r>
            <a:r>
              <a:rPr lang="en-GB" dirty="0">
                <a:solidFill>
                  <a:srgbClr val="DF3079"/>
                </a:solidFill>
                <a:effectLst/>
              </a:rPr>
              <a:t>1988</a:t>
            </a:r>
            <a:r>
              <a:rPr lang="en-GB" dirty="0">
                <a:solidFill>
                  <a:srgbClr val="00A67D"/>
                </a:solidFill>
                <a:effectLst/>
              </a:rPr>
              <a:t>)</a:t>
            </a:r>
            <a:r>
              <a:rPr lang="en-GB" dirty="0">
                <a:effectLst/>
              </a:rPr>
              <a:t>, </a:t>
            </a:r>
            <a:r>
              <a:rPr lang="en-GB" dirty="0">
                <a:solidFill>
                  <a:srgbClr val="00A67D"/>
                </a:solidFill>
                <a:effectLst/>
              </a:rPr>
              <a:t>(</a:t>
            </a:r>
            <a:r>
              <a:rPr lang="en-GB" dirty="0" err="1">
                <a:solidFill>
                  <a:srgbClr val="00A67D"/>
                </a:solidFill>
                <a:effectLst/>
              </a:rPr>
              <a:t>Tadas</a:t>
            </a:r>
            <a:r>
              <a:rPr lang="en-GB" dirty="0">
                <a:effectLst/>
              </a:rPr>
              <a:t>, </a:t>
            </a:r>
            <a:r>
              <a:rPr lang="en-GB" dirty="0" err="1">
                <a:solidFill>
                  <a:srgbClr val="00A67D"/>
                </a:solidFill>
                <a:effectLst/>
              </a:rPr>
              <a:t>Rutkauskas</a:t>
            </a:r>
            <a:r>
              <a:rPr lang="en-GB" dirty="0">
                <a:effectLst/>
              </a:rPr>
              <a:t>, </a:t>
            </a:r>
            <a:r>
              <a:rPr lang="en-GB" dirty="0">
                <a:solidFill>
                  <a:srgbClr val="DF3079"/>
                </a:solidFill>
                <a:effectLst/>
              </a:rPr>
              <a:t>1588</a:t>
            </a:r>
            <a:r>
              <a:rPr lang="en-GB" dirty="0">
                <a:solidFill>
                  <a:srgbClr val="00A67D"/>
                </a:solidFill>
                <a:effectLst/>
              </a:rPr>
              <a:t>)</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The objects in the list are now sorted based on the </a:t>
            </a:r>
            <a:r>
              <a:rPr lang="en-GB" b="0" i="0" dirty="0" err="1">
                <a:solidFill>
                  <a:srgbClr val="374151"/>
                </a:solidFill>
                <a:effectLst/>
                <a:latin typeface="Söhne"/>
              </a:rPr>
              <a:t>vardas</a:t>
            </a:r>
            <a:r>
              <a:rPr lang="en-GB" b="0" i="0" dirty="0">
                <a:solidFill>
                  <a:srgbClr val="374151"/>
                </a:solidFill>
                <a:effectLst/>
                <a:latin typeface="Söhne"/>
              </a:rPr>
              <a:t> attribute in alphabetical order.</a:t>
            </a:r>
          </a:p>
          <a:p>
            <a:pPr algn="l"/>
            <a:r>
              <a:rPr lang="en-GB" b="0" i="0" dirty="0">
                <a:solidFill>
                  <a:srgbClr val="374151"/>
                </a:solidFill>
                <a:effectLst/>
                <a:latin typeface="Söhne"/>
              </a:rPr>
              <a:t>We can also use lambda functions or the </a:t>
            </a:r>
            <a:r>
              <a:rPr lang="en-GB" b="0" i="0" dirty="0" err="1">
                <a:solidFill>
                  <a:srgbClr val="374151"/>
                </a:solidFill>
                <a:effectLst/>
                <a:latin typeface="Söhne"/>
              </a:rPr>
              <a:t>attrgetter</a:t>
            </a:r>
            <a:r>
              <a:rPr lang="en-GB" b="0" i="0" dirty="0">
                <a:solidFill>
                  <a:srgbClr val="374151"/>
                </a:solidFill>
                <a:effectLst/>
                <a:latin typeface="Söhne"/>
              </a:rPr>
              <a:t> function from the operator module to simplify the sorting process. Here's an example using a lambda function:</a:t>
            </a:r>
          </a:p>
          <a:p>
            <a:r>
              <a:rPr lang="en-GB" dirty="0" err="1">
                <a:effectLst/>
              </a:rPr>
              <a:t>surusiuotas</a:t>
            </a:r>
            <a:r>
              <a:rPr lang="en-GB" dirty="0">
                <a:effectLst/>
              </a:rPr>
              <a:t> = </a:t>
            </a:r>
            <a:r>
              <a:rPr lang="en-GB" dirty="0">
                <a:solidFill>
                  <a:srgbClr val="E9950C"/>
                </a:solidFill>
                <a:effectLst/>
              </a:rPr>
              <a:t>sorted</a:t>
            </a:r>
            <a:r>
              <a:rPr lang="en-GB" dirty="0">
                <a:effectLst/>
              </a:rPr>
              <a:t>(</a:t>
            </a:r>
            <a:r>
              <a:rPr lang="en-GB" dirty="0" err="1">
                <a:effectLst/>
              </a:rPr>
              <a:t>sarasas</a:t>
            </a:r>
            <a:r>
              <a:rPr lang="en-GB" dirty="0">
                <a:effectLst/>
              </a:rPr>
              <a:t>, key=</a:t>
            </a:r>
            <a:r>
              <a:rPr lang="en-GB" dirty="0">
                <a:solidFill>
                  <a:srgbClr val="2E95D3"/>
                </a:solidFill>
                <a:effectLst/>
              </a:rPr>
              <a:t>lambda</a:t>
            </a:r>
            <a:r>
              <a:rPr lang="en-GB" dirty="0">
                <a:effectLst/>
              </a:rPr>
              <a:t> e: </a:t>
            </a:r>
            <a:r>
              <a:rPr lang="en-GB" dirty="0" err="1">
                <a:effectLst/>
              </a:rPr>
              <a:t>e.atlyginimas</a:t>
            </a:r>
            <a:r>
              <a:rPr lang="en-GB" dirty="0">
                <a:effectLst/>
              </a:rPr>
              <a:t>) </a:t>
            </a:r>
            <a:r>
              <a:rPr lang="en-GB" dirty="0">
                <a:solidFill>
                  <a:srgbClr val="E9950C"/>
                </a:solidFill>
                <a:effectLst/>
              </a:rPr>
              <a:t>print</a:t>
            </a:r>
            <a:r>
              <a:rPr lang="en-GB" dirty="0">
                <a:effectLst/>
              </a:rPr>
              <a:t>(</a:t>
            </a:r>
            <a:r>
              <a:rPr lang="en-GB" dirty="0" err="1">
                <a:effectLst/>
              </a:rPr>
              <a:t>surusiuotas</a:t>
            </a:r>
            <a:r>
              <a:rPr lang="en-GB" dirty="0">
                <a:effectLst/>
              </a:rPr>
              <a:t>) # Output: [(</a:t>
            </a:r>
            <a:r>
              <a:rPr lang="en-GB" dirty="0" err="1">
                <a:effectLst/>
              </a:rPr>
              <a:t>Tadas</a:t>
            </a:r>
            <a:r>
              <a:rPr lang="en-GB" dirty="0">
                <a:effectLst/>
              </a:rPr>
              <a:t>, </a:t>
            </a:r>
            <a:r>
              <a:rPr lang="en-GB" dirty="0" err="1">
                <a:effectLst/>
              </a:rPr>
              <a:t>Rutkauskas</a:t>
            </a:r>
            <a:r>
              <a:rPr lang="en-GB" dirty="0">
                <a:effectLst/>
              </a:rPr>
              <a:t>, 1588), (</a:t>
            </a:r>
            <a:r>
              <a:rPr lang="en-GB" dirty="0" err="1">
                <a:effectLst/>
              </a:rPr>
              <a:t>Rokas</a:t>
            </a:r>
            <a:r>
              <a:rPr lang="en-GB" dirty="0">
                <a:effectLst/>
              </a:rPr>
              <a:t>, Ramanauskas, 1988), (</a:t>
            </a:r>
            <a:r>
              <a:rPr lang="en-GB" dirty="0" err="1">
                <a:effectLst/>
              </a:rPr>
              <a:t>Donas</a:t>
            </a:r>
            <a:r>
              <a:rPr lang="en-GB" dirty="0">
                <a:effectLst/>
              </a:rPr>
              <a:t>, </a:t>
            </a:r>
            <a:r>
              <a:rPr lang="en-GB" dirty="0" err="1">
                <a:effectLst/>
              </a:rPr>
              <a:t>Radzevičius</a:t>
            </a:r>
            <a:r>
              <a:rPr lang="en-GB" dirty="0">
                <a:effectLst/>
              </a:rPr>
              <a:t>, 2088)]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we sort the list of </a:t>
            </a:r>
            <a:r>
              <a:rPr lang="en-GB" b="0" i="0" dirty="0" err="1">
                <a:solidFill>
                  <a:srgbClr val="374151"/>
                </a:solidFill>
                <a:effectLst/>
                <a:latin typeface="Söhne"/>
              </a:rPr>
              <a:t>Darbuotojas</a:t>
            </a:r>
            <a:r>
              <a:rPr lang="en-GB" b="0" i="0" dirty="0">
                <a:solidFill>
                  <a:srgbClr val="374151"/>
                </a:solidFill>
                <a:effectLst/>
                <a:latin typeface="Söhne"/>
              </a:rPr>
              <a:t> objects based on the </a:t>
            </a:r>
            <a:r>
              <a:rPr lang="en-GB" b="0" i="0" dirty="0" err="1">
                <a:solidFill>
                  <a:srgbClr val="374151"/>
                </a:solidFill>
                <a:effectLst/>
                <a:latin typeface="Söhne"/>
              </a:rPr>
              <a:t>atlyginimas</a:t>
            </a:r>
            <a:r>
              <a:rPr lang="en-GB" b="0" i="0" dirty="0">
                <a:solidFill>
                  <a:srgbClr val="374151"/>
                </a:solidFill>
                <a:effectLst/>
                <a:latin typeface="Söhne"/>
              </a:rPr>
              <a:t> (salary) attribute using a lambda function as the key. The resulting list is printed, and we obtain the following output:</a:t>
            </a:r>
          </a:p>
          <a:p>
            <a:r>
              <a:rPr lang="en-GB" dirty="0">
                <a:effectLst/>
              </a:rPr>
              <a:t>[</a:t>
            </a:r>
            <a:r>
              <a:rPr lang="en-GB" dirty="0">
                <a:solidFill>
                  <a:srgbClr val="00A67D"/>
                </a:solidFill>
                <a:effectLst/>
              </a:rPr>
              <a:t>(</a:t>
            </a:r>
            <a:r>
              <a:rPr lang="en-GB" dirty="0" err="1">
                <a:solidFill>
                  <a:srgbClr val="00A67D"/>
                </a:solidFill>
                <a:effectLst/>
              </a:rPr>
              <a:t>Tadas</a:t>
            </a:r>
            <a:r>
              <a:rPr lang="en-GB" dirty="0">
                <a:effectLst/>
              </a:rPr>
              <a:t>, </a:t>
            </a:r>
            <a:r>
              <a:rPr lang="en-GB" dirty="0" err="1">
                <a:solidFill>
                  <a:srgbClr val="00A67D"/>
                </a:solidFill>
                <a:effectLst/>
              </a:rPr>
              <a:t>Rutkauskas</a:t>
            </a:r>
            <a:r>
              <a:rPr lang="en-GB" dirty="0">
                <a:effectLst/>
              </a:rPr>
              <a:t>, </a:t>
            </a:r>
            <a:r>
              <a:rPr lang="en-GB" dirty="0">
                <a:solidFill>
                  <a:srgbClr val="DF3079"/>
                </a:solidFill>
                <a:effectLst/>
              </a:rPr>
              <a:t>1588</a:t>
            </a:r>
            <a:r>
              <a:rPr lang="en-GB" dirty="0">
                <a:solidFill>
                  <a:srgbClr val="00A67D"/>
                </a:solidFill>
                <a:effectLst/>
              </a:rPr>
              <a:t>)</a:t>
            </a:r>
            <a:r>
              <a:rPr lang="en-GB" dirty="0">
                <a:effectLst/>
              </a:rPr>
              <a:t>, </a:t>
            </a:r>
            <a:r>
              <a:rPr lang="en-GB" dirty="0">
                <a:solidFill>
                  <a:srgbClr val="00A67D"/>
                </a:solidFill>
                <a:effectLst/>
              </a:rPr>
              <a:t>(</a:t>
            </a:r>
            <a:r>
              <a:rPr lang="en-GB" dirty="0" err="1">
                <a:solidFill>
                  <a:srgbClr val="00A67D"/>
                </a:solidFill>
                <a:effectLst/>
              </a:rPr>
              <a:t>Rokas</a:t>
            </a:r>
            <a:r>
              <a:rPr lang="en-GB" dirty="0">
                <a:effectLst/>
              </a:rPr>
              <a:t>, </a:t>
            </a:r>
            <a:r>
              <a:rPr lang="en-GB" dirty="0">
                <a:solidFill>
                  <a:srgbClr val="00A67D"/>
                </a:solidFill>
                <a:effectLst/>
              </a:rPr>
              <a:t>Ramanauskas</a:t>
            </a:r>
            <a:r>
              <a:rPr lang="en-GB" dirty="0">
                <a:effectLst/>
              </a:rPr>
              <a:t>, </a:t>
            </a:r>
            <a:r>
              <a:rPr lang="en-GB" dirty="0">
                <a:solidFill>
                  <a:srgbClr val="DF3079"/>
                </a:solidFill>
                <a:effectLst/>
              </a:rPr>
              <a:t>1988</a:t>
            </a:r>
            <a:r>
              <a:rPr lang="en-GB" dirty="0">
                <a:solidFill>
                  <a:srgbClr val="00A67D"/>
                </a:solidFill>
                <a:effectLst/>
              </a:rPr>
              <a:t>)</a:t>
            </a:r>
            <a:r>
              <a:rPr lang="en-GB" dirty="0">
                <a:effectLst/>
              </a:rPr>
              <a:t>, </a:t>
            </a:r>
            <a:r>
              <a:rPr lang="en-GB" dirty="0">
                <a:solidFill>
                  <a:srgbClr val="00A67D"/>
                </a:solidFill>
                <a:effectLst/>
              </a:rPr>
              <a:t>(</a:t>
            </a:r>
            <a:r>
              <a:rPr lang="en-GB" dirty="0" err="1">
                <a:solidFill>
                  <a:srgbClr val="00A67D"/>
                </a:solidFill>
                <a:effectLst/>
              </a:rPr>
              <a:t>Donas</a:t>
            </a:r>
            <a:r>
              <a:rPr lang="en-GB" dirty="0">
                <a:effectLst/>
              </a:rPr>
              <a:t>, </a:t>
            </a:r>
            <a:r>
              <a:rPr lang="en-GB" dirty="0" err="1">
                <a:solidFill>
                  <a:srgbClr val="00A67D"/>
                </a:solidFill>
                <a:effectLst/>
              </a:rPr>
              <a:t>Radzevičius</a:t>
            </a:r>
            <a:r>
              <a:rPr lang="en-GB" dirty="0">
                <a:effectLst/>
              </a:rPr>
              <a:t>, </a:t>
            </a:r>
            <a:r>
              <a:rPr lang="en-GB" dirty="0">
                <a:solidFill>
                  <a:srgbClr val="DF3079"/>
                </a:solidFill>
                <a:effectLst/>
              </a:rPr>
              <a:t>2088</a:t>
            </a:r>
            <a:r>
              <a:rPr lang="en-GB" dirty="0">
                <a:solidFill>
                  <a:srgbClr val="00A67D"/>
                </a:solidFill>
                <a:effectLst/>
              </a:rPr>
              <a:t>)</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Finally, we can achieve the same result using the </a:t>
            </a:r>
            <a:r>
              <a:rPr lang="en-GB" b="0" i="0" dirty="0" err="1">
                <a:solidFill>
                  <a:srgbClr val="374151"/>
                </a:solidFill>
                <a:effectLst/>
                <a:latin typeface="Söhne"/>
              </a:rPr>
              <a:t>attrgetter</a:t>
            </a:r>
            <a:r>
              <a:rPr lang="en-GB" b="0" i="0" dirty="0">
                <a:solidFill>
                  <a:srgbClr val="374151"/>
                </a:solidFill>
                <a:effectLst/>
                <a:latin typeface="Söhne"/>
              </a:rPr>
              <a:t> function:</a:t>
            </a:r>
          </a:p>
          <a:p>
            <a:r>
              <a:rPr lang="en-GB" dirty="0">
                <a:solidFill>
                  <a:srgbClr val="2E95D3"/>
                </a:solidFill>
                <a:effectLst/>
              </a:rPr>
              <a:t>from</a:t>
            </a:r>
            <a:r>
              <a:rPr lang="en-GB" dirty="0">
                <a:effectLst/>
              </a:rPr>
              <a:t> operator </a:t>
            </a:r>
            <a:r>
              <a:rPr lang="en-GB" dirty="0">
                <a:solidFill>
                  <a:srgbClr val="2E95D3"/>
                </a:solidFill>
                <a:effectLst/>
              </a:rPr>
              <a:t>import</a:t>
            </a:r>
            <a:r>
              <a:rPr lang="en-GB" dirty="0">
                <a:effectLst/>
              </a:rPr>
              <a:t> </a:t>
            </a:r>
            <a:r>
              <a:rPr lang="en-GB" dirty="0" err="1">
                <a:effectLst/>
              </a:rPr>
              <a:t>attrgetter</a:t>
            </a:r>
            <a:r>
              <a:rPr lang="en-GB" dirty="0">
                <a:effectLst/>
              </a:rPr>
              <a:t> </a:t>
            </a:r>
            <a:r>
              <a:rPr lang="en-GB" dirty="0" err="1">
                <a:effectLst/>
              </a:rPr>
              <a:t>surusiuotas</a:t>
            </a:r>
            <a:r>
              <a:rPr lang="en-GB" dirty="0">
                <a:effectLst/>
              </a:rPr>
              <a:t> = </a:t>
            </a:r>
            <a:r>
              <a:rPr lang="en-GB" dirty="0">
                <a:solidFill>
                  <a:srgbClr val="E9950C"/>
                </a:solidFill>
                <a:effectLst/>
              </a:rPr>
              <a:t>sorted</a:t>
            </a:r>
            <a:r>
              <a:rPr lang="en-GB" dirty="0">
                <a:effectLst/>
              </a:rPr>
              <a:t>(</a:t>
            </a:r>
            <a:r>
              <a:rPr lang="en-GB" dirty="0" err="1">
                <a:effectLst/>
              </a:rPr>
              <a:t>sarasas</a:t>
            </a:r>
            <a:r>
              <a:rPr lang="en-GB" dirty="0">
                <a:effectLst/>
              </a:rPr>
              <a:t>, key=</a:t>
            </a:r>
            <a:r>
              <a:rPr lang="en-GB" dirty="0" err="1">
                <a:effectLst/>
              </a:rPr>
              <a:t>attrgetter</a:t>
            </a:r>
            <a:r>
              <a:rPr lang="en-GB" dirty="0">
                <a:effectLst/>
              </a:rPr>
              <a:t>(</a:t>
            </a:r>
            <a:r>
              <a:rPr lang="en-GB" dirty="0">
                <a:solidFill>
                  <a:srgbClr val="00A67D"/>
                </a:solidFill>
                <a:effectLst/>
              </a:rPr>
              <a:t>"</a:t>
            </a:r>
            <a:r>
              <a:rPr lang="en-GB" dirty="0" err="1">
                <a:solidFill>
                  <a:srgbClr val="00A67D"/>
                </a:solidFill>
                <a:effectLst/>
              </a:rPr>
              <a:t>atlyginimas</a:t>
            </a:r>
            <a:r>
              <a:rPr lang="en-GB" dirty="0">
                <a:solidFill>
                  <a:srgbClr val="00A67D"/>
                </a:solidFill>
                <a:effectLst/>
              </a:rPr>
              <a:t>"</a:t>
            </a:r>
            <a:r>
              <a:rPr lang="en-GB" dirty="0">
                <a:effectLst/>
              </a:rPr>
              <a:t>)) </a:t>
            </a:r>
            <a:r>
              <a:rPr lang="en-GB" dirty="0">
                <a:solidFill>
                  <a:srgbClr val="E9950C"/>
                </a:solidFill>
                <a:effectLst/>
              </a:rPr>
              <a:t>print</a:t>
            </a:r>
            <a:r>
              <a:rPr lang="en-GB" dirty="0">
                <a:effectLst/>
              </a:rPr>
              <a:t>(</a:t>
            </a:r>
            <a:r>
              <a:rPr lang="en-GB" dirty="0" err="1">
                <a:effectLst/>
              </a:rPr>
              <a:t>surusiuotas</a:t>
            </a:r>
            <a:r>
              <a:rPr lang="en-GB" dirty="0">
                <a:effectLst/>
              </a:rPr>
              <a:t>) # Output: [(</a:t>
            </a:r>
            <a:r>
              <a:rPr lang="en-GB" dirty="0" err="1">
                <a:effectLst/>
              </a:rPr>
              <a:t>Tadas</a:t>
            </a:r>
            <a:r>
              <a:rPr lang="en-GB" dirty="0">
                <a:effectLst/>
              </a:rPr>
              <a:t>, </a:t>
            </a:r>
            <a:r>
              <a:rPr lang="en-GB" dirty="0" err="1">
                <a:effectLst/>
              </a:rPr>
              <a:t>Rutkauskas</a:t>
            </a:r>
            <a:r>
              <a:rPr lang="en-GB" dirty="0">
                <a:effectLst/>
              </a:rPr>
              <a:t>, 1588), (</a:t>
            </a:r>
            <a:r>
              <a:rPr lang="en-GB" dirty="0" err="1">
                <a:effectLst/>
              </a:rPr>
              <a:t>Rokas</a:t>
            </a:r>
            <a:r>
              <a:rPr lang="en-GB" dirty="0">
                <a:effectLst/>
              </a:rPr>
              <a:t>, Ramanauskas, 1988), (</a:t>
            </a:r>
            <a:r>
              <a:rPr lang="en-GB" dirty="0" err="1">
                <a:effectLst/>
              </a:rPr>
              <a:t>Donas</a:t>
            </a:r>
            <a:r>
              <a:rPr lang="en-GB" dirty="0">
                <a:effectLst/>
              </a:rPr>
              <a:t>, </a:t>
            </a:r>
            <a:r>
              <a:rPr lang="en-GB" dirty="0" err="1">
                <a:effectLst/>
              </a:rPr>
              <a:t>Radzevičius</a:t>
            </a:r>
            <a:r>
              <a:rPr lang="en-GB" dirty="0">
                <a:effectLst/>
              </a:rPr>
              <a:t>, 2088)]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we import the </a:t>
            </a:r>
            <a:r>
              <a:rPr lang="en-GB" b="0" i="0" dirty="0" err="1">
                <a:solidFill>
                  <a:srgbClr val="374151"/>
                </a:solidFill>
                <a:effectLst/>
                <a:latin typeface="Söhne"/>
              </a:rPr>
              <a:t>attrgetter</a:t>
            </a:r>
            <a:r>
              <a:rPr lang="en-GB" b="0" i="0" dirty="0">
                <a:solidFill>
                  <a:srgbClr val="374151"/>
                </a:solidFill>
                <a:effectLst/>
                <a:latin typeface="Söhne"/>
              </a:rPr>
              <a:t> function from the operator module and use it as the key argument in the sorted() function to sort the list of </a:t>
            </a:r>
            <a:r>
              <a:rPr lang="en-GB" b="0" i="0" dirty="0" err="1">
                <a:solidFill>
                  <a:srgbClr val="374151"/>
                </a:solidFill>
                <a:effectLst/>
                <a:latin typeface="Söhne"/>
              </a:rPr>
              <a:t>Darbuotojas</a:t>
            </a:r>
            <a:r>
              <a:rPr lang="en-GB" b="0" i="0" dirty="0">
                <a:solidFill>
                  <a:srgbClr val="374151"/>
                </a:solidFill>
                <a:effectLst/>
                <a:latin typeface="Söhne"/>
              </a:rPr>
              <a:t> objects based on the </a:t>
            </a:r>
            <a:r>
              <a:rPr lang="en-GB" b="0" i="0" dirty="0" err="1">
                <a:solidFill>
                  <a:srgbClr val="374151"/>
                </a:solidFill>
                <a:effectLst/>
                <a:latin typeface="Söhne"/>
              </a:rPr>
              <a:t>atlyginimas</a:t>
            </a:r>
            <a:r>
              <a:rPr lang="en-GB" b="0" i="0" dirty="0">
                <a:solidFill>
                  <a:srgbClr val="374151"/>
                </a:solidFill>
                <a:effectLst/>
                <a:latin typeface="Söhne"/>
              </a:rPr>
              <a:t> attribute.</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sorting objects in a list in Python allows us to arrange the objects based on specific attributes or properties. By using the sorted() function with a custom key argument, we can define the criteria for sorting the objects. The examples provided demonstrate sorting </a:t>
            </a:r>
            <a:r>
              <a:rPr lang="en-GB" b="0" i="0" dirty="0" err="1">
                <a:solidFill>
                  <a:srgbClr val="374151"/>
                </a:solidFill>
                <a:effectLst/>
                <a:latin typeface="Söhne"/>
              </a:rPr>
              <a:t>Darbuotojas</a:t>
            </a:r>
            <a:r>
              <a:rPr lang="en-GB" b="0" i="0" dirty="0">
                <a:solidFill>
                  <a:srgbClr val="374151"/>
                </a:solidFill>
                <a:effectLst/>
                <a:latin typeface="Söhne"/>
              </a:rPr>
              <a:t> objects based on the </a:t>
            </a:r>
            <a:r>
              <a:rPr lang="en-GB" b="0" i="0" dirty="0" err="1">
                <a:solidFill>
                  <a:srgbClr val="374151"/>
                </a:solidFill>
                <a:effectLst/>
                <a:latin typeface="Söhne"/>
              </a:rPr>
              <a:t>vardas</a:t>
            </a:r>
            <a:r>
              <a:rPr lang="en-GB" b="0" i="0" dirty="0">
                <a:solidFill>
                  <a:srgbClr val="374151"/>
                </a:solidFill>
                <a:effectLst/>
                <a:latin typeface="Söhne"/>
              </a:rPr>
              <a:t> and </a:t>
            </a:r>
            <a:r>
              <a:rPr lang="en-GB" b="0" i="0" dirty="0" err="1">
                <a:solidFill>
                  <a:srgbClr val="374151"/>
                </a:solidFill>
                <a:effectLst/>
                <a:latin typeface="Söhne"/>
              </a:rPr>
              <a:t>atlyginimas</a:t>
            </a:r>
            <a:r>
              <a:rPr lang="en-GB" b="0" i="0" dirty="0">
                <a:solidFill>
                  <a:srgbClr val="374151"/>
                </a:solidFill>
                <a:effectLst/>
                <a:latin typeface="Söhne"/>
              </a:rPr>
              <a:t> attributes. Additionally, we explored lambda functions and the </a:t>
            </a:r>
            <a:r>
              <a:rPr lang="en-GB" b="0" i="0" dirty="0" err="1">
                <a:solidFill>
                  <a:srgbClr val="374151"/>
                </a:solidFill>
                <a:effectLst/>
                <a:latin typeface="Söhne"/>
              </a:rPr>
              <a:t>attrgetter</a:t>
            </a:r>
            <a:r>
              <a:rPr lang="en-GB" b="0" i="0" dirty="0">
                <a:solidFill>
                  <a:srgbClr val="374151"/>
                </a:solidFill>
                <a:effectLst/>
                <a:latin typeface="Söhne"/>
              </a:rPr>
              <a:t> function as alternatives for defining the sorting criteria.</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18</a:t>
            </a:fld>
            <a:endParaRPr lang="en-LT"/>
          </a:p>
        </p:txBody>
      </p:sp>
    </p:spTree>
    <p:extLst>
      <p:ext uri="{BB962C8B-B14F-4D97-AF65-F5344CB8AC3E}">
        <p14:creationId xmlns:p14="http://schemas.microsoft.com/office/powerpoint/2010/main" val="70799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Pakalbekime siandien apie map, filter, reduce, mean, median, sum, max </a:t>
            </a:r>
            <a:r>
              <a:rPr lang="en-GB" dirty="0" err="1"/>
              <a:t>ir</a:t>
            </a:r>
            <a:r>
              <a:rPr lang="en-GB" dirty="0"/>
              <a:t> min python </a:t>
            </a:r>
            <a:r>
              <a:rPr lang="en-GB" dirty="0" err="1"/>
              <a:t>funkcijas</a:t>
            </a:r>
            <a:r>
              <a:rPr lang="en-GB" dirty="0"/>
              <a:t> </a:t>
            </a:r>
            <a:r>
              <a:rPr lang="en-GB" dirty="0" err="1"/>
              <a:t>bei</a:t>
            </a:r>
            <a:r>
              <a:rPr lang="en-GB" dirty="0"/>
              <a:t> ka jus </a:t>
            </a:r>
            <a:r>
              <a:rPr lang="en-GB" dirty="0" err="1"/>
              <a:t>siek</a:t>
            </a:r>
            <a:r>
              <a:rPr lang="en-GB" dirty="0"/>
              <a:t> </a:t>
            </a:r>
            <a:r>
              <a:rPr lang="en-GB" dirty="0" err="1"/>
              <a:t>tiek</a:t>
            </a:r>
            <a:r>
              <a:rPr lang="en-GB" dirty="0"/>
              <a:t> </a:t>
            </a:r>
            <a:r>
              <a:rPr lang="en-GB" dirty="0" err="1"/>
              <a:t>jau</a:t>
            </a:r>
            <a:r>
              <a:rPr lang="en-GB" dirty="0"/>
              <a:t> </a:t>
            </a:r>
            <a:r>
              <a:rPr lang="en-GB" dirty="0" err="1"/>
              <a:t>matete</a:t>
            </a:r>
            <a:r>
              <a:rPr lang="en-GB" dirty="0"/>
              <a:t> tai list comprehensions (</a:t>
            </a:r>
            <a:r>
              <a:rPr lang="en-GB" dirty="0" err="1"/>
              <a:t>saraso</a:t>
            </a:r>
            <a:r>
              <a:rPr lang="en-GB" dirty="0"/>
              <a:t> </a:t>
            </a:r>
            <a:r>
              <a:rPr lang="en-GB" dirty="0" err="1"/>
              <a:t>apimtis</a:t>
            </a:r>
            <a:r>
              <a:rPr lang="en-GB" dirty="0"/>
              <a:t>) </a:t>
            </a:r>
            <a:r>
              <a:rPr lang="en-GB" dirty="0" err="1"/>
              <a:t>ir</a:t>
            </a:r>
            <a:r>
              <a:rPr lang="en-GB" dirty="0"/>
              <a:t> </a:t>
            </a:r>
            <a:r>
              <a:rPr lang="en-GB" dirty="0" err="1"/>
              <a:t>baigsime</a:t>
            </a:r>
            <a:r>
              <a:rPr lang="en-GB" dirty="0"/>
              <a:t> </a:t>
            </a:r>
            <a:r>
              <a:rPr lang="en-GB" dirty="0" err="1"/>
              <a:t>duomenu</a:t>
            </a:r>
            <a:r>
              <a:rPr lang="en-GB" dirty="0"/>
              <a:t> </a:t>
            </a:r>
            <a:r>
              <a:rPr lang="en-GB" dirty="0" err="1"/>
              <a:t>ruosiavimo</a:t>
            </a:r>
            <a:r>
              <a:rPr lang="en-GB" dirty="0"/>
              <a:t> </a:t>
            </a:r>
            <a:r>
              <a:rPr lang="en-GB" dirty="0" err="1"/>
              <a:t>budais</a:t>
            </a:r>
            <a:r>
              <a:rPr lang="en-GB" dirty="0"/>
              <a:t>. </a:t>
            </a:r>
            <a:r>
              <a:rPr lang="en-GB" dirty="0" err="1"/>
              <a:t>Beje</a:t>
            </a:r>
            <a:r>
              <a:rPr lang="en-GB" dirty="0"/>
              <a:t> </a:t>
            </a:r>
            <a:r>
              <a:rPr lang="en-GB" dirty="0" err="1"/>
              <a:t>pavyzdziai</a:t>
            </a:r>
            <a:r>
              <a:rPr lang="en-GB" dirty="0"/>
              <a:t> bus </a:t>
            </a:r>
            <a:r>
              <a:rPr lang="en-GB" dirty="0" err="1"/>
              <a:t>lietuviski</a:t>
            </a:r>
            <a:r>
              <a:rPr lang="en-GB" dirty="0"/>
              <a:t> bet </a:t>
            </a:r>
            <a:r>
              <a:rPr lang="en-GB" dirty="0" err="1"/>
              <a:t>informacija</a:t>
            </a:r>
            <a:r>
              <a:rPr lang="en-GB" dirty="0"/>
              <a:t> bus </a:t>
            </a:r>
            <a:r>
              <a:rPr lang="en-GB" dirty="0" err="1"/>
              <a:t>pateikta</a:t>
            </a:r>
            <a:r>
              <a:rPr lang="en-GB" dirty="0"/>
              <a:t> </a:t>
            </a:r>
            <a:r>
              <a:rPr lang="en-GB" dirty="0" err="1"/>
              <a:t>angliskai</a:t>
            </a:r>
            <a:r>
              <a:rPr lang="en-GB" dirty="0"/>
              <a:t> </a:t>
            </a:r>
            <a:r>
              <a:rPr lang="en-GB" dirty="0" err="1"/>
              <a:t>su</a:t>
            </a:r>
            <a:r>
              <a:rPr lang="en-GB" dirty="0"/>
              <a:t> </a:t>
            </a:r>
            <a:r>
              <a:rPr lang="en-GB" dirty="0" err="1"/>
              <a:t>lietuviskais</a:t>
            </a:r>
            <a:r>
              <a:rPr lang="en-GB" dirty="0"/>
              <a:t> </a:t>
            </a:r>
            <a:r>
              <a:rPr lang="en-GB" dirty="0" err="1"/>
              <a:t>pavyzdziu</a:t>
            </a:r>
            <a:r>
              <a:rPr lang="en-GB" dirty="0"/>
              <a:t> </a:t>
            </a:r>
            <a:r>
              <a:rPr lang="en-GB" dirty="0" err="1"/>
              <a:t>paaiskinimais</a:t>
            </a:r>
            <a:r>
              <a:rPr lang="en-GB" dirty="0"/>
              <a:t>. () So let’s begin ()</a:t>
            </a:r>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2</a:t>
            </a:fld>
            <a:endParaRPr lang="en-LT"/>
          </a:p>
        </p:txBody>
      </p:sp>
    </p:spTree>
    <p:extLst>
      <p:ext uri="{BB962C8B-B14F-4D97-AF65-F5344CB8AC3E}">
        <p14:creationId xmlns:p14="http://schemas.microsoft.com/office/powerpoint/2010/main" val="354318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Today, we're going to explore the map function in Python. The map function is a powerful tool that allows us to apply a specific operation to each element in a given list, resulting in a new list with the transformed values. It provides a more concise and efficient alternative to traditional for loops for list transformation.</a:t>
            </a:r>
          </a:p>
          <a:p>
            <a:pPr algn="l"/>
            <a:endParaRPr lang="en-GB" b="0" i="0" dirty="0">
              <a:solidFill>
                <a:srgbClr val="374151"/>
              </a:solidFill>
              <a:effectLst/>
              <a:latin typeface="Söhne"/>
            </a:endParaRPr>
          </a:p>
          <a:p>
            <a:pPr algn="l"/>
            <a:r>
              <a:rPr lang="en-GB" b="0" i="0" dirty="0">
                <a:solidFill>
                  <a:srgbClr val="374151"/>
                </a:solidFill>
                <a:effectLst/>
                <a:latin typeface="Söhne"/>
              </a:rPr>
              <a:t>Let's start by looking at the conventional way of transforming a list. Suppose we have a list called </a:t>
            </a:r>
            <a:r>
              <a:rPr lang="en-GB" b="0" i="0" dirty="0" err="1">
                <a:solidFill>
                  <a:srgbClr val="374151"/>
                </a:solidFill>
                <a:effectLst/>
                <a:latin typeface="Söhne"/>
              </a:rPr>
              <a:t>sarasas</a:t>
            </a:r>
            <a:r>
              <a:rPr lang="en-GB" b="0" i="0" dirty="0">
                <a:solidFill>
                  <a:srgbClr val="374151"/>
                </a:solidFill>
                <a:effectLst/>
                <a:latin typeface="Söhne"/>
              </a:rPr>
              <a:t> with the values [4, 3, 2, 1], and we want to square each element and store the results in a new list called sarasas_2. We can achieve this using a for loop, like so:</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sarasas_2 = [] </a:t>
            </a:r>
            <a:r>
              <a:rPr lang="en-GB" dirty="0">
                <a:solidFill>
                  <a:srgbClr val="2E95D3"/>
                </a:solidFill>
                <a:effectLst/>
              </a:rPr>
              <a:t>for</a:t>
            </a:r>
            <a:r>
              <a:rPr lang="en-GB" dirty="0">
                <a:effectLst/>
              </a:rPr>
              <a:t> </a:t>
            </a:r>
            <a:r>
              <a:rPr lang="en-GB" dirty="0" err="1">
                <a:effectLst/>
              </a:rPr>
              <a:t>skaicius</a:t>
            </a:r>
            <a:r>
              <a:rPr lang="en-GB" dirty="0">
                <a:effectLst/>
              </a:rPr>
              <a:t> </a:t>
            </a:r>
            <a:r>
              <a:rPr lang="en-GB" dirty="0">
                <a:solidFill>
                  <a:srgbClr val="2E95D3"/>
                </a:solidFill>
                <a:effectLst/>
              </a:rPr>
              <a:t>in</a:t>
            </a:r>
            <a:r>
              <a:rPr lang="en-GB" dirty="0">
                <a:effectLst/>
              </a:rPr>
              <a:t> </a:t>
            </a:r>
            <a:r>
              <a:rPr lang="en-GB" dirty="0" err="1">
                <a:effectLst/>
              </a:rPr>
              <a:t>sarasas</a:t>
            </a:r>
            <a:r>
              <a:rPr lang="en-GB" dirty="0">
                <a:effectLst/>
              </a:rPr>
              <a:t>: sarasas_2.append(</a:t>
            </a:r>
            <a:r>
              <a:rPr lang="en-GB" dirty="0" err="1">
                <a:effectLst/>
              </a:rPr>
              <a:t>skaicius</a:t>
            </a:r>
            <a:r>
              <a:rPr lang="en-GB" dirty="0">
                <a:effectLst/>
              </a:rPr>
              <a:t> ** </a:t>
            </a:r>
            <a:r>
              <a:rPr lang="en-GB" dirty="0">
                <a:solidFill>
                  <a:srgbClr val="DF3079"/>
                </a:solidFill>
                <a:effectLst/>
              </a:rPr>
              <a:t>2</a:t>
            </a:r>
            <a:r>
              <a:rPr lang="en-GB" dirty="0">
                <a:effectLst/>
              </a:rPr>
              <a:t>) </a:t>
            </a:r>
            <a:r>
              <a:rPr lang="en-GB" dirty="0">
                <a:solidFill>
                  <a:srgbClr val="E9950C"/>
                </a:solidFill>
                <a:effectLst/>
              </a:rPr>
              <a:t>print</a:t>
            </a:r>
            <a:r>
              <a:rPr lang="en-GB" dirty="0">
                <a:effectLst/>
              </a:rPr>
              <a:t>(sarasas_2) # Output: [16, 9, 4, 1] </a:t>
            </a:r>
          </a:p>
          <a:p>
            <a:pPr algn="l"/>
            <a:br>
              <a:rPr lang="en-GB" b="0" i="0" dirty="0">
                <a:solidFill>
                  <a:srgbClr val="374151"/>
                </a:solidFill>
                <a:effectLst/>
                <a:latin typeface="Söhne"/>
              </a:rPr>
            </a:br>
            <a:r>
              <a:rPr lang="en-GB" b="0" i="0" dirty="0">
                <a:solidFill>
                  <a:srgbClr val="374151"/>
                </a:solidFill>
                <a:effectLst/>
                <a:latin typeface="Söhne"/>
              </a:rPr>
              <a:t>In this example, we iterate over each element in the </a:t>
            </a:r>
            <a:r>
              <a:rPr lang="en-GB" b="0" i="0" dirty="0" err="1">
                <a:solidFill>
                  <a:srgbClr val="374151"/>
                </a:solidFill>
                <a:effectLst/>
                <a:latin typeface="Söhne"/>
              </a:rPr>
              <a:t>sarasas</a:t>
            </a:r>
            <a:r>
              <a:rPr lang="en-GB" b="0" i="0" dirty="0">
                <a:solidFill>
                  <a:srgbClr val="374151"/>
                </a:solidFill>
                <a:effectLst/>
                <a:latin typeface="Söhne"/>
              </a:rPr>
              <a:t> list, square it using the ** operator, and append the result to the sarasas_2 list. Finally, we print the sarasas_2 list, which contains the squared values.</a:t>
            </a:r>
          </a:p>
          <a:p>
            <a:pPr algn="l"/>
            <a:br>
              <a:rPr lang="en-GB" b="0" i="0" dirty="0">
                <a:solidFill>
                  <a:srgbClr val="374151"/>
                </a:solidFill>
                <a:effectLst/>
                <a:latin typeface="Söhne"/>
              </a:rPr>
            </a:br>
            <a:r>
              <a:rPr lang="en-GB" b="0" i="0" dirty="0">
                <a:solidFill>
                  <a:srgbClr val="374151"/>
                </a:solidFill>
                <a:effectLst/>
                <a:latin typeface="Söhne"/>
              </a:rPr>
              <a:t>While this approach works perfectly fine, it requires more code and can be less readable, especially when dealing with complex operations. This is where the map function comes in handy. Let's rewrite the above example using the map function:</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a:t>
            </a:r>
            <a:r>
              <a:rPr lang="en-GB" dirty="0">
                <a:solidFill>
                  <a:srgbClr val="E9950C"/>
                </a:solidFill>
                <a:effectLst/>
              </a:rPr>
              <a:t>map</a:t>
            </a:r>
            <a:r>
              <a:rPr lang="en-GB" dirty="0">
                <a:effectLst/>
              </a:rPr>
              <a:t>(</a:t>
            </a:r>
            <a:r>
              <a:rPr lang="en-GB" dirty="0">
                <a:solidFill>
                  <a:srgbClr val="2E95D3"/>
                </a:solidFill>
                <a:effectLst/>
              </a:rPr>
              <a:t>lambda</a:t>
            </a:r>
            <a:r>
              <a:rPr lang="en-GB" dirty="0">
                <a:effectLst/>
              </a:rPr>
              <a:t> x: x ** </a:t>
            </a:r>
            <a:r>
              <a:rPr lang="en-GB" dirty="0">
                <a:solidFill>
                  <a:srgbClr val="DF3079"/>
                </a:solidFill>
                <a:effectLst/>
              </a:rPr>
              <a:t>2</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&lt;map object at 0x000001AA7B5D8048&gt; </a:t>
            </a:r>
            <a:r>
              <a:rPr lang="en-GB" dirty="0">
                <a:solidFill>
                  <a:srgbClr val="E9950C"/>
                </a:solidFill>
                <a:effectLst/>
              </a:rPr>
              <a:t>print</a:t>
            </a:r>
            <a:r>
              <a:rPr lang="en-GB" dirty="0">
                <a:effectLst/>
              </a:rPr>
              <a:t>(</a:t>
            </a:r>
            <a:r>
              <a:rPr lang="en-GB" dirty="0">
                <a:solidFill>
                  <a:srgbClr val="E9950C"/>
                </a:solidFill>
                <a:effectLst/>
              </a:rPr>
              <a:t>list</a:t>
            </a:r>
            <a:r>
              <a:rPr lang="en-GB" dirty="0">
                <a:effectLst/>
              </a:rPr>
              <a:t>(</a:t>
            </a:r>
            <a:r>
              <a:rPr lang="en-GB" dirty="0" err="1">
                <a:effectLst/>
              </a:rPr>
              <a:t>naujas</a:t>
            </a:r>
            <a:r>
              <a:rPr lang="en-GB" dirty="0">
                <a:effectLst/>
              </a:rPr>
              <a:t>)) # Output: [16, 9, 4, 1] </a:t>
            </a:r>
          </a:p>
          <a:p>
            <a:pPr algn="l"/>
            <a:br>
              <a:rPr lang="en-GB" b="0" i="0" dirty="0">
                <a:solidFill>
                  <a:srgbClr val="374151"/>
                </a:solidFill>
                <a:effectLst/>
                <a:latin typeface="Söhne"/>
              </a:rPr>
            </a:br>
            <a:r>
              <a:rPr lang="en-GB" b="0" i="0" dirty="0">
                <a:solidFill>
                  <a:srgbClr val="374151"/>
                </a:solidFill>
                <a:effectLst/>
                <a:latin typeface="Söhne"/>
              </a:rPr>
              <a:t>In this new approach, we start by calling the map function. The map function takes two arguments: the first argument is the function or lambda expression that defines the operation we want to apply, and the second argument is the list we want to transform (</a:t>
            </a:r>
            <a:r>
              <a:rPr lang="en-GB" b="0" i="0" dirty="0" err="1">
                <a:solidFill>
                  <a:srgbClr val="374151"/>
                </a:solidFill>
                <a:effectLst/>
                <a:latin typeface="Söhne"/>
              </a:rPr>
              <a:t>sarasas</a:t>
            </a:r>
            <a:r>
              <a:rPr lang="en-GB" b="0" i="0" dirty="0">
                <a:solidFill>
                  <a:srgbClr val="374151"/>
                </a:solidFill>
                <a:effectLst/>
                <a:latin typeface="Söhne"/>
              </a:rPr>
              <a:t> in this case).</a:t>
            </a:r>
          </a:p>
          <a:p>
            <a:pPr algn="l"/>
            <a:br>
              <a:rPr lang="en-GB" b="0" i="0" dirty="0">
                <a:solidFill>
                  <a:srgbClr val="374151"/>
                </a:solidFill>
                <a:effectLst/>
                <a:latin typeface="Söhne"/>
              </a:rPr>
            </a:br>
            <a:r>
              <a:rPr lang="en-GB" b="0" i="0" dirty="0">
                <a:solidFill>
                  <a:srgbClr val="374151"/>
                </a:solidFill>
                <a:effectLst/>
                <a:latin typeface="Söhne"/>
              </a:rPr>
              <a:t>In our example, we define a lambda function lambda x: x ** 2, which squares each element x. The map function applies this lambda function to each element of the </a:t>
            </a:r>
            <a:r>
              <a:rPr lang="en-GB" b="0" i="0" dirty="0" err="1">
                <a:solidFill>
                  <a:srgbClr val="374151"/>
                </a:solidFill>
                <a:effectLst/>
                <a:latin typeface="Söhne"/>
              </a:rPr>
              <a:t>sarasas</a:t>
            </a:r>
            <a:r>
              <a:rPr lang="en-GB" b="0" i="0" dirty="0">
                <a:solidFill>
                  <a:srgbClr val="374151"/>
                </a:solidFill>
                <a:effectLst/>
                <a:latin typeface="Söhne"/>
              </a:rPr>
              <a:t> list, creating a map object, which is a special iterator.</a:t>
            </a:r>
          </a:p>
          <a:p>
            <a:pPr algn="l"/>
            <a:br>
              <a:rPr lang="en-GB" b="0" i="0" dirty="0">
                <a:solidFill>
                  <a:srgbClr val="374151"/>
                </a:solidFill>
                <a:effectLst/>
                <a:latin typeface="Söhne"/>
              </a:rPr>
            </a:br>
            <a:r>
              <a:rPr lang="en-GB" b="0" i="0" dirty="0">
                <a:solidFill>
                  <a:srgbClr val="374151"/>
                </a:solidFill>
                <a:effectLst/>
                <a:latin typeface="Söhne"/>
              </a:rPr>
              <a:t>When we print </a:t>
            </a:r>
            <a:r>
              <a:rPr lang="en-GB" b="0" i="0" dirty="0" err="1">
                <a:solidFill>
                  <a:srgbClr val="374151"/>
                </a:solidFill>
                <a:effectLst/>
                <a:latin typeface="Söhne"/>
              </a:rPr>
              <a:t>naujas</a:t>
            </a:r>
            <a:r>
              <a:rPr lang="en-GB" b="0" i="0" dirty="0">
                <a:solidFill>
                  <a:srgbClr val="374151"/>
                </a:solidFill>
                <a:effectLst/>
                <a:latin typeface="Söhne"/>
              </a:rPr>
              <a:t> directly, we get &lt;map object at 0x000001AA7B5D8048&gt;. This is because </a:t>
            </a:r>
            <a:r>
              <a:rPr lang="en-GB" b="0" i="0" dirty="0" err="1">
                <a:solidFill>
                  <a:srgbClr val="374151"/>
                </a:solidFill>
                <a:effectLst/>
                <a:latin typeface="Söhne"/>
              </a:rPr>
              <a:t>naujas</a:t>
            </a:r>
            <a:r>
              <a:rPr lang="en-GB" b="0" i="0" dirty="0">
                <a:solidFill>
                  <a:srgbClr val="374151"/>
                </a:solidFill>
                <a:effectLst/>
                <a:latin typeface="Söhne"/>
              </a:rPr>
              <a:t> is an iterator object that hasn't been consumed yet. To see the transformed values, we need to convert the iterator into a list using the list function, as shown in the next line.</a:t>
            </a:r>
          </a:p>
          <a:p>
            <a:pPr algn="l"/>
            <a:br>
              <a:rPr lang="en-GB" b="0" i="0" dirty="0">
                <a:solidFill>
                  <a:srgbClr val="374151"/>
                </a:solidFill>
                <a:effectLst/>
                <a:latin typeface="Söhne"/>
              </a:rPr>
            </a:br>
            <a:r>
              <a:rPr lang="en-GB" b="0" i="0" dirty="0">
                <a:solidFill>
                  <a:srgbClr val="374151"/>
                </a:solidFill>
                <a:effectLst/>
                <a:latin typeface="Söhne"/>
              </a:rPr>
              <a:t>By calling list(</a:t>
            </a:r>
            <a:r>
              <a:rPr lang="en-GB" b="0" i="0" dirty="0" err="1">
                <a:solidFill>
                  <a:srgbClr val="374151"/>
                </a:solidFill>
                <a:effectLst/>
                <a:latin typeface="Söhne"/>
              </a:rPr>
              <a:t>naujas</a:t>
            </a:r>
            <a:r>
              <a:rPr lang="en-GB" b="0" i="0" dirty="0">
                <a:solidFill>
                  <a:srgbClr val="374151"/>
                </a:solidFill>
                <a:effectLst/>
                <a:latin typeface="Söhne"/>
              </a:rPr>
              <a:t>), we convert the </a:t>
            </a:r>
            <a:r>
              <a:rPr lang="en-GB" b="0" i="0" dirty="0" err="1">
                <a:solidFill>
                  <a:srgbClr val="374151"/>
                </a:solidFill>
                <a:effectLst/>
                <a:latin typeface="Söhne"/>
              </a:rPr>
              <a:t>naujas</a:t>
            </a:r>
            <a:r>
              <a:rPr lang="en-GB" b="0" i="0" dirty="0">
                <a:solidFill>
                  <a:srgbClr val="374151"/>
                </a:solidFill>
                <a:effectLst/>
                <a:latin typeface="Söhne"/>
              </a:rPr>
              <a:t> map object into a list, and the output is [16, 9, 4, 1], which is exactly what we expect.</a:t>
            </a:r>
          </a:p>
          <a:p>
            <a:pPr algn="l"/>
            <a:br>
              <a:rPr lang="en-GB" b="0" i="0" dirty="0">
                <a:solidFill>
                  <a:srgbClr val="374151"/>
                </a:solidFill>
                <a:effectLst/>
                <a:latin typeface="Söhne"/>
              </a:rPr>
            </a:br>
            <a:r>
              <a:rPr lang="en-GB" b="0" i="0" dirty="0">
                <a:solidFill>
                  <a:srgbClr val="374151"/>
                </a:solidFill>
                <a:effectLst/>
                <a:latin typeface="Söhne"/>
              </a:rPr>
              <a:t>To summarize, the map function is a powerful tool for transforming lists in Python. It takes a function or lambda expression and applies it to each element of the given list, returning a new map object. To obtain the transformed values, we need to convert the map object into a list using the list function.</a:t>
            </a:r>
          </a:p>
          <a:p>
            <a:pPr algn="l"/>
            <a:br>
              <a:rPr lang="en-GB" b="0" i="0" dirty="0">
                <a:solidFill>
                  <a:srgbClr val="374151"/>
                </a:solidFill>
                <a:effectLst/>
                <a:latin typeface="Söhne"/>
              </a:rPr>
            </a:br>
            <a:r>
              <a:rPr lang="en-GB" b="0" i="0" dirty="0">
                <a:solidFill>
                  <a:srgbClr val="374151"/>
                </a:solidFill>
                <a:effectLst/>
                <a:latin typeface="Söhne"/>
              </a:rPr>
              <a:t>The example provided demonstrates how to use the map function to square each element in a list. The conventional approach using a for loop is compared to the more concise and efficient approach using the map function.</a:t>
            </a:r>
          </a:p>
          <a:p>
            <a:pPr algn="l"/>
            <a:r>
              <a:rPr lang="en-GB" b="0" i="0" dirty="0">
                <a:solidFill>
                  <a:srgbClr val="374151"/>
                </a:solidFill>
                <a:effectLst/>
                <a:latin typeface="Söhne"/>
              </a:rPr>
              <a:t>Remember, the map function is just one of many useful functions Python provides for list manipulation. Exploring and understanding these functions will help you become a more proficient Python programmer.</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3</a:t>
            </a:fld>
            <a:endParaRPr lang="en-LT"/>
          </a:p>
        </p:txBody>
      </p:sp>
    </p:spTree>
    <p:extLst>
      <p:ext uri="{BB962C8B-B14F-4D97-AF65-F5344CB8AC3E}">
        <p14:creationId xmlns:p14="http://schemas.microsoft.com/office/powerpoint/2010/main" val="256250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Let's continue our exploration of data manipulations using the map function in Python. The map function is a powerful tool that allows us to transform and manipulate data efficiently. It's particularly useful when dealing with structured data or when we need to convert data types. Let's dive into some examples to further understand how the map function can be applied.</a:t>
            </a:r>
          </a:p>
          <a:p>
            <a:pPr algn="l"/>
            <a:endParaRPr lang="en-GB" b="0" i="0" dirty="0">
              <a:solidFill>
                <a:srgbClr val="374151"/>
              </a:solidFill>
              <a:effectLst/>
              <a:latin typeface="Söhne"/>
            </a:endParaRPr>
          </a:p>
          <a:p>
            <a:pPr algn="l"/>
            <a:r>
              <a:rPr lang="en-GB" b="0" i="0" dirty="0">
                <a:solidFill>
                  <a:srgbClr val="374151"/>
                </a:solidFill>
                <a:effectLst/>
                <a:latin typeface="Söhne"/>
              </a:rPr>
              <a:t>In our next example, we have a string called data with the value "2000-03-25". Our goal is to extract the year, month, and day from this string. We can achieve this using the map function along with some additional operations. Take a look at the code below:</a:t>
            </a:r>
          </a:p>
          <a:p>
            <a:r>
              <a:rPr lang="en-GB" dirty="0">
                <a:effectLst/>
              </a:rPr>
              <a:t>data = </a:t>
            </a:r>
            <a:r>
              <a:rPr lang="en-GB" dirty="0">
                <a:solidFill>
                  <a:srgbClr val="00A67D"/>
                </a:solidFill>
                <a:effectLst/>
              </a:rPr>
              <a:t>"2000-03-25"</a:t>
            </a:r>
            <a:r>
              <a:rPr lang="en-GB" dirty="0">
                <a:effectLst/>
              </a:rPr>
              <a:t> y, m, d = </a:t>
            </a:r>
            <a:r>
              <a:rPr lang="en-GB" dirty="0">
                <a:solidFill>
                  <a:srgbClr val="E9950C"/>
                </a:solidFill>
                <a:effectLst/>
              </a:rPr>
              <a:t>map</a:t>
            </a:r>
            <a:r>
              <a:rPr lang="en-GB" dirty="0">
                <a:effectLst/>
              </a:rPr>
              <a:t>(</a:t>
            </a:r>
            <a:r>
              <a:rPr lang="en-GB" dirty="0">
                <a:solidFill>
                  <a:srgbClr val="E9950C"/>
                </a:solidFill>
                <a:effectLst/>
              </a:rPr>
              <a:t>int</a:t>
            </a:r>
            <a:r>
              <a:rPr lang="en-GB" dirty="0">
                <a:effectLst/>
              </a:rPr>
              <a:t>, </a:t>
            </a:r>
            <a:r>
              <a:rPr lang="en-GB" dirty="0" err="1">
                <a:effectLst/>
              </a:rPr>
              <a:t>data.split</a:t>
            </a:r>
            <a:r>
              <a:rPr lang="en-GB" dirty="0">
                <a:effectLst/>
              </a:rPr>
              <a:t>(</a:t>
            </a:r>
            <a:r>
              <a:rPr lang="en-GB" dirty="0">
                <a:solidFill>
                  <a:srgbClr val="00A67D"/>
                </a:solidFill>
                <a:effectLst/>
              </a:rPr>
              <a:t>"-"</a:t>
            </a:r>
            <a:r>
              <a:rPr lang="en-GB" dirty="0">
                <a:effectLst/>
              </a:rPr>
              <a:t>)) </a:t>
            </a:r>
            <a:r>
              <a:rPr lang="en-GB" dirty="0">
                <a:solidFill>
                  <a:srgbClr val="E9950C"/>
                </a:solidFill>
                <a:effectLst/>
              </a:rPr>
              <a:t>print</a:t>
            </a:r>
            <a:r>
              <a:rPr lang="en-GB" dirty="0">
                <a:effectLst/>
              </a:rPr>
              <a:t>(y) </a:t>
            </a:r>
            <a:r>
              <a:rPr lang="en-GB" dirty="0">
                <a:solidFill>
                  <a:srgbClr val="E9950C"/>
                </a:solidFill>
                <a:effectLst/>
              </a:rPr>
              <a:t>print</a:t>
            </a:r>
            <a:r>
              <a:rPr lang="en-GB" dirty="0">
                <a:effectLst/>
              </a:rPr>
              <a:t>(m) </a:t>
            </a:r>
            <a:r>
              <a:rPr lang="en-GB" dirty="0">
                <a:solidFill>
                  <a:srgbClr val="E9950C"/>
                </a:solidFill>
                <a:effectLst/>
              </a:rPr>
              <a:t>print</a:t>
            </a:r>
            <a:r>
              <a:rPr lang="en-GB" dirty="0">
                <a:effectLst/>
              </a:rPr>
              <a:t>(d)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start with the data string, which represents a date in the format "</a:t>
            </a:r>
            <a:r>
              <a:rPr lang="en-GB" b="0" i="0" dirty="0" err="1">
                <a:solidFill>
                  <a:srgbClr val="374151"/>
                </a:solidFill>
                <a:effectLst/>
                <a:latin typeface="Söhne"/>
              </a:rPr>
              <a:t>yyyy</a:t>
            </a:r>
            <a:r>
              <a:rPr lang="en-GB" b="0" i="0" dirty="0">
                <a:solidFill>
                  <a:srgbClr val="374151"/>
                </a:solidFill>
                <a:effectLst/>
                <a:latin typeface="Söhne"/>
              </a:rPr>
              <a:t>-mm-dd". We use the split method to split the string at each occurrence of the hyphen -, resulting in a list of three substrings: ["2000", "03", "25"].</a:t>
            </a:r>
          </a:p>
          <a:p>
            <a:pPr algn="l"/>
            <a:endParaRPr lang="en-GB" b="0" i="0" dirty="0">
              <a:solidFill>
                <a:srgbClr val="374151"/>
              </a:solidFill>
              <a:effectLst/>
              <a:latin typeface="Söhne"/>
            </a:endParaRPr>
          </a:p>
          <a:p>
            <a:pPr algn="l"/>
            <a:r>
              <a:rPr lang="en-GB" b="0" i="0" dirty="0">
                <a:solidFill>
                  <a:srgbClr val="374151"/>
                </a:solidFill>
                <a:effectLst/>
                <a:latin typeface="Söhne"/>
              </a:rPr>
              <a:t>Now, let's focus on the map function. We use the map function with the int function as the transformation function. The int function is responsible for converting each substring into an integer. We pass the </a:t>
            </a:r>
            <a:r>
              <a:rPr lang="en-GB" b="0" i="0" dirty="0" err="1">
                <a:solidFill>
                  <a:srgbClr val="374151"/>
                </a:solidFill>
                <a:effectLst/>
                <a:latin typeface="Söhne"/>
              </a:rPr>
              <a:t>data.split</a:t>
            </a:r>
            <a:r>
              <a:rPr lang="en-GB" b="0" i="0" dirty="0">
                <a:solidFill>
                  <a:srgbClr val="374151"/>
                </a:solidFill>
                <a:effectLst/>
                <a:latin typeface="Söhne"/>
              </a:rPr>
              <a:t>("-") expression as the second argument to the map function.</a:t>
            </a:r>
          </a:p>
          <a:p>
            <a:pPr algn="l"/>
            <a:endParaRPr lang="en-GB" b="0" i="0" dirty="0">
              <a:solidFill>
                <a:srgbClr val="374151"/>
              </a:solidFill>
              <a:effectLst/>
              <a:latin typeface="Söhne"/>
            </a:endParaRPr>
          </a:p>
          <a:p>
            <a:pPr algn="l"/>
            <a:r>
              <a:rPr lang="en-GB" b="0" i="0" dirty="0">
                <a:solidFill>
                  <a:srgbClr val="374151"/>
                </a:solidFill>
                <a:effectLst/>
                <a:latin typeface="Söhne"/>
              </a:rPr>
              <a:t>The map function applies the int function to each element of the list generated by </a:t>
            </a:r>
            <a:r>
              <a:rPr lang="en-GB" b="0" i="0" dirty="0" err="1">
                <a:solidFill>
                  <a:srgbClr val="374151"/>
                </a:solidFill>
                <a:effectLst/>
                <a:latin typeface="Söhne"/>
              </a:rPr>
              <a:t>data.split</a:t>
            </a:r>
            <a:r>
              <a:rPr lang="en-GB" b="0" i="0" dirty="0">
                <a:solidFill>
                  <a:srgbClr val="374151"/>
                </a:solidFill>
                <a:effectLst/>
                <a:latin typeface="Söhne"/>
              </a:rPr>
              <a:t>("-"). The result of the map function is then unpacked into three variables: y, m, and d, representing the year, month, and day, respectively.</a:t>
            </a:r>
          </a:p>
          <a:p>
            <a:pPr algn="l"/>
            <a:r>
              <a:rPr lang="en-GB" b="0" i="0" dirty="0">
                <a:solidFill>
                  <a:srgbClr val="374151"/>
                </a:solidFill>
                <a:effectLst/>
                <a:latin typeface="Söhne"/>
              </a:rPr>
              <a:t>When we print y, m, and d, we get the following output:</a:t>
            </a:r>
          </a:p>
          <a:p>
            <a:r>
              <a:rPr lang="en-GB" dirty="0">
                <a:solidFill>
                  <a:srgbClr val="DF3079"/>
                </a:solidFill>
                <a:effectLst/>
              </a:rPr>
              <a:t>2000</a:t>
            </a:r>
            <a:r>
              <a:rPr lang="en-GB" dirty="0">
                <a:effectLst/>
              </a:rPr>
              <a:t> </a:t>
            </a:r>
            <a:r>
              <a:rPr lang="en-GB" dirty="0">
                <a:solidFill>
                  <a:srgbClr val="DF3079"/>
                </a:solidFill>
                <a:effectLst/>
              </a:rPr>
              <a:t>3</a:t>
            </a:r>
            <a:r>
              <a:rPr lang="en-GB" dirty="0">
                <a:effectLst/>
              </a:rPr>
              <a:t> </a:t>
            </a:r>
            <a:r>
              <a:rPr lang="en-GB" dirty="0">
                <a:solidFill>
                  <a:srgbClr val="DF3079"/>
                </a:solidFill>
                <a:effectLst/>
              </a:rPr>
              <a:t>25</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By using the map function along with the int function, we successfully extracted the year, month, and day from the date string and converted them into integer values.</a:t>
            </a:r>
          </a:p>
          <a:p>
            <a:pPr algn="l"/>
            <a:r>
              <a:rPr lang="en-GB" b="0" i="0" dirty="0">
                <a:solidFill>
                  <a:srgbClr val="374151"/>
                </a:solidFill>
                <a:effectLst/>
                <a:latin typeface="Söhne"/>
              </a:rPr>
              <a:t>Now, let's move on to another example involving comma-separated values. Suppose we have a string called </a:t>
            </a:r>
            <a:r>
              <a:rPr lang="en-GB" b="0" i="0" dirty="0" err="1">
                <a:solidFill>
                  <a:srgbClr val="374151"/>
                </a:solidFill>
                <a:effectLst/>
                <a:latin typeface="Söhne"/>
              </a:rPr>
              <a:t>skaiciai</a:t>
            </a:r>
            <a:r>
              <a:rPr lang="en-GB" b="0" i="0" dirty="0">
                <a:solidFill>
                  <a:srgbClr val="374151"/>
                </a:solidFill>
                <a:effectLst/>
                <a:latin typeface="Söhne"/>
              </a:rPr>
              <a:t> with the value "4, 3, 2, 1". Our objective is to extract each number as a float value. Once again, the map function comes to the rescue. Take a look at the code below:</a:t>
            </a:r>
          </a:p>
          <a:p>
            <a:r>
              <a:rPr lang="en-GB" dirty="0" err="1">
                <a:effectLst/>
              </a:rPr>
              <a:t>skaiciai</a:t>
            </a:r>
            <a:r>
              <a:rPr lang="en-GB" dirty="0">
                <a:effectLst/>
              </a:rPr>
              <a:t> = </a:t>
            </a:r>
            <a:r>
              <a:rPr lang="en-GB" dirty="0">
                <a:solidFill>
                  <a:srgbClr val="00A67D"/>
                </a:solidFill>
                <a:effectLst/>
              </a:rPr>
              <a:t>"4, 3, 2, 1"</a:t>
            </a:r>
            <a:r>
              <a:rPr lang="en-GB" dirty="0">
                <a:effectLst/>
              </a:rPr>
              <a:t> p, a, t, k = </a:t>
            </a:r>
            <a:r>
              <a:rPr lang="en-GB" dirty="0">
                <a:solidFill>
                  <a:srgbClr val="E9950C"/>
                </a:solidFill>
                <a:effectLst/>
              </a:rPr>
              <a:t>map</a:t>
            </a:r>
            <a:r>
              <a:rPr lang="en-GB" dirty="0">
                <a:effectLst/>
              </a:rPr>
              <a:t>(</a:t>
            </a:r>
            <a:r>
              <a:rPr lang="en-GB" dirty="0">
                <a:solidFill>
                  <a:srgbClr val="E9950C"/>
                </a:solidFill>
                <a:effectLst/>
              </a:rPr>
              <a:t>float</a:t>
            </a:r>
            <a:r>
              <a:rPr lang="en-GB" dirty="0">
                <a:effectLst/>
              </a:rPr>
              <a:t>, </a:t>
            </a:r>
            <a:r>
              <a:rPr lang="en-GB" dirty="0" err="1">
                <a:effectLst/>
              </a:rPr>
              <a:t>skaiciai.split</a:t>
            </a:r>
            <a:r>
              <a:rPr lang="en-GB" dirty="0">
                <a:effectLst/>
              </a:rPr>
              <a:t>(</a:t>
            </a:r>
            <a:r>
              <a:rPr lang="en-GB" dirty="0">
                <a:solidFill>
                  <a:srgbClr val="00A67D"/>
                </a:solidFill>
                <a:effectLst/>
              </a:rPr>
              <a:t>", "</a:t>
            </a:r>
            <a:r>
              <a:rPr lang="en-GB" dirty="0">
                <a:effectLst/>
              </a:rPr>
              <a:t>)) </a:t>
            </a:r>
            <a:r>
              <a:rPr lang="en-GB" dirty="0">
                <a:solidFill>
                  <a:srgbClr val="E9950C"/>
                </a:solidFill>
                <a:effectLst/>
              </a:rPr>
              <a:t>print</a:t>
            </a:r>
            <a:r>
              <a:rPr lang="en-GB" dirty="0">
                <a:effectLst/>
              </a:rPr>
              <a:t>(p, a, t, k)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have the string </a:t>
            </a:r>
            <a:r>
              <a:rPr lang="en-GB" b="0" i="0" dirty="0" err="1">
                <a:solidFill>
                  <a:srgbClr val="374151"/>
                </a:solidFill>
                <a:effectLst/>
                <a:latin typeface="Söhne"/>
              </a:rPr>
              <a:t>skaiciai</a:t>
            </a:r>
            <a:r>
              <a:rPr lang="en-GB" b="0" i="0" dirty="0">
                <a:solidFill>
                  <a:srgbClr val="374151"/>
                </a:solidFill>
                <a:effectLst/>
                <a:latin typeface="Söhne"/>
              </a:rPr>
              <a:t>, which represents a sequence of numbers separated by commas. We use the split method to split the string at each occurrence of the comma, resulting in a list of substrings: ["4", "3", "2", "1"].</a:t>
            </a:r>
          </a:p>
          <a:p>
            <a:pPr algn="l"/>
            <a:endParaRPr lang="en-GB" b="0" i="0" dirty="0">
              <a:solidFill>
                <a:srgbClr val="374151"/>
              </a:solidFill>
              <a:effectLst/>
              <a:latin typeface="Söhne"/>
            </a:endParaRPr>
          </a:p>
          <a:p>
            <a:pPr algn="l"/>
            <a:r>
              <a:rPr lang="en-GB" b="0" i="0" dirty="0">
                <a:solidFill>
                  <a:srgbClr val="374151"/>
                </a:solidFill>
                <a:effectLst/>
                <a:latin typeface="Söhne"/>
              </a:rPr>
              <a:t>Next, we use the map function once again, but this time with the float function as the transformation function. The float function is responsible for converting each substring into a floating-point number. We pass the </a:t>
            </a:r>
            <a:r>
              <a:rPr lang="en-GB" b="0" i="0" dirty="0" err="1">
                <a:solidFill>
                  <a:srgbClr val="374151"/>
                </a:solidFill>
                <a:effectLst/>
                <a:latin typeface="Söhne"/>
              </a:rPr>
              <a:t>skaiciai.split</a:t>
            </a:r>
            <a:r>
              <a:rPr lang="en-GB" b="0" i="0" dirty="0">
                <a:solidFill>
                  <a:srgbClr val="374151"/>
                </a:solidFill>
                <a:effectLst/>
                <a:latin typeface="Söhne"/>
              </a:rPr>
              <a:t>(", ") expression as the second argument to the map function.</a:t>
            </a:r>
          </a:p>
          <a:p>
            <a:pPr algn="l"/>
            <a:endParaRPr lang="en-GB" b="0" i="0" dirty="0">
              <a:solidFill>
                <a:srgbClr val="374151"/>
              </a:solidFill>
              <a:effectLst/>
              <a:latin typeface="Söhne"/>
            </a:endParaRPr>
          </a:p>
          <a:p>
            <a:pPr algn="l"/>
            <a:r>
              <a:rPr lang="en-GB" b="0" i="0" dirty="0">
                <a:solidFill>
                  <a:srgbClr val="374151"/>
                </a:solidFill>
                <a:effectLst/>
                <a:latin typeface="Söhne"/>
              </a:rPr>
              <a:t>The map function applies the float function to each element of the list generated by </a:t>
            </a:r>
            <a:r>
              <a:rPr lang="en-GB" b="0" i="0" dirty="0" err="1">
                <a:solidFill>
                  <a:srgbClr val="374151"/>
                </a:solidFill>
                <a:effectLst/>
                <a:latin typeface="Söhne"/>
              </a:rPr>
              <a:t>skaiciai.split</a:t>
            </a:r>
            <a:r>
              <a:rPr lang="en-GB" b="0" i="0" dirty="0">
                <a:solidFill>
                  <a:srgbClr val="374151"/>
                </a:solidFill>
                <a:effectLst/>
                <a:latin typeface="Söhne"/>
              </a:rPr>
              <a:t>(", "). The result of the map function is then unpacked into four variables: p, a, t, and k, representing the respective numbers.</a:t>
            </a:r>
          </a:p>
          <a:p>
            <a:pPr algn="l"/>
            <a:r>
              <a:rPr lang="en-GB" b="0" i="0" dirty="0">
                <a:solidFill>
                  <a:srgbClr val="374151"/>
                </a:solidFill>
                <a:effectLst/>
                <a:latin typeface="Söhne"/>
              </a:rPr>
              <a:t>When we print p, a, t, and k, we get the following output:</a:t>
            </a:r>
          </a:p>
          <a:p>
            <a:r>
              <a:rPr lang="en-GB" dirty="0">
                <a:effectLst/>
              </a:rPr>
              <a:t>4.0 3.0 2.0 1.0 </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the map function with the float function, we successfully extracted and converted each number from the comma-separated string into float values.</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the map function is a versatile tool for data manipulations in Python. It allows us to transform and manipulate data efficiently. The examples provided demonstrated how the map function can be used to extract date components and convert comma-separated values to different data types.</a:t>
            </a:r>
          </a:p>
          <a:p>
            <a:pPr algn="l"/>
            <a:endParaRPr lang="en-GB" b="0" i="0" dirty="0">
              <a:solidFill>
                <a:srgbClr val="374151"/>
              </a:solidFill>
              <a:effectLst/>
              <a:latin typeface="Söhne"/>
            </a:endParaRPr>
          </a:p>
          <a:p>
            <a:pPr algn="l"/>
            <a:r>
              <a:rPr lang="en-GB" b="0" i="0" dirty="0">
                <a:solidFill>
                  <a:srgbClr val="374151"/>
                </a:solidFill>
                <a:effectLst/>
                <a:latin typeface="Söhne"/>
              </a:rPr>
              <a:t>The first example showed how we can use the map function with the int function to extract the year, month, and day from a date string. The second example showcased how the map function, combined with the float function, can be used to extract and convert comma-separated values into float values.</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the map function, we can perform data manipulations more efficiently and write concise code. Keep exploring the capabilities of the map function as it will enhance your data manipulation skills in Python.</a:t>
            </a:r>
          </a:p>
        </p:txBody>
      </p:sp>
      <p:sp>
        <p:nvSpPr>
          <p:cNvPr id="4" name="Slide Number Placeholder 3"/>
          <p:cNvSpPr>
            <a:spLocks noGrp="1"/>
          </p:cNvSpPr>
          <p:nvPr>
            <p:ph type="sldNum" sz="quarter" idx="5"/>
          </p:nvPr>
        </p:nvSpPr>
        <p:spPr/>
        <p:txBody>
          <a:bodyPr/>
          <a:lstStyle/>
          <a:p>
            <a:fld id="{DD0A3D25-C01A-EF47-89B6-7AF66D329C0F}" type="slidenum">
              <a:rPr lang="en-LT" smtClean="0"/>
              <a:t>4</a:t>
            </a:fld>
            <a:endParaRPr lang="en-LT"/>
          </a:p>
        </p:txBody>
      </p:sp>
    </p:spTree>
    <p:extLst>
      <p:ext uri="{BB962C8B-B14F-4D97-AF65-F5344CB8AC3E}">
        <p14:creationId xmlns:p14="http://schemas.microsoft.com/office/powerpoint/2010/main" val="3581104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Now we're going to explore list filtering in Python. List filtering is a technique that allows us to selectively extract elements from a list based on specific conditions or criteria. It's a powerful tool that helps us work with only the elements that meet our requirements. Let's dive into an example to understand how list filtering works.</a:t>
            </a:r>
          </a:p>
          <a:p>
            <a:pPr algn="l"/>
            <a:br>
              <a:rPr lang="en-GB" b="0" i="0" dirty="0">
                <a:solidFill>
                  <a:srgbClr val="374151"/>
                </a:solidFill>
                <a:effectLst/>
                <a:latin typeface="Söhne"/>
              </a:rPr>
            </a:br>
            <a:r>
              <a:rPr lang="en-GB" b="0" i="0" dirty="0">
                <a:solidFill>
                  <a:srgbClr val="374151"/>
                </a:solidFill>
                <a:effectLst/>
                <a:latin typeface="Söhne"/>
              </a:rPr>
              <a:t>In the example provided, we have a list called </a:t>
            </a:r>
            <a:r>
              <a:rPr lang="en-GB" b="0" i="0" dirty="0" err="1">
                <a:solidFill>
                  <a:srgbClr val="374151"/>
                </a:solidFill>
                <a:effectLst/>
                <a:latin typeface="Söhne"/>
              </a:rPr>
              <a:t>sarasas</a:t>
            </a:r>
            <a:r>
              <a:rPr lang="en-GB" b="0" i="0" dirty="0">
                <a:solidFill>
                  <a:srgbClr val="374151"/>
                </a:solidFill>
                <a:effectLst/>
                <a:latin typeface="Söhne"/>
              </a:rPr>
              <a:t> with the values [4, 3, 2, 1]. Our goal is to filter out the elements that are greater than 2 and create a new list containing only those values. Let's take a look at the code: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a:solidFill>
                  <a:srgbClr val="2E95D3"/>
                </a:solidFill>
                <a:effectLst/>
              </a:rPr>
              <a:t>def</a:t>
            </a:r>
            <a:r>
              <a:rPr lang="en-GB" dirty="0">
                <a:effectLst/>
              </a:rPr>
              <a:t> </a:t>
            </a:r>
            <a:r>
              <a:rPr lang="en-GB" dirty="0">
                <a:solidFill>
                  <a:srgbClr val="F22C3D"/>
                </a:solidFill>
                <a:effectLst/>
              </a:rPr>
              <a:t>daugiau_nei_2</a:t>
            </a:r>
            <a:r>
              <a:rPr lang="en-GB" dirty="0">
                <a:effectLst/>
              </a:rPr>
              <a:t>(</a:t>
            </a:r>
            <a:r>
              <a:rPr lang="en-GB" dirty="0" err="1">
                <a:effectLst/>
              </a:rPr>
              <a:t>sarasas</a:t>
            </a:r>
            <a:r>
              <a:rPr lang="en-GB" dirty="0">
                <a:effectLst/>
              </a:rPr>
              <a:t>): sarasas_2 = [] </a:t>
            </a:r>
            <a:r>
              <a:rPr lang="en-GB" dirty="0">
                <a:solidFill>
                  <a:srgbClr val="2E95D3"/>
                </a:solidFill>
                <a:effectLst/>
              </a:rPr>
              <a:t>for</a:t>
            </a:r>
            <a:r>
              <a:rPr lang="en-GB" dirty="0">
                <a:effectLst/>
              </a:rPr>
              <a:t> </a:t>
            </a:r>
            <a:r>
              <a:rPr lang="en-GB" dirty="0" err="1">
                <a:effectLst/>
              </a:rPr>
              <a:t>skaicius</a:t>
            </a:r>
            <a:r>
              <a:rPr lang="en-GB" dirty="0">
                <a:effectLst/>
              </a:rPr>
              <a:t>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2E95D3"/>
                </a:solidFill>
                <a:effectLst/>
              </a:rPr>
              <a:t>if</a:t>
            </a:r>
            <a:r>
              <a:rPr lang="en-GB" dirty="0">
                <a:effectLst/>
              </a:rPr>
              <a:t> </a:t>
            </a:r>
            <a:r>
              <a:rPr lang="en-GB" dirty="0" err="1">
                <a:effectLst/>
              </a:rPr>
              <a:t>skaicius</a:t>
            </a:r>
            <a:r>
              <a:rPr lang="en-GB" dirty="0">
                <a:effectLst/>
              </a:rPr>
              <a:t> &gt; </a:t>
            </a:r>
            <a:r>
              <a:rPr lang="en-GB" dirty="0">
                <a:solidFill>
                  <a:srgbClr val="DF3079"/>
                </a:solidFill>
                <a:effectLst/>
              </a:rPr>
              <a:t>2</a:t>
            </a:r>
            <a:r>
              <a:rPr lang="en-GB" dirty="0">
                <a:effectLst/>
              </a:rPr>
              <a:t>: sarasas_2.append(</a:t>
            </a:r>
            <a:r>
              <a:rPr lang="en-GB" dirty="0" err="1">
                <a:effectLst/>
              </a:rPr>
              <a:t>skaicius</a:t>
            </a:r>
            <a:r>
              <a:rPr lang="en-GB" dirty="0">
                <a:effectLst/>
              </a:rPr>
              <a:t>) </a:t>
            </a:r>
            <a:r>
              <a:rPr lang="en-GB" dirty="0">
                <a:solidFill>
                  <a:srgbClr val="2E95D3"/>
                </a:solidFill>
                <a:effectLst/>
              </a:rPr>
              <a:t>return</a:t>
            </a:r>
            <a:r>
              <a:rPr lang="en-GB" dirty="0">
                <a:effectLst/>
              </a:rPr>
              <a:t> sarasas_2 </a:t>
            </a:r>
            <a:r>
              <a:rPr lang="en-GB" dirty="0">
                <a:solidFill>
                  <a:srgbClr val="E9950C"/>
                </a:solidFill>
                <a:effectLst/>
              </a:rPr>
              <a:t>print</a:t>
            </a:r>
            <a:r>
              <a:rPr lang="en-GB" dirty="0">
                <a:effectLst/>
              </a:rPr>
              <a:t>(daugiau_nei_2(</a:t>
            </a:r>
            <a:r>
              <a:rPr lang="en-GB" dirty="0" err="1">
                <a:effectLst/>
              </a:rPr>
              <a:t>sarasas</a:t>
            </a:r>
            <a:r>
              <a:rPr lang="en-GB" dirty="0">
                <a:effectLst/>
              </a:rPr>
              <a:t>)) # Output: [4, 3] </a:t>
            </a:r>
          </a:p>
          <a:p>
            <a:pPr algn="l"/>
            <a:br>
              <a:rPr lang="en-GB" b="0" i="0" dirty="0">
                <a:solidFill>
                  <a:srgbClr val="374151"/>
                </a:solidFill>
                <a:effectLst/>
                <a:latin typeface="Söhne"/>
              </a:rPr>
            </a:br>
            <a:r>
              <a:rPr lang="en-GB" b="0" i="0" dirty="0">
                <a:solidFill>
                  <a:srgbClr val="374151"/>
                </a:solidFill>
                <a:effectLst/>
                <a:latin typeface="Söhne"/>
              </a:rPr>
              <a:t>In this code snippet, we define a function called daugiau_nei_2 that takes a list (</a:t>
            </a:r>
            <a:r>
              <a:rPr lang="en-GB" b="0" i="0" dirty="0" err="1">
                <a:solidFill>
                  <a:srgbClr val="374151"/>
                </a:solidFill>
                <a:effectLst/>
                <a:latin typeface="Söhne"/>
              </a:rPr>
              <a:t>sarasas</a:t>
            </a:r>
            <a:r>
              <a:rPr lang="en-GB" b="0" i="0" dirty="0">
                <a:solidFill>
                  <a:srgbClr val="374151"/>
                </a:solidFill>
                <a:effectLst/>
                <a:latin typeface="Söhne"/>
              </a:rPr>
              <a:t>) as input. Inside the function, we initialize an empty list called sarasas_2. We then use a for loop to iterate over each element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br>
              <a:rPr lang="en-GB" b="0" i="0" dirty="0">
                <a:solidFill>
                  <a:srgbClr val="374151"/>
                </a:solidFill>
                <a:effectLst/>
                <a:latin typeface="Söhne"/>
              </a:rPr>
            </a:br>
            <a:r>
              <a:rPr lang="en-GB" b="0" i="0" dirty="0">
                <a:solidFill>
                  <a:srgbClr val="374151"/>
                </a:solidFill>
                <a:effectLst/>
                <a:latin typeface="Söhne"/>
              </a:rPr>
              <a:t>For each element, we check if it is greater than 2 using the if condition. If the condition is true, we append the element to the sarasas_2 list. Finally, we return the sarasas_2 list as the result of the function.</a:t>
            </a:r>
          </a:p>
          <a:p>
            <a:pPr algn="l"/>
            <a:br>
              <a:rPr lang="en-GB" b="0" i="0" dirty="0">
                <a:solidFill>
                  <a:srgbClr val="374151"/>
                </a:solidFill>
                <a:effectLst/>
                <a:latin typeface="Söhne"/>
              </a:rPr>
            </a:br>
            <a:r>
              <a:rPr lang="en-GB" b="0" i="0" dirty="0">
                <a:solidFill>
                  <a:srgbClr val="374151"/>
                </a:solidFill>
                <a:effectLst/>
                <a:latin typeface="Söhne"/>
              </a:rPr>
              <a:t>When we call the daugiau_nei_2 function with the </a:t>
            </a:r>
            <a:r>
              <a:rPr lang="en-GB" b="0" i="0" dirty="0" err="1">
                <a:solidFill>
                  <a:srgbClr val="374151"/>
                </a:solidFill>
                <a:effectLst/>
                <a:latin typeface="Söhne"/>
              </a:rPr>
              <a:t>sarasas</a:t>
            </a:r>
            <a:r>
              <a:rPr lang="en-GB" b="0" i="0" dirty="0">
                <a:solidFill>
                  <a:srgbClr val="374151"/>
                </a:solidFill>
                <a:effectLst/>
                <a:latin typeface="Söhne"/>
              </a:rPr>
              <a:t> list as an argument and print the result, we get the following output:</a:t>
            </a:r>
          </a:p>
          <a:p>
            <a:r>
              <a:rPr lang="en-GB" dirty="0">
                <a:effectLst/>
              </a:rPr>
              <a:t>[4, 3] </a:t>
            </a:r>
          </a:p>
          <a:p>
            <a:pPr algn="l"/>
            <a:br>
              <a:rPr lang="en-GB" b="0" i="0" dirty="0">
                <a:solidFill>
                  <a:srgbClr val="374151"/>
                </a:solidFill>
                <a:effectLst/>
                <a:latin typeface="Söhne"/>
              </a:rPr>
            </a:br>
            <a:r>
              <a:rPr lang="en-GB" b="0" i="0" dirty="0">
                <a:solidFill>
                  <a:srgbClr val="374151"/>
                </a:solidFill>
                <a:effectLst/>
                <a:latin typeface="Söhne"/>
              </a:rPr>
              <a:t>By executing this code, we successfully filtered out the elements that are greater than 2 and created a new list (sarasas_2) containing only those values.</a:t>
            </a:r>
          </a:p>
          <a:p>
            <a:pPr algn="l"/>
            <a:br>
              <a:rPr lang="en-GB" b="0" i="0" dirty="0">
                <a:solidFill>
                  <a:srgbClr val="374151"/>
                </a:solidFill>
                <a:effectLst/>
                <a:latin typeface="Söhne"/>
              </a:rPr>
            </a:br>
            <a:r>
              <a:rPr lang="en-GB" b="0" i="0" dirty="0">
                <a:solidFill>
                  <a:srgbClr val="374151"/>
                </a:solidFill>
                <a:effectLst/>
                <a:latin typeface="Söhne"/>
              </a:rPr>
              <a:t>To summarize, list filtering is a technique in Python that allows us to selectively extract elements from a list based on specific conditions. It involves iterating over each element in the list, applying a condition using an if statement, and appending the desired elements to a new list.</a:t>
            </a:r>
          </a:p>
          <a:p>
            <a:pPr algn="l"/>
            <a:br>
              <a:rPr lang="en-GB" b="0" i="0" dirty="0">
                <a:solidFill>
                  <a:srgbClr val="374151"/>
                </a:solidFill>
                <a:effectLst/>
                <a:latin typeface="Söhne"/>
              </a:rPr>
            </a:br>
            <a:r>
              <a:rPr lang="en-GB" b="0" i="0" dirty="0">
                <a:solidFill>
                  <a:srgbClr val="374151"/>
                </a:solidFill>
                <a:effectLst/>
                <a:latin typeface="Söhne"/>
              </a:rPr>
              <a:t>In the provided example, we filtered out the elements greater than 2 from the </a:t>
            </a:r>
            <a:r>
              <a:rPr lang="en-GB" b="0" i="0" dirty="0" err="1">
                <a:solidFill>
                  <a:srgbClr val="374151"/>
                </a:solidFill>
                <a:effectLst/>
                <a:latin typeface="Söhne"/>
              </a:rPr>
              <a:t>sarasas</a:t>
            </a:r>
            <a:r>
              <a:rPr lang="en-GB" b="0" i="0" dirty="0">
                <a:solidFill>
                  <a:srgbClr val="374151"/>
                </a:solidFill>
                <a:effectLst/>
                <a:latin typeface="Söhne"/>
              </a:rPr>
              <a:t> list using a conventional approach with a for loop and an if condition. However, it's worth mentioning that Python provides more concise and efficient ways to achieve list filtering, such as using list comprehensions or built-in functions like filter().</a:t>
            </a:r>
          </a:p>
          <a:p>
            <a:pPr algn="l"/>
            <a:br>
              <a:rPr lang="en-GB" b="0" i="0" dirty="0">
                <a:solidFill>
                  <a:srgbClr val="374151"/>
                </a:solidFill>
                <a:effectLst/>
                <a:latin typeface="Söhne"/>
              </a:rPr>
            </a:br>
            <a:r>
              <a:rPr lang="en-GB" b="0" i="0" dirty="0">
                <a:solidFill>
                  <a:srgbClr val="374151"/>
                </a:solidFill>
                <a:effectLst/>
                <a:latin typeface="Söhne"/>
              </a:rPr>
              <a:t>List comprehensions provide a compact syntax for filtering elements in a list. The previous example could be rewritten using a list comprehension as follows:</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sarasas_2 = [</a:t>
            </a:r>
            <a:r>
              <a:rPr lang="en-GB" dirty="0" err="1">
                <a:effectLst/>
              </a:rPr>
              <a:t>skaicius</a:t>
            </a:r>
            <a:r>
              <a:rPr lang="en-GB" dirty="0">
                <a:effectLst/>
              </a:rPr>
              <a:t> </a:t>
            </a:r>
            <a:r>
              <a:rPr lang="en-GB" dirty="0">
                <a:solidFill>
                  <a:srgbClr val="2E95D3"/>
                </a:solidFill>
                <a:effectLst/>
              </a:rPr>
              <a:t>for</a:t>
            </a:r>
            <a:r>
              <a:rPr lang="en-GB" dirty="0">
                <a:effectLst/>
              </a:rPr>
              <a:t> </a:t>
            </a:r>
            <a:r>
              <a:rPr lang="en-GB" dirty="0" err="1">
                <a:effectLst/>
              </a:rPr>
              <a:t>skaicius</a:t>
            </a:r>
            <a:r>
              <a:rPr lang="en-GB" dirty="0">
                <a:effectLst/>
              </a:rPr>
              <a:t>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2E95D3"/>
                </a:solidFill>
                <a:effectLst/>
              </a:rPr>
              <a:t>if</a:t>
            </a:r>
            <a:r>
              <a:rPr lang="en-GB" dirty="0">
                <a:effectLst/>
              </a:rPr>
              <a:t> </a:t>
            </a:r>
            <a:r>
              <a:rPr lang="en-GB" dirty="0" err="1">
                <a:effectLst/>
              </a:rPr>
              <a:t>skaicius</a:t>
            </a:r>
            <a:r>
              <a:rPr lang="en-GB" dirty="0">
                <a:effectLst/>
              </a:rPr>
              <a:t> &gt; </a:t>
            </a:r>
            <a:r>
              <a:rPr lang="en-GB" dirty="0">
                <a:solidFill>
                  <a:srgbClr val="DF3079"/>
                </a:solidFill>
                <a:effectLst/>
              </a:rPr>
              <a:t>2</a:t>
            </a:r>
            <a:r>
              <a:rPr lang="en-GB" dirty="0">
                <a:effectLst/>
              </a:rPr>
              <a:t>] </a:t>
            </a:r>
            <a:r>
              <a:rPr lang="en-GB" dirty="0">
                <a:solidFill>
                  <a:srgbClr val="E9950C"/>
                </a:solidFill>
                <a:effectLst/>
              </a:rPr>
              <a:t>print</a:t>
            </a:r>
            <a:r>
              <a:rPr lang="en-GB" dirty="0">
                <a:effectLst/>
              </a:rPr>
              <a:t>(sarasas_2) # Output: [4, 3] </a:t>
            </a:r>
          </a:p>
          <a:p>
            <a:pPr algn="l"/>
            <a:br>
              <a:rPr lang="en-GB" b="0" i="0" dirty="0">
                <a:solidFill>
                  <a:srgbClr val="374151"/>
                </a:solidFill>
                <a:effectLst/>
                <a:latin typeface="Söhne"/>
              </a:rPr>
            </a:br>
            <a:r>
              <a:rPr lang="en-GB" b="0" i="0" dirty="0">
                <a:solidFill>
                  <a:srgbClr val="374151"/>
                </a:solidFill>
                <a:effectLst/>
                <a:latin typeface="Söhne"/>
              </a:rPr>
              <a:t>In this code snippet, we create a new list called sarasas_2 using a list comprehension. The list comprehension iterates over each element </a:t>
            </a:r>
            <a:r>
              <a:rPr lang="en-GB" b="0" i="0" dirty="0" err="1">
                <a:solidFill>
                  <a:srgbClr val="374151"/>
                </a:solidFill>
                <a:effectLst/>
                <a:latin typeface="Söhne"/>
              </a:rPr>
              <a:t>skaicius</a:t>
            </a:r>
            <a:r>
              <a:rPr lang="en-GB" b="0" i="0" dirty="0">
                <a:solidFill>
                  <a:srgbClr val="374151"/>
                </a:solidFill>
                <a:effectLst/>
                <a:latin typeface="Söhne"/>
              </a:rPr>
              <a:t> in the </a:t>
            </a:r>
            <a:r>
              <a:rPr lang="en-GB" b="0" i="0" dirty="0" err="1">
                <a:solidFill>
                  <a:srgbClr val="374151"/>
                </a:solidFill>
                <a:effectLst/>
                <a:latin typeface="Söhne"/>
              </a:rPr>
              <a:t>sarasas</a:t>
            </a:r>
            <a:r>
              <a:rPr lang="en-GB" b="0" i="0" dirty="0">
                <a:solidFill>
                  <a:srgbClr val="374151"/>
                </a:solidFill>
                <a:effectLst/>
                <a:latin typeface="Söhne"/>
              </a:rPr>
              <a:t> list and checks if it is greater than 2. If the condition is true, the element is included in the sarasas_2 list.</a:t>
            </a:r>
          </a:p>
          <a:p>
            <a:pPr algn="l"/>
            <a:br>
              <a:rPr lang="en-GB" b="0" i="0" dirty="0">
                <a:solidFill>
                  <a:srgbClr val="374151"/>
                </a:solidFill>
                <a:effectLst/>
                <a:latin typeface="Söhne"/>
              </a:rPr>
            </a:br>
            <a:r>
              <a:rPr lang="en-GB" b="0" i="0" dirty="0">
                <a:solidFill>
                  <a:srgbClr val="374151"/>
                </a:solidFill>
                <a:effectLst/>
                <a:latin typeface="Söhne"/>
              </a:rPr>
              <a:t>The result is the same as before: [4, 3]. List comprehensions provide a concise and readable way to achieve list filtering in Python.</a:t>
            </a:r>
          </a:p>
          <a:p>
            <a:pPr algn="l"/>
            <a:br>
              <a:rPr lang="en-GB" b="0" i="0" dirty="0">
                <a:solidFill>
                  <a:srgbClr val="374151"/>
                </a:solidFill>
                <a:effectLst/>
                <a:latin typeface="Söhne"/>
              </a:rPr>
            </a:br>
            <a:r>
              <a:rPr lang="en-GB" b="0" i="0" dirty="0">
                <a:solidFill>
                  <a:srgbClr val="374151"/>
                </a:solidFill>
                <a:effectLst/>
                <a:latin typeface="Söhne"/>
              </a:rPr>
              <a:t>In conclusion, list filtering is a fundamental technique in Python that allows us to extract elements from a list based on specific conditions. It provides us with the flexibility to work with only the elements that meet our requirements. </a:t>
            </a:r>
            <a:br>
              <a:rPr lang="en-GB" b="0" i="0" dirty="0">
                <a:solidFill>
                  <a:srgbClr val="374151"/>
                </a:solidFill>
                <a:effectLst/>
                <a:latin typeface="Söhne"/>
              </a:rPr>
            </a:br>
            <a:endParaRPr lang="en-GB" b="0" i="0" dirty="0">
              <a:solidFill>
                <a:srgbClr val="374151"/>
              </a:solidFill>
              <a:effectLst/>
              <a:latin typeface="Söhne"/>
            </a:endParaRPr>
          </a:p>
          <a:p>
            <a:pPr algn="l"/>
            <a:r>
              <a:rPr lang="en-GB" b="0" i="0" dirty="0">
                <a:solidFill>
                  <a:srgbClr val="374151"/>
                </a:solidFill>
                <a:effectLst/>
                <a:latin typeface="Söhne"/>
              </a:rPr>
              <a:t>Whether you choose the conventional approach with a for loop and an if condition or utilize more concise methods like list comprehensions or built-in functions, list filtering is an essential skill for data manipulation in Python.</a:t>
            </a:r>
          </a:p>
        </p:txBody>
      </p:sp>
      <p:sp>
        <p:nvSpPr>
          <p:cNvPr id="4" name="Slide Number Placeholder 3"/>
          <p:cNvSpPr>
            <a:spLocks noGrp="1"/>
          </p:cNvSpPr>
          <p:nvPr>
            <p:ph type="sldNum" sz="quarter" idx="5"/>
          </p:nvPr>
        </p:nvSpPr>
        <p:spPr/>
        <p:txBody>
          <a:bodyPr/>
          <a:lstStyle/>
          <a:p>
            <a:fld id="{DD0A3D25-C01A-EF47-89B6-7AF66D329C0F}" type="slidenum">
              <a:rPr lang="en-LT" smtClean="0"/>
              <a:t>5</a:t>
            </a:fld>
            <a:endParaRPr lang="en-LT"/>
          </a:p>
        </p:txBody>
      </p:sp>
    </p:spTree>
    <p:extLst>
      <p:ext uri="{BB962C8B-B14F-4D97-AF65-F5344CB8AC3E}">
        <p14:creationId xmlns:p14="http://schemas.microsoft.com/office/powerpoint/2010/main" val="209939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Other thing we're going to explore the filter() function in Python. The filter() function is a powerful tool for selectively filtering elements from a sequence based on specific conditions. It allows us to create a new sequence containing only the elements that satisfy the specified condition. Let's dive into some examples to understand how the filter() function can be applied.</a:t>
            </a:r>
          </a:p>
          <a:p>
            <a:pPr algn="l"/>
            <a:endParaRPr lang="en-GB" b="0" i="0" dirty="0">
              <a:solidFill>
                <a:srgbClr val="374151"/>
              </a:solidFill>
              <a:effectLst/>
              <a:latin typeface="Söhne"/>
            </a:endParaRPr>
          </a:p>
          <a:p>
            <a:pPr algn="l"/>
            <a:r>
              <a:rPr lang="en-GB" b="0" i="0" dirty="0">
                <a:solidFill>
                  <a:srgbClr val="374151"/>
                </a:solidFill>
                <a:effectLst/>
                <a:latin typeface="Söhne"/>
              </a:rPr>
              <a:t>In our first example, we have a list called </a:t>
            </a:r>
            <a:r>
              <a:rPr lang="en-GB" b="0" i="0" dirty="0" err="1">
                <a:solidFill>
                  <a:srgbClr val="374151"/>
                </a:solidFill>
                <a:effectLst/>
                <a:latin typeface="Söhne"/>
              </a:rPr>
              <a:t>sarasas</a:t>
            </a:r>
            <a:r>
              <a:rPr lang="en-GB" b="0" i="0" dirty="0">
                <a:solidFill>
                  <a:srgbClr val="374151"/>
                </a:solidFill>
                <a:effectLst/>
                <a:latin typeface="Söhne"/>
              </a:rPr>
              <a:t> with the values [4, 3, 2, 1]. Our goal is to create a new list that contains the square of each element in the </a:t>
            </a:r>
            <a:r>
              <a:rPr lang="en-GB" b="0" i="0" dirty="0" err="1">
                <a:solidFill>
                  <a:srgbClr val="374151"/>
                </a:solidFill>
                <a:effectLst/>
                <a:latin typeface="Söhne"/>
              </a:rPr>
              <a:t>sarasas</a:t>
            </a:r>
            <a:r>
              <a:rPr lang="en-GB" b="0" i="0" dirty="0">
                <a:solidFill>
                  <a:srgbClr val="374151"/>
                </a:solidFill>
                <a:effectLst/>
                <a:latin typeface="Söhne"/>
              </a:rPr>
              <a:t> list. We can achieve this using a list comprehension. Let's take a look at the code: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[x ** </a:t>
            </a:r>
            <a:r>
              <a:rPr lang="en-GB" dirty="0">
                <a:solidFill>
                  <a:srgbClr val="DF3079"/>
                </a:solidFill>
                <a:effectLst/>
              </a:rPr>
              <a:t>2</a:t>
            </a:r>
            <a:r>
              <a:rPr lang="en-GB" dirty="0">
                <a:effectLst/>
              </a:rPr>
              <a:t> </a:t>
            </a:r>
            <a:r>
              <a:rPr lang="en-GB" dirty="0">
                <a:solidFill>
                  <a:srgbClr val="2E95D3"/>
                </a:solidFill>
                <a:effectLst/>
              </a:rPr>
              <a:t>for</a:t>
            </a:r>
            <a:r>
              <a:rPr lang="en-GB" dirty="0">
                <a:effectLst/>
              </a:rPr>
              <a:t> x </a:t>
            </a:r>
            <a:r>
              <a:rPr lang="en-GB" dirty="0">
                <a:solidFill>
                  <a:srgbClr val="2E95D3"/>
                </a:solidFill>
                <a:effectLst/>
              </a:rPr>
              <a:t>in</a:t>
            </a:r>
            <a:r>
              <a:rPr lang="en-GB" dirty="0">
                <a:effectLst/>
              </a:rPr>
              <a:t>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[16, 9, 4, 1]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use a list comprehension to iterate over each element x in the </a:t>
            </a:r>
            <a:r>
              <a:rPr lang="en-GB" b="0" i="0" dirty="0" err="1">
                <a:solidFill>
                  <a:srgbClr val="374151"/>
                </a:solidFill>
                <a:effectLst/>
                <a:latin typeface="Söhne"/>
              </a:rPr>
              <a:t>sarasas</a:t>
            </a:r>
            <a:r>
              <a:rPr lang="en-GB" b="0" i="0" dirty="0">
                <a:solidFill>
                  <a:srgbClr val="374151"/>
                </a:solidFill>
                <a:effectLst/>
                <a:latin typeface="Söhne"/>
              </a:rPr>
              <a:t> list. For each element, we calculate its square using the expression x ** 2. The result is a new list called </a:t>
            </a:r>
            <a:r>
              <a:rPr lang="en-GB" b="0" i="0" dirty="0" err="1">
                <a:solidFill>
                  <a:srgbClr val="374151"/>
                </a:solidFill>
                <a:effectLst/>
                <a:latin typeface="Söhne"/>
              </a:rPr>
              <a:t>naujas</a:t>
            </a:r>
            <a:r>
              <a:rPr lang="en-GB" b="0" i="0" dirty="0">
                <a:solidFill>
                  <a:srgbClr val="374151"/>
                </a:solidFill>
                <a:effectLst/>
                <a:latin typeface="Söhne"/>
              </a:rPr>
              <a:t>, which contains the squared values of the elements in the </a:t>
            </a:r>
            <a:r>
              <a:rPr lang="en-GB" b="0" i="0" dirty="0" err="1">
                <a:solidFill>
                  <a:srgbClr val="374151"/>
                </a:solidFill>
                <a:effectLst/>
                <a:latin typeface="Söhne"/>
              </a:rPr>
              <a:t>sarasas</a:t>
            </a:r>
            <a:r>
              <a:rPr lang="en-GB" b="0" i="0" dirty="0">
                <a:solidFill>
                  <a:srgbClr val="374151"/>
                </a:solidFill>
                <a:effectLst/>
                <a:latin typeface="Söhne"/>
              </a:rPr>
              <a:t> list. When we print </a:t>
            </a:r>
            <a:r>
              <a:rPr lang="en-GB" b="0" i="0" dirty="0" err="1">
                <a:solidFill>
                  <a:srgbClr val="374151"/>
                </a:solidFill>
                <a:effectLst/>
                <a:latin typeface="Söhne"/>
              </a:rPr>
              <a:t>naujas</a:t>
            </a:r>
            <a:r>
              <a:rPr lang="en-GB" b="0" i="0" dirty="0">
                <a:solidFill>
                  <a:srgbClr val="374151"/>
                </a:solidFill>
                <a:effectLst/>
                <a:latin typeface="Söhne"/>
              </a:rPr>
              <a:t>, we get the following output:</a:t>
            </a:r>
          </a:p>
          <a:p>
            <a:r>
              <a:rPr lang="en-GB" dirty="0">
                <a:effectLst/>
              </a:rPr>
              <a:t>[16, 9, 4, 1] </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list comprehensions, we successfully created a new list that contains the squares of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Now, let's move on to another example involving the filter() function. Suppose we want to find all the leap years between the years 1900 and 2150. We can achieve this using the filter() function along with the </a:t>
            </a:r>
            <a:r>
              <a:rPr lang="en-GB" b="0" i="0" dirty="0" err="1">
                <a:solidFill>
                  <a:srgbClr val="374151"/>
                </a:solidFill>
                <a:effectLst/>
                <a:latin typeface="Söhne"/>
              </a:rPr>
              <a:t>calendar.isleap</a:t>
            </a:r>
            <a:r>
              <a:rPr lang="en-GB" b="0" i="0" dirty="0">
                <a:solidFill>
                  <a:srgbClr val="374151"/>
                </a:solidFill>
                <a:effectLst/>
                <a:latin typeface="Söhne"/>
              </a:rPr>
              <a:t>() function from the built-in calendar module. Take a look at the code below:</a:t>
            </a:r>
          </a:p>
          <a:p>
            <a:endParaRPr lang="en-GB" dirty="0">
              <a:solidFill>
                <a:srgbClr val="2E95D3"/>
              </a:solidFill>
              <a:effectLst/>
            </a:endParaRPr>
          </a:p>
          <a:p>
            <a:r>
              <a:rPr lang="en-GB" dirty="0">
                <a:solidFill>
                  <a:srgbClr val="2E95D3"/>
                </a:solidFill>
                <a:effectLst/>
              </a:rPr>
              <a:t>import</a:t>
            </a:r>
            <a:r>
              <a:rPr lang="en-GB" dirty="0">
                <a:effectLst/>
              </a:rPr>
              <a:t> calendar </a:t>
            </a:r>
            <a:r>
              <a:rPr lang="en-GB" dirty="0" err="1">
                <a:effectLst/>
              </a:rPr>
              <a:t>metai</a:t>
            </a:r>
            <a:r>
              <a:rPr lang="en-GB" dirty="0">
                <a:effectLst/>
              </a:rPr>
              <a:t> = </a:t>
            </a:r>
            <a:r>
              <a:rPr lang="en-GB" dirty="0">
                <a:solidFill>
                  <a:srgbClr val="E9950C"/>
                </a:solidFill>
                <a:effectLst/>
              </a:rPr>
              <a:t>list</a:t>
            </a:r>
            <a:r>
              <a:rPr lang="en-GB" dirty="0">
                <a:effectLst/>
              </a:rPr>
              <a:t>(</a:t>
            </a:r>
            <a:r>
              <a:rPr lang="en-GB" dirty="0">
                <a:solidFill>
                  <a:srgbClr val="E9950C"/>
                </a:solidFill>
                <a:effectLst/>
              </a:rPr>
              <a:t>range</a:t>
            </a:r>
            <a:r>
              <a:rPr lang="en-GB" dirty="0">
                <a:effectLst/>
              </a:rPr>
              <a:t>(</a:t>
            </a:r>
            <a:r>
              <a:rPr lang="en-GB" dirty="0">
                <a:solidFill>
                  <a:srgbClr val="DF3079"/>
                </a:solidFill>
                <a:effectLst/>
              </a:rPr>
              <a:t>1900</a:t>
            </a:r>
            <a:r>
              <a:rPr lang="en-GB" dirty="0">
                <a:effectLst/>
              </a:rPr>
              <a:t>, </a:t>
            </a:r>
            <a:r>
              <a:rPr lang="en-GB" dirty="0">
                <a:solidFill>
                  <a:srgbClr val="DF3079"/>
                </a:solidFill>
                <a:effectLst/>
              </a:rPr>
              <a:t>2150</a:t>
            </a:r>
            <a:r>
              <a:rPr lang="en-GB" dirty="0">
                <a:effectLst/>
              </a:rPr>
              <a:t>)) </a:t>
            </a:r>
            <a:r>
              <a:rPr lang="en-GB" dirty="0" err="1">
                <a:effectLst/>
              </a:rPr>
              <a:t>naujas</a:t>
            </a:r>
            <a:r>
              <a:rPr lang="en-GB" dirty="0">
                <a:effectLst/>
              </a:rPr>
              <a:t> = </a:t>
            </a:r>
            <a:r>
              <a:rPr lang="en-GB" dirty="0">
                <a:solidFill>
                  <a:srgbClr val="E9950C"/>
                </a:solidFill>
                <a:effectLst/>
              </a:rPr>
              <a:t>list</a:t>
            </a:r>
            <a:r>
              <a:rPr lang="en-GB" dirty="0">
                <a:effectLst/>
              </a:rPr>
              <a:t>(</a:t>
            </a:r>
            <a:r>
              <a:rPr lang="en-GB" dirty="0">
                <a:solidFill>
                  <a:srgbClr val="E9950C"/>
                </a:solidFill>
                <a:effectLst/>
              </a:rPr>
              <a:t>filter</a:t>
            </a:r>
            <a:r>
              <a:rPr lang="en-GB" dirty="0">
                <a:effectLst/>
              </a:rPr>
              <a:t>(</a:t>
            </a:r>
            <a:r>
              <a:rPr lang="en-GB" dirty="0" err="1">
                <a:effectLst/>
              </a:rPr>
              <a:t>calendar.isleap</a:t>
            </a:r>
            <a:r>
              <a:rPr lang="en-GB" dirty="0">
                <a:effectLst/>
              </a:rPr>
              <a:t>, </a:t>
            </a:r>
            <a:r>
              <a:rPr lang="en-GB" dirty="0" err="1">
                <a:effectLst/>
              </a:rPr>
              <a:t>metai</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first import the calendar module, which provides functions for working with dates and calendars. We create a list called </a:t>
            </a:r>
            <a:r>
              <a:rPr lang="en-GB" b="0" i="0" dirty="0" err="1">
                <a:solidFill>
                  <a:srgbClr val="374151"/>
                </a:solidFill>
                <a:effectLst/>
                <a:latin typeface="Söhne"/>
              </a:rPr>
              <a:t>metai</a:t>
            </a:r>
            <a:r>
              <a:rPr lang="en-GB" b="0" i="0" dirty="0">
                <a:solidFill>
                  <a:srgbClr val="374151"/>
                </a:solidFill>
                <a:effectLst/>
                <a:latin typeface="Söhne"/>
              </a:rPr>
              <a:t> using the range() function to generate the years from 1900 to 2150.</a:t>
            </a:r>
          </a:p>
          <a:p>
            <a:pPr algn="l"/>
            <a:endParaRPr lang="en-GB" b="0" i="0" dirty="0">
              <a:solidFill>
                <a:srgbClr val="374151"/>
              </a:solidFill>
              <a:effectLst/>
              <a:latin typeface="Söhne"/>
            </a:endParaRPr>
          </a:p>
          <a:p>
            <a:pPr algn="l"/>
            <a:r>
              <a:rPr lang="en-GB" b="0" i="0" dirty="0">
                <a:solidFill>
                  <a:srgbClr val="374151"/>
                </a:solidFill>
                <a:effectLst/>
                <a:latin typeface="Söhne"/>
              </a:rPr>
              <a:t>Next, we apply the filter() function to the </a:t>
            </a:r>
            <a:r>
              <a:rPr lang="en-GB" b="0" i="0" dirty="0" err="1">
                <a:solidFill>
                  <a:srgbClr val="374151"/>
                </a:solidFill>
                <a:effectLst/>
                <a:latin typeface="Söhne"/>
              </a:rPr>
              <a:t>metai</a:t>
            </a:r>
            <a:r>
              <a:rPr lang="en-GB" b="0" i="0" dirty="0">
                <a:solidFill>
                  <a:srgbClr val="374151"/>
                </a:solidFill>
                <a:effectLst/>
                <a:latin typeface="Söhne"/>
              </a:rPr>
              <a:t> list. The filter() function takes two arguments: the first argument is a function that defines the condition, and the second argument is the sequence to be filtered.</a:t>
            </a:r>
          </a:p>
          <a:p>
            <a:pPr algn="l"/>
            <a:r>
              <a:rPr lang="en-GB" b="0" i="0" dirty="0">
                <a:solidFill>
                  <a:srgbClr val="374151"/>
                </a:solidFill>
                <a:effectLst/>
                <a:latin typeface="Söhne"/>
              </a:rPr>
              <a:t>Inside the filter() function, we pass </a:t>
            </a:r>
            <a:r>
              <a:rPr lang="en-GB" b="0" i="0" dirty="0" err="1">
                <a:solidFill>
                  <a:srgbClr val="374151"/>
                </a:solidFill>
                <a:effectLst/>
                <a:latin typeface="Söhne"/>
              </a:rPr>
              <a:t>calendar.isleap</a:t>
            </a:r>
            <a:r>
              <a:rPr lang="en-GB" b="0" i="0" dirty="0">
                <a:solidFill>
                  <a:srgbClr val="374151"/>
                </a:solidFill>
                <a:effectLst/>
                <a:latin typeface="Söhne"/>
              </a:rPr>
              <a:t> as the first argument. The </a:t>
            </a:r>
            <a:r>
              <a:rPr lang="en-GB" b="0" i="0" dirty="0" err="1">
                <a:solidFill>
                  <a:srgbClr val="374151"/>
                </a:solidFill>
                <a:effectLst/>
                <a:latin typeface="Söhne"/>
              </a:rPr>
              <a:t>calendar.isleap</a:t>
            </a:r>
            <a:r>
              <a:rPr lang="en-GB" b="0" i="0" dirty="0">
                <a:solidFill>
                  <a:srgbClr val="374151"/>
                </a:solidFill>
                <a:effectLst/>
                <a:latin typeface="Söhne"/>
              </a:rPr>
              <a:t>() function checks if a year is a leap year. The filter() function applies the </a:t>
            </a:r>
            <a:r>
              <a:rPr lang="en-GB" b="0" i="0" dirty="0" err="1">
                <a:solidFill>
                  <a:srgbClr val="374151"/>
                </a:solidFill>
                <a:effectLst/>
                <a:latin typeface="Söhne"/>
              </a:rPr>
              <a:t>calendar.isleap</a:t>
            </a:r>
            <a:r>
              <a:rPr lang="en-GB" b="0" i="0" dirty="0">
                <a:solidFill>
                  <a:srgbClr val="374151"/>
                </a:solidFill>
                <a:effectLst/>
                <a:latin typeface="Söhne"/>
              </a:rPr>
              <a:t>() function to each element in the </a:t>
            </a:r>
            <a:r>
              <a:rPr lang="en-GB" b="0" i="0" dirty="0" err="1">
                <a:solidFill>
                  <a:srgbClr val="374151"/>
                </a:solidFill>
                <a:effectLst/>
                <a:latin typeface="Söhne"/>
              </a:rPr>
              <a:t>metai</a:t>
            </a:r>
            <a:r>
              <a:rPr lang="en-GB" b="0" i="0" dirty="0">
                <a:solidFill>
                  <a:srgbClr val="374151"/>
                </a:solidFill>
                <a:effectLst/>
                <a:latin typeface="Söhne"/>
              </a:rPr>
              <a:t> list. If the condition is true, meaning the year is a leap year, the element is included in the filtered result.</a:t>
            </a:r>
          </a:p>
          <a:p>
            <a:pPr algn="l"/>
            <a:endParaRPr lang="en-GB" b="0" i="0" dirty="0">
              <a:solidFill>
                <a:srgbClr val="374151"/>
              </a:solidFill>
              <a:effectLst/>
              <a:latin typeface="Söhne"/>
            </a:endParaRPr>
          </a:p>
          <a:p>
            <a:pPr algn="l"/>
            <a:r>
              <a:rPr lang="en-GB" b="0" i="0" dirty="0">
                <a:solidFill>
                  <a:srgbClr val="374151"/>
                </a:solidFill>
                <a:effectLst/>
                <a:latin typeface="Söhne"/>
              </a:rPr>
              <a:t>We convert the filtered result into a list using the list() function and store it in the </a:t>
            </a:r>
            <a:r>
              <a:rPr lang="en-GB" b="0" i="0" dirty="0" err="1">
                <a:solidFill>
                  <a:srgbClr val="374151"/>
                </a:solidFill>
                <a:effectLst/>
                <a:latin typeface="Söhne"/>
              </a:rPr>
              <a:t>naujas</a:t>
            </a:r>
            <a:r>
              <a:rPr lang="en-GB" b="0" i="0" dirty="0">
                <a:solidFill>
                  <a:srgbClr val="374151"/>
                </a:solidFill>
                <a:effectLst/>
                <a:latin typeface="Söhne"/>
              </a:rPr>
              <a:t> variable. Finally, when we print </a:t>
            </a:r>
            <a:r>
              <a:rPr lang="en-GB" b="0" i="0" dirty="0" err="1">
                <a:solidFill>
                  <a:srgbClr val="374151"/>
                </a:solidFill>
                <a:effectLst/>
                <a:latin typeface="Söhne"/>
              </a:rPr>
              <a:t>naujas</a:t>
            </a:r>
            <a:r>
              <a:rPr lang="en-GB" b="0" i="0" dirty="0">
                <a:solidFill>
                  <a:srgbClr val="374151"/>
                </a:solidFill>
                <a:effectLst/>
                <a:latin typeface="Söhne"/>
              </a:rPr>
              <a:t>, we get the following output:</a:t>
            </a:r>
          </a:p>
          <a:p>
            <a:r>
              <a:rPr lang="en-GB" dirty="0">
                <a:effectLst/>
              </a:rPr>
              <a:t>[</a:t>
            </a:r>
            <a:r>
              <a:rPr lang="en-GB" dirty="0">
                <a:solidFill>
                  <a:srgbClr val="DF3079"/>
                </a:solidFill>
                <a:effectLst/>
              </a:rPr>
              <a:t>1904</a:t>
            </a:r>
            <a:r>
              <a:rPr lang="en-GB" dirty="0">
                <a:effectLst/>
              </a:rPr>
              <a:t>, </a:t>
            </a:r>
            <a:r>
              <a:rPr lang="en-GB" dirty="0">
                <a:solidFill>
                  <a:srgbClr val="DF3079"/>
                </a:solidFill>
                <a:effectLst/>
              </a:rPr>
              <a:t>1908</a:t>
            </a:r>
            <a:r>
              <a:rPr lang="en-GB" dirty="0">
                <a:effectLst/>
              </a:rPr>
              <a:t>, </a:t>
            </a:r>
            <a:r>
              <a:rPr lang="en-GB" dirty="0">
                <a:solidFill>
                  <a:srgbClr val="DF3079"/>
                </a:solidFill>
                <a:effectLst/>
              </a:rPr>
              <a:t>1912</a:t>
            </a:r>
            <a:r>
              <a:rPr lang="en-GB" dirty="0">
                <a:effectLst/>
              </a:rPr>
              <a:t>, </a:t>
            </a:r>
            <a:r>
              <a:rPr lang="en-GB" dirty="0">
                <a:solidFill>
                  <a:srgbClr val="00A67D"/>
                </a:solidFill>
                <a:effectLst/>
              </a:rPr>
              <a:t>...</a:t>
            </a:r>
            <a:r>
              <a:rPr lang="en-GB" dirty="0">
                <a:effectLst/>
              </a:rPr>
              <a:t>, </a:t>
            </a:r>
            <a:r>
              <a:rPr lang="en-GB" dirty="0">
                <a:solidFill>
                  <a:srgbClr val="DF3079"/>
                </a:solidFill>
                <a:effectLst/>
              </a:rPr>
              <a:t>2096</a:t>
            </a:r>
            <a:r>
              <a:rPr lang="en-GB" dirty="0">
                <a:effectLst/>
              </a:rPr>
              <a:t>, </a:t>
            </a:r>
            <a:r>
              <a:rPr lang="en-GB" dirty="0">
                <a:solidFill>
                  <a:srgbClr val="DF3079"/>
                </a:solidFill>
                <a:effectLst/>
              </a:rPr>
              <a:t>2104</a:t>
            </a:r>
            <a:r>
              <a:rPr lang="en-GB" dirty="0">
                <a:effectLst/>
              </a:rPr>
              <a:t>, </a:t>
            </a:r>
            <a:r>
              <a:rPr lang="en-GB" dirty="0">
                <a:solidFill>
                  <a:srgbClr val="DF3079"/>
                </a:solidFill>
                <a:effectLst/>
              </a:rPr>
              <a:t>2108</a:t>
            </a:r>
            <a:r>
              <a:rPr lang="en-GB" dirty="0">
                <a:effectLst/>
              </a:rPr>
              <a:t>, </a:t>
            </a:r>
            <a:r>
              <a:rPr lang="en-GB" dirty="0">
                <a:solidFill>
                  <a:srgbClr val="DF3079"/>
                </a:solidFill>
                <a:effectLst/>
              </a:rPr>
              <a:t>2112</a:t>
            </a:r>
            <a:r>
              <a:rPr lang="en-GB" dirty="0">
                <a:effectLst/>
              </a:rPr>
              <a:t>, </a:t>
            </a:r>
            <a:r>
              <a:rPr lang="en-GB" dirty="0">
                <a:solidFill>
                  <a:srgbClr val="DF3079"/>
                </a:solidFill>
                <a:effectLst/>
              </a:rPr>
              <a:t>2116</a:t>
            </a:r>
            <a:r>
              <a:rPr lang="en-GB" dirty="0">
                <a:effectLst/>
              </a:rPr>
              <a:t>, </a:t>
            </a:r>
            <a:r>
              <a:rPr lang="en-GB" dirty="0">
                <a:solidFill>
                  <a:srgbClr val="DF3079"/>
                </a:solidFill>
                <a:effectLst/>
              </a:rPr>
              <a:t>2120</a:t>
            </a:r>
            <a:r>
              <a:rPr lang="en-GB" dirty="0">
                <a:effectLst/>
              </a:rPr>
              <a:t>, </a:t>
            </a:r>
            <a:r>
              <a:rPr lang="en-GB" dirty="0">
                <a:solidFill>
                  <a:srgbClr val="DF3079"/>
                </a:solidFill>
                <a:effectLst/>
              </a:rPr>
              <a:t>2124</a:t>
            </a:r>
            <a:r>
              <a:rPr lang="en-GB" dirty="0">
                <a:effectLst/>
              </a:rPr>
              <a:t>, </a:t>
            </a:r>
            <a:r>
              <a:rPr lang="en-GB" dirty="0">
                <a:solidFill>
                  <a:srgbClr val="DF3079"/>
                </a:solidFill>
                <a:effectLst/>
              </a:rPr>
              <a:t>2128</a:t>
            </a:r>
            <a:r>
              <a:rPr lang="en-GB" dirty="0">
                <a:effectLst/>
              </a:rPr>
              <a:t>, </a:t>
            </a:r>
            <a:r>
              <a:rPr lang="en-GB" dirty="0">
                <a:solidFill>
                  <a:srgbClr val="DF3079"/>
                </a:solidFill>
                <a:effectLst/>
              </a:rPr>
              <a:t>2132</a:t>
            </a:r>
            <a:r>
              <a:rPr lang="en-GB" dirty="0">
                <a:effectLst/>
              </a:rPr>
              <a:t>, </a:t>
            </a:r>
            <a:r>
              <a:rPr lang="en-GB" dirty="0">
                <a:solidFill>
                  <a:srgbClr val="DF3079"/>
                </a:solidFill>
                <a:effectLst/>
              </a:rPr>
              <a:t>2136</a:t>
            </a:r>
            <a:r>
              <a:rPr lang="en-GB" dirty="0">
                <a:effectLst/>
              </a:rPr>
              <a:t>, </a:t>
            </a:r>
            <a:r>
              <a:rPr lang="en-GB" dirty="0">
                <a:solidFill>
                  <a:srgbClr val="DF3079"/>
                </a:solidFill>
                <a:effectLst/>
              </a:rPr>
              <a:t>2140</a:t>
            </a:r>
            <a:r>
              <a:rPr lang="en-GB" dirty="0">
                <a:effectLst/>
              </a:rPr>
              <a:t>, </a:t>
            </a:r>
            <a:r>
              <a:rPr lang="en-GB" dirty="0">
                <a:solidFill>
                  <a:srgbClr val="DF3079"/>
                </a:solidFill>
                <a:effectLst/>
              </a:rPr>
              <a:t>2144</a:t>
            </a:r>
            <a:r>
              <a:rPr lang="en-GB" dirty="0">
                <a:effectLst/>
              </a:rPr>
              <a:t>, </a:t>
            </a:r>
            <a:r>
              <a:rPr lang="en-GB" dirty="0">
                <a:solidFill>
                  <a:srgbClr val="DF3079"/>
                </a:solidFill>
                <a:effectLst/>
              </a:rPr>
              <a:t>2148</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the filter() function along with the </a:t>
            </a:r>
            <a:r>
              <a:rPr lang="en-GB" b="0" i="0" dirty="0" err="1">
                <a:solidFill>
                  <a:srgbClr val="374151"/>
                </a:solidFill>
                <a:effectLst/>
                <a:latin typeface="Söhne"/>
              </a:rPr>
              <a:t>calendar.isleap</a:t>
            </a:r>
            <a:r>
              <a:rPr lang="en-GB" b="0" i="0" dirty="0">
                <a:solidFill>
                  <a:srgbClr val="374151"/>
                </a:solidFill>
                <a:effectLst/>
                <a:latin typeface="Söhne"/>
              </a:rPr>
              <a:t>() function, we successfully filtered out the leap years between 1900 and 2150.</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the filter() function is a powerful tool for selectively filtering elements from a sequence based on specific conditions. It allows us to create a new sequence that contains only the elements that satisfy the condition. </a:t>
            </a:r>
          </a:p>
          <a:p>
            <a:pPr algn="l"/>
            <a:endParaRPr lang="en-GB" b="0" i="0" dirty="0">
              <a:solidFill>
                <a:srgbClr val="374151"/>
              </a:solidFill>
              <a:effectLst/>
              <a:latin typeface="Söhne"/>
            </a:endParaRPr>
          </a:p>
          <a:p>
            <a:pPr algn="l"/>
            <a:r>
              <a:rPr lang="en-GB" b="0" i="0" dirty="0">
                <a:solidFill>
                  <a:srgbClr val="374151"/>
                </a:solidFill>
                <a:effectLst/>
                <a:latin typeface="Söhne"/>
              </a:rPr>
              <a:t>The examples provided demonstrated how the filter() function can be used to calculate the squares of elements in a list and filter out leap years from a range of years.</a:t>
            </a:r>
          </a:p>
          <a:p>
            <a:pPr algn="l"/>
            <a:endParaRPr lang="en-GB" b="0" i="0" dirty="0">
              <a:solidFill>
                <a:srgbClr val="374151"/>
              </a:solidFill>
              <a:effectLst/>
              <a:latin typeface="Söhne"/>
            </a:endParaRPr>
          </a:p>
          <a:p>
            <a:pPr algn="l"/>
            <a:r>
              <a:rPr lang="en-GB" b="0" i="0" dirty="0">
                <a:solidFill>
                  <a:srgbClr val="374151"/>
                </a:solidFill>
                <a:effectLst/>
                <a:latin typeface="Söhne"/>
              </a:rPr>
              <a:t>By understanding and utilizing the filter() function, you can manipulate and work with data more effectively and efficiently in Python.</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6</a:t>
            </a:fld>
            <a:endParaRPr lang="en-LT"/>
          </a:p>
        </p:txBody>
      </p:sp>
    </p:spTree>
    <p:extLst>
      <p:ext uri="{BB962C8B-B14F-4D97-AF65-F5344CB8AC3E}">
        <p14:creationId xmlns:p14="http://schemas.microsoft.com/office/powerpoint/2010/main" val="1464084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Also we're going to explore the reduce() function in Python. The reduce() function is a powerful tool for performing aggregations or reducing a sequence of elements to a single value. It allows us to apply a specific operation to the elements of a sequence iteratively. Let's dive into some examples to understand how the reduce() function can be applied.</a:t>
            </a:r>
          </a:p>
          <a:p>
            <a:pPr algn="l"/>
            <a:endParaRPr lang="en-GB" b="0" i="0" dirty="0">
              <a:solidFill>
                <a:srgbClr val="374151"/>
              </a:solidFill>
              <a:effectLst/>
              <a:latin typeface="Söhne"/>
            </a:endParaRPr>
          </a:p>
          <a:p>
            <a:pPr algn="l"/>
            <a:r>
              <a:rPr lang="en-GB" b="0" i="0" dirty="0">
                <a:solidFill>
                  <a:srgbClr val="374151"/>
                </a:solidFill>
                <a:effectLst/>
                <a:latin typeface="Söhne"/>
              </a:rPr>
              <a:t>In our first example, we have a list called </a:t>
            </a:r>
            <a:r>
              <a:rPr lang="en-GB" b="0" i="0" dirty="0" err="1">
                <a:solidFill>
                  <a:srgbClr val="374151"/>
                </a:solidFill>
                <a:effectLst/>
                <a:latin typeface="Söhne"/>
              </a:rPr>
              <a:t>sarasas</a:t>
            </a:r>
            <a:r>
              <a:rPr lang="en-GB" b="0" i="0" dirty="0">
                <a:solidFill>
                  <a:srgbClr val="374151"/>
                </a:solidFill>
                <a:effectLst/>
                <a:latin typeface="Söhne"/>
              </a:rPr>
              <a:t> with the values [4, 3, 2, 1]. Our goal is to calculate the sum of all the elements in the </a:t>
            </a:r>
            <a:r>
              <a:rPr lang="en-GB" b="0" i="0" dirty="0" err="1">
                <a:solidFill>
                  <a:srgbClr val="374151"/>
                </a:solidFill>
                <a:effectLst/>
                <a:latin typeface="Söhne"/>
              </a:rPr>
              <a:t>sarasas</a:t>
            </a:r>
            <a:r>
              <a:rPr lang="en-GB" b="0" i="0" dirty="0">
                <a:solidFill>
                  <a:srgbClr val="374151"/>
                </a:solidFill>
                <a:effectLst/>
                <a:latin typeface="Söhne"/>
              </a:rPr>
              <a:t> list using the reduce() function. Let's take a look at the code:</a:t>
            </a:r>
          </a:p>
          <a:p>
            <a:r>
              <a:rPr lang="en-GB" dirty="0">
                <a:solidFill>
                  <a:srgbClr val="2E95D3"/>
                </a:solidFill>
                <a:effectLst/>
              </a:rPr>
              <a:t>from</a:t>
            </a:r>
            <a:r>
              <a:rPr lang="en-GB" dirty="0">
                <a:effectLst/>
              </a:rPr>
              <a:t> </a:t>
            </a:r>
            <a:r>
              <a:rPr lang="en-GB" dirty="0" err="1">
                <a:effectLst/>
              </a:rPr>
              <a:t>functools</a:t>
            </a:r>
            <a:r>
              <a:rPr lang="en-GB" dirty="0">
                <a:effectLst/>
              </a:rPr>
              <a:t> </a:t>
            </a:r>
            <a:r>
              <a:rPr lang="en-GB" dirty="0">
                <a:solidFill>
                  <a:srgbClr val="2E95D3"/>
                </a:solidFill>
                <a:effectLst/>
              </a:rPr>
              <a:t>import</a:t>
            </a:r>
            <a:r>
              <a:rPr lang="en-GB" dirty="0">
                <a:effectLst/>
              </a:rPr>
              <a:t> reduce </a:t>
            </a:r>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reduce(</a:t>
            </a:r>
            <a:r>
              <a:rPr lang="en-GB" dirty="0">
                <a:solidFill>
                  <a:srgbClr val="2E95D3"/>
                </a:solidFill>
                <a:effectLst/>
              </a:rPr>
              <a:t>lambda</a:t>
            </a:r>
            <a:r>
              <a:rPr lang="en-GB" dirty="0">
                <a:effectLst/>
              </a:rPr>
              <a:t> x, y: x + y,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10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import the reduce() function from the </a:t>
            </a:r>
            <a:r>
              <a:rPr lang="en-GB" b="0" i="0" dirty="0" err="1">
                <a:solidFill>
                  <a:srgbClr val="374151"/>
                </a:solidFill>
                <a:effectLst/>
                <a:latin typeface="Söhne"/>
              </a:rPr>
              <a:t>functools</a:t>
            </a:r>
            <a:r>
              <a:rPr lang="en-GB" b="0" i="0" dirty="0">
                <a:solidFill>
                  <a:srgbClr val="374151"/>
                </a:solidFill>
                <a:effectLst/>
                <a:latin typeface="Söhne"/>
              </a:rPr>
              <a:t> module. We then apply the reduce() function to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r>
              <a:rPr lang="en-GB" b="0" i="0" dirty="0">
                <a:solidFill>
                  <a:srgbClr val="374151"/>
                </a:solidFill>
                <a:effectLst/>
                <a:latin typeface="Söhne"/>
              </a:rPr>
              <a:t>Inside the reduce() function, we pass a lambda function as the first argument. The lambda function takes two arguments x and y and defines the operation to be performed on them. In this case, we add x and y together.</a:t>
            </a:r>
          </a:p>
          <a:p>
            <a:pPr algn="l"/>
            <a:endParaRPr lang="en-GB" b="0" i="0" dirty="0">
              <a:solidFill>
                <a:srgbClr val="374151"/>
              </a:solidFill>
              <a:effectLst/>
              <a:latin typeface="Söhne"/>
            </a:endParaRPr>
          </a:p>
          <a:p>
            <a:pPr algn="l"/>
            <a:r>
              <a:rPr lang="en-GB" b="0" i="0" dirty="0">
                <a:solidFill>
                  <a:srgbClr val="374151"/>
                </a:solidFill>
                <a:effectLst/>
                <a:latin typeface="Söhne"/>
              </a:rPr>
              <a:t>The reduce() function applies the lambda function iteratively to the elements of the </a:t>
            </a:r>
            <a:r>
              <a:rPr lang="en-GB" b="0" i="0" dirty="0" err="1">
                <a:solidFill>
                  <a:srgbClr val="374151"/>
                </a:solidFill>
                <a:effectLst/>
                <a:latin typeface="Söhne"/>
              </a:rPr>
              <a:t>sarasas</a:t>
            </a:r>
            <a:r>
              <a:rPr lang="en-GB" b="0" i="0" dirty="0">
                <a:solidFill>
                  <a:srgbClr val="374151"/>
                </a:solidFill>
                <a:effectLst/>
                <a:latin typeface="Söhne"/>
              </a:rPr>
              <a:t> list. It starts by taking the first two elements, 4 and 3, and performs the operation: 4 + 3 = 7. Then, it takes the result (7) and the next element (2) and performs the operation again: 7 + 2 = 9. Finally, it takes the result (9) and the last element (1) and performs the operation: 9 + 1 = 10.</a:t>
            </a:r>
          </a:p>
          <a:p>
            <a:pPr algn="l"/>
            <a:endParaRPr lang="en-GB" b="0" i="0" dirty="0">
              <a:solidFill>
                <a:srgbClr val="374151"/>
              </a:solidFill>
              <a:effectLst/>
              <a:latin typeface="Söhne"/>
            </a:endParaRPr>
          </a:p>
          <a:p>
            <a:pPr algn="l"/>
            <a:r>
              <a:rPr lang="en-GB" b="0" i="0" dirty="0">
                <a:solidFill>
                  <a:srgbClr val="374151"/>
                </a:solidFill>
                <a:effectLst/>
                <a:latin typeface="Söhne"/>
              </a:rPr>
              <a:t>The result, 10, is stored in the </a:t>
            </a:r>
            <a:r>
              <a:rPr lang="en-GB" b="0" i="0" dirty="0" err="1">
                <a:solidFill>
                  <a:srgbClr val="374151"/>
                </a:solidFill>
                <a:effectLst/>
                <a:latin typeface="Söhne"/>
              </a:rPr>
              <a:t>naujas</a:t>
            </a:r>
            <a:r>
              <a:rPr lang="en-GB" b="0" i="0" dirty="0">
                <a:solidFill>
                  <a:srgbClr val="374151"/>
                </a:solidFill>
                <a:effectLst/>
                <a:latin typeface="Söhne"/>
              </a:rPr>
              <a:t> variable, and when we print it, we get the output 10.</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the reduce() function with the lambda function, we successfully calculated the sum of all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Now, let's move on to another example involving the reduce() function. Suppose we want to calculate the product of all the elements in the </a:t>
            </a:r>
            <a:r>
              <a:rPr lang="en-GB" b="0" i="0" dirty="0" err="1">
                <a:solidFill>
                  <a:srgbClr val="374151"/>
                </a:solidFill>
                <a:effectLst/>
                <a:latin typeface="Söhne"/>
              </a:rPr>
              <a:t>sarasas</a:t>
            </a:r>
            <a:r>
              <a:rPr lang="en-GB" b="0" i="0" dirty="0">
                <a:solidFill>
                  <a:srgbClr val="374151"/>
                </a:solidFill>
                <a:effectLst/>
                <a:latin typeface="Söhne"/>
              </a:rPr>
              <a:t> list. We can achieve this using the reduce() function in a similar manner. Take a </a:t>
            </a:r>
          </a:p>
          <a:p>
            <a:pPr algn="l"/>
            <a:r>
              <a:rPr lang="en-GB" b="0" i="0" dirty="0">
                <a:solidFill>
                  <a:srgbClr val="374151"/>
                </a:solidFill>
                <a:effectLst/>
                <a:latin typeface="Söhne"/>
              </a:rPr>
              <a:t>look at the code below:</a:t>
            </a:r>
          </a:p>
          <a:p>
            <a:r>
              <a:rPr lang="en-GB" dirty="0">
                <a:solidFill>
                  <a:srgbClr val="2E95D3"/>
                </a:solidFill>
                <a:effectLst/>
              </a:rPr>
              <a:t>from</a:t>
            </a:r>
            <a:r>
              <a:rPr lang="en-GB" dirty="0">
                <a:effectLst/>
              </a:rPr>
              <a:t> </a:t>
            </a:r>
            <a:r>
              <a:rPr lang="en-GB" dirty="0" err="1">
                <a:effectLst/>
              </a:rPr>
              <a:t>functools</a:t>
            </a:r>
            <a:r>
              <a:rPr lang="en-GB" dirty="0">
                <a:effectLst/>
              </a:rPr>
              <a:t> </a:t>
            </a:r>
            <a:r>
              <a:rPr lang="en-GB" dirty="0">
                <a:solidFill>
                  <a:srgbClr val="2E95D3"/>
                </a:solidFill>
                <a:effectLst/>
              </a:rPr>
              <a:t>import</a:t>
            </a:r>
            <a:r>
              <a:rPr lang="en-GB" dirty="0">
                <a:effectLst/>
              </a:rPr>
              <a:t> reduce </a:t>
            </a:r>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err="1">
                <a:effectLst/>
              </a:rPr>
              <a:t>naujas</a:t>
            </a:r>
            <a:r>
              <a:rPr lang="en-GB" dirty="0">
                <a:effectLst/>
              </a:rPr>
              <a:t> = reduce(</a:t>
            </a:r>
            <a:r>
              <a:rPr lang="en-GB" dirty="0">
                <a:solidFill>
                  <a:srgbClr val="2E95D3"/>
                </a:solidFill>
                <a:effectLst/>
              </a:rPr>
              <a:t>lambda</a:t>
            </a:r>
            <a:r>
              <a:rPr lang="en-GB" dirty="0">
                <a:effectLst/>
              </a:rPr>
              <a:t> x, y: x * y, </a:t>
            </a:r>
            <a:r>
              <a:rPr lang="en-GB" dirty="0" err="1">
                <a:effectLst/>
              </a:rPr>
              <a:t>sarasas</a:t>
            </a:r>
            <a:r>
              <a:rPr lang="en-GB" dirty="0">
                <a:effectLst/>
              </a:rPr>
              <a:t>) </a:t>
            </a:r>
            <a:r>
              <a:rPr lang="en-GB" dirty="0">
                <a:solidFill>
                  <a:srgbClr val="E9950C"/>
                </a:solidFill>
                <a:effectLst/>
              </a:rPr>
              <a:t>print</a:t>
            </a:r>
            <a:r>
              <a:rPr lang="en-GB" dirty="0">
                <a:effectLst/>
              </a:rPr>
              <a:t>(</a:t>
            </a:r>
            <a:r>
              <a:rPr lang="en-GB" dirty="0" err="1">
                <a:effectLst/>
              </a:rPr>
              <a:t>naujas</a:t>
            </a:r>
            <a:r>
              <a:rPr lang="en-GB" dirty="0">
                <a:effectLst/>
              </a:rPr>
              <a:t>) # Output: 24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snippet, we again import the reduce() function from the </a:t>
            </a:r>
            <a:r>
              <a:rPr lang="en-GB" b="0" i="0" dirty="0" err="1">
                <a:solidFill>
                  <a:srgbClr val="374151"/>
                </a:solidFill>
                <a:effectLst/>
                <a:latin typeface="Söhne"/>
              </a:rPr>
              <a:t>functools</a:t>
            </a:r>
            <a:r>
              <a:rPr lang="en-GB" b="0" i="0" dirty="0">
                <a:solidFill>
                  <a:srgbClr val="374151"/>
                </a:solidFill>
                <a:effectLst/>
                <a:latin typeface="Söhne"/>
              </a:rPr>
              <a:t> module. We apply the reduce() function to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Inside the reduce() function, we pass a lambda function as the first argument. The lambda function takes two arguments x and y and defines the operation to be performed on them. In this case, we multiply x and y together.</a:t>
            </a:r>
          </a:p>
          <a:p>
            <a:pPr algn="l"/>
            <a:endParaRPr lang="en-GB" b="0" i="0" dirty="0">
              <a:solidFill>
                <a:srgbClr val="374151"/>
              </a:solidFill>
              <a:effectLst/>
              <a:latin typeface="Söhne"/>
            </a:endParaRPr>
          </a:p>
          <a:p>
            <a:pPr algn="l"/>
            <a:r>
              <a:rPr lang="en-GB" b="0" i="0" dirty="0">
                <a:solidFill>
                  <a:srgbClr val="374151"/>
                </a:solidFill>
                <a:effectLst/>
                <a:latin typeface="Söhne"/>
              </a:rPr>
              <a:t>The reduce() function applies the lambda function iteratively to the elements of the </a:t>
            </a:r>
            <a:r>
              <a:rPr lang="en-GB" b="0" i="0" dirty="0" err="1">
                <a:solidFill>
                  <a:srgbClr val="374151"/>
                </a:solidFill>
                <a:effectLst/>
                <a:latin typeface="Söhne"/>
              </a:rPr>
              <a:t>sarasas</a:t>
            </a:r>
            <a:r>
              <a:rPr lang="en-GB" b="0" i="0" dirty="0">
                <a:solidFill>
                  <a:srgbClr val="374151"/>
                </a:solidFill>
                <a:effectLst/>
                <a:latin typeface="Söhne"/>
              </a:rPr>
              <a:t> list. It starts by taking the first two elements, 4 and 3, and performs the operation: 4 * 3 = 12. Then, it takes the result (12) and the next element (2) and performs the operation again: 12 * 2 = 24. Finally, it takes the result (24) and the last element (1) and performs the operation: 24 * 1 = 24.</a:t>
            </a:r>
          </a:p>
          <a:p>
            <a:pPr algn="l"/>
            <a:endParaRPr lang="en-GB" b="0" i="0" dirty="0">
              <a:solidFill>
                <a:srgbClr val="374151"/>
              </a:solidFill>
              <a:effectLst/>
              <a:latin typeface="Söhne"/>
            </a:endParaRPr>
          </a:p>
          <a:p>
            <a:pPr algn="l"/>
            <a:r>
              <a:rPr lang="en-GB" b="0" i="0" dirty="0">
                <a:solidFill>
                  <a:srgbClr val="374151"/>
                </a:solidFill>
                <a:effectLst/>
                <a:latin typeface="Söhne"/>
              </a:rPr>
              <a:t>The result, 24, is stored in the </a:t>
            </a:r>
            <a:r>
              <a:rPr lang="en-GB" b="0" i="0" dirty="0" err="1">
                <a:solidFill>
                  <a:srgbClr val="374151"/>
                </a:solidFill>
                <a:effectLst/>
                <a:latin typeface="Söhne"/>
              </a:rPr>
              <a:t>naujas</a:t>
            </a:r>
            <a:r>
              <a:rPr lang="en-GB" b="0" i="0" dirty="0">
                <a:solidFill>
                  <a:srgbClr val="374151"/>
                </a:solidFill>
                <a:effectLst/>
                <a:latin typeface="Söhne"/>
              </a:rPr>
              <a:t> variable, and when we print it, we get the output 24.</a:t>
            </a:r>
          </a:p>
          <a:p>
            <a:pPr algn="l"/>
            <a:endParaRPr lang="en-GB" b="0" i="0" dirty="0">
              <a:solidFill>
                <a:srgbClr val="374151"/>
              </a:solidFill>
              <a:effectLst/>
              <a:latin typeface="Söhne"/>
            </a:endParaRPr>
          </a:p>
          <a:p>
            <a:pPr algn="l"/>
            <a:r>
              <a:rPr lang="en-GB" b="0" i="0" dirty="0">
                <a:solidFill>
                  <a:srgbClr val="374151"/>
                </a:solidFill>
                <a:effectLst/>
                <a:latin typeface="Söhne"/>
              </a:rPr>
              <a:t>By utilizing the reduce() function with the lambda function, we successfully calculated the product of all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the reduce() function is a powerful tool for performing aggregations or reducing a sequence of elements to a single value. It allows us to apply a specific operation to the elements of a sequence iteratively. The examples provided demonstrated how the reduce() function can be used to calculate the sum and product of elements in a list.</a:t>
            </a:r>
          </a:p>
          <a:p>
            <a:pPr algn="l"/>
            <a:endParaRPr lang="en-GB" b="0" i="0" dirty="0">
              <a:solidFill>
                <a:srgbClr val="374151"/>
              </a:solidFill>
              <a:effectLst/>
              <a:latin typeface="Söhne"/>
            </a:endParaRPr>
          </a:p>
          <a:p>
            <a:pPr algn="l"/>
            <a:r>
              <a:rPr lang="en-GB" b="0" i="0" dirty="0">
                <a:solidFill>
                  <a:srgbClr val="374151"/>
                </a:solidFill>
                <a:effectLst/>
                <a:latin typeface="Söhne"/>
              </a:rPr>
              <a:t>By importing the reduce() function from the </a:t>
            </a:r>
            <a:r>
              <a:rPr lang="en-GB" b="0" i="0" dirty="0" err="1">
                <a:solidFill>
                  <a:srgbClr val="374151"/>
                </a:solidFill>
                <a:effectLst/>
                <a:latin typeface="Söhne"/>
              </a:rPr>
              <a:t>functools</a:t>
            </a:r>
            <a:r>
              <a:rPr lang="en-GB" b="0" i="0" dirty="0">
                <a:solidFill>
                  <a:srgbClr val="374151"/>
                </a:solidFill>
                <a:effectLst/>
                <a:latin typeface="Söhne"/>
              </a:rPr>
              <a:t> module and utilizing lambda functions, we were able to perform these aggregations efficiently. It's worth noting that the reduce() function is not a built-in function in Python 3 and requires importing it from the </a:t>
            </a:r>
            <a:r>
              <a:rPr lang="en-GB" b="0" i="0" dirty="0" err="1">
                <a:solidFill>
                  <a:srgbClr val="374151"/>
                </a:solidFill>
                <a:effectLst/>
                <a:latin typeface="Söhne"/>
              </a:rPr>
              <a:t>functools</a:t>
            </a:r>
            <a:r>
              <a:rPr lang="en-GB" b="0" i="0" dirty="0">
                <a:solidFill>
                  <a:srgbClr val="374151"/>
                </a:solidFill>
                <a:effectLst/>
                <a:latin typeface="Söhne"/>
              </a:rPr>
              <a:t> module.</a:t>
            </a:r>
          </a:p>
          <a:p>
            <a:pPr algn="l"/>
            <a:endParaRPr lang="en-GB" b="0" i="0" dirty="0">
              <a:solidFill>
                <a:srgbClr val="374151"/>
              </a:solidFill>
              <a:effectLst/>
              <a:latin typeface="Söhne"/>
            </a:endParaRPr>
          </a:p>
          <a:p>
            <a:pPr algn="l"/>
            <a:r>
              <a:rPr lang="en-GB" b="0" i="0" dirty="0">
                <a:solidFill>
                  <a:srgbClr val="374151"/>
                </a:solidFill>
                <a:effectLst/>
                <a:latin typeface="Söhne"/>
              </a:rPr>
              <a:t>Exploring the capabilities of the reduce() function can enhance your ability to perform complex aggregations and computations on sequences of elements in Python.</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7</a:t>
            </a:fld>
            <a:endParaRPr lang="en-LT"/>
          </a:p>
        </p:txBody>
      </p:sp>
    </p:spTree>
    <p:extLst>
      <p:ext uri="{BB962C8B-B14F-4D97-AF65-F5344CB8AC3E}">
        <p14:creationId xmlns:p14="http://schemas.microsoft.com/office/powerpoint/2010/main" val="302383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In Python, there are several built-in functions that are widely used for aggregating and </a:t>
            </a:r>
            <a:r>
              <a:rPr lang="en-GB" b="0" i="0" dirty="0" err="1">
                <a:solidFill>
                  <a:srgbClr val="374151"/>
                </a:solidFill>
                <a:effectLst/>
                <a:latin typeface="Söhne"/>
              </a:rPr>
              <a:t>analyzing</a:t>
            </a:r>
            <a:r>
              <a:rPr lang="en-GB" b="0" i="0" dirty="0">
                <a:solidFill>
                  <a:srgbClr val="374151"/>
                </a:solidFill>
                <a:effectLst/>
                <a:latin typeface="Söhne"/>
              </a:rPr>
              <a:t> data. These functions include sum(), min(), and max(). Let's explore each of these functions in detail.</a:t>
            </a:r>
          </a:p>
          <a:p>
            <a:pPr algn="l"/>
            <a:endParaRPr lang="en-GB" b="0" i="0" dirty="0">
              <a:solidFill>
                <a:srgbClr val="374151"/>
              </a:solidFill>
              <a:effectLst/>
              <a:latin typeface="Söhne"/>
            </a:endParaRPr>
          </a:p>
          <a:p>
            <a:pPr algn="l"/>
            <a:r>
              <a:rPr lang="en-GB" b="0" i="0" dirty="0">
                <a:solidFill>
                  <a:srgbClr val="374151"/>
                </a:solidFill>
                <a:effectLst/>
                <a:latin typeface="Söhne"/>
              </a:rPr>
              <a:t>The sum() function is used to calculate the sum of all the elements in a sequence. It takes a sequence as its input and returns the sum of all the elements. Let's look at an example: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a:solidFill>
                  <a:srgbClr val="DF3079"/>
                </a:solidFill>
                <a:effectLst/>
              </a:rPr>
              <a:t>5</a:t>
            </a:r>
            <a:r>
              <a:rPr lang="en-GB" dirty="0">
                <a:effectLst/>
              </a:rPr>
              <a:t>, </a:t>
            </a:r>
            <a:r>
              <a:rPr lang="en-GB" dirty="0">
                <a:solidFill>
                  <a:srgbClr val="DF3079"/>
                </a:solidFill>
                <a:effectLst/>
              </a:rPr>
              <a:t>6</a:t>
            </a:r>
            <a:r>
              <a:rPr lang="en-GB" dirty="0">
                <a:effectLst/>
              </a:rPr>
              <a:t>, </a:t>
            </a:r>
            <a:r>
              <a:rPr lang="en-GB" dirty="0">
                <a:solidFill>
                  <a:srgbClr val="DF3079"/>
                </a:solidFill>
                <a:effectLst/>
              </a:rPr>
              <a:t>7</a:t>
            </a:r>
            <a:r>
              <a:rPr lang="en-GB" dirty="0">
                <a:effectLst/>
              </a:rPr>
              <a:t>, </a:t>
            </a:r>
            <a:r>
              <a:rPr lang="en-GB" dirty="0">
                <a:solidFill>
                  <a:srgbClr val="DF3079"/>
                </a:solidFill>
                <a:effectLst/>
              </a:rPr>
              <a:t>10</a:t>
            </a:r>
            <a:r>
              <a:rPr lang="en-GB" dirty="0">
                <a:effectLst/>
              </a:rPr>
              <a:t>, </a:t>
            </a:r>
            <a:r>
              <a:rPr lang="en-GB" dirty="0">
                <a:solidFill>
                  <a:srgbClr val="DF3079"/>
                </a:solidFill>
                <a:effectLst/>
              </a:rPr>
              <a:t>9</a:t>
            </a:r>
            <a:r>
              <a:rPr lang="en-GB" dirty="0">
                <a:effectLst/>
              </a:rPr>
              <a:t>, </a:t>
            </a:r>
            <a:r>
              <a:rPr lang="en-GB" dirty="0">
                <a:solidFill>
                  <a:srgbClr val="DF3079"/>
                </a:solidFill>
                <a:effectLst/>
              </a:rPr>
              <a:t>8</a:t>
            </a:r>
            <a:r>
              <a:rPr lang="en-GB" dirty="0">
                <a:effectLst/>
              </a:rPr>
              <a:t>] </a:t>
            </a:r>
            <a:r>
              <a:rPr lang="en-GB" dirty="0">
                <a:solidFill>
                  <a:srgbClr val="E9950C"/>
                </a:solidFill>
                <a:effectLst/>
              </a:rPr>
              <a:t>print</a:t>
            </a:r>
            <a:r>
              <a:rPr lang="en-GB" dirty="0">
                <a:effectLst/>
              </a:rPr>
              <a:t>(</a:t>
            </a:r>
            <a:r>
              <a:rPr lang="en-GB" dirty="0">
                <a:solidFill>
                  <a:srgbClr val="E9950C"/>
                </a:solidFill>
                <a:effectLst/>
              </a:rPr>
              <a:t>sum</a:t>
            </a:r>
            <a:r>
              <a:rPr lang="en-GB" dirty="0">
                <a:effectLst/>
              </a:rPr>
              <a:t>(</a:t>
            </a:r>
            <a:r>
              <a:rPr lang="en-GB" dirty="0" err="1">
                <a:effectLst/>
              </a:rPr>
              <a:t>sarasas</a:t>
            </a:r>
            <a:r>
              <a:rPr lang="en-GB" dirty="0">
                <a:effectLst/>
              </a:rPr>
              <a:t>)) # Output: 55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example, we have a list called </a:t>
            </a:r>
            <a:r>
              <a:rPr lang="en-GB" b="0" i="0" dirty="0" err="1">
                <a:solidFill>
                  <a:srgbClr val="374151"/>
                </a:solidFill>
                <a:effectLst/>
                <a:latin typeface="Söhne"/>
              </a:rPr>
              <a:t>sarasas</a:t>
            </a:r>
            <a:r>
              <a:rPr lang="en-GB" b="0" i="0" dirty="0">
                <a:solidFill>
                  <a:srgbClr val="374151"/>
                </a:solidFill>
                <a:effectLst/>
                <a:latin typeface="Söhne"/>
              </a:rPr>
              <a:t> with multiple numbers. By using the sum() function with the </a:t>
            </a:r>
            <a:r>
              <a:rPr lang="en-GB" b="0" i="0" dirty="0" err="1">
                <a:solidFill>
                  <a:srgbClr val="374151"/>
                </a:solidFill>
                <a:effectLst/>
                <a:latin typeface="Söhne"/>
              </a:rPr>
              <a:t>sarasas</a:t>
            </a:r>
            <a:r>
              <a:rPr lang="en-GB" b="0" i="0" dirty="0">
                <a:solidFill>
                  <a:srgbClr val="374151"/>
                </a:solidFill>
                <a:effectLst/>
                <a:latin typeface="Söhne"/>
              </a:rPr>
              <a:t> list as the input, we obtain the sum of all the numbers in the list. The output, in this case, is 55, which represents the sum of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The min() function is used to find the minimum value among the elements in a sequence. It takes a sequence as its input and returns the smallest element. Let's see an example: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a:solidFill>
                  <a:srgbClr val="DF3079"/>
                </a:solidFill>
                <a:effectLst/>
              </a:rPr>
              <a:t>5</a:t>
            </a:r>
            <a:r>
              <a:rPr lang="en-GB" dirty="0">
                <a:effectLst/>
              </a:rPr>
              <a:t>, </a:t>
            </a:r>
            <a:r>
              <a:rPr lang="en-GB" dirty="0">
                <a:solidFill>
                  <a:srgbClr val="DF3079"/>
                </a:solidFill>
                <a:effectLst/>
              </a:rPr>
              <a:t>6</a:t>
            </a:r>
            <a:r>
              <a:rPr lang="en-GB" dirty="0">
                <a:effectLst/>
              </a:rPr>
              <a:t>, </a:t>
            </a:r>
            <a:r>
              <a:rPr lang="en-GB" dirty="0">
                <a:solidFill>
                  <a:srgbClr val="DF3079"/>
                </a:solidFill>
                <a:effectLst/>
              </a:rPr>
              <a:t>7</a:t>
            </a:r>
            <a:r>
              <a:rPr lang="en-GB" dirty="0">
                <a:effectLst/>
              </a:rPr>
              <a:t>, </a:t>
            </a:r>
            <a:r>
              <a:rPr lang="en-GB" dirty="0">
                <a:solidFill>
                  <a:srgbClr val="DF3079"/>
                </a:solidFill>
                <a:effectLst/>
              </a:rPr>
              <a:t>10</a:t>
            </a:r>
            <a:r>
              <a:rPr lang="en-GB" dirty="0">
                <a:effectLst/>
              </a:rPr>
              <a:t>, </a:t>
            </a:r>
            <a:r>
              <a:rPr lang="en-GB" dirty="0">
                <a:solidFill>
                  <a:srgbClr val="DF3079"/>
                </a:solidFill>
                <a:effectLst/>
              </a:rPr>
              <a:t>9</a:t>
            </a:r>
            <a:r>
              <a:rPr lang="en-GB" dirty="0">
                <a:effectLst/>
              </a:rPr>
              <a:t>, </a:t>
            </a:r>
            <a:r>
              <a:rPr lang="en-GB" dirty="0">
                <a:solidFill>
                  <a:srgbClr val="DF3079"/>
                </a:solidFill>
                <a:effectLst/>
              </a:rPr>
              <a:t>8</a:t>
            </a:r>
            <a:r>
              <a:rPr lang="en-GB" dirty="0">
                <a:effectLst/>
              </a:rPr>
              <a:t>] </a:t>
            </a:r>
            <a:r>
              <a:rPr lang="en-GB" dirty="0">
                <a:solidFill>
                  <a:srgbClr val="E9950C"/>
                </a:solidFill>
                <a:effectLst/>
              </a:rPr>
              <a:t>print</a:t>
            </a:r>
            <a:r>
              <a:rPr lang="en-GB" dirty="0">
                <a:effectLst/>
              </a:rPr>
              <a:t>(</a:t>
            </a:r>
            <a:r>
              <a:rPr lang="en-GB" dirty="0">
                <a:solidFill>
                  <a:srgbClr val="E9950C"/>
                </a:solidFill>
                <a:effectLst/>
              </a:rPr>
              <a:t>min</a:t>
            </a:r>
            <a:r>
              <a:rPr lang="en-GB" dirty="0">
                <a:effectLst/>
              </a:rPr>
              <a:t>(</a:t>
            </a:r>
            <a:r>
              <a:rPr lang="en-GB" dirty="0" err="1">
                <a:effectLst/>
              </a:rPr>
              <a:t>sarasas</a:t>
            </a:r>
            <a:r>
              <a:rPr lang="en-GB" dirty="0">
                <a:effectLst/>
              </a:rPr>
              <a:t>)) # Output: 1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example, we have the same </a:t>
            </a:r>
            <a:r>
              <a:rPr lang="en-GB" b="0" i="0" dirty="0" err="1">
                <a:solidFill>
                  <a:srgbClr val="374151"/>
                </a:solidFill>
                <a:effectLst/>
                <a:latin typeface="Söhne"/>
              </a:rPr>
              <a:t>sarasas</a:t>
            </a:r>
            <a:r>
              <a:rPr lang="en-GB" b="0" i="0" dirty="0">
                <a:solidFill>
                  <a:srgbClr val="374151"/>
                </a:solidFill>
                <a:effectLst/>
                <a:latin typeface="Söhne"/>
              </a:rPr>
              <a:t> list. By using the min() function with the </a:t>
            </a:r>
            <a:r>
              <a:rPr lang="en-GB" b="0" i="0" dirty="0" err="1">
                <a:solidFill>
                  <a:srgbClr val="374151"/>
                </a:solidFill>
                <a:effectLst/>
                <a:latin typeface="Söhne"/>
              </a:rPr>
              <a:t>sarasas</a:t>
            </a:r>
            <a:r>
              <a:rPr lang="en-GB" b="0" i="0" dirty="0">
                <a:solidFill>
                  <a:srgbClr val="374151"/>
                </a:solidFill>
                <a:effectLst/>
                <a:latin typeface="Söhne"/>
              </a:rPr>
              <a:t> list as the input, we identify the smallest value in the list. The output, in this case, is 1, which represents the minimum element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Conversely, the max() function is used to find the maximum value among the elements in a sequence. It takes a sequence as its input and returns the largest element. Let's observe an example:</a:t>
            </a:r>
          </a:p>
          <a:p>
            <a:r>
              <a:rPr lang="en-GB" dirty="0" err="1">
                <a:effectLst/>
              </a:rPr>
              <a:t>sarasas</a:t>
            </a:r>
            <a:r>
              <a:rPr lang="en-GB" dirty="0">
                <a:effectLst/>
              </a:rPr>
              <a:t> = [</a:t>
            </a:r>
            <a:r>
              <a:rPr lang="en-GB" dirty="0">
                <a:solidFill>
                  <a:srgbClr val="DF3079"/>
                </a:solidFill>
                <a:effectLst/>
              </a:rPr>
              <a:t>4</a:t>
            </a:r>
            <a:r>
              <a:rPr lang="en-GB" dirty="0">
                <a:effectLst/>
              </a:rPr>
              <a:t>, </a:t>
            </a:r>
            <a:r>
              <a:rPr lang="en-GB" dirty="0">
                <a:solidFill>
                  <a:srgbClr val="DF3079"/>
                </a:solidFill>
                <a:effectLst/>
              </a:rPr>
              <a:t>3</a:t>
            </a:r>
            <a:r>
              <a:rPr lang="en-GB" dirty="0">
                <a:effectLst/>
              </a:rPr>
              <a:t>, </a:t>
            </a:r>
            <a:r>
              <a:rPr lang="en-GB" dirty="0">
                <a:solidFill>
                  <a:srgbClr val="DF3079"/>
                </a:solidFill>
                <a:effectLst/>
              </a:rPr>
              <a:t>2</a:t>
            </a:r>
            <a:r>
              <a:rPr lang="en-GB" dirty="0">
                <a:effectLst/>
              </a:rPr>
              <a:t>, </a:t>
            </a:r>
            <a:r>
              <a:rPr lang="en-GB" dirty="0">
                <a:solidFill>
                  <a:srgbClr val="DF3079"/>
                </a:solidFill>
                <a:effectLst/>
              </a:rPr>
              <a:t>1</a:t>
            </a:r>
            <a:r>
              <a:rPr lang="en-GB" dirty="0">
                <a:effectLst/>
              </a:rPr>
              <a:t>, </a:t>
            </a:r>
            <a:r>
              <a:rPr lang="en-GB" dirty="0">
                <a:solidFill>
                  <a:srgbClr val="DF3079"/>
                </a:solidFill>
                <a:effectLst/>
              </a:rPr>
              <a:t>5</a:t>
            </a:r>
            <a:r>
              <a:rPr lang="en-GB" dirty="0">
                <a:effectLst/>
              </a:rPr>
              <a:t>, </a:t>
            </a:r>
            <a:r>
              <a:rPr lang="en-GB" dirty="0">
                <a:solidFill>
                  <a:srgbClr val="DF3079"/>
                </a:solidFill>
                <a:effectLst/>
              </a:rPr>
              <a:t>6</a:t>
            </a:r>
            <a:r>
              <a:rPr lang="en-GB" dirty="0">
                <a:effectLst/>
              </a:rPr>
              <a:t>, </a:t>
            </a:r>
            <a:r>
              <a:rPr lang="en-GB" dirty="0">
                <a:solidFill>
                  <a:srgbClr val="DF3079"/>
                </a:solidFill>
                <a:effectLst/>
              </a:rPr>
              <a:t>7</a:t>
            </a:r>
            <a:r>
              <a:rPr lang="en-GB" dirty="0">
                <a:effectLst/>
              </a:rPr>
              <a:t>, </a:t>
            </a:r>
            <a:r>
              <a:rPr lang="en-GB" dirty="0">
                <a:solidFill>
                  <a:srgbClr val="DF3079"/>
                </a:solidFill>
                <a:effectLst/>
              </a:rPr>
              <a:t>10</a:t>
            </a:r>
            <a:r>
              <a:rPr lang="en-GB" dirty="0">
                <a:effectLst/>
              </a:rPr>
              <a:t>, </a:t>
            </a:r>
            <a:r>
              <a:rPr lang="en-GB" dirty="0">
                <a:solidFill>
                  <a:srgbClr val="DF3079"/>
                </a:solidFill>
                <a:effectLst/>
              </a:rPr>
              <a:t>9</a:t>
            </a:r>
            <a:r>
              <a:rPr lang="en-GB" dirty="0">
                <a:effectLst/>
              </a:rPr>
              <a:t>, </a:t>
            </a:r>
            <a:r>
              <a:rPr lang="en-GB" dirty="0">
                <a:solidFill>
                  <a:srgbClr val="DF3079"/>
                </a:solidFill>
                <a:effectLst/>
              </a:rPr>
              <a:t>8</a:t>
            </a:r>
            <a:r>
              <a:rPr lang="en-GB" dirty="0">
                <a:effectLst/>
              </a:rPr>
              <a:t>] </a:t>
            </a:r>
            <a:r>
              <a:rPr lang="en-GB" dirty="0">
                <a:solidFill>
                  <a:srgbClr val="E9950C"/>
                </a:solidFill>
                <a:effectLst/>
              </a:rPr>
              <a:t>print</a:t>
            </a:r>
            <a:r>
              <a:rPr lang="en-GB" dirty="0">
                <a:effectLst/>
              </a:rPr>
              <a:t>(</a:t>
            </a:r>
            <a:r>
              <a:rPr lang="en-GB" dirty="0">
                <a:solidFill>
                  <a:srgbClr val="E9950C"/>
                </a:solidFill>
                <a:effectLst/>
              </a:rPr>
              <a:t>max</a:t>
            </a:r>
            <a:r>
              <a:rPr lang="en-GB" dirty="0">
                <a:effectLst/>
              </a:rPr>
              <a:t>(</a:t>
            </a:r>
            <a:r>
              <a:rPr lang="en-GB" dirty="0" err="1">
                <a:effectLst/>
              </a:rPr>
              <a:t>sarasas</a:t>
            </a:r>
            <a:r>
              <a:rPr lang="en-GB" dirty="0">
                <a:effectLst/>
              </a:rPr>
              <a:t>)) # Output: 10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example, we again use the </a:t>
            </a:r>
            <a:r>
              <a:rPr lang="en-GB" b="0" i="0" dirty="0" err="1">
                <a:solidFill>
                  <a:srgbClr val="374151"/>
                </a:solidFill>
                <a:effectLst/>
                <a:latin typeface="Söhne"/>
              </a:rPr>
              <a:t>sarasas</a:t>
            </a:r>
            <a:r>
              <a:rPr lang="en-GB" b="0" i="0" dirty="0">
                <a:solidFill>
                  <a:srgbClr val="374151"/>
                </a:solidFill>
                <a:effectLst/>
                <a:latin typeface="Söhne"/>
              </a:rPr>
              <a:t> list. By utilizing the max() function with the </a:t>
            </a:r>
            <a:r>
              <a:rPr lang="en-GB" b="0" i="0" dirty="0" err="1">
                <a:solidFill>
                  <a:srgbClr val="374151"/>
                </a:solidFill>
                <a:effectLst/>
                <a:latin typeface="Söhne"/>
              </a:rPr>
              <a:t>sarasas</a:t>
            </a:r>
            <a:r>
              <a:rPr lang="en-GB" b="0" i="0" dirty="0">
                <a:solidFill>
                  <a:srgbClr val="374151"/>
                </a:solidFill>
                <a:effectLst/>
                <a:latin typeface="Söhne"/>
              </a:rPr>
              <a:t> list as the input, we identify the largest value in the list. The output, in this case, is 10, which represents the maximum element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the sum(), min(), and max() functions are powerful tools for aggregating and </a:t>
            </a:r>
            <a:r>
              <a:rPr lang="en-GB" b="0" i="0" dirty="0" err="1">
                <a:solidFill>
                  <a:srgbClr val="374151"/>
                </a:solidFill>
                <a:effectLst/>
                <a:latin typeface="Söhne"/>
              </a:rPr>
              <a:t>analyzing</a:t>
            </a:r>
            <a:r>
              <a:rPr lang="en-GB" b="0" i="0" dirty="0">
                <a:solidFill>
                  <a:srgbClr val="374151"/>
                </a:solidFill>
                <a:effectLst/>
                <a:latin typeface="Söhne"/>
              </a:rPr>
              <a:t> data in Python. The sum() function calculates the sum of all the elements in a sequence, the min() function finds the minimum value, and the max() function finds the maximum value. These functions provide convenient ways to perform common operations on sequences of data.</a:t>
            </a:r>
          </a:p>
          <a:p>
            <a:pPr algn="l"/>
            <a:endParaRPr lang="en-GB" b="0" i="0" dirty="0">
              <a:solidFill>
                <a:srgbClr val="374151"/>
              </a:solidFill>
              <a:effectLst/>
              <a:latin typeface="Söhne"/>
            </a:endParaRPr>
          </a:p>
          <a:p>
            <a:pPr algn="l"/>
            <a:r>
              <a:rPr lang="en-GB" b="0" i="0" dirty="0">
                <a:solidFill>
                  <a:srgbClr val="374151"/>
                </a:solidFill>
                <a:effectLst/>
                <a:latin typeface="Söhne"/>
              </a:rPr>
              <a:t>In the examples provided, we used these functions to calculate the sum of all the numbers in a list, find the minimum value in a list, and identify the maximum value in a list. By incorporating these functions into your code, you can quickly obtain important insights about your data.</a:t>
            </a:r>
          </a:p>
          <a:p>
            <a:endParaRPr lang="en-LT" dirty="0"/>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8</a:t>
            </a:fld>
            <a:endParaRPr lang="en-LT"/>
          </a:p>
        </p:txBody>
      </p:sp>
    </p:spTree>
    <p:extLst>
      <p:ext uri="{BB962C8B-B14F-4D97-AF65-F5344CB8AC3E}">
        <p14:creationId xmlns:p14="http://schemas.microsoft.com/office/powerpoint/2010/main" val="1264075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And now we're going to explore two statistical functions in Python: mean() and median(). These functions, available in the statistics module, allow us to calculate the average and median of a sequence of numerical values. They are particularly useful when working with data analysis and statistics. Let's dive into each function in detail.</a:t>
            </a:r>
          </a:p>
          <a:p>
            <a:pPr algn="l"/>
            <a:endParaRPr lang="en-GB" b="0" i="0" dirty="0">
              <a:solidFill>
                <a:srgbClr val="374151"/>
              </a:solidFill>
              <a:effectLst/>
              <a:latin typeface="Söhne"/>
            </a:endParaRPr>
          </a:p>
          <a:p>
            <a:pPr algn="l"/>
            <a:r>
              <a:rPr lang="en-GB" b="0" i="0" dirty="0">
                <a:solidFill>
                  <a:srgbClr val="374151"/>
                </a:solidFill>
                <a:effectLst/>
                <a:latin typeface="Söhne"/>
              </a:rPr>
              <a:t>The mean() function calculates the average of a sequence of numerical values. It takes a sequence as its input and returns the arithmetic mean. Let's look at an example:</a:t>
            </a:r>
          </a:p>
          <a:p>
            <a:r>
              <a:rPr lang="en-GB" dirty="0">
                <a:solidFill>
                  <a:srgbClr val="2E95D3"/>
                </a:solidFill>
                <a:effectLst/>
              </a:rPr>
              <a:t>from</a:t>
            </a:r>
            <a:r>
              <a:rPr lang="en-GB" dirty="0">
                <a:effectLst/>
              </a:rPr>
              <a:t> statistics </a:t>
            </a:r>
            <a:r>
              <a:rPr lang="en-GB" dirty="0">
                <a:solidFill>
                  <a:srgbClr val="2E95D3"/>
                </a:solidFill>
                <a:effectLst/>
              </a:rPr>
              <a:t>import</a:t>
            </a:r>
            <a:r>
              <a:rPr lang="en-GB" dirty="0">
                <a:effectLst/>
              </a:rPr>
              <a:t> mean </a:t>
            </a:r>
            <a:r>
              <a:rPr lang="en-GB" dirty="0" err="1">
                <a:effectLst/>
              </a:rPr>
              <a:t>sarasas</a:t>
            </a:r>
            <a:r>
              <a:rPr lang="en-GB" dirty="0">
                <a:effectLst/>
              </a:rPr>
              <a:t> = [</a:t>
            </a:r>
            <a:r>
              <a:rPr lang="en-GB" dirty="0">
                <a:solidFill>
                  <a:srgbClr val="DF3079"/>
                </a:solidFill>
                <a:effectLst/>
              </a:rPr>
              <a:t>2</a:t>
            </a:r>
            <a:r>
              <a:rPr lang="en-GB" dirty="0">
                <a:effectLst/>
              </a:rPr>
              <a:t>, </a:t>
            </a:r>
            <a:r>
              <a:rPr lang="en-GB" dirty="0">
                <a:solidFill>
                  <a:srgbClr val="DF3079"/>
                </a:solidFill>
                <a:effectLst/>
              </a:rPr>
              <a:t>9</a:t>
            </a:r>
            <a:r>
              <a:rPr lang="en-GB" dirty="0">
                <a:effectLst/>
              </a:rPr>
              <a:t>, </a:t>
            </a:r>
            <a:r>
              <a:rPr lang="en-GB" dirty="0">
                <a:solidFill>
                  <a:srgbClr val="DF3079"/>
                </a:solidFill>
                <a:effectLst/>
              </a:rPr>
              <a:t>10</a:t>
            </a:r>
            <a:r>
              <a:rPr lang="en-GB" dirty="0">
                <a:effectLst/>
              </a:rPr>
              <a:t>, </a:t>
            </a:r>
            <a:r>
              <a:rPr lang="en-GB" dirty="0">
                <a:solidFill>
                  <a:srgbClr val="DF3079"/>
                </a:solidFill>
                <a:effectLst/>
              </a:rPr>
              <a:t>39</a:t>
            </a:r>
            <a:r>
              <a:rPr lang="en-GB" dirty="0">
                <a:effectLst/>
              </a:rPr>
              <a:t>, </a:t>
            </a:r>
            <a:r>
              <a:rPr lang="en-GB" dirty="0">
                <a:solidFill>
                  <a:srgbClr val="DF3079"/>
                </a:solidFill>
                <a:effectLst/>
              </a:rPr>
              <a:t>45</a:t>
            </a:r>
            <a:r>
              <a:rPr lang="en-GB" dirty="0">
                <a:effectLst/>
              </a:rPr>
              <a:t>] </a:t>
            </a:r>
            <a:r>
              <a:rPr lang="en-GB" dirty="0">
                <a:solidFill>
                  <a:srgbClr val="E9950C"/>
                </a:solidFill>
                <a:effectLst/>
              </a:rPr>
              <a:t>print</a:t>
            </a:r>
            <a:r>
              <a:rPr lang="en-GB" dirty="0">
                <a:effectLst/>
              </a:rPr>
              <a:t>(mean(</a:t>
            </a:r>
            <a:r>
              <a:rPr lang="en-GB" dirty="0" err="1">
                <a:effectLst/>
              </a:rPr>
              <a:t>sarasas</a:t>
            </a:r>
            <a:r>
              <a:rPr lang="en-GB" dirty="0">
                <a:effectLst/>
              </a:rPr>
              <a:t>)) # Output: 21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example, we import the mean() function from the statistics module. We have a list called </a:t>
            </a:r>
            <a:r>
              <a:rPr lang="en-GB" b="0" i="0" dirty="0" err="1">
                <a:solidFill>
                  <a:srgbClr val="374151"/>
                </a:solidFill>
                <a:effectLst/>
                <a:latin typeface="Söhne"/>
              </a:rPr>
              <a:t>sarasas</a:t>
            </a:r>
            <a:r>
              <a:rPr lang="en-GB" b="0" i="0" dirty="0">
                <a:solidFill>
                  <a:srgbClr val="374151"/>
                </a:solidFill>
                <a:effectLst/>
                <a:latin typeface="Söhne"/>
              </a:rPr>
              <a:t> that contains several numerical values. By using the mean() function with the </a:t>
            </a:r>
            <a:r>
              <a:rPr lang="en-GB" b="0" i="0" dirty="0" err="1">
                <a:solidFill>
                  <a:srgbClr val="374151"/>
                </a:solidFill>
                <a:effectLst/>
                <a:latin typeface="Söhne"/>
              </a:rPr>
              <a:t>sarasas</a:t>
            </a:r>
            <a:r>
              <a:rPr lang="en-GB" b="0" i="0" dirty="0">
                <a:solidFill>
                  <a:srgbClr val="374151"/>
                </a:solidFill>
                <a:effectLst/>
                <a:latin typeface="Söhne"/>
              </a:rPr>
              <a:t> list as the input, we calculate the average of the values in the list. The output, in this case, is 21, which represents the mean of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The mean() function works by summing up all the values in the sequence and dividing the sum by the number of elements. It provides us with a measure of central tendency, giving us an idea of the average value in the dataset.</a:t>
            </a:r>
          </a:p>
          <a:p>
            <a:pPr algn="l"/>
            <a:r>
              <a:rPr lang="en-GB" b="0" i="0" dirty="0">
                <a:solidFill>
                  <a:srgbClr val="374151"/>
                </a:solidFill>
                <a:effectLst/>
                <a:latin typeface="Söhne"/>
              </a:rPr>
              <a:t>Now, let's move on to the median() function. The median() function calculates the middle value in a sorted sequence of numerical values. It takes a sequence as its input and returns the median. Let's observe an example:</a:t>
            </a:r>
            <a:endParaRPr lang="en-GB" dirty="0">
              <a:effectLst/>
              <a:latin typeface="Söhne"/>
            </a:endParaRPr>
          </a:p>
          <a:p>
            <a:r>
              <a:rPr lang="en-GB" dirty="0">
                <a:solidFill>
                  <a:srgbClr val="2E95D3"/>
                </a:solidFill>
                <a:effectLst/>
              </a:rPr>
              <a:t>from</a:t>
            </a:r>
            <a:r>
              <a:rPr lang="en-GB" dirty="0">
                <a:effectLst/>
              </a:rPr>
              <a:t> statistics </a:t>
            </a:r>
            <a:r>
              <a:rPr lang="en-GB" dirty="0">
                <a:solidFill>
                  <a:srgbClr val="2E95D3"/>
                </a:solidFill>
                <a:effectLst/>
              </a:rPr>
              <a:t>import</a:t>
            </a:r>
            <a:r>
              <a:rPr lang="en-GB" dirty="0">
                <a:effectLst/>
              </a:rPr>
              <a:t> median </a:t>
            </a:r>
            <a:r>
              <a:rPr lang="en-GB" dirty="0" err="1">
                <a:effectLst/>
              </a:rPr>
              <a:t>sarasas</a:t>
            </a:r>
            <a:r>
              <a:rPr lang="en-GB" dirty="0">
                <a:effectLst/>
              </a:rPr>
              <a:t> = [</a:t>
            </a:r>
            <a:r>
              <a:rPr lang="en-GB" dirty="0">
                <a:solidFill>
                  <a:srgbClr val="DF3079"/>
                </a:solidFill>
                <a:effectLst/>
              </a:rPr>
              <a:t>2</a:t>
            </a:r>
            <a:r>
              <a:rPr lang="en-GB" dirty="0">
                <a:effectLst/>
              </a:rPr>
              <a:t>, </a:t>
            </a:r>
            <a:r>
              <a:rPr lang="en-GB" dirty="0">
                <a:solidFill>
                  <a:srgbClr val="DF3079"/>
                </a:solidFill>
                <a:effectLst/>
              </a:rPr>
              <a:t>9</a:t>
            </a:r>
            <a:r>
              <a:rPr lang="en-GB" dirty="0">
                <a:effectLst/>
              </a:rPr>
              <a:t>, </a:t>
            </a:r>
            <a:r>
              <a:rPr lang="en-GB" dirty="0">
                <a:solidFill>
                  <a:srgbClr val="DF3079"/>
                </a:solidFill>
                <a:effectLst/>
              </a:rPr>
              <a:t>10</a:t>
            </a:r>
            <a:r>
              <a:rPr lang="en-GB" dirty="0">
                <a:effectLst/>
              </a:rPr>
              <a:t>, </a:t>
            </a:r>
            <a:r>
              <a:rPr lang="en-GB" dirty="0">
                <a:solidFill>
                  <a:srgbClr val="DF3079"/>
                </a:solidFill>
                <a:effectLst/>
              </a:rPr>
              <a:t>39</a:t>
            </a:r>
            <a:r>
              <a:rPr lang="en-GB" dirty="0">
                <a:effectLst/>
              </a:rPr>
              <a:t>, </a:t>
            </a:r>
            <a:r>
              <a:rPr lang="en-GB" dirty="0">
                <a:solidFill>
                  <a:srgbClr val="DF3079"/>
                </a:solidFill>
                <a:effectLst/>
              </a:rPr>
              <a:t>45</a:t>
            </a:r>
            <a:r>
              <a:rPr lang="en-GB" dirty="0">
                <a:effectLst/>
              </a:rPr>
              <a:t>] </a:t>
            </a:r>
            <a:r>
              <a:rPr lang="en-GB" dirty="0">
                <a:solidFill>
                  <a:srgbClr val="E9950C"/>
                </a:solidFill>
                <a:effectLst/>
              </a:rPr>
              <a:t>print</a:t>
            </a:r>
            <a:r>
              <a:rPr lang="en-GB" dirty="0">
                <a:effectLst/>
              </a:rPr>
              <a:t>(median(</a:t>
            </a:r>
            <a:r>
              <a:rPr lang="en-GB" dirty="0" err="1">
                <a:effectLst/>
              </a:rPr>
              <a:t>sarasas</a:t>
            </a:r>
            <a:r>
              <a:rPr lang="en-GB" dirty="0">
                <a:effectLst/>
              </a:rPr>
              <a:t>)) # Output: 10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example, we import the median() function from the statistics module. We use the same </a:t>
            </a:r>
            <a:r>
              <a:rPr lang="en-GB" b="0" i="0" dirty="0" err="1">
                <a:solidFill>
                  <a:srgbClr val="374151"/>
                </a:solidFill>
                <a:effectLst/>
                <a:latin typeface="Söhne"/>
              </a:rPr>
              <a:t>sarasas</a:t>
            </a:r>
            <a:r>
              <a:rPr lang="en-GB" b="0" i="0" dirty="0">
                <a:solidFill>
                  <a:srgbClr val="374151"/>
                </a:solidFill>
                <a:effectLst/>
                <a:latin typeface="Söhne"/>
              </a:rPr>
              <a:t> list as before. By utilizing the median() function with the </a:t>
            </a:r>
            <a:r>
              <a:rPr lang="en-GB" b="0" i="0" dirty="0" err="1">
                <a:solidFill>
                  <a:srgbClr val="374151"/>
                </a:solidFill>
                <a:effectLst/>
                <a:latin typeface="Söhne"/>
              </a:rPr>
              <a:t>sarasas</a:t>
            </a:r>
            <a:r>
              <a:rPr lang="en-GB" b="0" i="0" dirty="0">
                <a:solidFill>
                  <a:srgbClr val="374151"/>
                </a:solidFill>
                <a:effectLst/>
                <a:latin typeface="Söhne"/>
              </a:rPr>
              <a:t> list as the input, we calculate the median value. The output, in this case, is 10, which represents the median of the elements in the </a:t>
            </a:r>
            <a:r>
              <a:rPr lang="en-GB" b="0" i="0" dirty="0" err="1">
                <a:solidFill>
                  <a:srgbClr val="374151"/>
                </a:solidFill>
                <a:effectLst/>
                <a:latin typeface="Söhne"/>
              </a:rPr>
              <a:t>sarasas</a:t>
            </a:r>
            <a:r>
              <a:rPr lang="en-GB" b="0" i="0" dirty="0">
                <a:solidFill>
                  <a:srgbClr val="374151"/>
                </a:solidFill>
                <a:effectLst/>
                <a:latin typeface="Söhne"/>
              </a:rPr>
              <a:t> list.</a:t>
            </a:r>
          </a:p>
          <a:p>
            <a:pPr algn="l"/>
            <a:endParaRPr lang="en-GB" b="0" i="0" dirty="0">
              <a:solidFill>
                <a:srgbClr val="374151"/>
              </a:solidFill>
              <a:effectLst/>
              <a:latin typeface="Söhne"/>
            </a:endParaRPr>
          </a:p>
          <a:p>
            <a:pPr algn="l"/>
            <a:r>
              <a:rPr lang="en-GB" b="0" i="0" dirty="0">
                <a:solidFill>
                  <a:srgbClr val="374151"/>
                </a:solidFill>
                <a:effectLst/>
                <a:latin typeface="Söhne"/>
              </a:rPr>
              <a:t>The median() function works by first sorting the values in ascending order. If the number of elements is odd, the median is the middle value. If the number of elements is even, the median is the average of the two middle values. The median provides us with a measure of central tendency that is less affected by extreme values in the dataset.</a:t>
            </a:r>
          </a:p>
          <a:p>
            <a:pPr algn="l"/>
            <a:endParaRPr lang="en-GB" b="0" i="0" dirty="0">
              <a:solidFill>
                <a:srgbClr val="374151"/>
              </a:solidFill>
              <a:effectLst/>
              <a:latin typeface="Söhne"/>
            </a:endParaRPr>
          </a:p>
          <a:p>
            <a:pPr algn="l"/>
            <a:r>
              <a:rPr lang="en-GB" b="0" i="0" dirty="0">
                <a:solidFill>
                  <a:srgbClr val="374151"/>
                </a:solidFill>
                <a:effectLst/>
                <a:latin typeface="Söhne"/>
              </a:rPr>
              <a:t>To summarize, the mean() and median() functions from the statistics module are powerful tools for </a:t>
            </a:r>
            <a:r>
              <a:rPr lang="en-GB" b="0" i="0" dirty="0" err="1">
                <a:solidFill>
                  <a:srgbClr val="374151"/>
                </a:solidFill>
                <a:effectLst/>
                <a:latin typeface="Söhne"/>
              </a:rPr>
              <a:t>analyzing</a:t>
            </a:r>
            <a:r>
              <a:rPr lang="en-GB" b="0" i="0" dirty="0">
                <a:solidFill>
                  <a:srgbClr val="374151"/>
                </a:solidFill>
                <a:effectLst/>
                <a:latin typeface="Söhne"/>
              </a:rPr>
              <a:t> numerical data. The mean() function calculates the average value, while the median() function determines the middle value in a sorted sequence. These functions provide valuable insights into the central tendency of a dataset.</a:t>
            </a:r>
          </a:p>
          <a:p>
            <a:pPr algn="l"/>
            <a:endParaRPr lang="en-GB" b="0" i="0" dirty="0">
              <a:solidFill>
                <a:srgbClr val="374151"/>
              </a:solidFill>
              <a:effectLst/>
              <a:latin typeface="Söhne"/>
            </a:endParaRPr>
          </a:p>
          <a:p>
            <a:pPr algn="l"/>
            <a:r>
              <a:rPr lang="en-GB" b="0" i="0" dirty="0">
                <a:solidFill>
                  <a:srgbClr val="374151"/>
                </a:solidFill>
                <a:effectLst/>
                <a:latin typeface="Söhne"/>
              </a:rPr>
              <a:t>In the examples provided, we used the mean() function to calculate the average of a list of numbers and the median() function to find the middle value in a sorted list. By incorporating these functions into your code, you can gain a better understanding of the distribution and characteristics of your data.</a:t>
            </a:r>
          </a:p>
          <a:p>
            <a:endParaRPr lang="en-LT" dirty="0"/>
          </a:p>
        </p:txBody>
      </p:sp>
      <p:sp>
        <p:nvSpPr>
          <p:cNvPr id="4" name="Slide Number Placeholder 3"/>
          <p:cNvSpPr>
            <a:spLocks noGrp="1"/>
          </p:cNvSpPr>
          <p:nvPr>
            <p:ph type="sldNum" sz="quarter" idx="5"/>
          </p:nvPr>
        </p:nvSpPr>
        <p:spPr/>
        <p:txBody>
          <a:bodyPr/>
          <a:lstStyle/>
          <a:p>
            <a:fld id="{DD0A3D25-C01A-EF47-89B6-7AF66D329C0F}" type="slidenum">
              <a:rPr lang="en-LT" smtClean="0"/>
              <a:t>9</a:t>
            </a:fld>
            <a:endParaRPr lang="en-LT"/>
          </a:p>
        </p:txBody>
      </p:sp>
    </p:spTree>
    <p:extLst>
      <p:ext uri="{BB962C8B-B14F-4D97-AF65-F5344CB8AC3E}">
        <p14:creationId xmlns:p14="http://schemas.microsoft.com/office/powerpoint/2010/main" val="390612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440" cy="679320"/>
            <a:chOff x="11078640" y="458640"/>
            <a:chExt cx="631440" cy="679320"/>
          </a:xfrm>
        </p:grpSpPr>
        <p:sp>
          <p:nvSpPr>
            <p:cNvPr id="9"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800" cy="68148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2800" b="0" strike="noStrike" spc="-1">
                <a:latin typeface="Arial"/>
              </a:rPr>
              <a:t>Second Outline Level</a:t>
            </a:r>
          </a:p>
          <a:p>
            <a:pPr marL="1296000" lvl="2" indent="-288000">
              <a:spcBef>
                <a:spcPts val="850"/>
              </a:spcBef>
              <a:buClr>
                <a:srgbClr val="000000"/>
              </a:buClr>
              <a:buSzPct val="45000"/>
              <a:buFont typeface="Wingdings" charset="2"/>
              <a:buChar char=""/>
            </a:pPr>
            <a:r>
              <a:rPr lang="lt-LT" sz="2400" b="0" strike="noStrike" spc="-1">
                <a:latin typeface="Arial"/>
              </a:rPr>
              <a:t>Third Outline Level</a:t>
            </a:r>
          </a:p>
          <a:p>
            <a:pPr marL="1728000" lvl="3" indent="-216000">
              <a:spcBef>
                <a:spcPts val="567"/>
              </a:spcBef>
              <a:buClr>
                <a:srgbClr val="000000"/>
              </a:buClr>
              <a:buSzPct val="75000"/>
              <a:buFont typeface="Symbol" charset="2"/>
              <a:buChar char=""/>
            </a:pPr>
            <a:r>
              <a:rPr lang="lt-LT" sz="2000" b="0" strike="noStrike" spc="-1">
                <a:latin typeface="Arial"/>
              </a:rPr>
              <a:t>Fourth Outline Level</a:t>
            </a:r>
          </a:p>
          <a:p>
            <a:pPr marL="2160000" lvl="4" indent="-216000">
              <a:spcBef>
                <a:spcPts val="283"/>
              </a:spcBef>
              <a:buClr>
                <a:srgbClr val="000000"/>
              </a:buClr>
              <a:buSzPct val="45000"/>
              <a:buFont typeface="Wingdings" charset="2"/>
              <a:buChar char=""/>
            </a:pPr>
            <a:r>
              <a:rPr lang="lt-LT" sz="2000" b="0" strike="noStrike" spc="-1">
                <a:latin typeface="Arial"/>
              </a:rPr>
              <a:t>Fifth Outline Level</a:t>
            </a:r>
          </a:p>
          <a:p>
            <a:pPr marL="2592000" lvl="5" indent="-216000">
              <a:spcBef>
                <a:spcPts val="283"/>
              </a:spcBef>
              <a:buClr>
                <a:srgbClr val="000000"/>
              </a:buClr>
              <a:buSzPct val="45000"/>
              <a:buFont typeface="Wingdings" charset="2"/>
              <a:buChar char=""/>
            </a:pPr>
            <a:r>
              <a:rPr lang="lt-LT" sz="2000" b="0" strike="noStrike" spc="-1">
                <a:latin typeface="Arial"/>
              </a:rPr>
              <a:t>Sixth Outline Level</a:t>
            </a:r>
          </a:p>
          <a:p>
            <a:pPr marL="3024000" lvl="6" indent="-216000">
              <a:spcBef>
                <a:spcPts val="283"/>
              </a:spcBef>
              <a:buClr>
                <a:srgbClr val="000000"/>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440" cy="679320"/>
            <a:chOff x="11078640" y="458640"/>
            <a:chExt cx="631440" cy="679320"/>
          </a:xfrm>
        </p:grpSpPr>
        <p:sp>
          <p:nvSpPr>
            <p:cNvPr id="45"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2800" b="0" strike="noStrike" spc="-1">
                <a:latin typeface="Arial"/>
              </a:rPr>
              <a:t>Second Outline Level</a:t>
            </a:r>
          </a:p>
          <a:p>
            <a:pPr marL="1296000" lvl="2" indent="-288000">
              <a:spcBef>
                <a:spcPts val="850"/>
              </a:spcBef>
              <a:buClr>
                <a:srgbClr val="000000"/>
              </a:buClr>
              <a:buSzPct val="45000"/>
              <a:buFont typeface="Wingdings" charset="2"/>
              <a:buChar char=""/>
            </a:pPr>
            <a:r>
              <a:rPr lang="lt-LT" sz="2400" b="0" strike="noStrike" spc="-1">
                <a:latin typeface="Arial"/>
              </a:rPr>
              <a:t>Third Outline Level</a:t>
            </a:r>
          </a:p>
          <a:p>
            <a:pPr marL="1728000" lvl="3" indent="-216000">
              <a:spcBef>
                <a:spcPts val="567"/>
              </a:spcBef>
              <a:buClr>
                <a:srgbClr val="000000"/>
              </a:buClr>
              <a:buSzPct val="75000"/>
              <a:buFont typeface="Symbol" charset="2"/>
              <a:buChar char=""/>
            </a:pPr>
            <a:r>
              <a:rPr lang="lt-LT" sz="2000" b="0" strike="noStrike" spc="-1">
                <a:latin typeface="Arial"/>
              </a:rPr>
              <a:t>Fourth Outline Level</a:t>
            </a:r>
          </a:p>
          <a:p>
            <a:pPr marL="2160000" lvl="4" indent="-216000">
              <a:spcBef>
                <a:spcPts val="283"/>
              </a:spcBef>
              <a:buClr>
                <a:srgbClr val="000000"/>
              </a:buClr>
              <a:buSzPct val="45000"/>
              <a:buFont typeface="Wingdings" charset="2"/>
              <a:buChar char=""/>
            </a:pPr>
            <a:r>
              <a:rPr lang="lt-LT" sz="2000" b="0" strike="noStrike" spc="-1">
                <a:latin typeface="Arial"/>
              </a:rPr>
              <a:t>Fifth Outline Level</a:t>
            </a:r>
          </a:p>
          <a:p>
            <a:pPr marL="2592000" lvl="5" indent="-216000">
              <a:spcBef>
                <a:spcPts val="283"/>
              </a:spcBef>
              <a:buClr>
                <a:srgbClr val="000000"/>
              </a:buClr>
              <a:buSzPct val="45000"/>
              <a:buFont typeface="Wingdings" charset="2"/>
              <a:buChar char=""/>
            </a:pPr>
            <a:r>
              <a:rPr lang="lt-LT" sz="2000" b="0" strike="noStrike" spc="-1">
                <a:latin typeface="Arial"/>
              </a:rPr>
              <a:t>Sixth Outline Level</a:t>
            </a:r>
          </a:p>
          <a:p>
            <a:pPr marL="3024000" lvl="6" indent="-216000">
              <a:spcBef>
                <a:spcPts val="283"/>
              </a:spcBef>
              <a:buClr>
                <a:srgbClr val="000000"/>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440" cy="679320"/>
            <a:chOff x="11078640" y="458640"/>
            <a:chExt cx="631440" cy="679320"/>
          </a:xfrm>
        </p:grpSpPr>
        <p:sp>
          <p:nvSpPr>
            <p:cNvPr id="88"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560" cy="738000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440" cy="679320"/>
            <a:chOff x="11078640" y="458640"/>
            <a:chExt cx="631440" cy="679320"/>
          </a:xfrm>
        </p:grpSpPr>
        <p:sp>
          <p:nvSpPr>
            <p:cNvPr id="94" name="CustomShape 8"/>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2800" b="0" strike="noStrike" spc="-1">
                <a:latin typeface="Arial"/>
              </a:rPr>
              <a:t>Second Outline Level</a:t>
            </a:r>
          </a:p>
          <a:p>
            <a:pPr marL="1296000" lvl="2" indent="-288000">
              <a:spcBef>
                <a:spcPts val="850"/>
              </a:spcBef>
              <a:buClr>
                <a:srgbClr val="000000"/>
              </a:buClr>
              <a:buSzPct val="45000"/>
              <a:buFont typeface="Wingdings" charset="2"/>
              <a:buChar char=""/>
            </a:pPr>
            <a:r>
              <a:rPr lang="lt-LT" sz="2400" b="0" strike="noStrike" spc="-1">
                <a:latin typeface="Arial"/>
              </a:rPr>
              <a:t>Third Outline Level</a:t>
            </a:r>
          </a:p>
          <a:p>
            <a:pPr marL="1728000" lvl="3" indent="-216000">
              <a:spcBef>
                <a:spcPts val="567"/>
              </a:spcBef>
              <a:buClr>
                <a:srgbClr val="000000"/>
              </a:buClr>
              <a:buSzPct val="75000"/>
              <a:buFont typeface="Symbol" charset="2"/>
              <a:buChar char=""/>
            </a:pPr>
            <a:r>
              <a:rPr lang="lt-LT" sz="2000" b="0" strike="noStrike" spc="-1">
                <a:latin typeface="Arial"/>
              </a:rPr>
              <a:t>Fourth Outline Level</a:t>
            </a:r>
          </a:p>
          <a:p>
            <a:pPr marL="2160000" lvl="4" indent="-216000">
              <a:spcBef>
                <a:spcPts val="283"/>
              </a:spcBef>
              <a:buClr>
                <a:srgbClr val="000000"/>
              </a:buClr>
              <a:buSzPct val="45000"/>
              <a:buFont typeface="Wingdings" charset="2"/>
              <a:buChar char=""/>
            </a:pPr>
            <a:r>
              <a:rPr lang="lt-LT" sz="2000" b="0" strike="noStrike" spc="-1">
                <a:latin typeface="Arial"/>
              </a:rPr>
              <a:t>Fifth Outline Level</a:t>
            </a:r>
          </a:p>
          <a:p>
            <a:pPr marL="2592000" lvl="5" indent="-216000">
              <a:spcBef>
                <a:spcPts val="283"/>
              </a:spcBef>
              <a:buClr>
                <a:srgbClr val="000000"/>
              </a:buClr>
              <a:buSzPct val="45000"/>
              <a:buFont typeface="Wingdings" charset="2"/>
              <a:buChar char=""/>
            </a:pPr>
            <a:r>
              <a:rPr lang="lt-LT" sz="2000" b="0" strike="noStrike" spc="-1">
                <a:latin typeface="Arial"/>
              </a:rPr>
              <a:t>Sixth Outline Level</a:t>
            </a:r>
          </a:p>
          <a:p>
            <a:pPr marL="3024000" lvl="6" indent="-216000">
              <a:spcBef>
                <a:spcPts val="283"/>
              </a:spcBef>
              <a:buClr>
                <a:srgbClr val="000000"/>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440" cy="679320"/>
            <a:chOff x="11078640" y="458640"/>
            <a:chExt cx="631440" cy="679320"/>
          </a:xfrm>
        </p:grpSpPr>
        <p:sp>
          <p:nvSpPr>
            <p:cNvPr id="137"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1440" cy="679320"/>
            <a:chOff x="11078640" y="458640"/>
            <a:chExt cx="631440" cy="679320"/>
          </a:xfrm>
        </p:grpSpPr>
        <p:sp>
          <p:nvSpPr>
            <p:cNvPr id="142" name="CustomShape 7"/>
            <p:cNvSpPr/>
            <p:nvPr/>
          </p:nvSpPr>
          <p:spPr>
            <a:xfrm>
              <a:off x="11220120" y="846720"/>
              <a:ext cx="131400" cy="10548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5680" cy="12204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1400" cy="10548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147"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lt-LT" sz="2800" b="0" strike="noStrike" spc="-1">
                <a:latin typeface="Arial"/>
              </a:rPr>
              <a:t>Second Outline Level</a:t>
            </a:r>
          </a:p>
          <a:p>
            <a:pPr marL="1296000" lvl="2" indent="-288000">
              <a:spcBef>
                <a:spcPts val="850"/>
              </a:spcBef>
              <a:buClr>
                <a:srgbClr val="FFFFFF"/>
              </a:buClr>
              <a:buSzPct val="45000"/>
              <a:buFont typeface="Wingdings" charset="2"/>
              <a:buChar char=""/>
            </a:pPr>
            <a:r>
              <a:rPr lang="lt-LT" sz="2400" b="0" strike="noStrike" spc="-1">
                <a:latin typeface="Arial"/>
              </a:rPr>
              <a:t>Third Outline Level</a:t>
            </a:r>
          </a:p>
          <a:p>
            <a:pPr marL="1728000" lvl="3" indent="-216000">
              <a:spcBef>
                <a:spcPts val="567"/>
              </a:spcBef>
              <a:buClr>
                <a:srgbClr val="FFFFFF"/>
              </a:buClr>
              <a:buSzPct val="75000"/>
              <a:buFont typeface="Symbol" charset="2"/>
              <a:buChar char=""/>
            </a:pPr>
            <a:r>
              <a:rPr lang="lt-LT" sz="2000" b="0" strike="noStrike" spc="-1">
                <a:latin typeface="Arial"/>
              </a:rPr>
              <a:t>Fourth Outline Level</a:t>
            </a:r>
          </a:p>
          <a:p>
            <a:pPr marL="2160000" lvl="4" indent="-216000">
              <a:spcBef>
                <a:spcPts val="283"/>
              </a:spcBef>
              <a:buClr>
                <a:srgbClr val="FFFFFF"/>
              </a:buClr>
              <a:buSzPct val="45000"/>
              <a:buFont typeface="Wingdings" charset="2"/>
              <a:buChar char=""/>
            </a:pPr>
            <a:r>
              <a:rPr lang="lt-LT" sz="2000" b="0" strike="noStrike" spc="-1">
                <a:latin typeface="Arial"/>
              </a:rPr>
              <a:t>Fifth Outline Level</a:t>
            </a:r>
          </a:p>
          <a:p>
            <a:pPr marL="2592000" lvl="5" indent="-216000">
              <a:spcBef>
                <a:spcPts val="283"/>
              </a:spcBef>
              <a:buClr>
                <a:srgbClr val="FFFFFF"/>
              </a:buClr>
              <a:buSzPct val="45000"/>
              <a:buFont typeface="Wingdings" charset="2"/>
              <a:buChar char=""/>
            </a:pPr>
            <a:r>
              <a:rPr lang="lt-LT" sz="2000" b="0" strike="noStrike" spc="-1">
                <a:latin typeface="Arial"/>
              </a:rPr>
              <a:t>Sixth Outline Level</a:t>
            </a:r>
          </a:p>
          <a:p>
            <a:pPr marL="3024000" lvl="6" indent="-216000">
              <a:spcBef>
                <a:spcPts val="283"/>
              </a:spcBef>
              <a:buClr>
                <a:srgbClr val="FFFFFF"/>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273120" y="2618280"/>
            <a:ext cx="7048800" cy="2934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8 paskaita</a:t>
            </a:r>
            <a:r>
              <a:rPr lang="lt-LT" sz="4400" b="1" strike="noStrike" spc="-1" dirty="0">
                <a:solidFill>
                  <a:srgbClr val="000000"/>
                </a:solidFill>
                <a:latin typeface="Arial"/>
                <a:ea typeface="Arial"/>
              </a:rPr>
              <a:t>.</a:t>
            </a:r>
            <a:br>
              <a:rPr lang="lt-LT" dirty="0"/>
            </a:br>
            <a:r>
              <a:rPr lang="lt-LT" sz="4400" b="1" spc="-1" dirty="0"/>
              <a:t>Triukai su sąrašais</a:t>
            </a:r>
          </a:p>
        </p:txBody>
      </p:sp>
      <p:pic>
        <p:nvPicPr>
          <p:cNvPr id="187" name="Picture Placeholder 14"/>
          <p:cNvPicPr/>
          <p:nvPr/>
        </p:nvPicPr>
        <p:blipFill>
          <a:blip r:embed="rId3"/>
          <a:stretch/>
        </p:blipFill>
        <p:spPr>
          <a:xfrm>
            <a:off x="14449320" y="-1709640"/>
            <a:ext cx="1833840" cy="1833840"/>
          </a:xfrm>
          <a:prstGeom prst="rect">
            <a:avLst/>
          </a:prstGeom>
          <a:ln w="12600">
            <a:noFill/>
          </a:ln>
        </p:spPr>
      </p:pic>
      <p:grpSp>
        <p:nvGrpSpPr>
          <p:cNvPr id="188" name="Group 4"/>
          <p:cNvGrpSpPr/>
          <p:nvPr/>
        </p:nvGrpSpPr>
        <p:grpSpPr>
          <a:xfrm>
            <a:off x="9866160" y="2715120"/>
            <a:ext cx="1833840" cy="462960"/>
            <a:chOff x="9866160" y="2715120"/>
            <a:chExt cx="1833840" cy="462960"/>
          </a:xfrm>
        </p:grpSpPr>
        <p:sp>
          <p:nvSpPr>
            <p:cNvPr id="189" name="CustomShape 5"/>
            <p:cNvSpPr/>
            <p:nvPr/>
          </p:nvSpPr>
          <p:spPr>
            <a:xfrm>
              <a:off x="9866160" y="2715120"/>
              <a:ext cx="1833840" cy="46296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190" name="CustomShape 6"/>
            <p:cNvSpPr/>
            <p:nvPr/>
          </p:nvSpPr>
          <p:spPr>
            <a:xfrm>
              <a:off x="9979920" y="2779920"/>
              <a:ext cx="160632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191" name="Picture 4"/>
          <p:cNvPicPr/>
          <p:nvPr/>
        </p:nvPicPr>
        <p:blipFill>
          <a:blip r:embed="rId4"/>
          <a:stretch/>
        </p:blipFill>
        <p:spPr>
          <a:xfrm>
            <a:off x="10150560" y="1410463"/>
            <a:ext cx="1435680" cy="981286"/>
          </a:xfrm>
          <a:prstGeom prst="rect">
            <a:avLst/>
          </a:prstGeom>
          <a:ln>
            <a:noFill/>
          </a:ln>
        </p:spPr>
      </p:pic>
      <p:sp>
        <p:nvSpPr>
          <p:cNvPr id="2" name="CustomShape 2">
            <a:extLst>
              <a:ext uri="{FF2B5EF4-FFF2-40B4-BE49-F238E27FC236}">
                <a16:creationId xmlns:a16="http://schemas.microsoft.com/office/drawing/2014/main" id="{05BA86A8-642A-1933-658A-6BC17B32EA35}"/>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89D2C900-4C2E-5B51-D0AB-0EA852F987A4}"/>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66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Sąrašo apimtis (List comprehension)</a:t>
            </a:r>
            <a:endParaRPr lang="en-US"/>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3" name="Picture 3" descr="Text&#10;&#10;Description automatically generated">
            <a:extLst>
              <a:ext uri="{FF2B5EF4-FFF2-40B4-BE49-F238E27FC236}">
                <a16:creationId xmlns:a16="http://schemas.microsoft.com/office/drawing/2014/main" id="{01A9CAA3-9AB5-4146-9CA6-89199D55E1A4}"/>
              </a:ext>
            </a:extLst>
          </p:cNvPr>
          <p:cNvPicPr>
            <a:picLocks noChangeAspect="1"/>
          </p:cNvPicPr>
          <p:nvPr/>
        </p:nvPicPr>
        <p:blipFill>
          <a:blip r:embed="rId3"/>
          <a:stretch>
            <a:fillRect/>
          </a:stretch>
        </p:blipFill>
        <p:spPr>
          <a:xfrm>
            <a:off x="754343" y="1718599"/>
            <a:ext cx="4182198" cy="1655662"/>
          </a:xfrm>
          <a:prstGeom prst="rect">
            <a:avLst/>
          </a:prstGeom>
        </p:spPr>
      </p:pic>
      <p:pic>
        <p:nvPicPr>
          <p:cNvPr id="4" name="Picture 4" descr="Graphical user interface, application, Word&#10;&#10;Description automatically generated">
            <a:extLst>
              <a:ext uri="{FF2B5EF4-FFF2-40B4-BE49-F238E27FC236}">
                <a16:creationId xmlns:a16="http://schemas.microsoft.com/office/drawing/2014/main" id="{F0BF44F9-B4B9-4F50-B2E2-5A5B67D3B87E}"/>
              </a:ext>
            </a:extLst>
          </p:cNvPr>
          <p:cNvPicPr>
            <a:picLocks noChangeAspect="1"/>
          </p:cNvPicPr>
          <p:nvPr/>
        </p:nvPicPr>
        <p:blipFill>
          <a:blip r:embed="rId4"/>
          <a:stretch>
            <a:fillRect/>
          </a:stretch>
        </p:blipFill>
        <p:spPr>
          <a:xfrm>
            <a:off x="750425" y="4126674"/>
            <a:ext cx="4190035" cy="1575488"/>
          </a:xfrm>
          <a:prstGeom prst="rect">
            <a:avLst/>
          </a:prstGeom>
        </p:spPr>
      </p:pic>
      <p:sp>
        <p:nvSpPr>
          <p:cNvPr id="2" name="TextBox 1">
            <a:extLst>
              <a:ext uri="{FF2B5EF4-FFF2-40B4-BE49-F238E27FC236}">
                <a16:creationId xmlns:a16="http://schemas.microsoft.com/office/drawing/2014/main" id="{CB729389-2123-2F7B-3FB8-D67C8D02C14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771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Lyginių skaičių paieška (įprastas būdas)</a:t>
            </a:r>
            <a:endParaRPr lang="en-US" b="1">
              <a:ea typeface="+mn-lt"/>
              <a:cs typeface="+mn-lt"/>
            </a:endParaRPr>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4" descr="Text&#10;&#10;Description automatically generated">
            <a:extLst>
              <a:ext uri="{FF2B5EF4-FFF2-40B4-BE49-F238E27FC236}">
                <a16:creationId xmlns:a16="http://schemas.microsoft.com/office/drawing/2014/main" id="{59F65F42-D0F8-4182-8580-50B8A3589C1A}"/>
              </a:ext>
            </a:extLst>
          </p:cNvPr>
          <p:cNvPicPr>
            <a:picLocks noChangeAspect="1"/>
          </p:cNvPicPr>
          <p:nvPr/>
        </p:nvPicPr>
        <p:blipFill>
          <a:blip r:embed="rId3"/>
          <a:stretch>
            <a:fillRect/>
          </a:stretch>
        </p:blipFill>
        <p:spPr>
          <a:xfrm>
            <a:off x="789008" y="2095599"/>
            <a:ext cx="4257554" cy="3303409"/>
          </a:xfrm>
          <a:prstGeom prst="rect">
            <a:avLst/>
          </a:prstGeom>
        </p:spPr>
      </p:pic>
      <p:sp>
        <p:nvSpPr>
          <p:cNvPr id="3" name="TextBox 2">
            <a:extLst>
              <a:ext uri="{FF2B5EF4-FFF2-40B4-BE49-F238E27FC236}">
                <a16:creationId xmlns:a16="http://schemas.microsoft.com/office/drawing/2014/main" id="{95680D4E-2A4B-6FCC-4A81-CA661091465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extLst>
      <p:ext uri="{BB962C8B-B14F-4D97-AF65-F5344CB8AC3E}">
        <p14:creationId xmlns:p14="http://schemas.microsoft.com/office/powerpoint/2010/main" val="179958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299839" y="3145291"/>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Lyginių skaičių paieška (su list comprehension)</a:t>
            </a:r>
            <a:endParaRPr lang="en-US" b="1">
              <a:ea typeface="+mn-lt"/>
              <a:cs typeface="+mn-lt"/>
            </a:endParaRPr>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4" name="Picture 4">
            <a:extLst>
              <a:ext uri="{FF2B5EF4-FFF2-40B4-BE49-F238E27FC236}">
                <a16:creationId xmlns:a16="http://schemas.microsoft.com/office/drawing/2014/main" id="{7F679808-7427-4E73-ABA3-9FF2BE33DA85}"/>
              </a:ext>
            </a:extLst>
          </p:cNvPr>
          <p:cNvPicPr>
            <a:picLocks noChangeAspect="1"/>
          </p:cNvPicPr>
          <p:nvPr/>
        </p:nvPicPr>
        <p:blipFill>
          <a:blip r:embed="rId3"/>
          <a:stretch>
            <a:fillRect/>
          </a:stretch>
        </p:blipFill>
        <p:spPr>
          <a:xfrm>
            <a:off x="673261" y="3039570"/>
            <a:ext cx="4653022" cy="1145393"/>
          </a:xfrm>
          <a:prstGeom prst="rect">
            <a:avLst/>
          </a:prstGeom>
        </p:spPr>
      </p:pic>
      <p:sp>
        <p:nvSpPr>
          <p:cNvPr id="2" name="TextBox 1">
            <a:extLst>
              <a:ext uri="{FF2B5EF4-FFF2-40B4-BE49-F238E27FC236}">
                <a16:creationId xmlns:a16="http://schemas.microsoft.com/office/drawing/2014/main" id="{7B9D061A-8F9F-6924-2917-0DA30875477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extLst>
      <p:ext uri="{BB962C8B-B14F-4D97-AF65-F5344CB8AC3E}">
        <p14:creationId xmlns:p14="http://schemas.microsoft.com/office/powerpoint/2010/main" val="254773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299839" y="3145291"/>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Atkreipkime dėmesį į rezultato kintamojo tipą!</a:t>
            </a:r>
            <a:endParaRPr lang="en-US" b="1"/>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51E6B52B-9EED-409C-A6EF-E47F899973E6}"/>
              </a:ext>
            </a:extLst>
          </p:cNvPr>
          <p:cNvPicPr>
            <a:picLocks noChangeAspect="1"/>
          </p:cNvPicPr>
          <p:nvPr/>
        </p:nvPicPr>
        <p:blipFill>
          <a:blip r:embed="rId3"/>
          <a:stretch>
            <a:fillRect/>
          </a:stretch>
        </p:blipFill>
        <p:spPr>
          <a:xfrm>
            <a:off x="509285" y="1430071"/>
            <a:ext cx="4701250" cy="2097679"/>
          </a:xfrm>
          <a:prstGeom prst="rect">
            <a:avLst/>
          </a:prstGeom>
        </p:spPr>
      </p:pic>
      <p:pic>
        <p:nvPicPr>
          <p:cNvPr id="3" name="Picture 4" descr="Text&#10;&#10;Description automatically generated">
            <a:extLst>
              <a:ext uri="{FF2B5EF4-FFF2-40B4-BE49-F238E27FC236}">
                <a16:creationId xmlns:a16="http://schemas.microsoft.com/office/drawing/2014/main" id="{59E7CB4C-E3B5-42F3-852C-916724BCBE09}"/>
              </a:ext>
            </a:extLst>
          </p:cNvPr>
          <p:cNvPicPr>
            <a:picLocks noChangeAspect="1"/>
          </p:cNvPicPr>
          <p:nvPr/>
        </p:nvPicPr>
        <p:blipFill>
          <a:blip r:embed="rId4"/>
          <a:stretch>
            <a:fillRect/>
          </a:stretch>
        </p:blipFill>
        <p:spPr>
          <a:xfrm>
            <a:off x="508442" y="4096172"/>
            <a:ext cx="4616128" cy="1800466"/>
          </a:xfrm>
          <a:prstGeom prst="rect">
            <a:avLst/>
          </a:prstGeom>
        </p:spPr>
      </p:pic>
      <p:sp>
        <p:nvSpPr>
          <p:cNvPr id="4" name="TextBox 3">
            <a:extLst>
              <a:ext uri="{FF2B5EF4-FFF2-40B4-BE49-F238E27FC236}">
                <a16:creationId xmlns:a16="http://schemas.microsoft.com/office/drawing/2014/main" id="{8768ABC0-9CD8-584D-2DC0-B9A935021796}"/>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extLst>
      <p:ext uri="{BB962C8B-B14F-4D97-AF65-F5344CB8AC3E}">
        <p14:creationId xmlns:p14="http://schemas.microsoft.com/office/powerpoint/2010/main" val="225827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299839" y="3145291"/>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Sąrašo elementų tipų skaičiavimas</a:t>
            </a:r>
            <a:endParaRPr lang="en-US" b="1"/>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4" name="Picture 4" descr="Graphical user interface, text&#10;&#10;Description automatically generated">
            <a:extLst>
              <a:ext uri="{FF2B5EF4-FFF2-40B4-BE49-F238E27FC236}">
                <a16:creationId xmlns:a16="http://schemas.microsoft.com/office/drawing/2014/main" id="{A2DC1B05-8AC5-433F-AB6A-5116DDFF59D7}"/>
              </a:ext>
            </a:extLst>
          </p:cNvPr>
          <p:cNvPicPr>
            <a:picLocks noChangeAspect="1"/>
          </p:cNvPicPr>
          <p:nvPr/>
        </p:nvPicPr>
        <p:blipFill>
          <a:blip r:embed="rId3"/>
          <a:stretch>
            <a:fillRect/>
          </a:stretch>
        </p:blipFill>
        <p:spPr>
          <a:xfrm>
            <a:off x="547868" y="1282058"/>
            <a:ext cx="4575858" cy="2220085"/>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88C204EF-CA05-4103-82D0-A0B910B7EA01}"/>
              </a:ext>
            </a:extLst>
          </p:cNvPr>
          <p:cNvPicPr>
            <a:picLocks noChangeAspect="1"/>
          </p:cNvPicPr>
          <p:nvPr/>
        </p:nvPicPr>
        <p:blipFill>
          <a:blip r:embed="rId4"/>
          <a:stretch>
            <a:fillRect/>
          </a:stretch>
        </p:blipFill>
        <p:spPr>
          <a:xfrm>
            <a:off x="547868" y="4119015"/>
            <a:ext cx="4537275" cy="2121312"/>
          </a:xfrm>
          <a:prstGeom prst="rect">
            <a:avLst/>
          </a:prstGeom>
        </p:spPr>
      </p:pic>
      <p:sp>
        <p:nvSpPr>
          <p:cNvPr id="2" name="TextBox 1">
            <a:extLst>
              <a:ext uri="{FF2B5EF4-FFF2-40B4-BE49-F238E27FC236}">
                <a16:creationId xmlns:a16="http://schemas.microsoft.com/office/drawing/2014/main" id="{50023AFD-052F-4AAC-8529-140767AC9D0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extLst>
      <p:ext uri="{BB962C8B-B14F-4D97-AF65-F5344CB8AC3E}">
        <p14:creationId xmlns:p14="http://schemas.microsoft.com/office/powerpoint/2010/main" val="74681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367358" y="1814202"/>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rūšiavimas</a:t>
            </a:r>
          </a:p>
          <a:p>
            <a:endParaRPr lang="lt-LT" sz="3000" b="1" dirty="0">
              <a:cs typeface="Arial"/>
            </a:endParaRPr>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sp>
        <p:nvSpPr>
          <p:cNvPr id="2" name="CustomShape 3">
            <a:extLst>
              <a:ext uri="{FF2B5EF4-FFF2-40B4-BE49-F238E27FC236}">
                <a16:creationId xmlns:a16="http://schemas.microsoft.com/office/drawing/2014/main" id="{FD4F06A5-5564-42D6-8BF8-6CE938E1294F}"/>
              </a:ext>
            </a:extLst>
          </p:cNvPr>
          <p:cNvSpPr/>
          <p:nvPr/>
        </p:nvSpPr>
        <p:spPr>
          <a:xfrm>
            <a:off x="6366068" y="2654090"/>
            <a:ext cx="4234320" cy="92126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marL="285750" indent="-285750">
              <a:lnSpc>
                <a:spcPct val="90000"/>
              </a:lnSpc>
              <a:spcBef>
                <a:spcPts val="1001"/>
              </a:spcBef>
              <a:buFont typeface="Arial"/>
              <a:buChar char="•"/>
            </a:pPr>
            <a:r>
              <a:rPr lang="lt-LT" sz="1600" spc="-1">
                <a:latin typeface="Arial"/>
              </a:rPr>
              <a:t>sort() - nepakeičia esamo sąrašo</a:t>
            </a:r>
            <a:endParaRPr lang="lt-LT" sz="1600" spc="-1" dirty="0">
              <a:latin typeface="Arial"/>
            </a:endParaRPr>
          </a:p>
          <a:p>
            <a:pPr marL="285750" indent="-285750">
              <a:lnSpc>
                <a:spcPct val="90000"/>
              </a:lnSpc>
              <a:spcBef>
                <a:spcPts val="1001"/>
              </a:spcBef>
              <a:buFont typeface="Arial"/>
              <a:buChar char="•"/>
            </a:pPr>
            <a:r>
              <a:rPr lang="lt-LT" sz="1600" spc="-1">
                <a:latin typeface="Arial"/>
              </a:rPr>
              <a:t>sorted() - gražina pakeistą sąrašą</a:t>
            </a:r>
            <a:endParaRPr lang="lt-LT" sz="1600" spc="-1" dirty="0">
              <a:latin typeface="Arial"/>
            </a:endParaRPr>
          </a:p>
        </p:txBody>
      </p:sp>
      <p:pic>
        <p:nvPicPr>
          <p:cNvPr id="3" name="Picture 6" descr="Graphical user interface, text, application&#10;&#10;Description automatically generated">
            <a:extLst>
              <a:ext uri="{FF2B5EF4-FFF2-40B4-BE49-F238E27FC236}">
                <a16:creationId xmlns:a16="http://schemas.microsoft.com/office/drawing/2014/main" id="{47E20423-94E5-495A-B975-E4F7B86B3869}"/>
              </a:ext>
            </a:extLst>
          </p:cNvPr>
          <p:cNvPicPr>
            <a:picLocks noChangeAspect="1"/>
          </p:cNvPicPr>
          <p:nvPr/>
        </p:nvPicPr>
        <p:blipFill>
          <a:blip r:embed="rId3"/>
          <a:stretch>
            <a:fillRect/>
          </a:stretch>
        </p:blipFill>
        <p:spPr>
          <a:xfrm>
            <a:off x="1261641" y="1127485"/>
            <a:ext cx="2974693" cy="3677054"/>
          </a:xfrm>
          <a:prstGeom prst="rect">
            <a:avLst/>
          </a:prstGeom>
        </p:spPr>
      </p:pic>
      <p:pic>
        <p:nvPicPr>
          <p:cNvPr id="7" name="Picture 7" descr="Text&#10;&#10;Description automatically generated">
            <a:extLst>
              <a:ext uri="{FF2B5EF4-FFF2-40B4-BE49-F238E27FC236}">
                <a16:creationId xmlns:a16="http://schemas.microsoft.com/office/drawing/2014/main" id="{336B8ABA-2CD6-4D5D-BB4D-9A2C7CC97BAD}"/>
              </a:ext>
            </a:extLst>
          </p:cNvPr>
          <p:cNvPicPr>
            <a:picLocks noChangeAspect="1"/>
          </p:cNvPicPr>
          <p:nvPr/>
        </p:nvPicPr>
        <p:blipFill>
          <a:blip r:embed="rId4"/>
          <a:stretch>
            <a:fillRect/>
          </a:stretch>
        </p:blipFill>
        <p:spPr>
          <a:xfrm>
            <a:off x="1261641" y="5105005"/>
            <a:ext cx="2974693" cy="1355027"/>
          </a:xfrm>
          <a:prstGeom prst="rect">
            <a:avLst/>
          </a:prstGeom>
        </p:spPr>
      </p:pic>
      <p:sp>
        <p:nvSpPr>
          <p:cNvPr id="4" name="TextBox 3">
            <a:extLst>
              <a:ext uri="{FF2B5EF4-FFF2-40B4-BE49-F238E27FC236}">
                <a16:creationId xmlns:a16="http://schemas.microsoft.com/office/drawing/2014/main" id="{826024EA-499D-E47B-9606-46C39016E1D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extLst>
      <p:ext uri="{BB962C8B-B14F-4D97-AF65-F5344CB8AC3E}">
        <p14:creationId xmlns:p14="http://schemas.microsoft.com/office/powerpoint/2010/main" val="43658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299839" y="3145291"/>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Žodynų rūšiavimas</a:t>
            </a:r>
            <a:endParaRPr lang="en-US" b="1"/>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chat or text message&#10;&#10;Description automatically generated">
            <a:extLst>
              <a:ext uri="{FF2B5EF4-FFF2-40B4-BE49-F238E27FC236}">
                <a16:creationId xmlns:a16="http://schemas.microsoft.com/office/drawing/2014/main" id="{A71B6152-228B-4540-AC5E-8FA1E5E08EF2}"/>
              </a:ext>
            </a:extLst>
          </p:cNvPr>
          <p:cNvPicPr>
            <a:picLocks noChangeAspect="1"/>
          </p:cNvPicPr>
          <p:nvPr/>
        </p:nvPicPr>
        <p:blipFill>
          <a:blip r:embed="rId3"/>
          <a:stretch>
            <a:fillRect/>
          </a:stretch>
        </p:blipFill>
        <p:spPr>
          <a:xfrm>
            <a:off x="663615" y="2905531"/>
            <a:ext cx="4643377" cy="1037293"/>
          </a:xfrm>
          <a:prstGeom prst="rect">
            <a:avLst/>
          </a:prstGeom>
        </p:spPr>
      </p:pic>
      <p:sp>
        <p:nvSpPr>
          <p:cNvPr id="3" name="TextBox 2">
            <a:extLst>
              <a:ext uri="{FF2B5EF4-FFF2-40B4-BE49-F238E27FC236}">
                <a16:creationId xmlns:a16="http://schemas.microsoft.com/office/drawing/2014/main" id="{E9512FD7-1E03-20A7-260D-C6A39630D49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extLst>
      <p:ext uri="{BB962C8B-B14F-4D97-AF65-F5344CB8AC3E}">
        <p14:creationId xmlns:p14="http://schemas.microsoft.com/office/powerpoint/2010/main" val="113969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270902" y="2904152"/>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Rušiavimas pagal absoliutinę reikšmę</a:t>
            </a:r>
            <a:endParaRPr lang="en-US" b="1"/>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3" name="Picture 3" descr="Text&#10;&#10;Description automatically generated">
            <a:extLst>
              <a:ext uri="{FF2B5EF4-FFF2-40B4-BE49-F238E27FC236}">
                <a16:creationId xmlns:a16="http://schemas.microsoft.com/office/drawing/2014/main" id="{24BE73FE-DE34-4783-BFB2-DB22AA30E632}"/>
              </a:ext>
            </a:extLst>
          </p:cNvPr>
          <p:cNvPicPr>
            <a:picLocks noChangeAspect="1"/>
          </p:cNvPicPr>
          <p:nvPr/>
        </p:nvPicPr>
        <p:blipFill>
          <a:blip r:embed="rId3"/>
          <a:stretch>
            <a:fillRect/>
          </a:stretch>
        </p:blipFill>
        <p:spPr>
          <a:xfrm>
            <a:off x="663615" y="2038813"/>
            <a:ext cx="4382946" cy="3214425"/>
          </a:xfrm>
          <a:prstGeom prst="rect">
            <a:avLst/>
          </a:prstGeom>
        </p:spPr>
      </p:pic>
      <p:sp>
        <p:nvSpPr>
          <p:cNvPr id="2" name="TextBox 1">
            <a:extLst>
              <a:ext uri="{FF2B5EF4-FFF2-40B4-BE49-F238E27FC236}">
                <a16:creationId xmlns:a16="http://schemas.microsoft.com/office/drawing/2014/main" id="{355930C2-E4CA-0C51-9062-DA9D59C7EFD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extLst>
      <p:ext uri="{BB962C8B-B14F-4D97-AF65-F5344CB8AC3E}">
        <p14:creationId xmlns:p14="http://schemas.microsoft.com/office/powerpoint/2010/main" val="3168918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270902" y="2904152"/>
            <a:ext cx="5702760" cy="1045417"/>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Objektų rūšiavimas sąraše</a:t>
            </a:r>
            <a:endParaRPr lang="en-US" sz="3000"/>
          </a:p>
          <a:p>
            <a:endParaRPr lang="lt-LT" sz="3000" b="1" dirty="0">
              <a:cs typeface="Arial"/>
            </a:endParaRPr>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3" name="Picture 3" descr="Text&#10;&#10;Description automatically generated">
            <a:extLst>
              <a:ext uri="{FF2B5EF4-FFF2-40B4-BE49-F238E27FC236}">
                <a16:creationId xmlns:a16="http://schemas.microsoft.com/office/drawing/2014/main" id="{36C415D6-E3B2-46CC-90E3-5963D6DD2F98}"/>
              </a:ext>
            </a:extLst>
          </p:cNvPr>
          <p:cNvPicPr>
            <a:picLocks noChangeAspect="1"/>
          </p:cNvPicPr>
          <p:nvPr/>
        </p:nvPicPr>
        <p:blipFill>
          <a:blip r:embed="rId3"/>
          <a:stretch>
            <a:fillRect/>
          </a:stretch>
        </p:blipFill>
        <p:spPr>
          <a:xfrm>
            <a:off x="374248" y="1541493"/>
            <a:ext cx="5067782" cy="4373039"/>
          </a:xfrm>
          <a:prstGeom prst="rect">
            <a:avLst/>
          </a:prstGeom>
        </p:spPr>
      </p:pic>
      <p:sp>
        <p:nvSpPr>
          <p:cNvPr id="2" name="TextBox 1">
            <a:extLst>
              <a:ext uri="{FF2B5EF4-FFF2-40B4-BE49-F238E27FC236}">
                <a16:creationId xmlns:a16="http://schemas.microsoft.com/office/drawing/2014/main" id="{B5C0661D-8F5F-A685-0B9E-C41C1A3CB80D}"/>
              </a:ext>
            </a:extLst>
          </p:cNvPr>
          <p:cNvSpPr txBox="1"/>
          <p:nvPr/>
        </p:nvSpPr>
        <p:spPr>
          <a:xfrm>
            <a:off x="11485950" y="6105075"/>
            <a:ext cx="639919" cy="584775"/>
          </a:xfrm>
          <a:prstGeom prst="rect">
            <a:avLst/>
          </a:prstGeom>
          <a:noFill/>
        </p:spPr>
        <p:txBody>
          <a:bodyPr wrap="none" rtlCol="0">
            <a:spAutoFit/>
          </a:bodyPr>
          <a:lstStyle/>
          <a:p>
            <a:r>
              <a:rPr lang="en-LT" sz="3200" b="1">
                <a:latin typeface=""/>
              </a:rPr>
              <a:t>16</a:t>
            </a:r>
            <a:endParaRPr lang="en-LT" b="1" dirty="0">
              <a:latin typeface=""/>
            </a:endParaRPr>
          </a:p>
        </p:txBody>
      </p:sp>
    </p:spTree>
    <p:extLst>
      <p:ext uri="{BB962C8B-B14F-4D97-AF65-F5344CB8AC3E}">
        <p14:creationId xmlns:p14="http://schemas.microsoft.com/office/powerpoint/2010/main" val="96208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a:solidFill>
                  <a:srgbClr val="FEFFFF"/>
                </a:solidFill>
                <a:latin typeface="Arial"/>
                <a:ea typeface="Arial"/>
                <a:cs typeface="Arial"/>
              </a:rPr>
              <a:t>8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Triukai </a:t>
            </a:r>
            <a:r>
              <a:rPr lang="lt-LT" sz="1300" b="0" strike="noStrike" spc="-1">
                <a:solidFill>
                  <a:srgbClr val="FEFFFF"/>
                </a:solidFill>
                <a:latin typeface="Arial"/>
                <a:ea typeface="Arial"/>
                <a:cs typeface="Arial"/>
              </a:rPr>
              <a:t>su </a:t>
            </a:r>
            <a:r>
              <a:rPr lang="lt-LT" sz="1300" spc="-1">
                <a:solidFill>
                  <a:srgbClr val="FEFFFF"/>
                </a:solidFill>
                <a:latin typeface="Arial"/>
                <a:ea typeface="Arial"/>
                <a:cs typeface="Arial"/>
              </a:rPr>
              <a:t>sąrašais</a:t>
            </a:r>
            <a:endParaRPr lang="en-US"/>
          </a:p>
          <a:p>
            <a:pPr>
              <a:lnSpc>
                <a:spcPct val="90000"/>
              </a:lnSpc>
              <a:spcBef>
                <a:spcPts val="1001"/>
              </a:spcBef>
            </a:pPr>
            <a:endParaRPr lang="lt-LT" sz="1300" b="0" strike="noStrike" spc="-1">
              <a:latin typeface="Arial"/>
            </a:endParaRPr>
          </a:p>
        </p:txBody>
      </p:sp>
      <p:grpSp>
        <p:nvGrpSpPr>
          <p:cNvPr id="304" name="Group 2"/>
          <p:cNvGrpSpPr/>
          <p:nvPr/>
        </p:nvGrpSpPr>
        <p:grpSpPr>
          <a:xfrm>
            <a:off x="479880" y="898200"/>
            <a:ext cx="1833840" cy="462960"/>
            <a:chOff x="479880" y="898200"/>
            <a:chExt cx="1833840" cy="462960"/>
          </a:xfrm>
        </p:grpSpPr>
        <p:sp>
          <p:nvSpPr>
            <p:cNvPr id="305" name="CustomShape 3"/>
            <p:cNvSpPr/>
            <p:nvPr/>
          </p:nvSpPr>
          <p:spPr>
            <a:xfrm>
              <a:off x="479880" y="898200"/>
              <a:ext cx="1833840" cy="46296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6" name="CustomShape 4"/>
            <p:cNvSpPr/>
            <p:nvPr/>
          </p:nvSpPr>
          <p:spPr>
            <a:xfrm>
              <a:off x="593640" y="962640"/>
              <a:ext cx="1606320" cy="333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7" name="Picture Placeholder 2"/>
          <p:cNvPicPr/>
          <p:nvPr/>
        </p:nvPicPr>
        <p:blipFill>
          <a:blip r:embed="rId2"/>
          <a:stretch/>
        </p:blipFill>
        <p:spPr>
          <a:xfrm>
            <a:off x="480240" y="1441440"/>
            <a:ext cx="11230560" cy="5226840"/>
          </a:xfrm>
          <a:prstGeom prst="rect">
            <a:avLst/>
          </a:prstGeom>
          <a:ln w="12600">
            <a:noFill/>
          </a:ln>
        </p:spPr>
      </p:pic>
      <p:sp>
        <p:nvSpPr>
          <p:cNvPr id="308"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lt-LT" sz="1600" b="0" strike="noStrike" spc="-1">
                <a:ea typeface="+mn-lt"/>
                <a:cs typeface="+mn-lt"/>
              </a:rPr>
              <a:t>Sukurti programą, kuri:</a:t>
            </a:r>
            <a:endParaRPr lang="en-US">
              <a:ea typeface="+mn-lt"/>
              <a:cs typeface="+mn-lt"/>
            </a:endParaRPr>
          </a:p>
          <a:p>
            <a:pPr marL="285750" indent="-285750">
              <a:buFont typeface="Arial"/>
              <a:buChar char="•"/>
            </a:pPr>
            <a:r>
              <a:rPr lang="lt-LT" sz="1600" spc="-1">
                <a:ea typeface="+mn-lt"/>
                <a:cs typeface="+mn-lt"/>
              </a:rPr>
              <a:t>Prie kiekvieno sakinio su jūsų pasirinktu tekstu, pridėtų</a:t>
            </a:r>
            <a:r>
              <a:rPr lang="lt-LT" sz="1600" b="0" strike="noStrike" spc="-1">
                <a:ea typeface="+mn-lt"/>
                <a:cs typeface="+mn-lt"/>
              </a:rPr>
              <a:t> </a:t>
            </a:r>
            <a:r>
              <a:rPr lang="lt-LT" sz="1600" spc="-1">
                <a:ea typeface="+mn-lt"/>
                <a:cs typeface="+mn-lt"/>
              </a:rPr>
              <a:t>šauktuką </a:t>
            </a:r>
            <a:r>
              <a:rPr lang="lt-LT" sz="1600" b="0" strike="noStrike" spc="-1">
                <a:ea typeface="+mn-lt"/>
                <a:cs typeface="+mn-lt"/>
              </a:rPr>
              <a:t>ir </a:t>
            </a:r>
            <a:r>
              <a:rPr lang="lt-LT" sz="1600" spc="-1">
                <a:ea typeface="+mn-lt"/>
                <a:cs typeface="+mn-lt"/>
              </a:rPr>
              <a:t>atspausdintų </a:t>
            </a:r>
            <a:r>
              <a:rPr lang="lt-LT" sz="1600" b="0" strike="noStrike" spc="-1">
                <a:ea typeface="+mn-lt"/>
                <a:cs typeface="+mn-lt"/>
              </a:rPr>
              <a:t>naują </a:t>
            </a:r>
            <a:r>
              <a:rPr lang="lt-LT" sz="1600" spc="-1" dirty="0">
                <a:ea typeface="+mn-lt"/>
                <a:cs typeface="+mn-lt"/>
              </a:rPr>
              <a:t>sakinį.</a:t>
            </a:r>
            <a:endParaRPr lang="lt-LT" dirty="0"/>
          </a:p>
          <a:p>
            <a:endParaRPr lang="lt-LT" sz="1600" spc="-1" dirty="0">
              <a:ea typeface="+mn-lt"/>
              <a:cs typeface="+mn-lt"/>
            </a:endParaRPr>
          </a:p>
          <a:p>
            <a:pPr>
              <a:lnSpc>
                <a:spcPct val="100000"/>
              </a:lnSpc>
            </a:pPr>
            <a:r>
              <a:rPr lang="lt-LT" sz="1600" b="0" strike="noStrike" spc="-1">
                <a:ea typeface="+mn-lt"/>
                <a:cs typeface="+mn-lt"/>
              </a:rPr>
              <a:t>Patarimai:</a:t>
            </a:r>
            <a:endParaRPr lang="lt-LT">
              <a:ea typeface="+mn-lt"/>
              <a:cs typeface="+mn-lt"/>
            </a:endParaRPr>
          </a:p>
          <a:p>
            <a:pPr marL="285750" indent="-285750">
              <a:buFont typeface="Arial"/>
              <a:buChar char="•"/>
            </a:pPr>
            <a:r>
              <a:rPr lang="lt-LT" sz="1600" b="0" strike="noStrike" spc="-1">
                <a:ea typeface="+mn-lt"/>
                <a:cs typeface="+mn-lt"/>
              </a:rPr>
              <a:t>Naudoti </a:t>
            </a:r>
            <a:r>
              <a:rPr lang="lt-LT" sz="1600" spc="-1">
                <a:ea typeface="+mn-lt"/>
                <a:cs typeface="+mn-lt"/>
              </a:rPr>
              <a:t>map (su lambda) arba comprehension</a:t>
            </a:r>
            <a:r>
              <a:rPr lang="lt-LT" sz="1600" b="0" strike="noStrike" spc="-1">
                <a:ea typeface="+mn-lt"/>
                <a:cs typeface="+mn-lt"/>
              </a:rPr>
              <a:t>, </a:t>
            </a:r>
            <a:r>
              <a:rPr lang="lt-LT" sz="1600" spc="-1">
                <a:ea typeface="+mn-lt"/>
                <a:cs typeface="+mn-lt"/>
              </a:rPr>
              <a:t>" ".join</a:t>
            </a:r>
            <a:r>
              <a:rPr lang="lt-LT" sz="1600" b="0" strike="noStrike" spc="-1">
                <a:ea typeface="+mn-lt"/>
                <a:cs typeface="+mn-lt"/>
              </a:rPr>
              <a:t>()</a:t>
            </a:r>
            <a:endParaRPr lang="lt-LT">
              <a:ea typeface="+mn-lt"/>
              <a:cs typeface="+mn-lt"/>
            </a:endParaRPr>
          </a:p>
          <a:p>
            <a:pPr>
              <a:lnSpc>
                <a:spcPct val="100000"/>
              </a:lnSpc>
            </a:pPr>
            <a:endParaRPr lang="lt-LT" sz="1600" b="0" strike="noStrike" spc="-1" dirty="0">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6D8752B1-807B-7E21-AD31-717761A18C7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8</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Triukai su sąrašais</a:t>
            </a:r>
            <a:endParaRPr lang="lt-LT" sz="1300" b="0" strike="noStrike" spc="-1" dirty="0">
              <a:latin typeface="Arial"/>
            </a:endParaRPr>
          </a:p>
        </p:txBody>
      </p:sp>
      <p:sp>
        <p:nvSpPr>
          <p:cNvPr id="193" name="CustomShape 2"/>
          <p:cNvSpPr/>
          <p:nvPr/>
        </p:nvSpPr>
        <p:spPr>
          <a:xfrm>
            <a:off x="480240" y="1371600"/>
            <a:ext cx="5152320" cy="1363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194" name="CustomShape 3"/>
          <p:cNvSpPr/>
          <p:nvPr/>
        </p:nvSpPr>
        <p:spPr>
          <a:xfrm>
            <a:off x="1398600" y="3329280"/>
            <a:ext cx="4234320" cy="458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latin typeface="Arial"/>
              </a:rPr>
              <a:t>Funkcijas </a:t>
            </a:r>
            <a:r>
              <a:rPr lang="lt-LT" sz="1600" spc="-1" dirty="0" err="1">
                <a:latin typeface="Arial"/>
              </a:rPr>
              <a:t>map</a:t>
            </a:r>
            <a:r>
              <a:rPr lang="lt-LT" sz="1600" spc="-1" dirty="0">
                <a:latin typeface="Arial"/>
              </a:rPr>
              <a:t>, </a:t>
            </a:r>
            <a:r>
              <a:rPr lang="lt-LT" sz="1600" spc="-1" dirty="0" err="1">
                <a:latin typeface="Arial"/>
              </a:rPr>
              <a:t>filter</a:t>
            </a:r>
            <a:r>
              <a:rPr lang="lt-LT" sz="1600" spc="-1" dirty="0">
                <a:latin typeface="Arial"/>
              </a:rPr>
              <a:t>, </a:t>
            </a:r>
            <a:r>
              <a:rPr lang="lt-LT" sz="1600" spc="-1" dirty="0" err="1">
                <a:latin typeface="Arial"/>
              </a:rPr>
              <a:t>reduce</a:t>
            </a:r>
            <a:r>
              <a:rPr lang="lt-LT" sz="1600" spc="-1" dirty="0">
                <a:latin typeface="Arial"/>
              </a:rPr>
              <a:t>, </a:t>
            </a:r>
            <a:r>
              <a:rPr lang="lt-LT" sz="1600" spc="-1" dirty="0" err="1">
                <a:latin typeface="Arial"/>
              </a:rPr>
              <a:t>mean</a:t>
            </a:r>
            <a:r>
              <a:rPr lang="lt-LT" sz="1600" spc="-1" dirty="0">
                <a:latin typeface="Arial"/>
              </a:rPr>
              <a:t>, </a:t>
            </a:r>
            <a:r>
              <a:rPr lang="lt-LT" sz="1600" spc="-1" dirty="0" err="1">
                <a:latin typeface="Arial"/>
              </a:rPr>
              <a:t>median</a:t>
            </a:r>
            <a:r>
              <a:rPr lang="lt-LT" sz="1600" spc="-1" dirty="0">
                <a:latin typeface="Arial"/>
              </a:rPr>
              <a:t>, </a:t>
            </a:r>
            <a:r>
              <a:rPr lang="lt-LT" sz="1600" spc="-1" dirty="0" err="1">
                <a:latin typeface="Arial"/>
              </a:rPr>
              <a:t>sum</a:t>
            </a:r>
            <a:r>
              <a:rPr lang="lt-LT" sz="1600" spc="-1" dirty="0">
                <a:latin typeface="Arial"/>
              </a:rPr>
              <a:t>, </a:t>
            </a:r>
            <a:r>
              <a:rPr lang="lt-LT" sz="1600" spc="-1" dirty="0" err="1">
                <a:latin typeface="Arial"/>
              </a:rPr>
              <a:t>max</a:t>
            </a:r>
            <a:r>
              <a:rPr lang="lt-LT" sz="1600" spc="-1" dirty="0">
                <a:latin typeface="Arial"/>
              </a:rPr>
              <a:t>, min</a:t>
            </a:r>
            <a:endParaRPr lang="lt-LT" sz="1600" b="0" strike="noStrike" spc="-1" dirty="0">
              <a:latin typeface="Arial"/>
            </a:endParaRPr>
          </a:p>
        </p:txBody>
      </p:sp>
      <p:sp>
        <p:nvSpPr>
          <p:cNvPr id="195" name="CustomShape 4"/>
          <p:cNvSpPr/>
          <p:nvPr/>
        </p:nvSpPr>
        <p:spPr>
          <a:xfrm>
            <a:off x="1398600" y="4563720"/>
            <a:ext cx="4234320" cy="529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latin typeface="Arial"/>
              </a:rPr>
              <a:t>Sąrašo apimtis (</a:t>
            </a:r>
            <a:r>
              <a:rPr lang="lt-LT" sz="1600" spc="-1" dirty="0" err="1">
                <a:latin typeface="Arial"/>
              </a:rPr>
              <a:t>List</a:t>
            </a:r>
            <a:r>
              <a:rPr lang="lt-LT" sz="1600" spc="-1" dirty="0">
                <a:latin typeface="Arial"/>
              </a:rPr>
              <a:t> </a:t>
            </a:r>
            <a:r>
              <a:rPr lang="lt-LT" sz="1600" spc="-1" dirty="0" err="1">
                <a:latin typeface="Arial"/>
              </a:rPr>
              <a:t>Comprehension</a:t>
            </a:r>
            <a:r>
              <a:rPr lang="lt-LT" sz="1600" spc="-1" dirty="0">
                <a:latin typeface="Arial"/>
              </a:rPr>
              <a:t>)</a:t>
            </a:r>
            <a:endParaRPr lang="lt-LT" sz="1600" b="0" strike="noStrike" spc="-1" dirty="0">
              <a:latin typeface="Arial"/>
            </a:endParaRPr>
          </a:p>
        </p:txBody>
      </p:sp>
      <p:sp>
        <p:nvSpPr>
          <p:cNvPr id="196" name="CustomShape 5"/>
          <p:cNvSpPr/>
          <p:nvPr/>
        </p:nvSpPr>
        <p:spPr>
          <a:xfrm>
            <a:off x="1398600" y="5697000"/>
            <a:ext cx="4455360" cy="3297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solidFill>
                  <a:srgbClr val="000000"/>
                </a:solidFill>
                <a:latin typeface="Arial"/>
              </a:rPr>
              <a:t>Duomenų rūšiavimo būdus</a:t>
            </a:r>
            <a:endParaRPr lang="lt-LT" sz="1600" b="0" strike="noStrike" spc="-1" dirty="0">
              <a:latin typeface="Arial"/>
            </a:endParaRPr>
          </a:p>
        </p:txBody>
      </p:sp>
      <p:grpSp>
        <p:nvGrpSpPr>
          <p:cNvPr id="197" name="Group 6"/>
          <p:cNvGrpSpPr/>
          <p:nvPr/>
        </p:nvGrpSpPr>
        <p:grpSpPr>
          <a:xfrm>
            <a:off x="480240" y="3180600"/>
            <a:ext cx="730080" cy="730080"/>
            <a:chOff x="480240" y="3180600"/>
            <a:chExt cx="730080" cy="730080"/>
          </a:xfrm>
        </p:grpSpPr>
        <p:sp>
          <p:nvSpPr>
            <p:cNvPr id="198" name="CustomShape 7"/>
            <p:cNvSpPr/>
            <p:nvPr/>
          </p:nvSpPr>
          <p:spPr>
            <a:xfrm>
              <a:off x="480240" y="3180600"/>
              <a:ext cx="730080" cy="73008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199" name="CustomShape 8"/>
            <p:cNvSpPr/>
            <p:nvPr/>
          </p:nvSpPr>
          <p:spPr>
            <a:xfrm>
              <a:off x="633240" y="3348000"/>
              <a:ext cx="424440" cy="394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00" name="Group 9"/>
          <p:cNvGrpSpPr/>
          <p:nvPr/>
        </p:nvGrpSpPr>
        <p:grpSpPr>
          <a:xfrm>
            <a:off x="480240" y="4369680"/>
            <a:ext cx="730080" cy="730080"/>
            <a:chOff x="480240" y="4369680"/>
            <a:chExt cx="730080" cy="730080"/>
          </a:xfrm>
        </p:grpSpPr>
        <p:sp>
          <p:nvSpPr>
            <p:cNvPr id="201" name="CustomShape 10"/>
            <p:cNvSpPr/>
            <p:nvPr/>
          </p:nvSpPr>
          <p:spPr>
            <a:xfrm>
              <a:off x="480240" y="4369680"/>
              <a:ext cx="730080" cy="73008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02" name="CustomShape 11"/>
            <p:cNvSpPr/>
            <p:nvPr/>
          </p:nvSpPr>
          <p:spPr>
            <a:xfrm>
              <a:off x="633240" y="4537440"/>
              <a:ext cx="424440" cy="394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03" name="Group 12"/>
          <p:cNvGrpSpPr/>
          <p:nvPr/>
        </p:nvGrpSpPr>
        <p:grpSpPr>
          <a:xfrm>
            <a:off x="480240" y="5496840"/>
            <a:ext cx="730080" cy="730080"/>
            <a:chOff x="480240" y="5496840"/>
            <a:chExt cx="730080" cy="730080"/>
          </a:xfrm>
        </p:grpSpPr>
        <p:sp>
          <p:nvSpPr>
            <p:cNvPr id="204" name="CustomShape 13"/>
            <p:cNvSpPr/>
            <p:nvPr/>
          </p:nvSpPr>
          <p:spPr>
            <a:xfrm>
              <a:off x="480240" y="5496840"/>
              <a:ext cx="730080" cy="73008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05" name="CustomShape 14"/>
            <p:cNvSpPr/>
            <p:nvPr/>
          </p:nvSpPr>
          <p:spPr>
            <a:xfrm>
              <a:off x="633240" y="5664600"/>
              <a:ext cx="424440" cy="394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a:solidFill>
                  <a:srgbClr val="FEFFFF"/>
                </a:solidFill>
                <a:latin typeface="Arial"/>
                <a:ea typeface="Arial"/>
                <a:cs typeface="Arial"/>
              </a:rPr>
              <a:t>8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Triukai </a:t>
            </a:r>
            <a:r>
              <a:rPr lang="lt-LT" sz="1300" b="0" strike="noStrike" spc="-1">
                <a:solidFill>
                  <a:srgbClr val="FEFFFF"/>
                </a:solidFill>
                <a:latin typeface="Arial"/>
                <a:ea typeface="Arial"/>
                <a:cs typeface="Arial"/>
              </a:rPr>
              <a:t>su </a:t>
            </a:r>
            <a:r>
              <a:rPr lang="lt-LT" sz="1300" spc="-1">
                <a:solidFill>
                  <a:srgbClr val="FEFFFF"/>
                </a:solidFill>
                <a:latin typeface="Arial"/>
                <a:ea typeface="Arial"/>
                <a:cs typeface="Arial"/>
              </a:rPr>
              <a:t>sąrašais</a:t>
            </a:r>
            <a:endParaRPr lang="en-US"/>
          </a:p>
          <a:p>
            <a:pPr>
              <a:lnSpc>
                <a:spcPct val="90000"/>
              </a:lnSpc>
              <a:spcBef>
                <a:spcPts val="1001"/>
              </a:spcBef>
            </a:pPr>
            <a:endParaRPr lang="lt-LT" sz="1300" b="0" strike="noStrike" spc="-1">
              <a:latin typeface="Arial"/>
            </a:endParaRPr>
          </a:p>
        </p:txBody>
      </p:sp>
      <p:grpSp>
        <p:nvGrpSpPr>
          <p:cNvPr id="304" name="Group 2"/>
          <p:cNvGrpSpPr/>
          <p:nvPr/>
        </p:nvGrpSpPr>
        <p:grpSpPr>
          <a:xfrm>
            <a:off x="479880" y="898200"/>
            <a:ext cx="1833840" cy="462960"/>
            <a:chOff x="479880" y="898200"/>
            <a:chExt cx="1833840" cy="462960"/>
          </a:xfrm>
        </p:grpSpPr>
        <p:sp>
          <p:nvSpPr>
            <p:cNvPr id="305" name="CustomShape 3"/>
            <p:cNvSpPr/>
            <p:nvPr/>
          </p:nvSpPr>
          <p:spPr>
            <a:xfrm>
              <a:off x="479880" y="898200"/>
              <a:ext cx="1833840" cy="46296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6" name="CustomShape 4"/>
            <p:cNvSpPr/>
            <p:nvPr/>
          </p:nvSpPr>
          <p:spPr>
            <a:xfrm>
              <a:off x="593640" y="960770"/>
              <a:ext cx="16063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a:t>
              </a:r>
              <a:r>
                <a:rPr lang="lt-LT" sz="1600" b="1" spc="-1">
                  <a:solidFill>
                    <a:srgbClr val="FEFFFF"/>
                  </a:solidFill>
                  <a:latin typeface="Arial"/>
                  <a:ea typeface="Arial"/>
                </a:rPr>
                <a:t>2</a:t>
              </a:r>
              <a:endParaRPr lang="lt-LT" sz="1600" b="0" strike="noStrike" spc="-1">
                <a:latin typeface="Arial"/>
              </a:endParaRPr>
            </a:p>
          </p:txBody>
        </p:sp>
      </p:grpSp>
      <p:pic>
        <p:nvPicPr>
          <p:cNvPr id="307" name="Picture Placeholder 2"/>
          <p:cNvPicPr/>
          <p:nvPr/>
        </p:nvPicPr>
        <p:blipFill>
          <a:blip r:embed="rId2"/>
          <a:stretch/>
        </p:blipFill>
        <p:spPr>
          <a:xfrm>
            <a:off x="480240" y="1441440"/>
            <a:ext cx="11230560" cy="5226840"/>
          </a:xfrm>
          <a:prstGeom prst="rect">
            <a:avLst/>
          </a:prstGeom>
          <a:ln w="12600">
            <a:noFill/>
          </a:ln>
        </p:spPr>
      </p:pic>
      <p:sp>
        <p:nvSpPr>
          <p:cNvPr id="308"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lt-LT" sz="1600" b="0" strike="noStrike" spc="-1" dirty="0">
                <a:ea typeface="+mn-lt"/>
                <a:cs typeface="+mn-lt"/>
              </a:rPr>
              <a:t>Sukurti programą, kuri:</a:t>
            </a:r>
            <a:endParaRPr lang="en-US" dirty="0">
              <a:ea typeface="+mn-lt"/>
              <a:cs typeface="+mn-lt"/>
            </a:endParaRPr>
          </a:p>
          <a:p>
            <a:pPr marL="285750" indent="-285750">
              <a:buFont typeface="Arial"/>
              <a:buChar char="•"/>
            </a:pPr>
            <a:r>
              <a:rPr lang="lt-LT" sz="1600" spc="-1" dirty="0">
                <a:ea typeface="+mn-lt"/>
                <a:cs typeface="+mn-lt"/>
              </a:rPr>
              <a:t>Sukurtų sąrašą iš skaičių nuo 0 iki 50</a:t>
            </a:r>
            <a:endParaRPr lang="lt-LT" dirty="0"/>
          </a:p>
          <a:p>
            <a:pPr marL="285750" indent="-285750">
              <a:buFont typeface="Arial"/>
              <a:buChar char="•"/>
            </a:pPr>
            <a:r>
              <a:rPr lang="lt-LT" sz="1600" spc="-1" dirty="0">
                <a:ea typeface="+mn-lt"/>
                <a:cs typeface="+mn-lt"/>
              </a:rPr>
              <a:t>Padaugintų visus sąrašo skaičius iš 10 ir atspausdintų</a:t>
            </a:r>
            <a:endParaRPr lang="lt-LT" dirty="0"/>
          </a:p>
          <a:p>
            <a:pPr marL="285750" indent="-285750">
              <a:buFont typeface="Arial"/>
              <a:buChar char="•"/>
            </a:pPr>
            <a:r>
              <a:rPr lang="lt-LT" sz="1600" spc="-1" dirty="0">
                <a:ea typeface="+mn-lt"/>
                <a:cs typeface="+mn-lt"/>
              </a:rPr>
              <a:t>Atrinktų iš sąrašo skaičius, kurie dalinasi iš 7 ir atspausdintų</a:t>
            </a:r>
            <a:endParaRPr lang="lt-LT" dirty="0"/>
          </a:p>
          <a:p>
            <a:pPr marL="285750" indent="-285750">
              <a:buFont typeface="Arial"/>
              <a:buChar char="•"/>
            </a:pPr>
            <a:r>
              <a:rPr lang="lt-LT" sz="1600" spc="-1" dirty="0">
                <a:ea typeface="+mn-lt"/>
                <a:cs typeface="+mn-lt"/>
              </a:rPr>
              <a:t>Pakeltų visus sąrašo skaičius kvadratu </a:t>
            </a:r>
            <a:r>
              <a:rPr lang="lt-LT" sz="1600" b="0" strike="noStrike" spc="-1" dirty="0">
                <a:ea typeface="+mn-lt"/>
                <a:cs typeface="+mn-lt"/>
              </a:rPr>
              <a:t>ir </a:t>
            </a:r>
            <a:r>
              <a:rPr lang="lt-LT" sz="1600" spc="-1" dirty="0">
                <a:ea typeface="+mn-lt"/>
                <a:cs typeface="+mn-lt"/>
              </a:rPr>
              <a:t>atspausdintų</a:t>
            </a:r>
            <a:endParaRPr lang="lt-LT" dirty="0">
              <a:ea typeface="+mn-lt"/>
              <a:cs typeface="+mn-lt"/>
            </a:endParaRPr>
          </a:p>
          <a:p>
            <a:pPr marL="285750" indent="-285750">
              <a:buFont typeface="Arial"/>
              <a:buChar char="•"/>
            </a:pPr>
            <a:r>
              <a:rPr lang="lt-LT" sz="1600" spc="-1" dirty="0">
                <a:ea typeface="+mn-lt"/>
                <a:cs typeface="+mn-lt"/>
              </a:rPr>
              <a:t>Su kvadratų sąrašu atliktų šiuos veiksmus: atspausdintų sumą, mažiausią ir didžiausią skaičių, vidurkį, medianą</a:t>
            </a:r>
            <a:endParaRPr lang="lt-LT" dirty="0"/>
          </a:p>
          <a:p>
            <a:pPr marL="285750" indent="-285750">
              <a:buFont typeface="Arial"/>
              <a:buChar char="•"/>
            </a:pPr>
            <a:r>
              <a:rPr lang="lt-LT" sz="1600" spc="-1" dirty="0">
                <a:ea typeface="+mn-lt"/>
                <a:cs typeface="+mn-lt"/>
              </a:rPr>
              <a:t>Surūšiuotų ir atspausdintų kvadratų sąrašą atbulai</a:t>
            </a:r>
            <a:endParaRPr lang="lt-LT" dirty="0"/>
          </a:p>
          <a:p>
            <a:endParaRPr lang="lt-LT" sz="1600" spc="-1" dirty="0">
              <a:ea typeface="+mn-lt"/>
              <a:cs typeface="+mn-lt"/>
            </a:endParaRPr>
          </a:p>
          <a:p>
            <a:pPr>
              <a:lnSpc>
                <a:spcPct val="100000"/>
              </a:lnSpc>
            </a:pPr>
            <a:r>
              <a:rPr lang="lt-LT" sz="1600" b="0" strike="noStrike" spc="-1" dirty="0">
                <a:ea typeface="+mn-lt"/>
                <a:cs typeface="+mn-lt"/>
              </a:rPr>
              <a:t>Patarimai:</a:t>
            </a:r>
            <a:endParaRPr lang="lt-LT" dirty="0">
              <a:ea typeface="+mn-lt"/>
              <a:cs typeface="+mn-lt"/>
            </a:endParaRPr>
          </a:p>
          <a:p>
            <a:pPr marL="285750" indent="-285750">
              <a:buFont typeface="Arial"/>
              <a:buChar char="•"/>
            </a:pPr>
            <a:r>
              <a:rPr lang="lt-LT" sz="1600" b="0" strike="noStrike" spc="-1" dirty="0">
                <a:ea typeface="+mn-lt"/>
                <a:cs typeface="+mn-lt"/>
              </a:rPr>
              <a:t>Naudoti </a:t>
            </a:r>
            <a:r>
              <a:rPr lang="lt-LT" sz="1600" spc="-1" dirty="0" err="1">
                <a:ea typeface="+mn-lt"/>
                <a:cs typeface="+mn-lt"/>
              </a:rPr>
              <a:t>map</a:t>
            </a:r>
            <a:r>
              <a:rPr lang="lt-LT" sz="1600" spc="-1" dirty="0">
                <a:ea typeface="+mn-lt"/>
                <a:cs typeface="+mn-lt"/>
              </a:rPr>
              <a:t>, </a:t>
            </a:r>
            <a:r>
              <a:rPr lang="lt-LT" sz="1600" spc="-1" dirty="0" err="1">
                <a:ea typeface="+mn-lt"/>
                <a:cs typeface="+mn-lt"/>
              </a:rPr>
              <a:t>filter</a:t>
            </a:r>
            <a:r>
              <a:rPr lang="lt-LT" sz="1600" spc="-1" dirty="0">
                <a:ea typeface="+mn-lt"/>
                <a:cs typeface="+mn-lt"/>
              </a:rPr>
              <a:t> arba </a:t>
            </a:r>
            <a:r>
              <a:rPr lang="lt-LT" sz="1600" spc="-1" dirty="0" err="1">
                <a:ea typeface="+mn-lt"/>
                <a:cs typeface="+mn-lt"/>
              </a:rPr>
              <a:t>comprehension</a:t>
            </a:r>
            <a:r>
              <a:rPr lang="lt-LT" sz="1600" b="0" strike="noStrike" spc="-1" dirty="0">
                <a:ea typeface="+mn-lt"/>
                <a:cs typeface="+mn-lt"/>
              </a:rPr>
              <a:t>, </a:t>
            </a:r>
            <a:r>
              <a:rPr lang="lt-LT" sz="1600" spc="-1" dirty="0" err="1">
                <a:ea typeface="+mn-lt"/>
                <a:cs typeface="+mn-lt"/>
              </a:rPr>
              <a:t>sum</a:t>
            </a:r>
            <a:r>
              <a:rPr lang="lt-LT" sz="1600" spc="-1" dirty="0">
                <a:ea typeface="+mn-lt"/>
                <a:cs typeface="+mn-lt"/>
              </a:rPr>
              <a:t>, min, </a:t>
            </a:r>
            <a:r>
              <a:rPr lang="lt-LT" sz="1600" spc="-1" dirty="0" err="1">
                <a:ea typeface="+mn-lt"/>
                <a:cs typeface="+mn-lt"/>
              </a:rPr>
              <a:t>max</a:t>
            </a:r>
            <a:r>
              <a:rPr lang="lt-LT" sz="1600" spc="-1" dirty="0">
                <a:ea typeface="+mn-lt"/>
                <a:cs typeface="+mn-lt"/>
              </a:rPr>
              <a:t>, </a:t>
            </a:r>
            <a:r>
              <a:rPr lang="lt-LT" sz="1600" spc="-1" dirty="0" err="1">
                <a:ea typeface="+mn-lt"/>
                <a:cs typeface="+mn-lt"/>
              </a:rPr>
              <a:t>mean</a:t>
            </a:r>
            <a:r>
              <a:rPr lang="lt-LT" sz="1600" spc="-1" dirty="0">
                <a:ea typeface="+mn-lt"/>
                <a:cs typeface="+mn-lt"/>
              </a:rPr>
              <a:t>, </a:t>
            </a:r>
            <a:r>
              <a:rPr lang="lt-LT" sz="1600" spc="-1" dirty="0" err="1">
                <a:ea typeface="+mn-lt"/>
                <a:cs typeface="+mn-lt"/>
              </a:rPr>
              <a:t>median</a:t>
            </a:r>
            <a:r>
              <a:rPr lang="lt-LT" sz="1600" spc="-1" dirty="0">
                <a:ea typeface="+mn-lt"/>
                <a:cs typeface="+mn-lt"/>
              </a:rPr>
              <a:t>, %</a:t>
            </a:r>
            <a:endParaRPr lang="lt-LT" dirty="0"/>
          </a:p>
          <a:p>
            <a:pPr marL="285750" indent="-285750">
              <a:buFont typeface="Arial"/>
              <a:buChar char="•"/>
            </a:pPr>
            <a:r>
              <a:rPr lang="lt-LT" sz="1600" spc="-1" dirty="0" err="1">
                <a:ea typeface="+mn-lt"/>
                <a:cs typeface="+mn-lt"/>
              </a:rPr>
              <a:t>from</a:t>
            </a:r>
            <a:r>
              <a:rPr lang="lt-LT" sz="1600" spc="-1" dirty="0">
                <a:ea typeface="+mn-lt"/>
                <a:cs typeface="+mn-lt"/>
              </a:rPr>
              <a:t> </a:t>
            </a:r>
            <a:r>
              <a:rPr lang="lt-LT" sz="1600" spc="-1" dirty="0" err="1">
                <a:ea typeface="+mn-lt"/>
                <a:cs typeface="+mn-lt"/>
              </a:rPr>
              <a:t>statistics</a:t>
            </a:r>
            <a:r>
              <a:rPr lang="lt-LT" sz="1600" spc="-1" dirty="0">
                <a:ea typeface="+mn-lt"/>
                <a:cs typeface="+mn-lt"/>
              </a:rPr>
              <a:t> </a:t>
            </a:r>
            <a:r>
              <a:rPr lang="lt-LT" sz="1600" spc="-1" dirty="0" err="1">
                <a:ea typeface="+mn-lt"/>
                <a:cs typeface="+mn-lt"/>
              </a:rPr>
              <a:t>import</a:t>
            </a:r>
            <a:r>
              <a:rPr lang="lt-LT" sz="1600" spc="-1" dirty="0">
                <a:ea typeface="+mn-lt"/>
                <a:cs typeface="+mn-lt"/>
              </a:rPr>
              <a:t> </a:t>
            </a:r>
            <a:r>
              <a:rPr lang="lt-LT" sz="1600" spc="-1" dirty="0" err="1">
                <a:ea typeface="+mn-lt"/>
                <a:cs typeface="+mn-lt"/>
              </a:rPr>
              <a:t>mean</a:t>
            </a:r>
            <a:r>
              <a:rPr lang="lt-LT" sz="1600" spc="-1" dirty="0">
                <a:ea typeface="+mn-lt"/>
                <a:cs typeface="+mn-lt"/>
              </a:rPr>
              <a:t>, </a:t>
            </a:r>
            <a:r>
              <a:rPr lang="lt-LT" sz="1600" spc="-1" dirty="0" err="1">
                <a:ea typeface="+mn-lt"/>
                <a:cs typeface="+mn-lt"/>
              </a:rPr>
              <a:t>median</a:t>
            </a:r>
            <a:endParaRPr lang="lt-LT" dirty="0"/>
          </a:p>
          <a:p>
            <a:endParaRPr lang="lt-LT" sz="1600" spc="-1" dirty="0">
              <a:ea typeface="+mn-lt"/>
              <a:cs typeface="+mn-lt"/>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E71F041C-7862-1912-ACE6-2D8B916C809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extLst>
      <p:ext uri="{BB962C8B-B14F-4D97-AF65-F5344CB8AC3E}">
        <p14:creationId xmlns:p14="http://schemas.microsoft.com/office/powerpoint/2010/main" val="81851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a:solidFill>
                  <a:srgbClr val="FEFFFF"/>
                </a:solidFill>
                <a:latin typeface="Arial"/>
                <a:ea typeface="Arial"/>
                <a:cs typeface="Arial"/>
              </a:rPr>
              <a:t>8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Triukai </a:t>
            </a:r>
            <a:r>
              <a:rPr lang="lt-LT" sz="1300" b="0" strike="noStrike" spc="-1">
                <a:solidFill>
                  <a:srgbClr val="FEFFFF"/>
                </a:solidFill>
                <a:latin typeface="Arial"/>
                <a:ea typeface="Arial"/>
                <a:cs typeface="Arial"/>
              </a:rPr>
              <a:t>su </a:t>
            </a:r>
            <a:r>
              <a:rPr lang="lt-LT" sz="1300" spc="-1">
                <a:solidFill>
                  <a:srgbClr val="FEFFFF"/>
                </a:solidFill>
                <a:latin typeface="Arial"/>
                <a:ea typeface="Arial"/>
                <a:cs typeface="Arial"/>
              </a:rPr>
              <a:t>sąrašais</a:t>
            </a:r>
            <a:endParaRPr lang="en-US"/>
          </a:p>
          <a:p>
            <a:pPr>
              <a:lnSpc>
                <a:spcPct val="90000"/>
              </a:lnSpc>
              <a:spcBef>
                <a:spcPts val="1001"/>
              </a:spcBef>
            </a:pPr>
            <a:endParaRPr lang="lt-LT" sz="1300" b="0" strike="noStrike" spc="-1">
              <a:latin typeface="Arial"/>
            </a:endParaRPr>
          </a:p>
        </p:txBody>
      </p:sp>
      <p:grpSp>
        <p:nvGrpSpPr>
          <p:cNvPr id="304" name="Group 2"/>
          <p:cNvGrpSpPr/>
          <p:nvPr/>
        </p:nvGrpSpPr>
        <p:grpSpPr>
          <a:xfrm>
            <a:off x="479880" y="837660"/>
            <a:ext cx="1833840" cy="583321"/>
            <a:chOff x="479880" y="837660"/>
            <a:chExt cx="1833840" cy="583321"/>
          </a:xfrm>
        </p:grpSpPr>
        <p:sp>
          <p:nvSpPr>
            <p:cNvPr id="305" name="CustomShape 3"/>
            <p:cNvSpPr/>
            <p:nvPr/>
          </p:nvSpPr>
          <p:spPr>
            <a:xfrm>
              <a:off x="479880" y="898200"/>
              <a:ext cx="1833840" cy="46296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6" name="CustomShape 4"/>
            <p:cNvSpPr/>
            <p:nvPr/>
          </p:nvSpPr>
          <p:spPr>
            <a:xfrm>
              <a:off x="593640" y="837660"/>
              <a:ext cx="1606320" cy="583321"/>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 </a:t>
              </a:r>
              <a:r>
                <a:rPr lang="lt-LT" sz="1600" b="1" spc="-1">
                  <a:solidFill>
                    <a:srgbClr val="FEFFFF"/>
                  </a:solidFill>
                  <a:latin typeface="Arial"/>
                  <a:ea typeface="Arial"/>
                </a:rPr>
                <a:t>3</a:t>
              </a:r>
              <a:endParaRPr lang="lt-LT" sz="1600" spc="-1">
                <a:solidFill>
                  <a:srgbClr val="000000"/>
                </a:solidFill>
                <a:latin typeface="Arial"/>
                <a:ea typeface="Arial"/>
              </a:endParaRPr>
            </a:p>
            <a:p>
              <a:pPr algn="ctr">
                <a:lnSpc>
                  <a:spcPct val="100000"/>
                </a:lnSpc>
              </a:pPr>
              <a:endParaRPr lang="lt-LT" sz="1600" b="1" strike="noStrike" spc="-1" dirty="0">
                <a:solidFill>
                  <a:srgbClr val="FEFFFF"/>
                </a:solidFill>
                <a:latin typeface="Arial"/>
              </a:endParaRPr>
            </a:p>
          </p:txBody>
        </p:sp>
      </p:grpSp>
      <p:pic>
        <p:nvPicPr>
          <p:cNvPr id="307" name="Picture Placeholder 2"/>
          <p:cNvPicPr/>
          <p:nvPr/>
        </p:nvPicPr>
        <p:blipFill>
          <a:blip r:embed="rId2"/>
          <a:stretch/>
        </p:blipFill>
        <p:spPr>
          <a:xfrm>
            <a:off x="480240" y="1441440"/>
            <a:ext cx="11230560" cy="5226840"/>
          </a:xfrm>
          <a:prstGeom prst="rect">
            <a:avLst/>
          </a:prstGeom>
          <a:ln w="12600">
            <a:noFill/>
          </a:ln>
        </p:spPr>
      </p:pic>
      <p:sp>
        <p:nvSpPr>
          <p:cNvPr id="308"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dirty="0">
                <a:ea typeface="+mn-lt"/>
                <a:cs typeface="+mn-lt"/>
              </a:rPr>
              <a:t>Duotas sąrašas: </a:t>
            </a:r>
            <a:r>
              <a:rPr lang="lt-LT" sz="1600" spc="-1" dirty="0" err="1">
                <a:ea typeface="+mn-lt"/>
                <a:cs typeface="+mn-lt"/>
              </a:rPr>
              <a:t>sarasas</a:t>
            </a:r>
            <a:r>
              <a:rPr lang="lt-LT" sz="1600" spc="-1" dirty="0">
                <a:ea typeface="+mn-lt"/>
                <a:cs typeface="+mn-lt"/>
              </a:rPr>
              <a:t> = [2.5, 2, "Labas", </a:t>
            </a:r>
            <a:r>
              <a:rPr lang="lt-LT" sz="1600" spc="-1" dirty="0" err="1">
                <a:ea typeface="+mn-lt"/>
                <a:cs typeface="+mn-lt"/>
              </a:rPr>
              <a:t>True</a:t>
            </a:r>
            <a:r>
              <a:rPr lang="lt-LT" sz="1600" spc="-1" dirty="0">
                <a:ea typeface="+mn-lt"/>
                <a:cs typeface="+mn-lt"/>
              </a:rPr>
              <a:t>, 5, 7, 8, 2.8, "Vakaras"]</a:t>
            </a:r>
            <a:endParaRPr lang="en-US" dirty="0"/>
          </a:p>
          <a:p>
            <a:pPr>
              <a:lnSpc>
                <a:spcPct val="100000"/>
              </a:lnSpc>
            </a:pPr>
            <a:r>
              <a:rPr lang="lt-LT" sz="1600" b="0" strike="noStrike" spc="-1" dirty="0">
                <a:ea typeface="+mn-lt"/>
                <a:cs typeface="+mn-lt"/>
              </a:rPr>
              <a:t>Sukurti programą, kuri:</a:t>
            </a:r>
            <a:endParaRPr lang="en-US" dirty="0">
              <a:ea typeface="+mn-lt"/>
              <a:cs typeface="+mn-lt"/>
            </a:endParaRPr>
          </a:p>
          <a:p>
            <a:pPr marL="285750" indent="-285750">
              <a:buFont typeface="Arial"/>
              <a:buChar char="•"/>
            </a:pPr>
            <a:r>
              <a:rPr lang="lt-LT" sz="1600" spc="-1" dirty="0">
                <a:ea typeface="+mn-lt"/>
                <a:cs typeface="+mn-lt"/>
              </a:rPr>
              <a:t>Paskaičiuotų ir atspausdintų visų sąrašo skaičių sumą</a:t>
            </a:r>
            <a:endParaRPr lang="lt-LT" dirty="0"/>
          </a:p>
          <a:p>
            <a:pPr marL="285750" indent="-285750">
              <a:buFont typeface="Arial"/>
              <a:buChar char="•"/>
            </a:pPr>
            <a:r>
              <a:rPr lang="lt-LT" sz="1600" spc="-1" dirty="0">
                <a:ea typeface="+mn-lt"/>
                <a:cs typeface="+mn-lt"/>
              </a:rPr>
              <a:t>Sudėtų </a:t>
            </a:r>
            <a:r>
              <a:rPr lang="lt-LT" sz="1600" b="0" strike="noStrike" spc="-1" dirty="0">
                <a:ea typeface="+mn-lt"/>
                <a:cs typeface="+mn-lt"/>
              </a:rPr>
              <a:t>ir </a:t>
            </a:r>
            <a:r>
              <a:rPr lang="lt-LT" sz="1600" spc="-1" dirty="0">
                <a:ea typeface="+mn-lt"/>
                <a:cs typeface="+mn-lt"/>
              </a:rPr>
              <a:t>atspausdintų visus sąrašo žodžius</a:t>
            </a:r>
            <a:endParaRPr lang="lt-LT" dirty="0"/>
          </a:p>
          <a:p>
            <a:pPr marL="285750" indent="-285750">
              <a:buFont typeface="Arial"/>
              <a:buChar char="•"/>
            </a:pPr>
            <a:r>
              <a:rPr lang="lt-LT" sz="1600" spc="-1" dirty="0">
                <a:ea typeface="+mn-lt"/>
                <a:cs typeface="+mn-lt"/>
              </a:rPr>
              <a:t>Suskaičiuotų ir atspausdintų, kiek sąraše yra loginių (</a:t>
            </a:r>
            <a:r>
              <a:rPr lang="lt-LT" sz="1600" spc="-1" dirty="0" err="1">
                <a:ea typeface="+mn-lt"/>
                <a:cs typeface="+mn-lt"/>
              </a:rPr>
              <a:t>boolean</a:t>
            </a:r>
            <a:r>
              <a:rPr lang="lt-LT" sz="1600" spc="-1" dirty="0">
                <a:ea typeface="+mn-lt"/>
                <a:cs typeface="+mn-lt"/>
              </a:rPr>
              <a:t>) kintamųjų su </a:t>
            </a:r>
            <a:r>
              <a:rPr lang="lt-LT" sz="1600" spc="-1" dirty="0" err="1">
                <a:ea typeface="+mn-lt"/>
                <a:cs typeface="+mn-lt"/>
              </a:rPr>
              <a:t>True</a:t>
            </a:r>
            <a:r>
              <a:rPr lang="lt-LT" sz="1600" spc="-1" dirty="0">
                <a:ea typeface="+mn-lt"/>
                <a:cs typeface="+mn-lt"/>
              </a:rPr>
              <a:t> reikšme</a:t>
            </a:r>
            <a:endParaRPr lang="lt-LT" dirty="0"/>
          </a:p>
          <a:p>
            <a:endParaRPr lang="lt-LT" sz="1600" spc="-1" dirty="0">
              <a:ea typeface="+mn-lt"/>
              <a:cs typeface="+mn-lt"/>
            </a:endParaRPr>
          </a:p>
          <a:p>
            <a:pPr>
              <a:lnSpc>
                <a:spcPct val="100000"/>
              </a:lnSpc>
            </a:pPr>
            <a:r>
              <a:rPr lang="lt-LT" sz="1600" b="0" strike="noStrike" spc="-1" dirty="0">
                <a:ea typeface="+mn-lt"/>
                <a:cs typeface="+mn-lt"/>
              </a:rPr>
              <a:t>Patarimai:</a:t>
            </a:r>
            <a:endParaRPr lang="lt-LT" dirty="0">
              <a:ea typeface="+mn-lt"/>
              <a:cs typeface="+mn-lt"/>
            </a:endParaRPr>
          </a:p>
          <a:p>
            <a:pPr marL="285750" indent="-285750">
              <a:buFont typeface="Arial"/>
              <a:buChar char="•"/>
            </a:pPr>
            <a:r>
              <a:rPr lang="lt-LT" sz="1600" b="0" strike="noStrike" spc="-1" dirty="0">
                <a:ea typeface="+mn-lt"/>
                <a:cs typeface="+mn-lt"/>
              </a:rPr>
              <a:t>Naudoti </a:t>
            </a:r>
            <a:r>
              <a:rPr lang="lt-LT" sz="1600" spc="-1" dirty="0" err="1">
                <a:ea typeface="+mn-lt"/>
                <a:cs typeface="+mn-lt"/>
              </a:rPr>
              <a:t>filter</a:t>
            </a:r>
            <a:r>
              <a:rPr lang="lt-LT" sz="1600" spc="-1" dirty="0">
                <a:ea typeface="+mn-lt"/>
                <a:cs typeface="+mn-lt"/>
              </a:rPr>
              <a:t> arba </a:t>
            </a:r>
            <a:r>
              <a:rPr lang="lt-LT" sz="1600" spc="-1" dirty="0" err="1">
                <a:ea typeface="+mn-lt"/>
                <a:cs typeface="+mn-lt"/>
              </a:rPr>
              <a:t>comprehension</a:t>
            </a:r>
            <a:r>
              <a:rPr lang="lt-LT" sz="1600" b="0" strike="noStrike" spc="-1" dirty="0">
                <a:ea typeface="+mn-lt"/>
                <a:cs typeface="+mn-lt"/>
              </a:rPr>
              <a:t>, </a:t>
            </a:r>
            <a:r>
              <a:rPr lang="lt-LT" sz="1600" spc="-1" dirty="0" err="1">
                <a:ea typeface="+mn-lt"/>
                <a:cs typeface="+mn-lt"/>
              </a:rPr>
              <a:t>sum</a:t>
            </a:r>
            <a:r>
              <a:rPr lang="lt-LT" sz="1600" spc="-1" dirty="0">
                <a:ea typeface="+mn-lt"/>
                <a:cs typeface="+mn-lt"/>
              </a:rPr>
              <a:t>, " ".</a:t>
            </a:r>
            <a:r>
              <a:rPr lang="lt-LT" sz="1600" spc="-1" dirty="0" err="1">
                <a:ea typeface="+mn-lt"/>
                <a:cs typeface="+mn-lt"/>
              </a:rPr>
              <a:t>join</a:t>
            </a:r>
            <a:r>
              <a:rPr lang="lt-LT" sz="1600" b="0" strike="noStrike" spc="-1" dirty="0">
                <a:ea typeface="+mn-lt"/>
                <a:cs typeface="+mn-lt"/>
              </a:rPr>
              <a:t>()</a:t>
            </a:r>
            <a:endParaRPr lang="lt-LT" dirty="0">
              <a:ea typeface="+mn-lt"/>
              <a:cs typeface="+mn-lt"/>
            </a:endParaRPr>
          </a:p>
          <a:p>
            <a:endParaRPr lang="lt-LT" sz="1600" spc="-1" dirty="0">
              <a:ea typeface="+mn-lt"/>
              <a:cs typeface="+mn-lt"/>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F9F2FF36-2B8C-F1E8-BDCF-67665054A106}"/>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extLst>
      <p:ext uri="{BB962C8B-B14F-4D97-AF65-F5344CB8AC3E}">
        <p14:creationId xmlns:p14="http://schemas.microsoft.com/office/powerpoint/2010/main" val="253242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a:solidFill>
                  <a:srgbClr val="FEFFFF"/>
                </a:solidFill>
                <a:latin typeface="Arial"/>
                <a:ea typeface="Arial"/>
                <a:cs typeface="Arial"/>
              </a:rPr>
              <a:t>8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Triukai </a:t>
            </a:r>
            <a:r>
              <a:rPr lang="lt-LT" sz="1300" b="0" strike="noStrike" spc="-1">
                <a:solidFill>
                  <a:srgbClr val="FEFFFF"/>
                </a:solidFill>
                <a:latin typeface="Arial"/>
                <a:ea typeface="Arial"/>
                <a:cs typeface="Arial"/>
              </a:rPr>
              <a:t>su </a:t>
            </a:r>
            <a:r>
              <a:rPr lang="lt-LT" sz="1300" spc="-1">
                <a:solidFill>
                  <a:srgbClr val="FEFFFF"/>
                </a:solidFill>
                <a:latin typeface="Arial"/>
                <a:ea typeface="Arial"/>
                <a:cs typeface="Arial"/>
              </a:rPr>
              <a:t>sąrašais</a:t>
            </a:r>
            <a:endParaRPr lang="en-US"/>
          </a:p>
          <a:p>
            <a:pPr>
              <a:lnSpc>
                <a:spcPct val="90000"/>
              </a:lnSpc>
              <a:spcBef>
                <a:spcPts val="1001"/>
              </a:spcBef>
            </a:pPr>
            <a:endParaRPr lang="lt-LT" sz="1300" b="0" strike="noStrike" spc="-1">
              <a:latin typeface="Arial"/>
            </a:endParaRPr>
          </a:p>
        </p:txBody>
      </p:sp>
      <p:grpSp>
        <p:nvGrpSpPr>
          <p:cNvPr id="304" name="Group 2"/>
          <p:cNvGrpSpPr/>
          <p:nvPr/>
        </p:nvGrpSpPr>
        <p:grpSpPr>
          <a:xfrm>
            <a:off x="479880" y="898200"/>
            <a:ext cx="1833840" cy="462960"/>
            <a:chOff x="479880" y="898200"/>
            <a:chExt cx="1833840" cy="462960"/>
          </a:xfrm>
        </p:grpSpPr>
        <p:sp>
          <p:nvSpPr>
            <p:cNvPr id="305" name="CustomShape 3"/>
            <p:cNvSpPr/>
            <p:nvPr/>
          </p:nvSpPr>
          <p:spPr>
            <a:xfrm>
              <a:off x="479880" y="898200"/>
              <a:ext cx="1833840" cy="46296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6" name="CustomShape 4"/>
            <p:cNvSpPr/>
            <p:nvPr/>
          </p:nvSpPr>
          <p:spPr>
            <a:xfrm>
              <a:off x="593640" y="960770"/>
              <a:ext cx="16063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a:t>
              </a:r>
              <a:r>
                <a:rPr lang="lt-LT" sz="1600" b="1" spc="-1">
                  <a:solidFill>
                    <a:srgbClr val="FEFFFF"/>
                  </a:solidFill>
                  <a:latin typeface="Arial"/>
                  <a:ea typeface="Arial"/>
                </a:rPr>
                <a:t>4</a:t>
              </a:r>
              <a:endParaRPr lang="lt-LT" sz="1600" b="0" strike="noStrike" spc="-1">
                <a:latin typeface="Arial"/>
              </a:endParaRPr>
            </a:p>
          </p:txBody>
        </p:sp>
      </p:grpSp>
      <p:pic>
        <p:nvPicPr>
          <p:cNvPr id="307" name="Picture Placeholder 2"/>
          <p:cNvPicPr/>
          <p:nvPr/>
        </p:nvPicPr>
        <p:blipFill>
          <a:blip r:embed="rId2"/>
          <a:stretch/>
        </p:blipFill>
        <p:spPr>
          <a:xfrm>
            <a:off x="480240" y="1441440"/>
            <a:ext cx="11230560" cy="5226840"/>
          </a:xfrm>
          <a:prstGeom prst="rect">
            <a:avLst/>
          </a:prstGeom>
          <a:ln w="12600">
            <a:noFill/>
          </a:ln>
        </p:spPr>
      </p:pic>
      <p:sp>
        <p:nvSpPr>
          <p:cNvPr id="308"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lt-LT" sz="1600" b="0" strike="noStrike" spc="-1">
                <a:ea typeface="+mn-lt"/>
                <a:cs typeface="+mn-lt"/>
              </a:rPr>
              <a:t>Sukurti programą, kuri:</a:t>
            </a:r>
            <a:endParaRPr lang="en-US">
              <a:ea typeface="+mn-lt"/>
              <a:cs typeface="+mn-lt"/>
            </a:endParaRPr>
          </a:p>
          <a:p>
            <a:pPr marL="285750" indent="-285750">
              <a:buFont typeface="Arial"/>
              <a:buChar char="•"/>
            </a:pPr>
            <a:r>
              <a:rPr lang="lt-LT" sz="1600" spc="-1">
                <a:ea typeface="+mn-lt"/>
                <a:cs typeface="+mn-lt"/>
              </a:rPr>
              <a:t>Turėtų klasę Zmogus, su savybėmis vardas ir amzius</a:t>
            </a:r>
            <a:endParaRPr lang="lt-LT"/>
          </a:p>
          <a:p>
            <a:pPr marL="285750" indent="-285750">
              <a:buFont typeface="Arial"/>
              <a:buChar char="•"/>
            </a:pPr>
            <a:r>
              <a:rPr lang="lt-LT" sz="1600" spc="-1">
                <a:ea typeface="+mn-lt"/>
                <a:cs typeface="+mn-lt"/>
              </a:rPr>
              <a:t>Klasėje būtų </a:t>
            </a:r>
            <a:r>
              <a:rPr lang="lt-LT" sz="1600" b="1" spc="-1">
                <a:ea typeface="+mn-lt"/>
                <a:cs typeface="+mn-lt"/>
              </a:rPr>
              <a:t>repr</a:t>
            </a:r>
            <a:r>
              <a:rPr lang="lt-LT" sz="1600" spc="-1">
                <a:ea typeface="+mn-lt"/>
                <a:cs typeface="+mn-lt"/>
              </a:rPr>
              <a:t> metodas, kuris atvaizduotų vardą ir amžių</a:t>
            </a:r>
            <a:endParaRPr lang="lt-LT"/>
          </a:p>
          <a:p>
            <a:pPr marL="285750" indent="-285750">
              <a:buFont typeface="Arial"/>
              <a:buChar char="•"/>
            </a:pPr>
            <a:r>
              <a:rPr lang="lt-LT" sz="1600" spc="-1">
                <a:ea typeface="+mn-lt"/>
                <a:cs typeface="+mn-lt"/>
              </a:rPr>
              <a:t>Inicijuoti kelis Zmogus objektus su vardais ir amžiais</a:t>
            </a:r>
            <a:endParaRPr lang="lt-LT"/>
          </a:p>
          <a:p>
            <a:pPr marL="285750" indent="-285750">
              <a:buFont typeface="Arial"/>
              <a:buChar char="•"/>
            </a:pPr>
            <a:r>
              <a:rPr lang="lt-LT" sz="1600" spc="-1">
                <a:ea typeface="+mn-lt"/>
                <a:cs typeface="+mn-lt"/>
              </a:rPr>
              <a:t>Įdėti sukurtus Zmogus objektus į naują sąrašą</a:t>
            </a:r>
            <a:endParaRPr lang="lt-LT"/>
          </a:p>
          <a:p>
            <a:pPr marL="285750" indent="-285750">
              <a:buFont typeface="Arial"/>
              <a:buChar char="•"/>
            </a:pPr>
            <a:r>
              <a:rPr lang="lt-LT" sz="1600" spc="-1">
                <a:ea typeface="+mn-lt"/>
                <a:cs typeface="+mn-lt"/>
              </a:rPr>
              <a:t>Surūšiuotų </a:t>
            </a:r>
            <a:r>
              <a:rPr lang="lt-LT" sz="1600" b="0" strike="noStrike" spc="-1">
                <a:ea typeface="+mn-lt"/>
                <a:cs typeface="+mn-lt"/>
              </a:rPr>
              <a:t>ir </a:t>
            </a:r>
            <a:r>
              <a:rPr lang="lt-LT" sz="1600" spc="-1">
                <a:ea typeface="+mn-lt"/>
                <a:cs typeface="+mn-lt"/>
              </a:rPr>
              <a:t>atspausdintų sąrašo objektus pagal vardą ir pagal amžių (ir atbulai)</a:t>
            </a:r>
            <a:endParaRPr lang="lt-LT"/>
          </a:p>
          <a:p>
            <a:endParaRPr lang="lt-LT" sz="1600" spc="-1" dirty="0">
              <a:ea typeface="+mn-lt"/>
              <a:cs typeface="+mn-lt"/>
            </a:endParaRPr>
          </a:p>
          <a:p>
            <a:pPr>
              <a:lnSpc>
                <a:spcPct val="100000"/>
              </a:lnSpc>
            </a:pPr>
            <a:r>
              <a:rPr lang="lt-LT" sz="1600" b="0" strike="noStrike" spc="-1">
                <a:ea typeface="+mn-lt"/>
                <a:cs typeface="+mn-lt"/>
              </a:rPr>
              <a:t>Patarimai:</a:t>
            </a:r>
            <a:endParaRPr lang="lt-LT">
              <a:ea typeface="+mn-lt"/>
              <a:cs typeface="+mn-lt"/>
            </a:endParaRPr>
          </a:p>
          <a:p>
            <a:pPr marL="285750" indent="-285750">
              <a:buFont typeface="Arial"/>
              <a:buChar char="•"/>
            </a:pPr>
            <a:r>
              <a:rPr lang="lt-LT" sz="1600" b="0" strike="noStrike" spc="-1">
                <a:ea typeface="+mn-lt"/>
                <a:cs typeface="+mn-lt"/>
              </a:rPr>
              <a:t>Naudoti </a:t>
            </a:r>
            <a:r>
              <a:rPr lang="lt-LT" sz="1600" spc="-1">
                <a:ea typeface="+mn-lt"/>
                <a:cs typeface="+mn-lt"/>
              </a:rPr>
              <a:t>sorted, attrgetter, reverse</a:t>
            </a:r>
            <a:r>
              <a:rPr lang="lt-LT" sz="1600" b="0" strike="noStrike" spc="-1">
                <a:ea typeface="+mn-lt"/>
                <a:cs typeface="+mn-lt"/>
              </a:rPr>
              <a:t>, </a:t>
            </a:r>
            <a:r>
              <a:rPr lang="lt-LT" sz="1600" spc="-1">
                <a:ea typeface="+mn-lt"/>
                <a:cs typeface="+mn-lt"/>
              </a:rPr>
              <a:t>funkciją </a:t>
            </a:r>
            <a:r>
              <a:rPr lang="lt-LT" sz="1600" b="1" spc="-1">
                <a:ea typeface="+mn-lt"/>
                <a:cs typeface="+mn-lt"/>
              </a:rPr>
              <a:t>repr</a:t>
            </a:r>
            <a:endParaRPr lang="lt-LT"/>
          </a:p>
          <a:p>
            <a:pPr marL="285750" indent="-285750">
              <a:buFont typeface="Arial"/>
              <a:buChar char="•"/>
            </a:pPr>
            <a:r>
              <a:rPr lang="lt-LT" sz="1600" spc="-1">
                <a:ea typeface="+mn-lt"/>
                <a:cs typeface="+mn-lt"/>
              </a:rPr>
              <a:t>from operator import attrgetter</a:t>
            </a:r>
            <a:endParaRPr lang="lt-LT"/>
          </a:p>
          <a:p>
            <a:endParaRPr lang="lt-LT" sz="1600" spc="-1" dirty="0">
              <a:ea typeface="+mn-lt"/>
              <a:cs typeface="+mn-lt"/>
            </a:endParaRPr>
          </a:p>
          <a:p>
            <a:pPr>
              <a:lnSpc>
                <a:spcPct val="100000"/>
              </a:lnSpc>
            </a:pPr>
            <a:endParaRPr lang="lt-LT" sz="1600" b="0" strike="noStrike" spc="-1" dirty="0">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C831A476-74D2-CE2C-102A-7B91F6A58AF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extLst>
      <p:ext uri="{BB962C8B-B14F-4D97-AF65-F5344CB8AC3E}">
        <p14:creationId xmlns:p14="http://schemas.microsoft.com/office/powerpoint/2010/main" val="49215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a:solidFill>
                  <a:srgbClr val="FEFFFF"/>
                </a:solidFill>
                <a:latin typeface="Arial"/>
                <a:ea typeface="Arial"/>
                <a:cs typeface="Arial"/>
              </a:rPr>
              <a:t>8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Triukai </a:t>
            </a:r>
            <a:r>
              <a:rPr lang="lt-LT" sz="1300" b="0" strike="noStrike" spc="-1">
                <a:solidFill>
                  <a:srgbClr val="FEFFFF"/>
                </a:solidFill>
                <a:latin typeface="Arial"/>
                <a:ea typeface="Arial"/>
                <a:cs typeface="Arial"/>
              </a:rPr>
              <a:t>su </a:t>
            </a:r>
            <a:r>
              <a:rPr lang="lt-LT" sz="1300" spc="-1">
                <a:solidFill>
                  <a:srgbClr val="FEFFFF"/>
                </a:solidFill>
                <a:latin typeface="Arial"/>
                <a:ea typeface="Arial"/>
                <a:cs typeface="Arial"/>
              </a:rPr>
              <a:t>sąrašais</a:t>
            </a:r>
            <a:endParaRPr lang="lt-LT" sz="1300" spc="-1">
              <a:ea typeface="+mn-lt"/>
              <a:cs typeface="+mn-lt"/>
            </a:endParaRPr>
          </a:p>
          <a:p>
            <a:pPr>
              <a:lnSpc>
                <a:spcPct val="90000"/>
              </a:lnSpc>
              <a:spcBef>
                <a:spcPts val="1001"/>
              </a:spcBef>
            </a:pPr>
            <a:endParaRPr lang="lt-LT" sz="1300" b="0" strike="noStrike" spc="-1" dirty="0">
              <a:solidFill>
                <a:srgbClr val="FEFFFF"/>
              </a:solidFill>
              <a:latin typeface="Arial"/>
            </a:endParaRPr>
          </a:p>
          <a:p>
            <a:pPr>
              <a:lnSpc>
                <a:spcPct val="90000"/>
              </a:lnSpc>
              <a:spcBef>
                <a:spcPts val="1001"/>
              </a:spcBef>
            </a:pPr>
            <a:endParaRPr lang="lt-LT" sz="1300" b="0" strike="noStrike" spc="-1">
              <a:latin typeface="Arial"/>
            </a:endParaRPr>
          </a:p>
        </p:txBody>
      </p:sp>
      <p:grpSp>
        <p:nvGrpSpPr>
          <p:cNvPr id="328" name="Group 2"/>
          <p:cNvGrpSpPr/>
          <p:nvPr/>
        </p:nvGrpSpPr>
        <p:grpSpPr>
          <a:xfrm>
            <a:off x="480240" y="914400"/>
            <a:ext cx="1833840" cy="462960"/>
            <a:chOff x="480240" y="914400"/>
            <a:chExt cx="1833840" cy="462960"/>
          </a:xfrm>
        </p:grpSpPr>
        <p:sp>
          <p:nvSpPr>
            <p:cNvPr id="329" name="CustomShape 3"/>
            <p:cNvSpPr/>
            <p:nvPr/>
          </p:nvSpPr>
          <p:spPr>
            <a:xfrm>
              <a:off x="480240" y="914400"/>
              <a:ext cx="1833840" cy="46296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30" name="CustomShape 4"/>
            <p:cNvSpPr/>
            <p:nvPr/>
          </p:nvSpPr>
          <p:spPr>
            <a:xfrm>
              <a:off x="594000" y="978840"/>
              <a:ext cx="1606320" cy="333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31" name="Picture Placeholder 2"/>
          <p:cNvPicPr/>
          <p:nvPr/>
        </p:nvPicPr>
        <p:blipFill>
          <a:blip r:embed="rId2"/>
          <a:stretch/>
        </p:blipFill>
        <p:spPr>
          <a:xfrm>
            <a:off x="479880" y="1441440"/>
            <a:ext cx="11230560" cy="5226840"/>
          </a:xfrm>
          <a:prstGeom prst="rect">
            <a:avLst/>
          </a:prstGeom>
          <a:ln w="12600">
            <a:noFill/>
          </a:ln>
        </p:spPr>
      </p:pic>
      <p:sp>
        <p:nvSpPr>
          <p:cNvPr id="332"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FA481CB6-28F6-29A9-825B-55D519BAB79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20</a:t>
            </a:r>
            <a:endParaRPr lang="en-LT" b="1" dirty="0">
              <a:solidFill>
                <a:schemeClr val="bg1"/>
              </a:solidFill>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spc="-1" dirty="0">
                <a:solidFill>
                  <a:srgbClr val="000000"/>
                </a:solidFill>
                <a:latin typeface="Arial"/>
                <a:ea typeface="Arial"/>
              </a:rPr>
              <a:t>8</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Triukai su sąrašais</a:t>
            </a:r>
            <a:endParaRPr lang="lt-LT" sz="1300" b="0" strike="noStrike" spc="-1" dirty="0">
              <a:latin typeface="Arial"/>
            </a:endParaRPr>
          </a:p>
        </p:txBody>
      </p:sp>
      <p:sp>
        <p:nvSpPr>
          <p:cNvPr id="400" name="TextShape 2"/>
          <p:cNvSpPr txBox="1"/>
          <p:nvPr/>
        </p:nvSpPr>
        <p:spPr>
          <a:xfrm>
            <a:off x="3281760" y="2683807"/>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a:solidFill>
                  <a:srgbClr val="000000"/>
                </a:solidFill>
                <a:latin typeface="Arial"/>
                <a:ea typeface="Arial"/>
              </a:rPr>
              <a:t>DB browser for SQLite</a:t>
            </a:r>
            <a:endParaRPr lang="lt-LT" sz="1600" b="0" strike="noStrike" spc="-1">
              <a:solidFill>
                <a:srgbClr val="000000"/>
              </a:solidFill>
              <a:latin typeface="Arial"/>
            </a:endParaRPr>
          </a:p>
        </p:txBody>
      </p:sp>
      <p:sp>
        <p:nvSpPr>
          <p:cNvPr id="401" name="TextShape 3"/>
          <p:cNvSpPr txBox="1"/>
          <p:nvPr/>
        </p:nvSpPr>
        <p:spPr>
          <a:xfrm>
            <a:off x="3281760" y="3033367"/>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Duomenų bazės SQLite programa</a:t>
            </a:r>
            <a:endParaRPr lang="lt-LT" sz="1600" b="0" strike="noStrike" spc="-1">
              <a:solidFill>
                <a:srgbClr val="000000"/>
              </a:solidFill>
              <a:latin typeface="Arial"/>
            </a:endParaRPr>
          </a:p>
        </p:txBody>
      </p:sp>
      <p:sp>
        <p:nvSpPr>
          <p:cNvPr id="402"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403" name="TextShape 5"/>
          <p:cNvSpPr txBox="1"/>
          <p:nvPr/>
        </p:nvSpPr>
        <p:spPr>
          <a:xfrm>
            <a:off x="7503480" y="2683807"/>
            <a:ext cx="4207680" cy="79092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7400FF"/>
                </a:solidFill>
                <a:latin typeface="Arial"/>
                <a:ea typeface="Arial"/>
              </a:rPr>
              <a:t>https://sqlitebrowser.org/</a:t>
            </a:r>
            <a:endParaRPr lang="lt-LT" sz="1600" b="0" strike="noStrike" spc="-1">
              <a:solidFill>
                <a:srgbClr val="000000"/>
              </a:solidFill>
              <a:latin typeface="Arial"/>
            </a:endParaRPr>
          </a:p>
        </p:txBody>
      </p:sp>
      <p:sp>
        <p:nvSpPr>
          <p:cNvPr id="2" name="TextShape 5">
            <a:extLst>
              <a:ext uri="{FF2B5EF4-FFF2-40B4-BE49-F238E27FC236}">
                <a16:creationId xmlns:a16="http://schemas.microsoft.com/office/drawing/2014/main" id="{E6BC0A06-8011-D5F3-7F50-87A7DDB07B02}"/>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04739B98-BBE7-F0CB-C130-301B2B6E0654}"/>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66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Funkcija </a:t>
            </a:r>
            <a:r>
              <a:rPr lang="lt-LT" sz="3000" b="1" dirty="0" err="1"/>
              <a:t>map</a:t>
            </a:r>
            <a:endParaRPr lang="en-US" sz="3000" dirty="0" err="1"/>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CBF457E7-DE64-40BB-B7BD-A3B021BE4C9B}"/>
              </a:ext>
            </a:extLst>
          </p:cNvPr>
          <p:cNvPicPr>
            <a:picLocks noChangeAspect="1"/>
          </p:cNvPicPr>
          <p:nvPr/>
        </p:nvPicPr>
        <p:blipFill>
          <a:blip r:embed="rId3"/>
          <a:stretch>
            <a:fillRect/>
          </a:stretch>
        </p:blipFill>
        <p:spPr>
          <a:xfrm>
            <a:off x="1126603" y="1120549"/>
            <a:ext cx="3264060" cy="2514168"/>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E79EFFF5-89AD-441F-8CBB-6E06DB9DCB6C}"/>
              </a:ext>
            </a:extLst>
          </p:cNvPr>
          <p:cNvPicPr>
            <a:picLocks noChangeAspect="1"/>
          </p:cNvPicPr>
          <p:nvPr/>
        </p:nvPicPr>
        <p:blipFill>
          <a:blip r:embed="rId4"/>
          <a:stretch>
            <a:fillRect/>
          </a:stretch>
        </p:blipFill>
        <p:spPr>
          <a:xfrm>
            <a:off x="1126603" y="3859689"/>
            <a:ext cx="3264060" cy="2514570"/>
          </a:xfrm>
          <a:prstGeom prst="rect">
            <a:avLst/>
          </a:prstGeom>
        </p:spPr>
      </p:pic>
      <p:sp>
        <p:nvSpPr>
          <p:cNvPr id="4" name="TextBox 3">
            <a:extLst>
              <a:ext uri="{FF2B5EF4-FFF2-40B4-BE49-F238E27FC236}">
                <a16:creationId xmlns:a16="http://schemas.microsoft.com/office/drawing/2014/main" id="{E0F065C0-31AA-04E2-FDE3-AF03F9EEDC2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66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Datos išskirstymas su </a:t>
            </a:r>
            <a:r>
              <a:rPr lang="lt-LT" sz="3000" b="1" dirty="0" err="1">
                <a:ea typeface="+mn-lt"/>
                <a:cs typeface="+mn-lt"/>
              </a:rPr>
              <a:t>map</a:t>
            </a:r>
            <a:endParaRPr lang="en-US" b="1">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4" name="Picture 4" descr="Text&#10;&#10;Description automatically generated">
            <a:extLst>
              <a:ext uri="{FF2B5EF4-FFF2-40B4-BE49-F238E27FC236}">
                <a16:creationId xmlns:a16="http://schemas.microsoft.com/office/drawing/2014/main" id="{0E28A1AD-A136-43CC-9CFC-838FB099E4F4}"/>
              </a:ext>
            </a:extLst>
          </p:cNvPr>
          <p:cNvPicPr>
            <a:picLocks noChangeAspect="1"/>
          </p:cNvPicPr>
          <p:nvPr/>
        </p:nvPicPr>
        <p:blipFill>
          <a:blip r:embed="rId3"/>
          <a:stretch>
            <a:fillRect/>
          </a:stretch>
        </p:blipFill>
        <p:spPr>
          <a:xfrm>
            <a:off x="1179472" y="1555770"/>
            <a:ext cx="3254776" cy="2347852"/>
          </a:xfrm>
          <a:prstGeom prst="rect">
            <a:avLst/>
          </a:prstGeom>
        </p:spPr>
      </p:pic>
      <p:pic>
        <p:nvPicPr>
          <p:cNvPr id="5" name="Picture 5" descr="Text&#10;&#10;Description automatically generated">
            <a:extLst>
              <a:ext uri="{FF2B5EF4-FFF2-40B4-BE49-F238E27FC236}">
                <a16:creationId xmlns:a16="http://schemas.microsoft.com/office/drawing/2014/main" id="{C46F6780-69E6-459D-88B0-C1B3DBCAD57B}"/>
              </a:ext>
            </a:extLst>
          </p:cNvPr>
          <p:cNvPicPr>
            <a:picLocks noChangeAspect="1"/>
          </p:cNvPicPr>
          <p:nvPr/>
        </p:nvPicPr>
        <p:blipFill>
          <a:blip r:embed="rId4"/>
          <a:stretch>
            <a:fillRect/>
          </a:stretch>
        </p:blipFill>
        <p:spPr>
          <a:xfrm>
            <a:off x="817945" y="4501581"/>
            <a:ext cx="3987478" cy="1115038"/>
          </a:xfrm>
          <a:prstGeom prst="rect">
            <a:avLst/>
          </a:prstGeom>
        </p:spPr>
      </p:pic>
      <p:sp>
        <p:nvSpPr>
          <p:cNvPr id="2" name="TextBox 1">
            <a:extLst>
              <a:ext uri="{FF2B5EF4-FFF2-40B4-BE49-F238E27FC236}">
                <a16:creationId xmlns:a16="http://schemas.microsoft.com/office/drawing/2014/main" id="{E5650777-2047-078E-9E9D-BA445E46C16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303083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114187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Sąrašo filtravimas (įprastas būdas)</a:t>
            </a:r>
            <a:endParaRPr lang="en-US" dirty="0"/>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3" name="Picture 5" descr="Graphical user interface, text, application&#10;&#10;Description automatically generated">
            <a:extLst>
              <a:ext uri="{FF2B5EF4-FFF2-40B4-BE49-F238E27FC236}">
                <a16:creationId xmlns:a16="http://schemas.microsoft.com/office/drawing/2014/main" id="{7B0097A0-C118-4C9C-B26B-75B6C5CAC3E5}"/>
              </a:ext>
            </a:extLst>
          </p:cNvPr>
          <p:cNvPicPr>
            <a:picLocks noChangeAspect="1"/>
          </p:cNvPicPr>
          <p:nvPr/>
        </p:nvPicPr>
        <p:blipFill>
          <a:blip r:embed="rId3"/>
          <a:stretch>
            <a:fillRect/>
          </a:stretch>
        </p:blipFill>
        <p:spPr>
          <a:xfrm>
            <a:off x="653970" y="1816080"/>
            <a:ext cx="4517984" cy="3630953"/>
          </a:xfrm>
          <a:prstGeom prst="rect">
            <a:avLst/>
          </a:prstGeom>
        </p:spPr>
      </p:pic>
      <p:sp>
        <p:nvSpPr>
          <p:cNvPr id="2" name="TextBox 1">
            <a:extLst>
              <a:ext uri="{FF2B5EF4-FFF2-40B4-BE49-F238E27FC236}">
                <a16:creationId xmlns:a16="http://schemas.microsoft.com/office/drawing/2014/main" id="{28E88EC5-C17F-95D0-7706-F01EFD38EA3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331668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66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Funkcija </a:t>
            </a:r>
            <a:r>
              <a:rPr lang="lt-LT" sz="3000" b="1" dirty="0" err="1"/>
              <a:t>filter</a:t>
            </a:r>
            <a:endParaRPr lang="en-US" sz="3000" dirty="0" err="1"/>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4" name="Picture 4" descr="Text&#10;&#10;Description automatically generated">
            <a:extLst>
              <a:ext uri="{FF2B5EF4-FFF2-40B4-BE49-F238E27FC236}">
                <a16:creationId xmlns:a16="http://schemas.microsoft.com/office/drawing/2014/main" id="{8AD296C3-434C-448A-8F66-5AC0FFA9BC5D}"/>
              </a:ext>
            </a:extLst>
          </p:cNvPr>
          <p:cNvPicPr>
            <a:picLocks noChangeAspect="1"/>
          </p:cNvPicPr>
          <p:nvPr/>
        </p:nvPicPr>
        <p:blipFill>
          <a:blip r:embed="rId3"/>
          <a:stretch>
            <a:fillRect/>
          </a:stretch>
        </p:blipFill>
        <p:spPr>
          <a:xfrm>
            <a:off x="682906" y="1281333"/>
            <a:ext cx="4045351" cy="1382372"/>
          </a:xfrm>
          <a:prstGeom prst="rect">
            <a:avLst/>
          </a:prstGeom>
        </p:spPr>
      </p:pic>
      <p:pic>
        <p:nvPicPr>
          <p:cNvPr id="5" name="Picture 5" descr="Text&#10;&#10;Description automatically generated">
            <a:extLst>
              <a:ext uri="{FF2B5EF4-FFF2-40B4-BE49-F238E27FC236}">
                <a16:creationId xmlns:a16="http://schemas.microsoft.com/office/drawing/2014/main" id="{374E7886-42C6-4C4E-AC77-062E6D90B16E}"/>
              </a:ext>
            </a:extLst>
          </p:cNvPr>
          <p:cNvPicPr>
            <a:picLocks noChangeAspect="1"/>
          </p:cNvPicPr>
          <p:nvPr/>
        </p:nvPicPr>
        <p:blipFill>
          <a:blip r:embed="rId4"/>
          <a:stretch>
            <a:fillRect/>
          </a:stretch>
        </p:blipFill>
        <p:spPr>
          <a:xfrm>
            <a:off x="682906" y="3050470"/>
            <a:ext cx="4045351" cy="1316503"/>
          </a:xfrm>
          <a:prstGeom prst="rect">
            <a:avLst/>
          </a:prstGeom>
        </p:spPr>
      </p:pic>
      <p:pic>
        <p:nvPicPr>
          <p:cNvPr id="6" name="Picture 6">
            <a:extLst>
              <a:ext uri="{FF2B5EF4-FFF2-40B4-BE49-F238E27FC236}">
                <a16:creationId xmlns:a16="http://schemas.microsoft.com/office/drawing/2014/main" id="{67323DBE-F8B2-49CE-AF05-F2DCEDC7ABD0}"/>
              </a:ext>
            </a:extLst>
          </p:cNvPr>
          <p:cNvPicPr>
            <a:picLocks noChangeAspect="1"/>
          </p:cNvPicPr>
          <p:nvPr/>
        </p:nvPicPr>
        <p:blipFill>
          <a:blip r:embed="rId5"/>
          <a:stretch>
            <a:fillRect/>
          </a:stretch>
        </p:blipFill>
        <p:spPr>
          <a:xfrm>
            <a:off x="731134" y="4758206"/>
            <a:ext cx="3997124" cy="1151588"/>
          </a:xfrm>
          <a:prstGeom prst="rect">
            <a:avLst/>
          </a:prstGeom>
        </p:spPr>
      </p:pic>
      <p:sp>
        <p:nvSpPr>
          <p:cNvPr id="2" name="TextBox 1">
            <a:extLst>
              <a:ext uri="{FF2B5EF4-FFF2-40B4-BE49-F238E27FC236}">
                <a16:creationId xmlns:a16="http://schemas.microsoft.com/office/drawing/2014/main" id="{80F23FC0-436A-0E1A-A234-F0C68B18678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pic>
        <p:nvPicPr>
          <p:cNvPr id="3" name="Picture 6">
            <a:extLst>
              <a:ext uri="{FF2B5EF4-FFF2-40B4-BE49-F238E27FC236}">
                <a16:creationId xmlns:a16="http://schemas.microsoft.com/office/drawing/2014/main" id="{875565F8-C6E9-C07D-A3B8-B9322799DAB7}"/>
              </a:ext>
            </a:extLst>
          </p:cNvPr>
          <p:cNvPicPr>
            <a:picLocks noChangeAspect="1"/>
          </p:cNvPicPr>
          <p:nvPr/>
        </p:nvPicPr>
        <p:blipFill>
          <a:blip r:embed="rId5"/>
          <a:stretch>
            <a:fillRect/>
          </a:stretch>
        </p:blipFill>
        <p:spPr>
          <a:xfrm>
            <a:off x="731133" y="4753738"/>
            <a:ext cx="3997124" cy="1151588"/>
          </a:xfrm>
          <a:prstGeom prst="rect">
            <a:avLst/>
          </a:prstGeom>
        </p:spPr>
      </p:pic>
      <p:pic>
        <p:nvPicPr>
          <p:cNvPr id="7" name="Picture 6">
            <a:extLst>
              <a:ext uri="{FF2B5EF4-FFF2-40B4-BE49-F238E27FC236}">
                <a16:creationId xmlns:a16="http://schemas.microsoft.com/office/drawing/2014/main" id="{B4B15C9E-1484-F62C-0013-1480C041F3B3}"/>
              </a:ext>
            </a:extLst>
          </p:cNvPr>
          <p:cNvPicPr>
            <a:picLocks noChangeAspect="1"/>
          </p:cNvPicPr>
          <p:nvPr/>
        </p:nvPicPr>
        <p:blipFill>
          <a:blip r:embed="rId5"/>
          <a:stretch>
            <a:fillRect/>
          </a:stretch>
        </p:blipFill>
        <p:spPr>
          <a:xfrm>
            <a:off x="731134" y="4753738"/>
            <a:ext cx="3997124" cy="1151588"/>
          </a:xfrm>
          <a:prstGeom prst="rect">
            <a:avLst/>
          </a:prstGeom>
        </p:spPr>
      </p:pic>
    </p:spTree>
    <p:extLst>
      <p:ext uri="{BB962C8B-B14F-4D97-AF65-F5344CB8AC3E}">
        <p14:creationId xmlns:p14="http://schemas.microsoft.com/office/powerpoint/2010/main" val="77247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66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Funkcija </a:t>
            </a:r>
            <a:r>
              <a:rPr lang="lt-LT" sz="3000" b="1" dirty="0" err="1"/>
              <a:t>reduce</a:t>
            </a:r>
            <a:endParaRPr lang="en-US" sz="3000" dirty="0" err="1"/>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a:extLst>
              <a:ext uri="{FF2B5EF4-FFF2-40B4-BE49-F238E27FC236}">
                <a16:creationId xmlns:a16="http://schemas.microsoft.com/office/drawing/2014/main" id="{674EAB44-3C70-4477-8BE6-DC4EA5A836C0}"/>
              </a:ext>
            </a:extLst>
          </p:cNvPr>
          <p:cNvPicPr>
            <a:picLocks noChangeAspect="1"/>
          </p:cNvPicPr>
          <p:nvPr/>
        </p:nvPicPr>
        <p:blipFill>
          <a:blip r:embed="rId3"/>
          <a:stretch>
            <a:fillRect/>
          </a:stretch>
        </p:blipFill>
        <p:spPr>
          <a:xfrm>
            <a:off x="721488" y="1504468"/>
            <a:ext cx="4151453" cy="1794556"/>
          </a:xfrm>
          <a:prstGeom prst="rect">
            <a:avLst/>
          </a:prstGeom>
        </p:spPr>
      </p:pic>
      <p:pic>
        <p:nvPicPr>
          <p:cNvPr id="3" name="Picture 6" descr="Text&#10;&#10;Description automatically generated">
            <a:extLst>
              <a:ext uri="{FF2B5EF4-FFF2-40B4-BE49-F238E27FC236}">
                <a16:creationId xmlns:a16="http://schemas.microsoft.com/office/drawing/2014/main" id="{FA094D62-9034-4F0D-84A2-6DD1C97C59D8}"/>
              </a:ext>
            </a:extLst>
          </p:cNvPr>
          <p:cNvPicPr>
            <a:picLocks noChangeAspect="1"/>
          </p:cNvPicPr>
          <p:nvPr/>
        </p:nvPicPr>
        <p:blipFill>
          <a:blip r:embed="rId4"/>
          <a:stretch>
            <a:fillRect/>
          </a:stretch>
        </p:blipFill>
        <p:spPr>
          <a:xfrm>
            <a:off x="721488" y="4119214"/>
            <a:ext cx="4151453" cy="1677217"/>
          </a:xfrm>
          <a:prstGeom prst="rect">
            <a:avLst/>
          </a:prstGeom>
        </p:spPr>
      </p:pic>
      <p:sp>
        <p:nvSpPr>
          <p:cNvPr id="4" name="TextBox 3">
            <a:extLst>
              <a:ext uri="{FF2B5EF4-FFF2-40B4-BE49-F238E27FC236}">
                <a16:creationId xmlns:a16="http://schemas.microsoft.com/office/drawing/2014/main" id="{5F40AAB6-FEFB-85A1-E8CE-77BBBC1D88C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40509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66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Funkcijos sum, max, min</a:t>
            </a:r>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4" name="Picture 4" descr="Graphical user interface, text, application&#10;&#10;Description automatically generated">
            <a:extLst>
              <a:ext uri="{FF2B5EF4-FFF2-40B4-BE49-F238E27FC236}">
                <a16:creationId xmlns:a16="http://schemas.microsoft.com/office/drawing/2014/main" id="{55418F5C-2EF8-451A-A9FD-9E7C3E5B104D}"/>
              </a:ext>
            </a:extLst>
          </p:cNvPr>
          <p:cNvPicPr>
            <a:picLocks noChangeAspect="1"/>
          </p:cNvPicPr>
          <p:nvPr/>
        </p:nvPicPr>
        <p:blipFill>
          <a:blip r:embed="rId3"/>
          <a:stretch>
            <a:fillRect/>
          </a:stretch>
        </p:blipFill>
        <p:spPr>
          <a:xfrm>
            <a:off x="692552" y="2121061"/>
            <a:ext cx="4354010" cy="3387524"/>
          </a:xfrm>
          <a:prstGeom prst="rect">
            <a:avLst/>
          </a:prstGeom>
        </p:spPr>
      </p:pic>
      <p:sp>
        <p:nvSpPr>
          <p:cNvPr id="2" name="TextBox 1">
            <a:extLst>
              <a:ext uri="{FF2B5EF4-FFF2-40B4-BE49-F238E27FC236}">
                <a16:creationId xmlns:a16="http://schemas.microsoft.com/office/drawing/2014/main" id="{DDF88E46-ED8D-8236-8B3F-B2B2D39C4D2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256811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8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Triukai su sąrašais</a:t>
            </a:r>
            <a:endParaRPr lang="lt-LT" sz="1300" b="0" strike="noStrike" spc="-1" dirty="0">
              <a:latin typeface="Arial"/>
            </a:endParaRPr>
          </a:p>
        </p:txBody>
      </p:sp>
      <p:sp>
        <p:nvSpPr>
          <p:cNvPr id="207" name="CustomShape 2"/>
          <p:cNvSpPr/>
          <p:nvPr/>
        </p:nvSpPr>
        <p:spPr>
          <a:xfrm>
            <a:off x="6492750" y="3145291"/>
            <a:ext cx="5702760" cy="66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Vidurkis ir mediana</a:t>
            </a:r>
            <a:endParaRPr lang="en-US"/>
          </a:p>
          <a:p>
            <a:endParaRPr lang="lt-LT" sz="3000" b="1" dirty="0">
              <a:ea typeface="+mn-lt"/>
              <a:cs typeface="+mn-lt"/>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8E9EB76B-9DC7-4099-9BD9-3AC334F3A9D7}"/>
              </a:ext>
            </a:extLst>
          </p:cNvPr>
          <p:cNvPicPr>
            <a:picLocks noChangeAspect="1"/>
          </p:cNvPicPr>
          <p:nvPr/>
        </p:nvPicPr>
        <p:blipFill>
          <a:blip r:embed="rId3"/>
          <a:stretch>
            <a:fillRect/>
          </a:stretch>
        </p:blipFill>
        <p:spPr>
          <a:xfrm>
            <a:off x="646655" y="1875568"/>
            <a:ext cx="4508821" cy="3656876"/>
          </a:xfrm>
          <a:prstGeom prst="rect">
            <a:avLst/>
          </a:prstGeom>
        </p:spPr>
      </p:pic>
      <p:sp>
        <p:nvSpPr>
          <p:cNvPr id="3" name="TextBox 2">
            <a:extLst>
              <a:ext uri="{FF2B5EF4-FFF2-40B4-BE49-F238E27FC236}">
                <a16:creationId xmlns:a16="http://schemas.microsoft.com/office/drawing/2014/main" id="{4F2915F4-ECF1-616E-D112-2CB540AC85C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473590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734AAF-E4B7-4C87-AC05-45AD5F9FF6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89ACC42-5E60-4847-A9C1-2DE17BC01727}">
  <ds:schemaRefs>
    <ds:schemaRef ds:uri="http://schemas.microsoft.com/sharepoint/v3/contenttype/forms"/>
  </ds:schemaRefs>
</ds:datastoreItem>
</file>

<file path=customXml/itemProps3.xml><?xml version="1.0" encoding="utf-8"?>
<ds:datastoreItem xmlns:ds="http://schemas.openxmlformats.org/officeDocument/2006/customXml" ds:itemID="{4C68CA40-D644-47B8-AFE3-F8FEC45A8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7155</TotalTime>
  <Words>10457</Words>
  <Application>Microsoft Macintosh PowerPoint</Application>
  <PresentationFormat>Widescreen</PresentationFormat>
  <Paragraphs>517</Paragraphs>
  <Slides>24</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Calibri</vt:lpstr>
      <vt:lpstr>Söhne</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893</cp:revision>
  <dcterms:modified xsi:type="dcterms:W3CDTF">2023-06-29T17:10:40Z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y fmtid="{D5CDD505-2E9C-101B-9397-08002B2CF9AE}" pid="12" name="ContentTypeId">
    <vt:lpwstr>0x0101009ACC98F71C7CEB499EFDC29467EAFC60</vt:lpwstr>
  </property>
</Properties>
</file>