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  <p:sldMasterId id="2147483674" r:id="rId6"/>
    <p:sldMasterId id="2147483687" r:id="rId7"/>
  </p:sldMasterIdLst>
  <p:notesMasterIdLst>
    <p:notesMasterId r:id="rId36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12192000" cy="6858000"/>
  <p:notesSz cx="7559675" cy="10691813"/>
  <p:defaultTextStyle>
    <a:defPPr>
      <a:defRPr lang="en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753"/>
    <p:restoredTop sz="73059"/>
  </p:normalViewPr>
  <p:slideViewPr>
    <p:cSldViewPr snapToGrid="0">
      <p:cViewPr varScale="1">
        <p:scale>
          <a:sx n="60" d="100"/>
          <a:sy n="60" d="100"/>
        </p:scale>
        <p:origin x="176" y="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theme" Target="theme/theme1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F1BEC-5E31-BA48-BED2-AE1CF261B7CD}" type="datetimeFigureOut">
              <a:rPr lang="en-LT" smtClean="0"/>
              <a:t>2023-06-24</a:t>
            </a:fld>
            <a:endParaRPr lang="en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A8C57-C812-AF42-98E5-15A911A775C4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542189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LT" dirty="0"/>
              <a:t>Šiandien kalbėsime </a:t>
            </a:r>
            <a:r>
              <a:rPr lang="en-LT"/>
              <a:t>apie </a:t>
            </a:r>
            <a:endParaRPr lang="en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A8C57-C812-AF42-98E5-15A911A775C4}" type="slidenum">
              <a:rPr lang="en-LT" smtClean="0"/>
              <a:t>1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380052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Sveiki, tęsiame mokymus apie dirbimą su failais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Python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kalboje. Šiandien aptarsime, kaip skaityti ir rašyti lietuviškus simbolius į failą.</a:t>
            </a:r>
          </a:p>
          <a:p>
            <a:pPr algn="l"/>
            <a:endParaRPr lang="lt-LT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Kaip jau minėjome, naudojant 'utf-8' simbolių kodavimą, galime užtikrinti, kad lietuviški simboliai bus teisingai interpretuojami ir saugomi. Tačiau šis principas taikomas ne tik rašymui, bet ir skaitymui iš failo.</a:t>
            </a:r>
          </a:p>
          <a:p>
            <a:pPr algn="l"/>
            <a:endParaRPr lang="lt-LT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Kai atidarome failą skaitymui, taip pat turime nurodyti 'utf-8' kodavimą, kad galėtume teisingai nuskaityti lietuviškus simbolius. Tai galime padaryti perduodant '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encoding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' argumentą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open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() funkcijai:</a:t>
            </a:r>
          </a:p>
          <a:p>
            <a:r>
              <a:rPr lang="lt-LT" dirty="0" err="1">
                <a:solidFill>
                  <a:srgbClr val="2E95D3"/>
                </a:solidFill>
                <a:effectLst/>
              </a:rPr>
              <a:t>with</a:t>
            </a:r>
            <a:r>
              <a:rPr lang="lt-LT" dirty="0">
                <a:effectLst/>
              </a:rPr>
              <a:t> </a:t>
            </a:r>
            <a:r>
              <a:rPr lang="lt-LT" dirty="0" err="1">
                <a:solidFill>
                  <a:srgbClr val="E9950C"/>
                </a:solidFill>
                <a:effectLst/>
              </a:rPr>
              <a:t>open</a:t>
            </a:r>
            <a:r>
              <a:rPr lang="lt-LT" dirty="0">
                <a:effectLst/>
              </a:rPr>
              <a:t>(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 err="1">
                <a:solidFill>
                  <a:srgbClr val="00A67D"/>
                </a:solidFill>
                <a:effectLst/>
              </a:rPr>
              <a:t>failas.txt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>
                <a:effectLst/>
              </a:rPr>
              <a:t>, </a:t>
            </a:r>
            <a:r>
              <a:rPr lang="lt-LT" dirty="0">
                <a:solidFill>
                  <a:srgbClr val="00A67D"/>
                </a:solidFill>
                <a:effectLst/>
              </a:rPr>
              <a:t>'</a:t>
            </a:r>
            <a:r>
              <a:rPr lang="lt-LT" dirty="0" err="1">
                <a:solidFill>
                  <a:srgbClr val="00A67D"/>
                </a:solidFill>
                <a:effectLst/>
              </a:rPr>
              <a:t>r</a:t>
            </a:r>
            <a:r>
              <a:rPr lang="lt-LT" dirty="0">
                <a:solidFill>
                  <a:srgbClr val="00A67D"/>
                </a:solidFill>
                <a:effectLst/>
              </a:rPr>
              <a:t>'</a:t>
            </a:r>
            <a:r>
              <a:rPr lang="lt-LT" dirty="0">
                <a:effectLst/>
              </a:rPr>
              <a:t>, </a:t>
            </a:r>
            <a:r>
              <a:rPr lang="lt-LT" dirty="0" err="1">
                <a:effectLst/>
              </a:rPr>
              <a:t>encoding</a:t>
            </a:r>
            <a:r>
              <a:rPr lang="lt-LT" dirty="0">
                <a:effectLst/>
              </a:rPr>
              <a:t>=</a:t>
            </a:r>
            <a:r>
              <a:rPr lang="lt-LT" dirty="0">
                <a:solidFill>
                  <a:srgbClr val="00A67D"/>
                </a:solidFill>
                <a:effectLst/>
              </a:rPr>
              <a:t>'utf-8'</a:t>
            </a:r>
            <a:r>
              <a:rPr lang="lt-LT" dirty="0">
                <a:effectLst/>
              </a:rPr>
              <a:t>) </a:t>
            </a:r>
            <a:r>
              <a:rPr lang="lt-LT" dirty="0" err="1">
                <a:solidFill>
                  <a:srgbClr val="2E95D3"/>
                </a:solidFill>
                <a:effectLst/>
              </a:rPr>
              <a:t>as</a:t>
            </a:r>
            <a:r>
              <a:rPr lang="lt-LT" dirty="0">
                <a:effectLst/>
              </a:rPr>
              <a:t> failas: </a:t>
            </a:r>
            <a:r>
              <a:rPr lang="lt-LT" dirty="0" err="1">
                <a:solidFill>
                  <a:srgbClr val="E9950C"/>
                </a:solidFill>
                <a:effectLst/>
              </a:rPr>
              <a:t>print</a:t>
            </a:r>
            <a:r>
              <a:rPr lang="lt-LT" dirty="0">
                <a:effectLst/>
              </a:rPr>
              <a:t>(</a:t>
            </a:r>
            <a:r>
              <a:rPr lang="lt-LT" dirty="0" err="1">
                <a:effectLst/>
              </a:rPr>
              <a:t>failas.read</a:t>
            </a:r>
            <a:r>
              <a:rPr lang="lt-LT" dirty="0">
                <a:effectLst/>
              </a:rPr>
              <a:t>()) </a:t>
            </a:r>
          </a:p>
          <a:p>
            <a:pPr algn="l"/>
            <a:endParaRPr lang="lt-LT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Šis kodas atidaro failą "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failas.txt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" skaitymui, nurodant 'utf-8' kodavimą, ir atspausdina failo turinį. Jei failas buvo sukurtas su 'utf-8' kodavimu ir jame yra lietuviškų simbolių, jie bus teisingai atspausdinti.</a:t>
            </a:r>
          </a:p>
          <a:p>
            <a:pPr algn="l"/>
            <a:endParaRPr lang="lt-LT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Todėl, dirbdami su lietuviškais simboliais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Python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kalboje, svarbu visada nurodyti 'utf-8' kodavimą atidarydami failus skaitymui ar rašymui.</a:t>
            </a:r>
          </a:p>
          <a:p>
            <a:pPr algn="l"/>
            <a:endParaRPr lang="lt-LT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Tikiuosi, ši informacija padės jums geriau suprasti, kaip dirbti su failais ir lietuviškais simboliais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Python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kalboje!</a:t>
            </a:r>
          </a:p>
          <a:p>
            <a:endParaRPr lang="en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A8C57-C812-AF42-98E5-15A911A775C4}" type="slidenum">
              <a:rPr lang="en-LT" smtClean="0"/>
              <a:t>10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7935154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Sveiki, tęsiame mokymus apie dirbimą su failais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Python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kalboje. Šiandien aptarsime, kaip pridėti tekstą prie esamo failo, o ne jį perrašyti.</a:t>
            </a:r>
          </a:p>
          <a:p>
            <a:pPr algn="l"/>
            <a:b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Python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kalboje, kai norite pridėti tekstą prie esamo failo, turite atidaryti failą 'a' (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append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) rėžimu. 'a' rėžimas leidžia pridėti naują tekstą prie esamo failo turinio, o ne jį perrašyti. Taip pat, dirbdami su lietuviškais simboliais, nepamirškite nurodyti 'utf-8' kodavimo.</a:t>
            </a:r>
          </a:p>
          <a:p>
            <a:pPr algn="l"/>
            <a:b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Štai kaip galite pridėti du sakiniai į failą, vieną po kito:</a:t>
            </a:r>
          </a:p>
          <a:p>
            <a:r>
              <a:rPr lang="lt-LT" dirty="0" err="1">
                <a:solidFill>
                  <a:srgbClr val="2E95D3"/>
                </a:solidFill>
                <a:effectLst/>
              </a:rPr>
              <a:t>with</a:t>
            </a:r>
            <a:r>
              <a:rPr lang="lt-LT" dirty="0">
                <a:effectLst/>
              </a:rPr>
              <a:t> </a:t>
            </a:r>
            <a:r>
              <a:rPr lang="lt-LT" dirty="0" err="1">
                <a:solidFill>
                  <a:srgbClr val="E9950C"/>
                </a:solidFill>
                <a:effectLst/>
              </a:rPr>
              <a:t>open</a:t>
            </a:r>
            <a:r>
              <a:rPr lang="lt-LT" dirty="0">
                <a:effectLst/>
              </a:rPr>
              <a:t>(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 err="1">
                <a:solidFill>
                  <a:srgbClr val="00A67D"/>
                </a:solidFill>
                <a:effectLst/>
              </a:rPr>
              <a:t>failas.txt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>
                <a:effectLst/>
              </a:rPr>
              <a:t>, </a:t>
            </a:r>
            <a:r>
              <a:rPr lang="lt-LT" dirty="0">
                <a:solidFill>
                  <a:srgbClr val="00A67D"/>
                </a:solidFill>
                <a:effectLst/>
              </a:rPr>
              <a:t>'a'</a:t>
            </a:r>
            <a:r>
              <a:rPr lang="lt-LT" dirty="0">
                <a:effectLst/>
              </a:rPr>
              <a:t>, </a:t>
            </a:r>
            <a:r>
              <a:rPr lang="lt-LT" dirty="0" err="1">
                <a:effectLst/>
              </a:rPr>
              <a:t>encoding</a:t>
            </a:r>
            <a:r>
              <a:rPr lang="lt-LT" dirty="0">
                <a:effectLst/>
              </a:rPr>
              <a:t>=</a:t>
            </a:r>
            <a:r>
              <a:rPr lang="lt-LT" dirty="0">
                <a:solidFill>
                  <a:srgbClr val="00A67D"/>
                </a:solidFill>
                <a:effectLst/>
              </a:rPr>
              <a:t>'utf-8'</a:t>
            </a:r>
            <a:r>
              <a:rPr lang="lt-LT" dirty="0">
                <a:effectLst/>
              </a:rPr>
              <a:t>) </a:t>
            </a:r>
            <a:r>
              <a:rPr lang="lt-LT" dirty="0" err="1">
                <a:solidFill>
                  <a:srgbClr val="2E95D3"/>
                </a:solidFill>
                <a:effectLst/>
              </a:rPr>
              <a:t>as</a:t>
            </a:r>
            <a:r>
              <a:rPr lang="lt-LT" dirty="0">
                <a:effectLst/>
              </a:rPr>
              <a:t> failas: </a:t>
            </a:r>
            <a:r>
              <a:rPr lang="lt-LT" dirty="0" err="1">
                <a:effectLst/>
              </a:rPr>
              <a:t>failas.write</a:t>
            </a:r>
            <a:r>
              <a:rPr lang="lt-LT" dirty="0">
                <a:effectLst/>
              </a:rPr>
              <a:t>(</a:t>
            </a:r>
            <a:r>
              <a:rPr lang="lt-LT" dirty="0">
                <a:solidFill>
                  <a:srgbClr val="00A67D"/>
                </a:solidFill>
                <a:effectLst/>
              </a:rPr>
              <a:t>"Čia yra pirmas sakinys \</a:t>
            </a:r>
            <a:r>
              <a:rPr lang="lt-LT" dirty="0" err="1">
                <a:solidFill>
                  <a:srgbClr val="00A67D"/>
                </a:solidFill>
                <a:effectLst/>
              </a:rPr>
              <a:t>n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>
                <a:effectLst/>
              </a:rPr>
              <a:t>) </a:t>
            </a:r>
            <a:r>
              <a:rPr lang="lt-LT" dirty="0" err="1">
                <a:solidFill>
                  <a:srgbClr val="2E95D3"/>
                </a:solidFill>
                <a:effectLst/>
              </a:rPr>
              <a:t>with</a:t>
            </a:r>
            <a:r>
              <a:rPr lang="lt-LT" dirty="0">
                <a:effectLst/>
              </a:rPr>
              <a:t> </a:t>
            </a:r>
            <a:r>
              <a:rPr lang="lt-LT" dirty="0" err="1">
                <a:solidFill>
                  <a:srgbClr val="E9950C"/>
                </a:solidFill>
                <a:effectLst/>
              </a:rPr>
              <a:t>open</a:t>
            </a:r>
            <a:r>
              <a:rPr lang="lt-LT" dirty="0">
                <a:effectLst/>
              </a:rPr>
              <a:t>(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 err="1">
                <a:solidFill>
                  <a:srgbClr val="00A67D"/>
                </a:solidFill>
                <a:effectLst/>
              </a:rPr>
              <a:t>failas.txt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>
                <a:effectLst/>
              </a:rPr>
              <a:t>, </a:t>
            </a:r>
            <a:r>
              <a:rPr lang="lt-LT" dirty="0">
                <a:solidFill>
                  <a:srgbClr val="00A67D"/>
                </a:solidFill>
                <a:effectLst/>
              </a:rPr>
              <a:t>'a'</a:t>
            </a:r>
            <a:r>
              <a:rPr lang="lt-LT" dirty="0">
                <a:effectLst/>
              </a:rPr>
              <a:t>, </a:t>
            </a:r>
            <a:r>
              <a:rPr lang="lt-LT" dirty="0" err="1">
                <a:effectLst/>
              </a:rPr>
              <a:t>encoding</a:t>
            </a:r>
            <a:r>
              <a:rPr lang="lt-LT" dirty="0">
                <a:effectLst/>
              </a:rPr>
              <a:t>=</a:t>
            </a:r>
            <a:r>
              <a:rPr lang="lt-LT" dirty="0">
                <a:solidFill>
                  <a:srgbClr val="00A67D"/>
                </a:solidFill>
                <a:effectLst/>
              </a:rPr>
              <a:t>'utf-8'</a:t>
            </a:r>
            <a:r>
              <a:rPr lang="lt-LT" dirty="0">
                <a:effectLst/>
              </a:rPr>
              <a:t>) </a:t>
            </a:r>
            <a:r>
              <a:rPr lang="lt-LT" dirty="0" err="1">
                <a:solidFill>
                  <a:srgbClr val="2E95D3"/>
                </a:solidFill>
                <a:effectLst/>
              </a:rPr>
              <a:t>as</a:t>
            </a:r>
            <a:r>
              <a:rPr lang="lt-LT" dirty="0">
                <a:effectLst/>
              </a:rPr>
              <a:t> failas: </a:t>
            </a:r>
            <a:r>
              <a:rPr lang="lt-LT" dirty="0" err="1">
                <a:effectLst/>
              </a:rPr>
              <a:t>failas.write</a:t>
            </a:r>
            <a:r>
              <a:rPr lang="lt-LT" dirty="0">
                <a:effectLst/>
              </a:rPr>
              <a:t>(</a:t>
            </a:r>
            <a:r>
              <a:rPr lang="lt-LT" dirty="0">
                <a:solidFill>
                  <a:srgbClr val="00A67D"/>
                </a:solidFill>
                <a:effectLst/>
              </a:rPr>
              <a:t>"Čia yra antras sakinys \</a:t>
            </a:r>
            <a:r>
              <a:rPr lang="lt-LT" dirty="0" err="1">
                <a:solidFill>
                  <a:srgbClr val="00A67D"/>
                </a:solidFill>
                <a:effectLst/>
              </a:rPr>
              <a:t>n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>
                <a:effectLst/>
              </a:rPr>
              <a:t>) </a:t>
            </a:r>
          </a:p>
          <a:p>
            <a:pPr algn="l"/>
            <a:b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Pirmiausia šis kodas atidaro "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failas.txt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" pridėjimo rėžimu ir rašo pirmąjį sakinį. Tada jis vėl atidaro tą patį failą pridėjimo rėžimu ir rašo antrąjį sakinį. </a:t>
            </a:r>
            <a:b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</a:br>
            <a:endParaRPr lang="lt-LT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Kiekvienas sakinys yra įrašomas į naują eilutę, nes naudojame "\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n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" simbolį, kuris reiškia naują eilutę.</a:t>
            </a:r>
          </a:p>
          <a:p>
            <a:pPr algn="l"/>
            <a:endParaRPr lang="lt-LT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Dabar, kai atidarome failą skaitymui, matome, kad abu sakiniai yra failo turinyje, o pirmasis sakinys nebuvo perrašytas:</a:t>
            </a:r>
          </a:p>
          <a:p>
            <a:endParaRPr lang="en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A8C57-C812-AF42-98E5-15A911A775C4}" type="slidenum">
              <a:rPr lang="en-LT" smtClean="0"/>
              <a:t>11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4180376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Sveiki, tęsiame mokymus apie dirbimą su failais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Python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kalboje. Šiandien aptarsime, kaip rašyti tekstą norimoje vietoje faile.</a:t>
            </a:r>
          </a:p>
          <a:p>
            <a:pPr algn="l"/>
            <a:b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Python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kalboje yra metodas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seek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(), kuris leidžia nurodyti poziciją faile, nuo kurios norime pradėti rašyti ar skaityti.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seek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() funkcija priima vieną argumentą - baitų poziciją faile, nuo kurios norime pradėti.</a:t>
            </a:r>
          </a:p>
          <a:p>
            <a:pPr algn="l"/>
            <a:b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Pirmiausia, pateiksiu kodą, kurį minėjote:</a:t>
            </a:r>
          </a:p>
          <a:p>
            <a:r>
              <a:rPr lang="lt-LT" dirty="0" err="1">
                <a:solidFill>
                  <a:srgbClr val="2E95D3"/>
                </a:solidFill>
                <a:effectLst/>
              </a:rPr>
              <a:t>with</a:t>
            </a:r>
            <a:r>
              <a:rPr lang="lt-LT" dirty="0">
                <a:effectLst/>
              </a:rPr>
              <a:t> </a:t>
            </a:r>
            <a:r>
              <a:rPr lang="lt-LT" dirty="0" err="1">
                <a:solidFill>
                  <a:srgbClr val="E9950C"/>
                </a:solidFill>
                <a:effectLst/>
              </a:rPr>
              <a:t>open</a:t>
            </a:r>
            <a:r>
              <a:rPr lang="lt-LT" dirty="0">
                <a:effectLst/>
              </a:rPr>
              <a:t>(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 err="1">
                <a:solidFill>
                  <a:srgbClr val="00A67D"/>
                </a:solidFill>
                <a:effectLst/>
              </a:rPr>
              <a:t>failas.txt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>
                <a:effectLst/>
              </a:rPr>
              <a:t>, </a:t>
            </a:r>
            <a:r>
              <a:rPr lang="lt-LT" dirty="0">
                <a:solidFill>
                  <a:srgbClr val="00A67D"/>
                </a:solidFill>
                <a:effectLst/>
              </a:rPr>
              <a:t>'</a:t>
            </a:r>
            <a:r>
              <a:rPr lang="lt-LT" dirty="0" err="1">
                <a:solidFill>
                  <a:srgbClr val="00A67D"/>
                </a:solidFill>
                <a:effectLst/>
              </a:rPr>
              <a:t>w</a:t>
            </a:r>
            <a:r>
              <a:rPr lang="lt-LT" dirty="0">
                <a:solidFill>
                  <a:srgbClr val="00A67D"/>
                </a:solidFill>
                <a:effectLst/>
              </a:rPr>
              <a:t>'</a:t>
            </a:r>
            <a:r>
              <a:rPr lang="lt-LT" dirty="0">
                <a:effectLst/>
              </a:rPr>
              <a:t>, </a:t>
            </a:r>
            <a:r>
              <a:rPr lang="lt-LT" dirty="0" err="1">
                <a:effectLst/>
              </a:rPr>
              <a:t>encoding</a:t>
            </a:r>
            <a:r>
              <a:rPr lang="lt-LT" dirty="0">
                <a:effectLst/>
              </a:rPr>
              <a:t>=</a:t>
            </a:r>
            <a:r>
              <a:rPr lang="lt-LT" dirty="0">
                <a:solidFill>
                  <a:srgbClr val="00A67D"/>
                </a:solidFill>
                <a:effectLst/>
              </a:rPr>
              <a:t>'utf-8'</a:t>
            </a:r>
            <a:r>
              <a:rPr lang="lt-LT" dirty="0">
                <a:effectLst/>
              </a:rPr>
              <a:t>) </a:t>
            </a:r>
            <a:r>
              <a:rPr lang="lt-LT" dirty="0" err="1">
                <a:solidFill>
                  <a:srgbClr val="2E95D3"/>
                </a:solidFill>
                <a:effectLst/>
              </a:rPr>
              <a:t>as</a:t>
            </a:r>
            <a:r>
              <a:rPr lang="lt-LT" dirty="0">
                <a:effectLst/>
              </a:rPr>
              <a:t> failas: </a:t>
            </a:r>
            <a:r>
              <a:rPr lang="lt-LT" dirty="0" err="1">
                <a:effectLst/>
              </a:rPr>
              <a:t>failas.write</a:t>
            </a:r>
            <a:r>
              <a:rPr lang="lt-LT" dirty="0">
                <a:effectLst/>
              </a:rPr>
              <a:t>(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 err="1">
                <a:solidFill>
                  <a:srgbClr val="00A67D"/>
                </a:solidFill>
                <a:effectLst/>
              </a:rPr>
              <a:t>Test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>
                <a:effectLst/>
              </a:rPr>
              <a:t>) </a:t>
            </a:r>
            <a:r>
              <a:rPr lang="lt-LT" dirty="0" err="1">
                <a:effectLst/>
              </a:rPr>
              <a:t>failas.seek</a:t>
            </a:r>
            <a:r>
              <a:rPr lang="lt-LT" dirty="0">
                <a:effectLst/>
              </a:rPr>
              <a:t>(</a:t>
            </a:r>
            <a:r>
              <a:rPr lang="lt-LT" dirty="0">
                <a:solidFill>
                  <a:srgbClr val="DF3079"/>
                </a:solidFill>
                <a:effectLst/>
              </a:rPr>
              <a:t>0</a:t>
            </a:r>
            <a:r>
              <a:rPr lang="lt-LT" dirty="0">
                <a:effectLst/>
              </a:rPr>
              <a:t>) </a:t>
            </a:r>
            <a:r>
              <a:rPr lang="lt-LT" dirty="0" err="1">
                <a:effectLst/>
              </a:rPr>
              <a:t>failas.write</a:t>
            </a:r>
            <a:r>
              <a:rPr lang="lt-LT" dirty="0">
                <a:effectLst/>
              </a:rPr>
              <a:t>(</a:t>
            </a:r>
            <a:r>
              <a:rPr lang="lt-LT" dirty="0">
                <a:solidFill>
                  <a:srgbClr val="00A67D"/>
                </a:solidFill>
                <a:effectLst/>
              </a:rPr>
              <a:t>"BE"</a:t>
            </a:r>
            <a:r>
              <a:rPr lang="lt-LT" dirty="0">
                <a:effectLst/>
              </a:rPr>
              <a:t>) </a:t>
            </a:r>
          </a:p>
          <a:p>
            <a:pPr algn="l"/>
            <a:b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Šis kodas atidaro "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failas.txt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" failą rašymui. Jis rašo "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Test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" ir tada grįžta į failo pradžią naudodamas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seek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(0). Tada jis rašo "BE".</a:t>
            </a:r>
          </a:p>
          <a:p>
            <a:pPr algn="l"/>
            <a:b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Įdomu pastebėti, kad "BE" yra parašyta failo pradžioje, perrašant pirmas dvi "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Test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" simbolių pozicijas. Taigi, po šio kodo vykdymo, failo turinys bus "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BEst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".</a:t>
            </a:r>
          </a:p>
          <a:p>
            <a:pPr algn="l"/>
            <a:b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Atkreipkite dėmesį, kad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seek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() funkcija naudoja baitų pozicijas, o ne simbolių. Tai gali sukelti problemų, kai dirbame su simboliais, kurie užima daugiau nei </a:t>
            </a:r>
            <a:b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vieną baitą, pavyzdžiui, su lietuviškais simboliais arba kitais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Unicode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simboliais.</a:t>
            </a:r>
          </a:p>
          <a:p>
            <a:pPr algn="l"/>
            <a:endParaRPr lang="lt-LT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Taip pat svarbu žinoti, kad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seek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() funkcija gali būti naudojama tik atidarius failą rašymui ('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w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', 'a', '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r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+') arba skaitymui ir rašymui ('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r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+'), o ne tik skaitymui ('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r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').</a:t>
            </a:r>
          </a:p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Tikiuosi, kad ši informacija padės jums geriau suprasti, kaip dirbti su failais ir kaip naudoti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seek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() funkciją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Python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kalboje!</a:t>
            </a:r>
          </a:p>
          <a:p>
            <a:endParaRPr lang="en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A8C57-C812-AF42-98E5-15A911A775C4}" type="slidenum">
              <a:rPr lang="en-LT" smtClean="0"/>
              <a:t>12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7756102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b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Sveiki, tęsiame mokymus apie dirbimą su failais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Python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kalboje. Šiandien aptarsime, kaip skaityti iš failo po vieną eilutę kiekvienoje iteracijoje.</a:t>
            </a:r>
          </a:p>
          <a:p>
            <a:pPr algn="l"/>
            <a:endParaRPr lang="lt-LT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Python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kalboje yra du metodai, kurie leidžia skaityti failo turinį po vieną eilutę: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readline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() ir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readlines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().</a:t>
            </a:r>
          </a:p>
          <a:p>
            <a:pPr algn="l"/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readline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() metodas skaito iš failo vieną eilutę kiekvienoje iteracijoje. Kiekvieną kartą, kai kviečiame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readline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(), jis grąžina sekančią eilutę iš failo. Kai pasiekiama failo pabaiga,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readline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() grąžina tuščią eilutę (‘‘).</a:t>
            </a:r>
          </a:p>
          <a:p>
            <a:pPr algn="l"/>
            <a:endParaRPr lang="lt-LT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Čia yra pavyzdys, kaip naudoti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readline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():</a:t>
            </a:r>
          </a:p>
          <a:p>
            <a:r>
              <a:rPr lang="lt-LT" dirty="0" err="1">
                <a:effectLst/>
                <a:latin typeface="Söhne"/>
              </a:rPr>
              <a:t>pythonCopy</a:t>
            </a:r>
            <a:r>
              <a:rPr lang="lt-LT" dirty="0">
                <a:effectLst/>
                <a:latin typeface="Söhne"/>
              </a:rPr>
              <a:t> </a:t>
            </a:r>
            <a:r>
              <a:rPr lang="lt-LT" dirty="0" err="1">
                <a:effectLst/>
                <a:latin typeface="Söhne"/>
              </a:rPr>
              <a:t>code</a:t>
            </a:r>
            <a:endParaRPr lang="lt-LT" dirty="0">
              <a:effectLst/>
              <a:latin typeface="Söhne"/>
            </a:endParaRPr>
          </a:p>
          <a:p>
            <a:r>
              <a:rPr lang="lt-LT" dirty="0" err="1">
                <a:solidFill>
                  <a:srgbClr val="2E95D3"/>
                </a:solidFill>
                <a:effectLst/>
              </a:rPr>
              <a:t>with</a:t>
            </a:r>
            <a:r>
              <a:rPr lang="lt-LT" dirty="0">
                <a:effectLst/>
              </a:rPr>
              <a:t> </a:t>
            </a:r>
            <a:r>
              <a:rPr lang="lt-LT" dirty="0" err="1">
                <a:solidFill>
                  <a:srgbClr val="E9950C"/>
                </a:solidFill>
                <a:effectLst/>
              </a:rPr>
              <a:t>open</a:t>
            </a:r>
            <a:r>
              <a:rPr lang="lt-LT" dirty="0">
                <a:effectLst/>
              </a:rPr>
              <a:t>(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 err="1">
                <a:solidFill>
                  <a:srgbClr val="00A67D"/>
                </a:solidFill>
                <a:effectLst/>
              </a:rPr>
              <a:t>failas.txt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>
                <a:effectLst/>
              </a:rPr>
              <a:t>, </a:t>
            </a:r>
            <a:r>
              <a:rPr lang="lt-LT" dirty="0">
                <a:solidFill>
                  <a:srgbClr val="00A67D"/>
                </a:solidFill>
                <a:effectLst/>
              </a:rPr>
              <a:t>'</a:t>
            </a:r>
            <a:r>
              <a:rPr lang="lt-LT" dirty="0" err="1">
                <a:solidFill>
                  <a:srgbClr val="00A67D"/>
                </a:solidFill>
                <a:effectLst/>
              </a:rPr>
              <a:t>r</a:t>
            </a:r>
            <a:r>
              <a:rPr lang="lt-LT" dirty="0">
                <a:solidFill>
                  <a:srgbClr val="00A67D"/>
                </a:solidFill>
                <a:effectLst/>
              </a:rPr>
              <a:t>'</a:t>
            </a:r>
            <a:r>
              <a:rPr lang="lt-LT" dirty="0">
                <a:effectLst/>
              </a:rPr>
              <a:t>, </a:t>
            </a:r>
            <a:r>
              <a:rPr lang="lt-LT" dirty="0" err="1">
                <a:effectLst/>
              </a:rPr>
              <a:t>encoding</a:t>
            </a:r>
            <a:r>
              <a:rPr lang="lt-LT" dirty="0">
                <a:effectLst/>
              </a:rPr>
              <a:t>=</a:t>
            </a:r>
            <a:r>
              <a:rPr lang="lt-LT" dirty="0">
                <a:solidFill>
                  <a:srgbClr val="00A67D"/>
                </a:solidFill>
                <a:effectLst/>
              </a:rPr>
              <a:t>'utf-8'</a:t>
            </a:r>
            <a:r>
              <a:rPr lang="lt-LT" dirty="0">
                <a:effectLst/>
              </a:rPr>
              <a:t>) </a:t>
            </a:r>
            <a:r>
              <a:rPr lang="lt-LT" dirty="0" err="1">
                <a:solidFill>
                  <a:srgbClr val="2E95D3"/>
                </a:solidFill>
                <a:effectLst/>
              </a:rPr>
              <a:t>as</a:t>
            </a:r>
            <a:r>
              <a:rPr lang="lt-LT" dirty="0">
                <a:effectLst/>
              </a:rPr>
              <a:t> failas: </a:t>
            </a:r>
            <a:r>
              <a:rPr lang="lt-LT" dirty="0" err="1">
                <a:solidFill>
                  <a:srgbClr val="E9950C"/>
                </a:solidFill>
                <a:effectLst/>
              </a:rPr>
              <a:t>print</a:t>
            </a:r>
            <a:r>
              <a:rPr lang="lt-LT" dirty="0">
                <a:effectLst/>
              </a:rPr>
              <a:t>(</a:t>
            </a:r>
            <a:r>
              <a:rPr lang="lt-LT" dirty="0" err="1">
                <a:effectLst/>
              </a:rPr>
              <a:t>failas.readline</a:t>
            </a:r>
            <a:r>
              <a:rPr lang="lt-LT" dirty="0">
                <a:effectLst/>
              </a:rPr>
              <a:t>()) </a:t>
            </a:r>
            <a:r>
              <a:rPr lang="lt-LT" dirty="0" err="1">
                <a:solidFill>
                  <a:srgbClr val="E9950C"/>
                </a:solidFill>
                <a:effectLst/>
              </a:rPr>
              <a:t>print</a:t>
            </a:r>
            <a:r>
              <a:rPr lang="lt-LT" dirty="0">
                <a:effectLst/>
              </a:rPr>
              <a:t>(</a:t>
            </a:r>
            <a:r>
              <a:rPr lang="lt-LT" dirty="0" err="1">
                <a:effectLst/>
              </a:rPr>
              <a:t>failas.readline</a:t>
            </a:r>
            <a:r>
              <a:rPr lang="lt-LT" dirty="0">
                <a:effectLst/>
              </a:rPr>
              <a:t>()) </a:t>
            </a:r>
            <a:r>
              <a:rPr lang="lt-LT" dirty="0" err="1">
                <a:solidFill>
                  <a:srgbClr val="E9950C"/>
                </a:solidFill>
                <a:effectLst/>
              </a:rPr>
              <a:t>print</a:t>
            </a:r>
            <a:r>
              <a:rPr lang="lt-LT" dirty="0">
                <a:effectLst/>
              </a:rPr>
              <a:t>(</a:t>
            </a:r>
            <a:r>
              <a:rPr lang="lt-LT" dirty="0" err="1">
                <a:effectLst/>
              </a:rPr>
              <a:t>failas.readline</a:t>
            </a:r>
            <a:r>
              <a:rPr lang="lt-LT" dirty="0">
                <a:effectLst/>
              </a:rPr>
              <a:t>()) </a:t>
            </a:r>
          </a:p>
          <a:p>
            <a:pPr algn="l"/>
            <a:endParaRPr lang="lt-LT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Šis kodas atidaro "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failas.txt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" failą skaitymui ir atspausdina pirmąsias tris eilutes iš failo.</a:t>
            </a:r>
          </a:p>
          <a:p>
            <a:pPr algn="l"/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readlines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() metodas grąžina visą failo turinį kaip sąrašą, kur kiekvienas sąrašo elementas yra viena failo eilutė. Tai leidžia mums lengvai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iteruoti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per failo turinį.</a:t>
            </a:r>
          </a:p>
          <a:p>
            <a:pPr algn="l"/>
            <a:endParaRPr lang="lt-LT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Čia yra pavyzdys, kaip naudoti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readlines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():</a:t>
            </a:r>
          </a:p>
          <a:p>
            <a:r>
              <a:rPr lang="lt-LT" dirty="0" err="1">
                <a:solidFill>
                  <a:srgbClr val="2E95D3"/>
                </a:solidFill>
                <a:effectLst/>
              </a:rPr>
              <a:t>with</a:t>
            </a:r>
            <a:r>
              <a:rPr lang="lt-LT" dirty="0">
                <a:effectLst/>
              </a:rPr>
              <a:t> </a:t>
            </a:r>
            <a:r>
              <a:rPr lang="lt-LT" dirty="0" err="1">
                <a:solidFill>
                  <a:srgbClr val="E9950C"/>
                </a:solidFill>
                <a:effectLst/>
              </a:rPr>
              <a:t>open</a:t>
            </a:r>
            <a:r>
              <a:rPr lang="lt-LT" dirty="0">
                <a:effectLst/>
              </a:rPr>
              <a:t>(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 err="1">
                <a:solidFill>
                  <a:srgbClr val="00A67D"/>
                </a:solidFill>
                <a:effectLst/>
              </a:rPr>
              <a:t>failas.txt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>
                <a:effectLst/>
              </a:rPr>
              <a:t>, </a:t>
            </a:r>
            <a:r>
              <a:rPr lang="lt-LT" dirty="0">
                <a:solidFill>
                  <a:srgbClr val="00A67D"/>
                </a:solidFill>
                <a:effectLst/>
              </a:rPr>
              <a:t>'</a:t>
            </a:r>
            <a:r>
              <a:rPr lang="lt-LT" dirty="0" err="1">
                <a:solidFill>
                  <a:srgbClr val="00A67D"/>
                </a:solidFill>
                <a:effectLst/>
              </a:rPr>
              <a:t>r</a:t>
            </a:r>
            <a:r>
              <a:rPr lang="lt-LT" dirty="0">
                <a:solidFill>
                  <a:srgbClr val="00A67D"/>
                </a:solidFill>
                <a:effectLst/>
              </a:rPr>
              <a:t>'</a:t>
            </a:r>
            <a:r>
              <a:rPr lang="lt-LT" dirty="0">
                <a:effectLst/>
              </a:rPr>
              <a:t>, </a:t>
            </a:r>
            <a:r>
              <a:rPr lang="lt-LT" dirty="0" err="1">
                <a:effectLst/>
              </a:rPr>
              <a:t>encoding</a:t>
            </a:r>
            <a:r>
              <a:rPr lang="lt-LT" dirty="0">
                <a:effectLst/>
              </a:rPr>
              <a:t>=</a:t>
            </a:r>
            <a:r>
              <a:rPr lang="lt-LT" dirty="0">
                <a:solidFill>
                  <a:srgbClr val="00A67D"/>
                </a:solidFill>
                <a:effectLst/>
              </a:rPr>
              <a:t>'utf-8'</a:t>
            </a:r>
            <a:r>
              <a:rPr lang="lt-LT" dirty="0">
                <a:effectLst/>
              </a:rPr>
              <a:t>) </a:t>
            </a:r>
            <a:r>
              <a:rPr lang="lt-LT" dirty="0" err="1">
                <a:solidFill>
                  <a:srgbClr val="2E95D3"/>
                </a:solidFill>
                <a:effectLst/>
              </a:rPr>
              <a:t>as</a:t>
            </a:r>
            <a:r>
              <a:rPr lang="lt-LT" dirty="0">
                <a:effectLst/>
              </a:rPr>
              <a:t> failas: </a:t>
            </a:r>
            <a:r>
              <a:rPr lang="lt-LT" dirty="0" err="1">
                <a:solidFill>
                  <a:srgbClr val="E9950C"/>
                </a:solidFill>
                <a:effectLst/>
              </a:rPr>
              <a:t>print</a:t>
            </a:r>
            <a:r>
              <a:rPr lang="lt-LT" dirty="0">
                <a:effectLst/>
              </a:rPr>
              <a:t>(</a:t>
            </a:r>
            <a:r>
              <a:rPr lang="lt-LT" dirty="0" err="1">
                <a:effectLst/>
              </a:rPr>
              <a:t>failas.readlines</a:t>
            </a:r>
            <a:r>
              <a:rPr lang="lt-LT" dirty="0">
                <a:effectLst/>
              </a:rPr>
              <a:t>()) </a:t>
            </a:r>
          </a:p>
          <a:p>
            <a:pPr algn="l"/>
            <a:endParaRPr lang="lt-LT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Šis kodas atidaro "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failas.txt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" failą skaitymui ir atspausdina visą failo turinį kaip sąrašą, kur kiekvienas elementas yra viena eilutė.</a:t>
            </a:r>
          </a:p>
          <a:p>
            <a:pPr algn="l"/>
            <a:endParaRPr lang="lt-LT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Tikiuosi, kad ši informacija padės jums geriau suprasti, kaip dirbti su failais ir kaip skaityti iš failo po vieną eilutę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Python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kalboje!</a:t>
            </a:r>
          </a:p>
          <a:p>
            <a:endParaRPr lang="en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A8C57-C812-AF42-98E5-15A911A775C4}" type="slidenum">
              <a:rPr lang="en-LT" smtClean="0"/>
              <a:t>13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41229053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Sveiki, tęsiame mokymus apie dirbimą su failais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Python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kalboje. Šiandien aptarsime, kaip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iteruoti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per visas failo eilutes.</a:t>
            </a:r>
          </a:p>
          <a:p>
            <a:pPr algn="l"/>
            <a:endParaRPr lang="lt-LT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Python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kalboje, kai atidarome failą skaitymui, galime lengvai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iteruoti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per visas jo eilutes naudodami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for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ciklą. Kiekvieno ciklo iteracijoje, eilutė iš failo yra nuskaitoma ir galime su ja atlikti norimą operaciją, pavyzdžiui, ją atspausdinti.</a:t>
            </a:r>
          </a:p>
          <a:p>
            <a:pPr algn="l"/>
            <a:endParaRPr lang="lt-LT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Štai pavyzdys, kaip tai atlikti:</a:t>
            </a:r>
          </a:p>
          <a:p>
            <a:r>
              <a:rPr lang="lt-LT" dirty="0" err="1">
                <a:solidFill>
                  <a:srgbClr val="2E95D3"/>
                </a:solidFill>
                <a:effectLst/>
              </a:rPr>
              <a:t>with</a:t>
            </a:r>
            <a:r>
              <a:rPr lang="lt-LT" dirty="0">
                <a:effectLst/>
              </a:rPr>
              <a:t> </a:t>
            </a:r>
            <a:r>
              <a:rPr lang="lt-LT" dirty="0" err="1">
                <a:solidFill>
                  <a:srgbClr val="E9950C"/>
                </a:solidFill>
                <a:effectLst/>
              </a:rPr>
              <a:t>open</a:t>
            </a:r>
            <a:r>
              <a:rPr lang="lt-LT" dirty="0">
                <a:effectLst/>
              </a:rPr>
              <a:t>(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 err="1">
                <a:solidFill>
                  <a:srgbClr val="00A67D"/>
                </a:solidFill>
                <a:effectLst/>
              </a:rPr>
              <a:t>failas.txt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>
                <a:effectLst/>
              </a:rPr>
              <a:t>, </a:t>
            </a:r>
            <a:r>
              <a:rPr lang="lt-LT" dirty="0">
                <a:solidFill>
                  <a:srgbClr val="00A67D"/>
                </a:solidFill>
                <a:effectLst/>
              </a:rPr>
              <a:t>'</a:t>
            </a:r>
            <a:r>
              <a:rPr lang="lt-LT" dirty="0" err="1">
                <a:solidFill>
                  <a:srgbClr val="00A67D"/>
                </a:solidFill>
                <a:effectLst/>
              </a:rPr>
              <a:t>r</a:t>
            </a:r>
            <a:r>
              <a:rPr lang="lt-LT" dirty="0">
                <a:solidFill>
                  <a:srgbClr val="00A67D"/>
                </a:solidFill>
                <a:effectLst/>
              </a:rPr>
              <a:t>'</a:t>
            </a:r>
            <a:r>
              <a:rPr lang="lt-LT" dirty="0">
                <a:effectLst/>
              </a:rPr>
              <a:t>, </a:t>
            </a:r>
            <a:r>
              <a:rPr lang="lt-LT" dirty="0" err="1">
                <a:effectLst/>
              </a:rPr>
              <a:t>encoding</a:t>
            </a:r>
            <a:r>
              <a:rPr lang="lt-LT" dirty="0">
                <a:effectLst/>
              </a:rPr>
              <a:t>=</a:t>
            </a:r>
            <a:r>
              <a:rPr lang="lt-LT" dirty="0">
                <a:solidFill>
                  <a:srgbClr val="00A67D"/>
                </a:solidFill>
                <a:effectLst/>
              </a:rPr>
              <a:t>'utf-8'</a:t>
            </a:r>
            <a:r>
              <a:rPr lang="lt-LT" dirty="0">
                <a:effectLst/>
              </a:rPr>
              <a:t>) </a:t>
            </a:r>
            <a:r>
              <a:rPr lang="lt-LT" dirty="0" err="1">
                <a:solidFill>
                  <a:srgbClr val="2E95D3"/>
                </a:solidFill>
                <a:effectLst/>
              </a:rPr>
              <a:t>as</a:t>
            </a:r>
            <a:r>
              <a:rPr lang="lt-LT" dirty="0">
                <a:effectLst/>
              </a:rPr>
              <a:t> failas: </a:t>
            </a:r>
            <a:r>
              <a:rPr lang="lt-LT" dirty="0" err="1">
                <a:solidFill>
                  <a:srgbClr val="2E95D3"/>
                </a:solidFill>
                <a:effectLst/>
              </a:rPr>
              <a:t>for</a:t>
            </a:r>
            <a:r>
              <a:rPr lang="lt-LT" dirty="0">
                <a:effectLst/>
              </a:rPr>
              <a:t> eilute </a:t>
            </a:r>
            <a:r>
              <a:rPr lang="lt-LT" dirty="0" err="1">
                <a:solidFill>
                  <a:srgbClr val="2E95D3"/>
                </a:solidFill>
                <a:effectLst/>
              </a:rPr>
              <a:t>in</a:t>
            </a:r>
            <a:r>
              <a:rPr lang="lt-LT" dirty="0">
                <a:effectLst/>
              </a:rPr>
              <a:t> failas: </a:t>
            </a:r>
            <a:r>
              <a:rPr lang="lt-LT" dirty="0" err="1">
                <a:solidFill>
                  <a:srgbClr val="E9950C"/>
                </a:solidFill>
                <a:effectLst/>
              </a:rPr>
              <a:t>print</a:t>
            </a:r>
            <a:r>
              <a:rPr lang="lt-LT" dirty="0">
                <a:effectLst/>
              </a:rPr>
              <a:t>(eilute) </a:t>
            </a:r>
          </a:p>
          <a:p>
            <a:pPr algn="l"/>
            <a:endParaRPr lang="lt-LT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Šis kodas atidaro "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failas.txt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" failą skaitymui ir tada pradeda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for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ciklą. Kiekvieno ciklo iteracijoje, eilutė iš failo yra nuskaitoma ir atspausdinama.</a:t>
            </a:r>
          </a:p>
          <a:p>
            <a:pPr algn="l"/>
            <a:endParaRPr lang="lt-LT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Atkreipkite dėmesį, kad kai skaitome failą naudodami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for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ciklą, kiekviena eilutė yra grąžinama su naujos eilutės simboliu ('\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n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') gale. Tai reiškia, kad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print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funkcija atspausdins tuščią eilutę po kiekvienos failo eilutės, nes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print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funkcija taip pat automatiškai prideda naujos eilutės simbolį. Jei norite, kad eilutės nebūtų atskirtos tuščiomis eilutėmis, galite naudoti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rstrip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() funkciją, kad pašalintumėte naujos eilutės simbolį.</a:t>
            </a:r>
          </a:p>
          <a:p>
            <a:pPr algn="l"/>
            <a:endParaRPr lang="lt-LT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Tikiuosi, kad ši informacija padės jums geriau suprasti, kaip dirbti su failais ir kaip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iteruoti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per visas failo eilutes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Python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kalboje!</a:t>
            </a:r>
          </a:p>
          <a:p>
            <a:endParaRPr lang="en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A8C57-C812-AF42-98E5-15A911A775C4}" type="slidenum">
              <a:rPr lang="en-LT" smtClean="0"/>
              <a:t>14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42879403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Tęsiame mokymus apie dirbimą su failais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Python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kalboje. Šiandien kalbėsime apie tai, kaip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iteruoti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per failo eilutes be tarpų tarp jų.</a:t>
            </a:r>
          </a:p>
          <a:p>
            <a:pPr algn="l"/>
            <a:endParaRPr lang="lt-LT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Kaip ir minėjau anksčiau, kai skaitome failo eilutes naudodami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for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ciklą,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Python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automatiškai prideda naujos eilutės simbolį ('\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n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') prie kiekvienos eilutės. Tai reiškia, kad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print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funkcija atspausdins tuščią eilutę po kiekvienos failo eilutės, nes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print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funkcija taip pat automatiškai prideda naujos eilutės simbolį.</a:t>
            </a:r>
          </a:p>
          <a:p>
            <a:pPr algn="l"/>
            <a:endParaRPr lang="lt-LT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Norint atsisakyti šio automatinio naujos eilutės simbolio pridėjimo, galime nurodyti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end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parametrą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print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funkcijoje.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end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parametras nurodo, ką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print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funkcija turėtų pridėti prie eilutės galo po atspausdinimo, o numatytasis yra naujos eilutės simbolis ('\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n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'). Jei norime, kad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print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funkcija nieko nepridėtų, galime nurodyti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end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kaip tuščią eilutę (''), kaip parodyta žemiau:</a:t>
            </a:r>
            <a:endParaRPr lang="lt-LT" dirty="0">
              <a:effectLst/>
              <a:latin typeface="Söhne"/>
            </a:endParaRPr>
          </a:p>
          <a:p>
            <a:r>
              <a:rPr lang="lt-LT" dirty="0" err="1">
                <a:solidFill>
                  <a:srgbClr val="2E95D3"/>
                </a:solidFill>
                <a:effectLst/>
              </a:rPr>
              <a:t>with</a:t>
            </a:r>
            <a:r>
              <a:rPr lang="lt-LT" dirty="0">
                <a:effectLst/>
              </a:rPr>
              <a:t> </a:t>
            </a:r>
            <a:r>
              <a:rPr lang="lt-LT" dirty="0" err="1">
                <a:solidFill>
                  <a:srgbClr val="E9950C"/>
                </a:solidFill>
                <a:effectLst/>
              </a:rPr>
              <a:t>open</a:t>
            </a:r>
            <a:r>
              <a:rPr lang="lt-LT" dirty="0">
                <a:effectLst/>
              </a:rPr>
              <a:t>(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 err="1">
                <a:solidFill>
                  <a:srgbClr val="00A67D"/>
                </a:solidFill>
                <a:effectLst/>
              </a:rPr>
              <a:t>failas.txt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>
                <a:effectLst/>
              </a:rPr>
              <a:t>, </a:t>
            </a:r>
            <a:r>
              <a:rPr lang="lt-LT" dirty="0">
                <a:solidFill>
                  <a:srgbClr val="00A67D"/>
                </a:solidFill>
                <a:effectLst/>
              </a:rPr>
              <a:t>'</a:t>
            </a:r>
            <a:r>
              <a:rPr lang="lt-LT" dirty="0" err="1">
                <a:solidFill>
                  <a:srgbClr val="00A67D"/>
                </a:solidFill>
                <a:effectLst/>
              </a:rPr>
              <a:t>r</a:t>
            </a:r>
            <a:r>
              <a:rPr lang="lt-LT" dirty="0">
                <a:solidFill>
                  <a:srgbClr val="00A67D"/>
                </a:solidFill>
                <a:effectLst/>
              </a:rPr>
              <a:t>'</a:t>
            </a:r>
            <a:r>
              <a:rPr lang="lt-LT" dirty="0">
                <a:effectLst/>
              </a:rPr>
              <a:t>, </a:t>
            </a:r>
            <a:r>
              <a:rPr lang="lt-LT" dirty="0" err="1">
                <a:effectLst/>
              </a:rPr>
              <a:t>encoding</a:t>
            </a:r>
            <a:r>
              <a:rPr lang="lt-LT" dirty="0">
                <a:effectLst/>
              </a:rPr>
              <a:t>=</a:t>
            </a:r>
            <a:r>
              <a:rPr lang="lt-LT" dirty="0">
                <a:solidFill>
                  <a:srgbClr val="00A67D"/>
                </a:solidFill>
                <a:effectLst/>
              </a:rPr>
              <a:t>'utf-8'</a:t>
            </a:r>
            <a:r>
              <a:rPr lang="lt-LT" dirty="0">
                <a:effectLst/>
              </a:rPr>
              <a:t>) </a:t>
            </a:r>
            <a:r>
              <a:rPr lang="lt-LT" dirty="0" err="1">
                <a:solidFill>
                  <a:srgbClr val="2E95D3"/>
                </a:solidFill>
                <a:effectLst/>
              </a:rPr>
              <a:t>as</a:t>
            </a:r>
            <a:r>
              <a:rPr lang="lt-LT" dirty="0">
                <a:effectLst/>
              </a:rPr>
              <a:t> failas: </a:t>
            </a:r>
            <a:r>
              <a:rPr lang="lt-LT" dirty="0" err="1">
                <a:solidFill>
                  <a:srgbClr val="2E95D3"/>
                </a:solidFill>
                <a:effectLst/>
              </a:rPr>
              <a:t>for</a:t>
            </a:r>
            <a:r>
              <a:rPr lang="lt-LT" dirty="0">
                <a:effectLst/>
              </a:rPr>
              <a:t> eilute </a:t>
            </a:r>
            <a:r>
              <a:rPr lang="lt-LT" dirty="0" err="1">
                <a:solidFill>
                  <a:srgbClr val="2E95D3"/>
                </a:solidFill>
                <a:effectLst/>
              </a:rPr>
              <a:t>in</a:t>
            </a:r>
            <a:r>
              <a:rPr lang="lt-LT" dirty="0">
                <a:effectLst/>
              </a:rPr>
              <a:t> failas: </a:t>
            </a:r>
            <a:r>
              <a:rPr lang="lt-LT" dirty="0" err="1">
                <a:solidFill>
                  <a:srgbClr val="E9950C"/>
                </a:solidFill>
                <a:effectLst/>
              </a:rPr>
              <a:t>print</a:t>
            </a:r>
            <a:r>
              <a:rPr lang="lt-LT" dirty="0">
                <a:effectLst/>
              </a:rPr>
              <a:t>(eilute, </a:t>
            </a:r>
            <a:r>
              <a:rPr lang="lt-LT" dirty="0" err="1">
                <a:effectLst/>
              </a:rPr>
              <a:t>end</a:t>
            </a:r>
            <a:r>
              <a:rPr lang="lt-LT" dirty="0">
                <a:effectLst/>
              </a:rPr>
              <a:t>=</a:t>
            </a:r>
            <a:r>
              <a:rPr lang="lt-LT" dirty="0">
                <a:solidFill>
                  <a:srgbClr val="00A67D"/>
                </a:solidFill>
                <a:effectLst/>
              </a:rPr>
              <a:t>‘‘</a:t>
            </a:r>
            <a:r>
              <a:rPr lang="lt-LT" dirty="0">
                <a:effectLst/>
              </a:rPr>
              <a:t>) </a:t>
            </a:r>
          </a:p>
          <a:p>
            <a:pPr algn="l"/>
            <a:endParaRPr lang="lt-LT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Šis kodas atidaro "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failas.txt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" failą skaitymui ir tada pradeda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for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ciklą. Kiekvieno ciklo iteracijoje, eilutė iš failo yra nuskaitoma ir atspausdinama be papildomo naujos eilutės simbolio.</a:t>
            </a:r>
          </a:p>
          <a:p>
            <a:pPr algn="l"/>
            <a:endParaRPr lang="lt-LT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Tikiuosi, kad ši informacija padės jums geriau suprasti, kaip dirbti su failais ir kaip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iteruoti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per visas failo eilutes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Python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kalboje be tarpų tarp eilučių!</a:t>
            </a:r>
          </a:p>
          <a:p>
            <a:endParaRPr lang="en-LT" dirty="0"/>
          </a:p>
          <a:p>
            <a:endParaRPr lang="en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A8C57-C812-AF42-98E5-15A911A775C4}" type="slidenum">
              <a:rPr lang="en-LT" smtClean="0"/>
              <a:t>15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9847057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Kartais, dirbant su labai dideliais failais, mums gali prireikti skaityti tik tam tikrą duomenų kiekį, o ne visą failą.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Python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kalboje galime nurodyti, kiek simbolių norime perskaityti iš failo, naudodami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read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() funkciją su argumentu.</a:t>
            </a:r>
          </a:p>
          <a:p>
            <a:pPr algn="l"/>
            <a:endParaRPr lang="lt-LT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Pirmiausia, atveriame failą skaitymo režime ('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r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') su nurodyta koduote ('utf-8'):</a:t>
            </a:r>
          </a:p>
          <a:p>
            <a:r>
              <a:rPr lang="lt-LT" dirty="0" err="1">
                <a:solidFill>
                  <a:srgbClr val="2E95D3"/>
                </a:solidFill>
                <a:effectLst/>
              </a:rPr>
              <a:t>with</a:t>
            </a:r>
            <a:r>
              <a:rPr lang="lt-LT" dirty="0">
                <a:effectLst/>
              </a:rPr>
              <a:t> </a:t>
            </a:r>
            <a:r>
              <a:rPr lang="lt-LT" dirty="0" err="1">
                <a:solidFill>
                  <a:srgbClr val="E9950C"/>
                </a:solidFill>
                <a:effectLst/>
              </a:rPr>
              <a:t>open</a:t>
            </a:r>
            <a:r>
              <a:rPr lang="lt-LT" dirty="0">
                <a:effectLst/>
              </a:rPr>
              <a:t>(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 err="1">
                <a:solidFill>
                  <a:srgbClr val="00A67D"/>
                </a:solidFill>
                <a:effectLst/>
              </a:rPr>
              <a:t>failas.txt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>
                <a:effectLst/>
              </a:rPr>
              <a:t>, </a:t>
            </a:r>
            <a:r>
              <a:rPr lang="lt-LT" dirty="0">
                <a:solidFill>
                  <a:srgbClr val="00A67D"/>
                </a:solidFill>
                <a:effectLst/>
              </a:rPr>
              <a:t>'</a:t>
            </a:r>
            <a:r>
              <a:rPr lang="lt-LT" dirty="0" err="1">
                <a:solidFill>
                  <a:srgbClr val="00A67D"/>
                </a:solidFill>
                <a:effectLst/>
              </a:rPr>
              <a:t>r</a:t>
            </a:r>
            <a:r>
              <a:rPr lang="lt-LT" dirty="0">
                <a:solidFill>
                  <a:srgbClr val="00A67D"/>
                </a:solidFill>
                <a:effectLst/>
              </a:rPr>
              <a:t>'</a:t>
            </a:r>
            <a:r>
              <a:rPr lang="lt-LT" dirty="0">
                <a:effectLst/>
              </a:rPr>
              <a:t>, </a:t>
            </a:r>
            <a:r>
              <a:rPr lang="lt-LT" dirty="0" err="1">
                <a:effectLst/>
              </a:rPr>
              <a:t>encoding</a:t>
            </a:r>
            <a:r>
              <a:rPr lang="lt-LT" dirty="0">
                <a:effectLst/>
              </a:rPr>
              <a:t>=</a:t>
            </a:r>
            <a:r>
              <a:rPr lang="lt-LT" dirty="0">
                <a:solidFill>
                  <a:srgbClr val="00A67D"/>
                </a:solidFill>
                <a:effectLst/>
              </a:rPr>
              <a:t>"utf-8"</a:t>
            </a:r>
            <a:r>
              <a:rPr lang="lt-LT" dirty="0">
                <a:effectLst/>
              </a:rPr>
              <a:t>) </a:t>
            </a:r>
            <a:r>
              <a:rPr lang="lt-LT" dirty="0" err="1">
                <a:solidFill>
                  <a:srgbClr val="2E95D3"/>
                </a:solidFill>
                <a:effectLst/>
              </a:rPr>
              <a:t>as</a:t>
            </a:r>
            <a:r>
              <a:rPr lang="lt-LT" dirty="0">
                <a:effectLst/>
              </a:rPr>
              <a:t> failas: </a:t>
            </a:r>
          </a:p>
          <a:p>
            <a:pPr algn="l"/>
            <a:endParaRPr lang="lt-LT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Tada, naudojame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read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() funkciją su argumentu, kuris nurodo, kiek simbolių norime perskaityti. Pavyzdžiui,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read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(100) perskaitys 100 simbolių:</a:t>
            </a:r>
          </a:p>
          <a:p>
            <a:r>
              <a:rPr lang="lt-LT" dirty="0" err="1">
                <a:solidFill>
                  <a:srgbClr val="E9950C"/>
                </a:solidFill>
                <a:effectLst/>
              </a:rPr>
              <a:t>print</a:t>
            </a:r>
            <a:r>
              <a:rPr lang="lt-LT" dirty="0">
                <a:effectLst/>
              </a:rPr>
              <a:t>(</a:t>
            </a:r>
            <a:r>
              <a:rPr lang="lt-LT" dirty="0" err="1">
                <a:effectLst/>
              </a:rPr>
              <a:t>failas.read</a:t>
            </a:r>
            <a:r>
              <a:rPr lang="lt-LT" dirty="0">
                <a:effectLst/>
              </a:rPr>
              <a:t>(</a:t>
            </a:r>
            <a:r>
              <a:rPr lang="lt-LT" dirty="0">
                <a:solidFill>
                  <a:srgbClr val="DF3079"/>
                </a:solidFill>
                <a:effectLst/>
              </a:rPr>
              <a:t>100</a:t>
            </a:r>
            <a:r>
              <a:rPr lang="lt-LT" dirty="0">
                <a:effectLst/>
              </a:rPr>
              <a:t>)) </a:t>
            </a:r>
          </a:p>
          <a:p>
            <a:pPr algn="l"/>
            <a:endParaRPr lang="lt-LT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Svarbu pažymėti, kad po kiekvieno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read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() metodo iškvietimo, failo skaitymo vieta (arba "žymeklis")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pasistūmėja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į priekį. Tai reiškia, kad kiekvienas kitas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read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() metodas pradės skaityti nuo ten, kur baigė ankstesnis.</a:t>
            </a:r>
          </a:p>
          <a:p>
            <a:pPr algn="l"/>
            <a:endParaRPr lang="lt-LT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Visas šis kodas atrodo taip:</a:t>
            </a:r>
          </a:p>
          <a:p>
            <a:r>
              <a:rPr lang="lt-LT" dirty="0" err="1">
                <a:solidFill>
                  <a:srgbClr val="2E95D3"/>
                </a:solidFill>
                <a:effectLst/>
              </a:rPr>
              <a:t>with</a:t>
            </a:r>
            <a:r>
              <a:rPr lang="lt-LT" dirty="0">
                <a:effectLst/>
              </a:rPr>
              <a:t> </a:t>
            </a:r>
            <a:r>
              <a:rPr lang="lt-LT" dirty="0" err="1">
                <a:solidFill>
                  <a:srgbClr val="E9950C"/>
                </a:solidFill>
                <a:effectLst/>
              </a:rPr>
              <a:t>open</a:t>
            </a:r>
            <a:r>
              <a:rPr lang="lt-LT" dirty="0">
                <a:effectLst/>
              </a:rPr>
              <a:t>(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 err="1">
                <a:solidFill>
                  <a:srgbClr val="00A67D"/>
                </a:solidFill>
                <a:effectLst/>
              </a:rPr>
              <a:t>failas.txt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>
                <a:effectLst/>
              </a:rPr>
              <a:t>, </a:t>
            </a:r>
            <a:r>
              <a:rPr lang="lt-LT" dirty="0">
                <a:solidFill>
                  <a:srgbClr val="00A67D"/>
                </a:solidFill>
                <a:effectLst/>
              </a:rPr>
              <a:t>'</a:t>
            </a:r>
            <a:r>
              <a:rPr lang="lt-LT" dirty="0" err="1">
                <a:solidFill>
                  <a:srgbClr val="00A67D"/>
                </a:solidFill>
                <a:effectLst/>
              </a:rPr>
              <a:t>r</a:t>
            </a:r>
            <a:r>
              <a:rPr lang="lt-LT" dirty="0">
                <a:solidFill>
                  <a:srgbClr val="00A67D"/>
                </a:solidFill>
                <a:effectLst/>
              </a:rPr>
              <a:t>'</a:t>
            </a:r>
            <a:r>
              <a:rPr lang="lt-LT" dirty="0">
                <a:effectLst/>
              </a:rPr>
              <a:t>, </a:t>
            </a:r>
            <a:r>
              <a:rPr lang="lt-LT" dirty="0" err="1">
                <a:effectLst/>
              </a:rPr>
              <a:t>encoding</a:t>
            </a:r>
            <a:r>
              <a:rPr lang="lt-LT" dirty="0">
                <a:effectLst/>
              </a:rPr>
              <a:t>=</a:t>
            </a:r>
            <a:r>
              <a:rPr lang="lt-LT" dirty="0">
                <a:solidFill>
                  <a:srgbClr val="00A67D"/>
                </a:solidFill>
                <a:effectLst/>
              </a:rPr>
              <a:t>"utf-8"</a:t>
            </a:r>
            <a:r>
              <a:rPr lang="lt-LT" dirty="0">
                <a:effectLst/>
              </a:rPr>
              <a:t>) </a:t>
            </a:r>
            <a:r>
              <a:rPr lang="lt-LT" dirty="0" err="1">
                <a:solidFill>
                  <a:srgbClr val="2E95D3"/>
                </a:solidFill>
                <a:effectLst/>
              </a:rPr>
              <a:t>as</a:t>
            </a:r>
            <a:r>
              <a:rPr lang="lt-LT" dirty="0">
                <a:effectLst/>
              </a:rPr>
              <a:t> failas: </a:t>
            </a:r>
            <a:r>
              <a:rPr lang="lt-LT" dirty="0" err="1">
                <a:solidFill>
                  <a:srgbClr val="E9950C"/>
                </a:solidFill>
                <a:effectLst/>
              </a:rPr>
              <a:t>print</a:t>
            </a:r>
            <a:r>
              <a:rPr lang="lt-LT" dirty="0">
                <a:effectLst/>
              </a:rPr>
              <a:t>(</a:t>
            </a:r>
            <a:r>
              <a:rPr lang="lt-LT" dirty="0" err="1">
                <a:effectLst/>
              </a:rPr>
              <a:t>failas.read</a:t>
            </a:r>
            <a:r>
              <a:rPr lang="lt-LT" dirty="0">
                <a:effectLst/>
              </a:rPr>
              <a:t>(</a:t>
            </a:r>
            <a:r>
              <a:rPr lang="lt-LT" dirty="0">
                <a:solidFill>
                  <a:srgbClr val="DF3079"/>
                </a:solidFill>
                <a:effectLst/>
              </a:rPr>
              <a:t>100</a:t>
            </a:r>
            <a:r>
              <a:rPr lang="lt-LT" dirty="0">
                <a:effectLst/>
              </a:rPr>
              <a:t>)) </a:t>
            </a:r>
            <a:r>
              <a:rPr lang="lt-LT" dirty="0" err="1">
                <a:solidFill>
                  <a:srgbClr val="E9950C"/>
                </a:solidFill>
                <a:effectLst/>
              </a:rPr>
              <a:t>print</a:t>
            </a:r>
            <a:r>
              <a:rPr lang="lt-LT" dirty="0">
                <a:effectLst/>
              </a:rPr>
              <a:t>(</a:t>
            </a:r>
            <a:r>
              <a:rPr lang="lt-LT" dirty="0" err="1">
                <a:effectLst/>
              </a:rPr>
              <a:t>failas.read</a:t>
            </a:r>
            <a:r>
              <a:rPr lang="lt-LT" dirty="0">
                <a:effectLst/>
              </a:rPr>
              <a:t>(</a:t>
            </a:r>
            <a:r>
              <a:rPr lang="lt-LT" dirty="0">
                <a:solidFill>
                  <a:srgbClr val="DF3079"/>
                </a:solidFill>
                <a:effectLst/>
              </a:rPr>
              <a:t>100</a:t>
            </a:r>
            <a:r>
              <a:rPr lang="lt-LT" dirty="0">
                <a:effectLst/>
              </a:rPr>
              <a:t>)) </a:t>
            </a:r>
            <a:r>
              <a:rPr lang="lt-LT" dirty="0" err="1">
                <a:solidFill>
                  <a:srgbClr val="E9950C"/>
                </a:solidFill>
                <a:effectLst/>
              </a:rPr>
              <a:t>print</a:t>
            </a:r>
            <a:r>
              <a:rPr lang="lt-LT" dirty="0">
                <a:effectLst/>
              </a:rPr>
              <a:t>(</a:t>
            </a:r>
            <a:r>
              <a:rPr lang="lt-LT" dirty="0" err="1">
                <a:effectLst/>
              </a:rPr>
              <a:t>failas.read</a:t>
            </a:r>
            <a:r>
              <a:rPr lang="lt-LT" dirty="0">
                <a:effectLst/>
              </a:rPr>
              <a:t>(</a:t>
            </a:r>
            <a:r>
              <a:rPr lang="lt-LT" dirty="0">
                <a:solidFill>
                  <a:srgbClr val="DF3079"/>
                </a:solidFill>
                <a:effectLst/>
              </a:rPr>
              <a:t>100</a:t>
            </a:r>
            <a:r>
              <a:rPr lang="lt-LT" dirty="0">
                <a:effectLst/>
              </a:rPr>
              <a:t>)) </a:t>
            </a:r>
          </a:p>
          <a:p>
            <a:pPr algn="l"/>
            <a:endParaRPr lang="lt-LT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Šis kodas atspausdins pirmas 100, tada kitas 100, o po to dar kitas 100 simbolių iš failo. Jei failas būtų trumpesnis nei 300 simbolių, paskutinis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read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(100) metodas grąžintų mažiau simbolių arba tuščią eilutę, jei failo pabaiga būtų pasiekta.</a:t>
            </a:r>
          </a:p>
          <a:p>
            <a:pPr algn="l"/>
            <a:endParaRPr lang="lt-LT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Ši funkcija yra ypač naudinga, kai dirbame su dideliais failais, kuriuos nėra efektyvu visus laikyti atmintyje. Taip galime perskaityti failą po truputį, apdoroti perskaitytą informaciją, ir tada skaityti kitą dalį.</a:t>
            </a:r>
          </a:p>
          <a:p>
            <a:endParaRPr lang="en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A8C57-C812-AF42-98E5-15A911A775C4}" type="slidenum">
              <a:rPr lang="en-LT" smtClean="0"/>
              <a:t>16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0712184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Labai svarbi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Python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kalbos funkcija yra galimybė dirbti su keliais failais vienu metu. Tai labai naudinga, kai norime kopijuoti informaciją iš vieno failo į kitą, kaip pavyzdžiui šiuo atveju.</a:t>
            </a:r>
          </a:p>
          <a:p>
            <a:pPr algn="l"/>
            <a:endParaRPr lang="lt-LT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Pirmiausia, atveriame du failus naudodami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with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sąlygą. Ši sąlyga garantuoja, kad failai bus tinkamai uždaryti po to, kai su jais bus atlikta visi veiksmai, net jei įvyktų klaida. Pirmasis failas, kurį atidarome, yra skaitymo režime ('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r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'), o antrasis failas yra rašymo režime ('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w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').</a:t>
            </a:r>
          </a:p>
          <a:p>
            <a:r>
              <a:rPr lang="lt-LT" dirty="0" err="1">
                <a:solidFill>
                  <a:srgbClr val="2E95D3"/>
                </a:solidFill>
                <a:effectLst/>
              </a:rPr>
              <a:t>with</a:t>
            </a:r>
            <a:r>
              <a:rPr lang="lt-LT" dirty="0">
                <a:effectLst/>
              </a:rPr>
              <a:t> </a:t>
            </a:r>
            <a:r>
              <a:rPr lang="lt-LT" dirty="0" err="1">
                <a:solidFill>
                  <a:srgbClr val="E9950C"/>
                </a:solidFill>
                <a:effectLst/>
              </a:rPr>
              <a:t>open</a:t>
            </a:r>
            <a:r>
              <a:rPr lang="lt-LT" dirty="0">
                <a:effectLst/>
              </a:rPr>
              <a:t>(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 err="1">
                <a:solidFill>
                  <a:srgbClr val="00A67D"/>
                </a:solidFill>
                <a:effectLst/>
              </a:rPr>
              <a:t>failas.txt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>
                <a:effectLst/>
              </a:rPr>
              <a:t>, </a:t>
            </a:r>
            <a:r>
              <a:rPr lang="lt-LT" dirty="0">
                <a:solidFill>
                  <a:srgbClr val="00A67D"/>
                </a:solidFill>
                <a:effectLst/>
              </a:rPr>
              <a:t>'</a:t>
            </a:r>
            <a:r>
              <a:rPr lang="lt-LT" dirty="0" err="1">
                <a:solidFill>
                  <a:srgbClr val="00A67D"/>
                </a:solidFill>
                <a:effectLst/>
              </a:rPr>
              <a:t>r</a:t>
            </a:r>
            <a:r>
              <a:rPr lang="lt-LT" dirty="0">
                <a:solidFill>
                  <a:srgbClr val="00A67D"/>
                </a:solidFill>
                <a:effectLst/>
              </a:rPr>
              <a:t>'</a:t>
            </a:r>
            <a:r>
              <a:rPr lang="lt-LT" dirty="0">
                <a:effectLst/>
              </a:rPr>
              <a:t>) </a:t>
            </a:r>
            <a:r>
              <a:rPr lang="lt-LT" dirty="0" err="1">
                <a:solidFill>
                  <a:srgbClr val="2E95D3"/>
                </a:solidFill>
                <a:effectLst/>
              </a:rPr>
              <a:t>as</a:t>
            </a:r>
            <a:r>
              <a:rPr lang="lt-LT" dirty="0">
                <a:effectLst/>
              </a:rPr>
              <a:t> </a:t>
            </a:r>
            <a:r>
              <a:rPr lang="lt-LT" dirty="0" err="1">
                <a:effectLst/>
              </a:rPr>
              <a:t>r_failas</a:t>
            </a:r>
            <a:r>
              <a:rPr lang="lt-LT" dirty="0">
                <a:effectLst/>
              </a:rPr>
              <a:t>, </a:t>
            </a:r>
            <a:r>
              <a:rPr lang="lt-LT" dirty="0" err="1">
                <a:solidFill>
                  <a:srgbClr val="E9950C"/>
                </a:solidFill>
                <a:effectLst/>
              </a:rPr>
              <a:t>open</a:t>
            </a:r>
            <a:r>
              <a:rPr lang="lt-LT" dirty="0">
                <a:effectLst/>
              </a:rPr>
              <a:t>(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 err="1">
                <a:solidFill>
                  <a:srgbClr val="00A67D"/>
                </a:solidFill>
                <a:effectLst/>
              </a:rPr>
              <a:t>failo_kopija.txt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>
                <a:effectLst/>
              </a:rPr>
              <a:t>, </a:t>
            </a:r>
            <a:r>
              <a:rPr lang="lt-LT" dirty="0">
                <a:solidFill>
                  <a:srgbClr val="00A67D"/>
                </a:solidFill>
                <a:effectLst/>
              </a:rPr>
              <a:t>'</a:t>
            </a:r>
            <a:r>
              <a:rPr lang="lt-LT" dirty="0" err="1">
                <a:solidFill>
                  <a:srgbClr val="00A67D"/>
                </a:solidFill>
                <a:effectLst/>
              </a:rPr>
              <a:t>w</a:t>
            </a:r>
            <a:r>
              <a:rPr lang="lt-LT" dirty="0">
                <a:solidFill>
                  <a:srgbClr val="00A67D"/>
                </a:solidFill>
                <a:effectLst/>
              </a:rPr>
              <a:t>'</a:t>
            </a:r>
            <a:r>
              <a:rPr lang="lt-LT" dirty="0">
                <a:effectLst/>
              </a:rPr>
              <a:t>) </a:t>
            </a:r>
            <a:r>
              <a:rPr lang="lt-LT" dirty="0" err="1">
                <a:solidFill>
                  <a:srgbClr val="2E95D3"/>
                </a:solidFill>
                <a:effectLst/>
              </a:rPr>
              <a:t>as</a:t>
            </a:r>
            <a:r>
              <a:rPr lang="lt-LT" dirty="0">
                <a:effectLst/>
              </a:rPr>
              <a:t> </a:t>
            </a:r>
            <a:r>
              <a:rPr lang="lt-LT" dirty="0" err="1">
                <a:effectLst/>
              </a:rPr>
              <a:t>w_failas</a:t>
            </a:r>
            <a:r>
              <a:rPr lang="lt-LT" dirty="0">
                <a:effectLst/>
              </a:rPr>
              <a:t>: </a:t>
            </a:r>
          </a:p>
          <a:p>
            <a:pPr algn="l"/>
            <a:endParaRPr lang="lt-LT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Tada, naudodami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for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ciklą, perrenkame visas eilutes iš skaitymo failo (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r_failas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). Kiekviena eilutė yra išsaugoma kintamajame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r_eilute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r>
              <a:rPr lang="lt-LT" dirty="0" err="1">
                <a:solidFill>
                  <a:srgbClr val="2E95D3"/>
                </a:solidFill>
                <a:effectLst/>
              </a:rPr>
              <a:t>for</a:t>
            </a:r>
            <a:r>
              <a:rPr lang="lt-LT" dirty="0">
                <a:effectLst/>
              </a:rPr>
              <a:t> </a:t>
            </a:r>
            <a:r>
              <a:rPr lang="lt-LT" dirty="0" err="1">
                <a:effectLst/>
              </a:rPr>
              <a:t>r_eilute</a:t>
            </a:r>
            <a:r>
              <a:rPr lang="lt-LT" dirty="0">
                <a:effectLst/>
              </a:rPr>
              <a:t> </a:t>
            </a:r>
            <a:r>
              <a:rPr lang="lt-LT" dirty="0" err="1">
                <a:solidFill>
                  <a:srgbClr val="2E95D3"/>
                </a:solidFill>
                <a:effectLst/>
              </a:rPr>
              <a:t>in</a:t>
            </a:r>
            <a:r>
              <a:rPr lang="lt-LT" dirty="0">
                <a:effectLst/>
              </a:rPr>
              <a:t> </a:t>
            </a:r>
            <a:r>
              <a:rPr lang="lt-LT" dirty="0" err="1">
                <a:effectLst/>
              </a:rPr>
              <a:t>r_failas</a:t>
            </a:r>
            <a:r>
              <a:rPr lang="lt-LT" dirty="0">
                <a:effectLst/>
              </a:rPr>
              <a:t>: </a:t>
            </a:r>
          </a:p>
          <a:p>
            <a:pPr algn="l"/>
            <a:endParaRPr lang="lt-LT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Galiausiai, kiekvieną eilutę įrašome į rašymo failą (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w_failas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) naudodami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write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metodą. Tai padaro kopiją mūsų skaitymo failo.</a:t>
            </a:r>
          </a:p>
          <a:p>
            <a:r>
              <a:rPr lang="lt-LT" dirty="0" err="1">
                <a:effectLst/>
              </a:rPr>
              <a:t>w_failas.write</a:t>
            </a:r>
            <a:r>
              <a:rPr lang="lt-LT" dirty="0">
                <a:effectLst/>
              </a:rPr>
              <a:t>(</a:t>
            </a:r>
            <a:r>
              <a:rPr lang="lt-LT" dirty="0" err="1">
                <a:effectLst/>
              </a:rPr>
              <a:t>r_eilute</a:t>
            </a:r>
            <a:r>
              <a:rPr lang="lt-LT" dirty="0">
                <a:effectLst/>
              </a:rPr>
              <a:t>) </a:t>
            </a:r>
          </a:p>
          <a:p>
            <a:pPr algn="l"/>
            <a:endParaRPr lang="lt-LT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Visas šis kodas kartu atrodo taip:</a:t>
            </a:r>
          </a:p>
          <a:p>
            <a:r>
              <a:rPr lang="lt-LT" dirty="0" err="1">
                <a:solidFill>
                  <a:srgbClr val="2E95D3"/>
                </a:solidFill>
                <a:effectLst/>
              </a:rPr>
              <a:t>with</a:t>
            </a:r>
            <a:r>
              <a:rPr lang="lt-LT" dirty="0">
                <a:effectLst/>
              </a:rPr>
              <a:t> </a:t>
            </a:r>
            <a:r>
              <a:rPr lang="lt-LT" dirty="0" err="1">
                <a:solidFill>
                  <a:srgbClr val="E9950C"/>
                </a:solidFill>
                <a:effectLst/>
              </a:rPr>
              <a:t>open</a:t>
            </a:r>
            <a:r>
              <a:rPr lang="lt-LT" dirty="0">
                <a:effectLst/>
              </a:rPr>
              <a:t>(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 err="1">
                <a:solidFill>
                  <a:srgbClr val="00A67D"/>
                </a:solidFill>
                <a:effectLst/>
              </a:rPr>
              <a:t>failas.txt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>
                <a:effectLst/>
              </a:rPr>
              <a:t>, </a:t>
            </a:r>
            <a:r>
              <a:rPr lang="lt-LT" dirty="0">
                <a:solidFill>
                  <a:srgbClr val="00A67D"/>
                </a:solidFill>
                <a:effectLst/>
              </a:rPr>
              <a:t>'</a:t>
            </a:r>
            <a:r>
              <a:rPr lang="lt-LT" dirty="0" err="1">
                <a:solidFill>
                  <a:srgbClr val="00A67D"/>
                </a:solidFill>
                <a:effectLst/>
              </a:rPr>
              <a:t>r</a:t>
            </a:r>
            <a:r>
              <a:rPr lang="lt-LT" dirty="0">
                <a:solidFill>
                  <a:srgbClr val="00A67D"/>
                </a:solidFill>
                <a:effectLst/>
              </a:rPr>
              <a:t>'</a:t>
            </a:r>
            <a:r>
              <a:rPr lang="lt-LT" dirty="0">
                <a:effectLst/>
              </a:rPr>
              <a:t>) </a:t>
            </a:r>
            <a:r>
              <a:rPr lang="lt-LT" dirty="0" err="1">
                <a:solidFill>
                  <a:srgbClr val="2E95D3"/>
                </a:solidFill>
                <a:effectLst/>
              </a:rPr>
              <a:t>as</a:t>
            </a:r>
            <a:r>
              <a:rPr lang="lt-LT" dirty="0">
                <a:effectLst/>
              </a:rPr>
              <a:t> </a:t>
            </a:r>
            <a:r>
              <a:rPr lang="lt-LT" dirty="0" err="1">
                <a:effectLst/>
              </a:rPr>
              <a:t>r_failas</a:t>
            </a:r>
            <a:r>
              <a:rPr lang="lt-LT" dirty="0">
                <a:effectLst/>
              </a:rPr>
              <a:t>, </a:t>
            </a:r>
            <a:r>
              <a:rPr lang="lt-LT" dirty="0" err="1">
                <a:solidFill>
                  <a:srgbClr val="E9950C"/>
                </a:solidFill>
                <a:effectLst/>
              </a:rPr>
              <a:t>open</a:t>
            </a:r>
            <a:r>
              <a:rPr lang="lt-LT" dirty="0">
                <a:effectLst/>
              </a:rPr>
              <a:t>(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 err="1">
                <a:solidFill>
                  <a:srgbClr val="00A67D"/>
                </a:solidFill>
                <a:effectLst/>
              </a:rPr>
              <a:t>failo_kopija.txt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>
                <a:effectLst/>
              </a:rPr>
              <a:t>, </a:t>
            </a:r>
            <a:r>
              <a:rPr lang="lt-LT" dirty="0">
                <a:solidFill>
                  <a:srgbClr val="00A67D"/>
                </a:solidFill>
                <a:effectLst/>
              </a:rPr>
              <a:t>'</a:t>
            </a:r>
            <a:r>
              <a:rPr lang="lt-LT" dirty="0" err="1">
                <a:solidFill>
                  <a:srgbClr val="00A67D"/>
                </a:solidFill>
                <a:effectLst/>
              </a:rPr>
              <a:t>w</a:t>
            </a:r>
            <a:r>
              <a:rPr lang="lt-LT" dirty="0">
                <a:solidFill>
                  <a:srgbClr val="00A67D"/>
                </a:solidFill>
                <a:effectLst/>
              </a:rPr>
              <a:t>'</a:t>
            </a:r>
            <a:r>
              <a:rPr lang="lt-LT" dirty="0">
                <a:effectLst/>
              </a:rPr>
              <a:t>) </a:t>
            </a:r>
            <a:r>
              <a:rPr lang="lt-LT" dirty="0" err="1">
                <a:solidFill>
                  <a:srgbClr val="2E95D3"/>
                </a:solidFill>
                <a:effectLst/>
              </a:rPr>
              <a:t>as</a:t>
            </a:r>
            <a:r>
              <a:rPr lang="lt-LT" dirty="0">
                <a:effectLst/>
              </a:rPr>
              <a:t> </a:t>
            </a:r>
            <a:r>
              <a:rPr lang="lt-LT" dirty="0" err="1">
                <a:effectLst/>
              </a:rPr>
              <a:t>w_failas</a:t>
            </a:r>
            <a:r>
              <a:rPr lang="lt-LT" dirty="0">
                <a:effectLst/>
              </a:rPr>
              <a:t>: </a:t>
            </a:r>
            <a:r>
              <a:rPr lang="lt-LT" dirty="0" err="1">
                <a:solidFill>
                  <a:srgbClr val="2E95D3"/>
                </a:solidFill>
                <a:effectLst/>
              </a:rPr>
              <a:t>for</a:t>
            </a:r>
            <a:r>
              <a:rPr lang="lt-LT" dirty="0">
                <a:effectLst/>
              </a:rPr>
              <a:t> </a:t>
            </a:r>
            <a:r>
              <a:rPr lang="lt-LT" dirty="0" err="1">
                <a:effectLst/>
              </a:rPr>
              <a:t>r_eilute</a:t>
            </a:r>
            <a:r>
              <a:rPr lang="lt-LT" dirty="0">
                <a:effectLst/>
              </a:rPr>
              <a:t> </a:t>
            </a:r>
            <a:r>
              <a:rPr lang="lt-LT" dirty="0" err="1">
                <a:solidFill>
                  <a:srgbClr val="2E95D3"/>
                </a:solidFill>
                <a:effectLst/>
              </a:rPr>
              <a:t>in</a:t>
            </a:r>
            <a:r>
              <a:rPr lang="lt-LT" dirty="0">
                <a:effectLst/>
              </a:rPr>
              <a:t> </a:t>
            </a:r>
            <a:r>
              <a:rPr lang="lt-LT" dirty="0" err="1">
                <a:effectLst/>
              </a:rPr>
              <a:t>r_failas</a:t>
            </a:r>
            <a:r>
              <a:rPr lang="lt-LT" dirty="0">
                <a:effectLst/>
              </a:rPr>
              <a:t>: </a:t>
            </a:r>
            <a:r>
              <a:rPr lang="lt-LT" dirty="0" err="1">
                <a:effectLst/>
              </a:rPr>
              <a:t>w_failas.write</a:t>
            </a:r>
            <a:r>
              <a:rPr lang="lt-LT" dirty="0">
                <a:effectLst/>
              </a:rPr>
              <a:t>(</a:t>
            </a:r>
            <a:r>
              <a:rPr lang="lt-LT" dirty="0" err="1">
                <a:effectLst/>
              </a:rPr>
              <a:t>r_eilute</a:t>
            </a:r>
            <a:r>
              <a:rPr lang="lt-LT" dirty="0">
                <a:effectLst/>
              </a:rPr>
              <a:t>) </a:t>
            </a:r>
          </a:p>
          <a:p>
            <a:pPr algn="l"/>
            <a:endParaRPr lang="lt-LT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Šis kodas kopijuoja visą turinį iš "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failas.txt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" į "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failo_kopija.txt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". Jei "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failo_kopija.txt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" failas jau egzistuoja, jo turinys bus perrašytas. Jei jis neegzistuoja, jis bus sukurtas.</a:t>
            </a:r>
          </a:p>
          <a:p>
            <a:pPr algn="l"/>
            <a:endParaRPr lang="lt-LT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Tai yra pagrindinis būdas, kaip dirbti su dviem failais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Python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kalboje, kopijuojant turinį iš vieno failo į kitą. Tai yra labai naudinga technika, kuri gali būti taikoma įvairiose situacijose, pavyzdžiui, failų manipuliacijoje, duomenų apdorojime ir pan.</a:t>
            </a:r>
          </a:p>
          <a:p>
            <a:endParaRPr lang="en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A8C57-C812-AF42-98E5-15A911A775C4}" type="slidenum">
              <a:rPr lang="en-LT" smtClean="0"/>
              <a:t>17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7738980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Sveiki, tęsiame mokymus apie dirbimą su failais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Python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kalboje. Šiandien kalbėsime apie binarinių failų kopijavimą.</a:t>
            </a:r>
          </a:p>
          <a:p>
            <a:pPr algn="l"/>
            <a:endParaRPr lang="lt-LT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Binariniai failai yra failai, kurie laiko informaciją ne tekstiniu, o binariniu formatu. Pavyzdžiui, vaizdo,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audio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, arba programų įgyvendinimo failai yra binariniai. Skirtingai nei su tekstinių failų atveju, binarinius failus skaityti ir rašyti negalime tiesiogiai - turime naudoti specialias funkcijas.</a:t>
            </a:r>
          </a:p>
          <a:p>
            <a:pPr algn="l"/>
            <a:endParaRPr lang="lt-LT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Python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kalboje, galime naudoti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open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funkciją su '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rb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' (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read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binary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- skaityti binariniu formatu) ir '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wb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' (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write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binary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- rašyti binariniu formatu) argumentais, kad atidarytume binarinius failus skaitymui ir rašymui.</a:t>
            </a:r>
          </a:p>
          <a:p>
            <a:pPr algn="l"/>
            <a:endParaRPr lang="lt-LT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Štai pavyzdys, kaip galime kopijuoti binarinį failą:</a:t>
            </a:r>
          </a:p>
          <a:p>
            <a:r>
              <a:rPr lang="lt-LT" dirty="0" err="1">
                <a:solidFill>
                  <a:srgbClr val="2E95D3"/>
                </a:solidFill>
                <a:effectLst/>
              </a:rPr>
              <a:t>with</a:t>
            </a:r>
            <a:r>
              <a:rPr lang="lt-LT" dirty="0">
                <a:effectLst/>
              </a:rPr>
              <a:t> </a:t>
            </a:r>
            <a:r>
              <a:rPr lang="lt-LT" dirty="0" err="1">
                <a:solidFill>
                  <a:srgbClr val="E9950C"/>
                </a:solidFill>
                <a:effectLst/>
              </a:rPr>
              <a:t>open</a:t>
            </a:r>
            <a:r>
              <a:rPr lang="lt-LT" dirty="0">
                <a:effectLst/>
              </a:rPr>
              <a:t>(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 err="1">
                <a:solidFill>
                  <a:srgbClr val="00A67D"/>
                </a:solidFill>
                <a:effectLst/>
              </a:rPr>
              <a:t>logo.png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>
                <a:effectLst/>
              </a:rPr>
              <a:t>, </a:t>
            </a:r>
            <a:r>
              <a:rPr lang="lt-LT" dirty="0">
                <a:solidFill>
                  <a:srgbClr val="00A67D"/>
                </a:solidFill>
                <a:effectLst/>
              </a:rPr>
              <a:t>'</a:t>
            </a:r>
            <a:r>
              <a:rPr lang="lt-LT" dirty="0" err="1">
                <a:solidFill>
                  <a:srgbClr val="00A67D"/>
                </a:solidFill>
                <a:effectLst/>
              </a:rPr>
              <a:t>rb</a:t>
            </a:r>
            <a:r>
              <a:rPr lang="lt-LT" dirty="0">
                <a:solidFill>
                  <a:srgbClr val="00A67D"/>
                </a:solidFill>
                <a:effectLst/>
              </a:rPr>
              <a:t>'</a:t>
            </a:r>
            <a:r>
              <a:rPr lang="lt-LT" dirty="0">
                <a:effectLst/>
              </a:rPr>
              <a:t>) </a:t>
            </a:r>
            <a:r>
              <a:rPr lang="lt-LT" dirty="0" err="1">
                <a:solidFill>
                  <a:srgbClr val="2E95D3"/>
                </a:solidFill>
                <a:effectLst/>
              </a:rPr>
              <a:t>as</a:t>
            </a:r>
            <a:r>
              <a:rPr lang="lt-LT" dirty="0">
                <a:effectLst/>
              </a:rPr>
              <a:t> </a:t>
            </a:r>
            <a:r>
              <a:rPr lang="lt-LT" dirty="0" err="1">
                <a:effectLst/>
              </a:rPr>
              <a:t>r_failas</a:t>
            </a:r>
            <a:r>
              <a:rPr lang="lt-LT" dirty="0">
                <a:effectLst/>
              </a:rPr>
              <a:t>: </a:t>
            </a:r>
            <a:r>
              <a:rPr lang="lt-LT" dirty="0" err="1">
                <a:solidFill>
                  <a:srgbClr val="2E95D3"/>
                </a:solidFill>
                <a:effectLst/>
              </a:rPr>
              <a:t>with</a:t>
            </a:r>
            <a:r>
              <a:rPr lang="lt-LT" dirty="0">
                <a:effectLst/>
              </a:rPr>
              <a:t> </a:t>
            </a:r>
            <a:r>
              <a:rPr lang="lt-LT" dirty="0" err="1">
                <a:solidFill>
                  <a:srgbClr val="E9950C"/>
                </a:solidFill>
                <a:effectLst/>
              </a:rPr>
              <a:t>open</a:t>
            </a:r>
            <a:r>
              <a:rPr lang="lt-LT" dirty="0">
                <a:effectLst/>
              </a:rPr>
              <a:t>(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 err="1">
                <a:solidFill>
                  <a:srgbClr val="00A67D"/>
                </a:solidFill>
                <a:effectLst/>
              </a:rPr>
              <a:t>logo_kopija.png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>
                <a:effectLst/>
              </a:rPr>
              <a:t>, </a:t>
            </a:r>
            <a:r>
              <a:rPr lang="lt-LT" dirty="0">
                <a:solidFill>
                  <a:srgbClr val="00A67D"/>
                </a:solidFill>
                <a:effectLst/>
              </a:rPr>
              <a:t>'</a:t>
            </a:r>
            <a:r>
              <a:rPr lang="lt-LT" dirty="0" err="1">
                <a:solidFill>
                  <a:srgbClr val="00A67D"/>
                </a:solidFill>
                <a:effectLst/>
              </a:rPr>
              <a:t>wb</a:t>
            </a:r>
            <a:r>
              <a:rPr lang="lt-LT" dirty="0">
                <a:solidFill>
                  <a:srgbClr val="00A67D"/>
                </a:solidFill>
                <a:effectLst/>
              </a:rPr>
              <a:t>'</a:t>
            </a:r>
            <a:r>
              <a:rPr lang="lt-LT" dirty="0">
                <a:effectLst/>
              </a:rPr>
              <a:t>) </a:t>
            </a:r>
            <a:r>
              <a:rPr lang="lt-LT" dirty="0" err="1">
                <a:solidFill>
                  <a:srgbClr val="2E95D3"/>
                </a:solidFill>
                <a:effectLst/>
              </a:rPr>
              <a:t>as</a:t>
            </a:r>
            <a:r>
              <a:rPr lang="lt-LT" dirty="0">
                <a:effectLst/>
              </a:rPr>
              <a:t> </a:t>
            </a:r>
            <a:r>
              <a:rPr lang="lt-LT" dirty="0" err="1">
                <a:effectLst/>
              </a:rPr>
              <a:t>w_failas</a:t>
            </a:r>
            <a:r>
              <a:rPr lang="lt-LT" dirty="0">
                <a:effectLst/>
              </a:rPr>
              <a:t>: </a:t>
            </a:r>
            <a:r>
              <a:rPr lang="lt-LT" dirty="0" err="1">
                <a:solidFill>
                  <a:srgbClr val="2E95D3"/>
                </a:solidFill>
                <a:effectLst/>
              </a:rPr>
              <a:t>for</a:t>
            </a:r>
            <a:r>
              <a:rPr lang="lt-LT" dirty="0">
                <a:effectLst/>
              </a:rPr>
              <a:t> </a:t>
            </a:r>
            <a:r>
              <a:rPr lang="lt-LT" dirty="0" err="1">
                <a:effectLst/>
              </a:rPr>
              <a:t>r_eilute</a:t>
            </a:r>
            <a:r>
              <a:rPr lang="lt-LT" dirty="0">
                <a:effectLst/>
              </a:rPr>
              <a:t> </a:t>
            </a:r>
            <a:r>
              <a:rPr lang="lt-LT" dirty="0" err="1">
                <a:solidFill>
                  <a:srgbClr val="2E95D3"/>
                </a:solidFill>
                <a:effectLst/>
              </a:rPr>
              <a:t>in</a:t>
            </a:r>
            <a:r>
              <a:rPr lang="lt-LT" dirty="0">
                <a:effectLst/>
              </a:rPr>
              <a:t> </a:t>
            </a:r>
            <a:r>
              <a:rPr lang="lt-LT" dirty="0" err="1">
                <a:effectLst/>
              </a:rPr>
              <a:t>r_failas</a:t>
            </a:r>
            <a:r>
              <a:rPr lang="lt-LT" dirty="0">
                <a:effectLst/>
              </a:rPr>
              <a:t>: </a:t>
            </a:r>
            <a:r>
              <a:rPr lang="lt-LT" dirty="0" err="1">
                <a:effectLst/>
              </a:rPr>
              <a:t>w_failas.write</a:t>
            </a:r>
            <a:r>
              <a:rPr lang="lt-LT" dirty="0">
                <a:effectLst/>
              </a:rPr>
              <a:t>(</a:t>
            </a:r>
            <a:r>
              <a:rPr lang="lt-LT" dirty="0" err="1">
                <a:effectLst/>
              </a:rPr>
              <a:t>r_eilute</a:t>
            </a:r>
            <a:r>
              <a:rPr lang="lt-LT" dirty="0">
                <a:effectLst/>
              </a:rPr>
              <a:t>) </a:t>
            </a:r>
          </a:p>
          <a:p>
            <a:pPr algn="l"/>
            <a:endParaRPr lang="lt-LT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Šis kodas atidaro "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logo.png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" failą skaitymui binariniu formatu ir tada atidaro naują failą "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logo_kopija.png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" rašymui binariniu formatu. Tada jis pradeda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for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ciklą, kur kiekviena eilutė iš skaitymo failo yra nuskaitoma ir parašoma į rašymo failą.</a:t>
            </a:r>
          </a:p>
          <a:p>
            <a:pPr algn="l"/>
            <a:endParaRPr lang="lt-LT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Taigi, šis kodas kopijuoja "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logo.png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" failą į "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logo_kopija.png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". Tai yra labai paprastas būdas kopijuoti binarinius failus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Python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kalboje.</a:t>
            </a:r>
          </a:p>
          <a:p>
            <a:pPr algn="l"/>
            <a:endParaRPr lang="lt-LT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Tikiuosi, kad ši informacija padės jums geriau suprasti, kaip dirbti su binariniais failais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Python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kalboje!</a:t>
            </a:r>
          </a:p>
          <a:p>
            <a:endParaRPr lang="en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A8C57-C812-AF42-98E5-15A911A775C4}" type="slidenum">
              <a:rPr lang="en-LT" smtClean="0"/>
              <a:t>18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867285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Tęsiame mokymus apie dirbimą su failais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Python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kalboje. Šiandien kalbėsime apie tai, kaip galime išsaugoti kintamuosius ir objektus į failą naudojant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pickle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modulį.</a:t>
            </a:r>
          </a:p>
          <a:p>
            <a:pPr algn="l"/>
            <a:endParaRPr lang="lt-LT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pickle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yra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Python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modulis, leidžiantis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serializuoti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ir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deserializuoti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Python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objektus.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Serializacija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yra procesas, kai objektas konvertuojamas į baitų srautą, kurį galima išsaugoti į failą arba perduoti per tinklą.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Deserializacija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yra atvirkštinis procesas - baitų srautas vėl konvertuojamas į objektą.</a:t>
            </a:r>
          </a:p>
          <a:p>
            <a:pPr algn="l"/>
            <a:endParaRPr lang="lt-LT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Jei turime kintamąjį a, kurį norime išsaugoti į failą, galime naudoti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pickle.dump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funkciją:</a:t>
            </a:r>
          </a:p>
          <a:p>
            <a:r>
              <a:rPr lang="lt-LT" dirty="0" err="1">
                <a:solidFill>
                  <a:srgbClr val="2E95D3"/>
                </a:solidFill>
                <a:effectLst/>
              </a:rPr>
              <a:t>import</a:t>
            </a:r>
            <a:r>
              <a:rPr lang="lt-LT" dirty="0">
                <a:effectLst/>
              </a:rPr>
              <a:t> </a:t>
            </a:r>
            <a:r>
              <a:rPr lang="lt-LT" dirty="0" err="1">
                <a:effectLst/>
              </a:rPr>
              <a:t>pickle</a:t>
            </a:r>
            <a:r>
              <a:rPr lang="lt-LT" dirty="0">
                <a:effectLst/>
              </a:rPr>
              <a:t> a = </a:t>
            </a:r>
            <a:r>
              <a:rPr lang="lt-LT" dirty="0">
                <a:solidFill>
                  <a:srgbClr val="DF3079"/>
                </a:solidFill>
                <a:effectLst/>
              </a:rPr>
              <a:t>1028</a:t>
            </a:r>
            <a:r>
              <a:rPr lang="lt-LT" dirty="0">
                <a:effectLst/>
              </a:rPr>
              <a:t> </a:t>
            </a:r>
            <a:r>
              <a:rPr lang="lt-LT" dirty="0" err="1">
                <a:solidFill>
                  <a:srgbClr val="2E95D3"/>
                </a:solidFill>
                <a:effectLst/>
              </a:rPr>
              <a:t>with</a:t>
            </a:r>
            <a:r>
              <a:rPr lang="lt-LT" dirty="0">
                <a:effectLst/>
              </a:rPr>
              <a:t> </a:t>
            </a:r>
            <a:r>
              <a:rPr lang="lt-LT" dirty="0" err="1">
                <a:solidFill>
                  <a:srgbClr val="E9950C"/>
                </a:solidFill>
                <a:effectLst/>
              </a:rPr>
              <a:t>open</a:t>
            </a:r>
            <a:r>
              <a:rPr lang="lt-LT" dirty="0">
                <a:effectLst/>
              </a:rPr>
              <a:t>(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 err="1">
                <a:solidFill>
                  <a:srgbClr val="00A67D"/>
                </a:solidFill>
                <a:effectLst/>
              </a:rPr>
              <a:t>a.pkl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>
                <a:effectLst/>
              </a:rPr>
              <a:t>, 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 err="1">
                <a:solidFill>
                  <a:srgbClr val="00A67D"/>
                </a:solidFill>
                <a:effectLst/>
              </a:rPr>
              <a:t>wb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>
                <a:effectLst/>
              </a:rPr>
              <a:t>) </a:t>
            </a:r>
            <a:r>
              <a:rPr lang="lt-LT" dirty="0" err="1">
                <a:solidFill>
                  <a:srgbClr val="2E95D3"/>
                </a:solidFill>
                <a:effectLst/>
              </a:rPr>
              <a:t>as</a:t>
            </a:r>
            <a:r>
              <a:rPr lang="lt-LT" dirty="0">
                <a:effectLst/>
              </a:rPr>
              <a:t> </a:t>
            </a:r>
            <a:r>
              <a:rPr lang="lt-LT" dirty="0" err="1">
                <a:effectLst/>
              </a:rPr>
              <a:t>pickle_out</a:t>
            </a:r>
            <a:r>
              <a:rPr lang="lt-LT" dirty="0">
                <a:effectLst/>
              </a:rPr>
              <a:t>: </a:t>
            </a:r>
            <a:r>
              <a:rPr lang="lt-LT" dirty="0" err="1">
                <a:effectLst/>
              </a:rPr>
              <a:t>pickle.dump</a:t>
            </a:r>
            <a:r>
              <a:rPr lang="lt-LT" dirty="0">
                <a:effectLst/>
              </a:rPr>
              <a:t>(a, </a:t>
            </a:r>
            <a:r>
              <a:rPr lang="lt-LT" dirty="0" err="1">
                <a:effectLst/>
              </a:rPr>
              <a:t>pickle_out</a:t>
            </a:r>
            <a:r>
              <a:rPr lang="lt-LT" dirty="0">
                <a:effectLst/>
              </a:rPr>
              <a:t>) </a:t>
            </a:r>
          </a:p>
          <a:p>
            <a:pPr algn="l"/>
            <a:endParaRPr lang="lt-LT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Šis kodas atidaro "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a.pkl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" failą rašymui binariniu formatu ir tada išsaugo kintamąjį a į šį failą naudojant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pickle.dump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funkciją.</a:t>
            </a:r>
          </a:p>
          <a:p>
            <a:pPr algn="l"/>
            <a:endParaRPr lang="lt-LT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Norėdami vėliau atkurti kintamąjį iš failo, galime naudoti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pickle.load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funkciją:</a:t>
            </a:r>
          </a:p>
          <a:p>
            <a:r>
              <a:rPr lang="lt-LT" dirty="0" err="1">
                <a:solidFill>
                  <a:srgbClr val="2E95D3"/>
                </a:solidFill>
                <a:effectLst/>
              </a:rPr>
              <a:t>import</a:t>
            </a:r>
            <a:r>
              <a:rPr lang="lt-LT" dirty="0">
                <a:effectLst/>
              </a:rPr>
              <a:t> </a:t>
            </a:r>
            <a:r>
              <a:rPr lang="lt-LT" dirty="0" err="1">
                <a:effectLst/>
              </a:rPr>
              <a:t>pickle</a:t>
            </a:r>
            <a:r>
              <a:rPr lang="lt-LT" dirty="0">
                <a:effectLst/>
              </a:rPr>
              <a:t> </a:t>
            </a:r>
            <a:r>
              <a:rPr lang="lt-LT" dirty="0" err="1">
                <a:solidFill>
                  <a:srgbClr val="2E95D3"/>
                </a:solidFill>
                <a:effectLst/>
              </a:rPr>
              <a:t>with</a:t>
            </a:r>
            <a:r>
              <a:rPr lang="lt-LT" dirty="0">
                <a:effectLst/>
              </a:rPr>
              <a:t> </a:t>
            </a:r>
            <a:r>
              <a:rPr lang="lt-LT" dirty="0" err="1">
                <a:solidFill>
                  <a:srgbClr val="E9950C"/>
                </a:solidFill>
                <a:effectLst/>
              </a:rPr>
              <a:t>open</a:t>
            </a:r>
            <a:r>
              <a:rPr lang="lt-LT" dirty="0">
                <a:effectLst/>
              </a:rPr>
              <a:t>(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 err="1">
                <a:solidFill>
                  <a:srgbClr val="00A67D"/>
                </a:solidFill>
                <a:effectLst/>
              </a:rPr>
              <a:t>a.pkl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>
                <a:effectLst/>
              </a:rPr>
              <a:t>, 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 err="1">
                <a:solidFill>
                  <a:srgbClr val="00A67D"/>
                </a:solidFill>
                <a:effectLst/>
              </a:rPr>
              <a:t>rb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>
                <a:effectLst/>
              </a:rPr>
              <a:t>) </a:t>
            </a:r>
            <a:r>
              <a:rPr lang="lt-LT" dirty="0" err="1">
                <a:solidFill>
                  <a:srgbClr val="2E95D3"/>
                </a:solidFill>
                <a:effectLst/>
              </a:rPr>
              <a:t>as</a:t>
            </a:r>
            <a:r>
              <a:rPr lang="lt-LT" dirty="0">
                <a:effectLst/>
              </a:rPr>
              <a:t> </a:t>
            </a:r>
            <a:r>
              <a:rPr lang="lt-LT" dirty="0" err="1">
                <a:effectLst/>
              </a:rPr>
              <a:t>pickle_in</a:t>
            </a:r>
            <a:r>
              <a:rPr lang="lt-LT" dirty="0">
                <a:effectLst/>
              </a:rPr>
              <a:t>: </a:t>
            </a:r>
            <a:r>
              <a:rPr lang="lt-LT" dirty="0" err="1">
                <a:effectLst/>
              </a:rPr>
              <a:t>naujas_a</a:t>
            </a:r>
            <a:r>
              <a:rPr lang="lt-LT" dirty="0">
                <a:effectLst/>
              </a:rPr>
              <a:t> = </a:t>
            </a:r>
            <a:r>
              <a:rPr lang="lt-LT" dirty="0" err="1">
                <a:effectLst/>
              </a:rPr>
              <a:t>pickle.load</a:t>
            </a:r>
            <a:r>
              <a:rPr lang="lt-LT" dirty="0">
                <a:effectLst/>
              </a:rPr>
              <a:t>(</a:t>
            </a:r>
            <a:r>
              <a:rPr lang="lt-LT" dirty="0" err="1">
                <a:effectLst/>
              </a:rPr>
              <a:t>pickle_in</a:t>
            </a:r>
            <a:r>
              <a:rPr lang="lt-LT" dirty="0">
                <a:effectLst/>
              </a:rPr>
              <a:t>) </a:t>
            </a:r>
            <a:r>
              <a:rPr lang="lt-LT" dirty="0" err="1">
                <a:solidFill>
                  <a:srgbClr val="E9950C"/>
                </a:solidFill>
                <a:effectLst/>
              </a:rPr>
              <a:t>print</a:t>
            </a:r>
            <a:r>
              <a:rPr lang="lt-LT" dirty="0">
                <a:effectLst/>
              </a:rPr>
              <a:t>(</a:t>
            </a:r>
            <a:r>
              <a:rPr lang="lt-LT" dirty="0" err="1">
                <a:effectLst/>
              </a:rPr>
              <a:t>naujas_a</a:t>
            </a:r>
            <a:r>
              <a:rPr lang="lt-LT" dirty="0">
                <a:effectLst/>
              </a:rPr>
              <a:t>) # Atspausdins: 1028 </a:t>
            </a:r>
          </a:p>
          <a:p>
            <a:pPr algn="l"/>
            <a:endParaRPr lang="lt-LT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Šis kodas atidaro "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a.pkl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" failą skaitymui binariniu formatu ir tada atkuria kintamąjį a iš šio failo naudojant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pickle.load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funkciją.</a:t>
            </a:r>
          </a:p>
          <a:p>
            <a:pPr algn="l"/>
            <a:endParaRPr lang="lt-LT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Taigi,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pickle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yra labai naudingas modulis, kai norime išsaugoti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Python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objektų būseną ir vėliau ją atkurti. Tikiuosi, kad ši informacija padės jums geriau suprasti, kaip dirbti su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pickle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moduliu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Python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kalboje!</a:t>
            </a:r>
          </a:p>
          <a:p>
            <a:endParaRPr lang="en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A8C57-C812-AF42-98E5-15A911A775C4}" type="slidenum">
              <a:rPr lang="en-LT" smtClean="0"/>
              <a:t>19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4127142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LT" dirty="0"/>
              <a:t>Ir aptarsime kas yra “os” moodulis, tada kaip kurti, nuskaityti ir rdeaguoti tekstinius failus ir pabaigai ismoksime issaugoti kintamuosius bei	 objektus faile 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A8C57-C812-AF42-98E5-15A911A775C4}" type="slidenum">
              <a:rPr lang="en-LT" smtClean="0"/>
              <a:t>2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4750453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Sveiki, ir toliau tęsiame mokymus apie dirbimą su failais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Python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kalboje. Šiandien kalbėsime apie tai, kaip galime išsaugoti masyvus ar žodynus į failą naudojant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pickle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modulį.</a:t>
            </a:r>
          </a:p>
          <a:p>
            <a:pPr algn="l"/>
            <a:endParaRPr lang="lt-LT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Kaip jau minėjome,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pickle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modulis leidžia mums išsaugoti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Python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objektus į failą. Žodynas yra vienas iš daugelio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Python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objektų, kurį galime išsaugoti į failą naudojant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pickle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endParaRPr lang="lt-LT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Tarkime, turime žodyną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zodynas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, kurį norime išsaugoti į failą. Galime tai padaryti naudodami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pickle.dump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funkciją:</a:t>
            </a:r>
          </a:p>
          <a:p>
            <a:r>
              <a:rPr lang="lt-LT" dirty="0" err="1">
                <a:solidFill>
                  <a:srgbClr val="2E95D3"/>
                </a:solidFill>
                <a:effectLst/>
              </a:rPr>
              <a:t>import</a:t>
            </a:r>
            <a:r>
              <a:rPr lang="lt-LT" dirty="0">
                <a:effectLst/>
              </a:rPr>
              <a:t> </a:t>
            </a:r>
            <a:r>
              <a:rPr lang="lt-LT" dirty="0" err="1">
                <a:effectLst/>
              </a:rPr>
              <a:t>pickle</a:t>
            </a:r>
            <a:r>
              <a:rPr lang="lt-LT" dirty="0">
                <a:effectLst/>
              </a:rPr>
              <a:t> </a:t>
            </a:r>
            <a:r>
              <a:rPr lang="lt-LT" dirty="0" err="1">
                <a:effectLst/>
              </a:rPr>
              <a:t>zodynas</a:t>
            </a:r>
            <a:r>
              <a:rPr lang="lt-LT" dirty="0">
                <a:effectLst/>
              </a:rPr>
              <a:t> = {</a:t>
            </a:r>
            <a:r>
              <a:rPr lang="lt-LT" dirty="0">
                <a:solidFill>
                  <a:srgbClr val="DF3079"/>
                </a:solidFill>
                <a:effectLst/>
              </a:rPr>
              <a:t>1</a:t>
            </a:r>
            <a:r>
              <a:rPr lang="lt-LT" dirty="0">
                <a:effectLst/>
              </a:rPr>
              <a:t>: </a:t>
            </a:r>
            <a:r>
              <a:rPr lang="lt-LT" dirty="0">
                <a:solidFill>
                  <a:srgbClr val="00A67D"/>
                </a:solidFill>
                <a:effectLst/>
              </a:rPr>
              <a:t>"Pirmas"</a:t>
            </a:r>
            <a:r>
              <a:rPr lang="lt-LT" dirty="0">
                <a:effectLst/>
              </a:rPr>
              <a:t>, </a:t>
            </a:r>
            <a:r>
              <a:rPr lang="lt-LT" dirty="0">
                <a:solidFill>
                  <a:srgbClr val="DF3079"/>
                </a:solidFill>
                <a:effectLst/>
              </a:rPr>
              <a:t>2</a:t>
            </a:r>
            <a:r>
              <a:rPr lang="lt-LT" dirty="0">
                <a:effectLst/>
              </a:rPr>
              <a:t>: </a:t>
            </a:r>
            <a:r>
              <a:rPr lang="lt-LT" dirty="0">
                <a:solidFill>
                  <a:srgbClr val="00A67D"/>
                </a:solidFill>
                <a:effectLst/>
              </a:rPr>
              <a:t>"Antras"</a:t>
            </a:r>
            <a:r>
              <a:rPr lang="lt-LT" dirty="0">
                <a:effectLst/>
              </a:rPr>
              <a:t>, </a:t>
            </a:r>
            <a:r>
              <a:rPr lang="lt-LT" dirty="0">
                <a:solidFill>
                  <a:srgbClr val="DF3079"/>
                </a:solidFill>
                <a:effectLst/>
              </a:rPr>
              <a:t>3</a:t>
            </a:r>
            <a:r>
              <a:rPr lang="lt-LT" dirty="0">
                <a:effectLst/>
              </a:rPr>
              <a:t>: </a:t>
            </a:r>
            <a:r>
              <a:rPr lang="lt-LT" dirty="0">
                <a:solidFill>
                  <a:srgbClr val="00A67D"/>
                </a:solidFill>
                <a:effectLst/>
              </a:rPr>
              <a:t>"Trečias"</a:t>
            </a:r>
            <a:r>
              <a:rPr lang="lt-LT" dirty="0">
                <a:effectLst/>
              </a:rPr>
              <a:t>} </a:t>
            </a:r>
            <a:r>
              <a:rPr lang="lt-LT" dirty="0" err="1">
                <a:solidFill>
                  <a:srgbClr val="2E95D3"/>
                </a:solidFill>
                <a:effectLst/>
              </a:rPr>
              <a:t>with</a:t>
            </a:r>
            <a:r>
              <a:rPr lang="lt-LT" dirty="0">
                <a:effectLst/>
              </a:rPr>
              <a:t> </a:t>
            </a:r>
            <a:r>
              <a:rPr lang="lt-LT" dirty="0" err="1">
                <a:solidFill>
                  <a:srgbClr val="E9950C"/>
                </a:solidFill>
                <a:effectLst/>
              </a:rPr>
              <a:t>open</a:t>
            </a:r>
            <a:r>
              <a:rPr lang="lt-LT" dirty="0">
                <a:effectLst/>
              </a:rPr>
              <a:t>(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 err="1">
                <a:solidFill>
                  <a:srgbClr val="00A67D"/>
                </a:solidFill>
                <a:effectLst/>
              </a:rPr>
              <a:t>zodynas.pkl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>
                <a:effectLst/>
              </a:rPr>
              <a:t>, 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 err="1">
                <a:solidFill>
                  <a:srgbClr val="00A67D"/>
                </a:solidFill>
                <a:effectLst/>
              </a:rPr>
              <a:t>wb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>
                <a:effectLst/>
              </a:rPr>
              <a:t>) </a:t>
            </a:r>
            <a:r>
              <a:rPr lang="lt-LT" dirty="0" err="1">
                <a:solidFill>
                  <a:srgbClr val="2E95D3"/>
                </a:solidFill>
                <a:effectLst/>
              </a:rPr>
              <a:t>as</a:t>
            </a:r>
            <a:r>
              <a:rPr lang="lt-LT" dirty="0">
                <a:effectLst/>
              </a:rPr>
              <a:t> </a:t>
            </a:r>
            <a:r>
              <a:rPr lang="lt-LT" dirty="0" err="1">
                <a:effectLst/>
              </a:rPr>
              <a:t>pickle_out</a:t>
            </a:r>
            <a:r>
              <a:rPr lang="lt-LT" dirty="0">
                <a:effectLst/>
              </a:rPr>
              <a:t>: </a:t>
            </a:r>
            <a:r>
              <a:rPr lang="lt-LT" dirty="0" err="1">
                <a:effectLst/>
              </a:rPr>
              <a:t>pickle.dump</a:t>
            </a:r>
            <a:r>
              <a:rPr lang="lt-LT" dirty="0">
                <a:effectLst/>
              </a:rPr>
              <a:t>(</a:t>
            </a:r>
            <a:r>
              <a:rPr lang="lt-LT" dirty="0" err="1">
                <a:effectLst/>
              </a:rPr>
              <a:t>zodynas</a:t>
            </a:r>
            <a:r>
              <a:rPr lang="lt-LT" dirty="0">
                <a:effectLst/>
              </a:rPr>
              <a:t>, </a:t>
            </a:r>
            <a:r>
              <a:rPr lang="lt-LT" dirty="0" err="1">
                <a:effectLst/>
              </a:rPr>
              <a:t>pickle_out</a:t>
            </a:r>
            <a:r>
              <a:rPr lang="lt-LT" dirty="0">
                <a:effectLst/>
              </a:rPr>
              <a:t>) </a:t>
            </a:r>
          </a:p>
          <a:p>
            <a:pPr algn="l"/>
            <a:endParaRPr lang="lt-LT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Šis kodas atidaro "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zodynas.pkl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" failą rašymui binariniu formatu ir tada išsaugo žodyną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zodynas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į šį failą naudojant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pickle.dump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funkciją.</a:t>
            </a:r>
          </a:p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Norėdami vėliau atkurti žodyną iš failo, galime naudoti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pickle.load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funkciją:</a:t>
            </a:r>
          </a:p>
          <a:p>
            <a:r>
              <a:rPr lang="lt-LT" dirty="0" err="1">
                <a:solidFill>
                  <a:srgbClr val="2E95D3"/>
                </a:solidFill>
                <a:effectLst/>
              </a:rPr>
              <a:t>import</a:t>
            </a:r>
            <a:r>
              <a:rPr lang="lt-LT" dirty="0">
                <a:effectLst/>
              </a:rPr>
              <a:t> </a:t>
            </a:r>
            <a:r>
              <a:rPr lang="lt-LT" dirty="0" err="1">
                <a:effectLst/>
              </a:rPr>
              <a:t>pickle</a:t>
            </a:r>
            <a:r>
              <a:rPr lang="lt-LT" dirty="0">
                <a:effectLst/>
              </a:rPr>
              <a:t> </a:t>
            </a:r>
            <a:r>
              <a:rPr lang="lt-LT" dirty="0" err="1">
                <a:solidFill>
                  <a:srgbClr val="2E95D3"/>
                </a:solidFill>
                <a:effectLst/>
              </a:rPr>
              <a:t>with</a:t>
            </a:r>
            <a:r>
              <a:rPr lang="lt-LT" dirty="0">
                <a:effectLst/>
              </a:rPr>
              <a:t> </a:t>
            </a:r>
            <a:r>
              <a:rPr lang="lt-LT" dirty="0" err="1">
                <a:solidFill>
                  <a:srgbClr val="E9950C"/>
                </a:solidFill>
                <a:effectLst/>
              </a:rPr>
              <a:t>open</a:t>
            </a:r>
            <a:r>
              <a:rPr lang="lt-LT" dirty="0">
                <a:effectLst/>
              </a:rPr>
              <a:t>(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 err="1">
                <a:solidFill>
                  <a:srgbClr val="00A67D"/>
                </a:solidFill>
                <a:effectLst/>
              </a:rPr>
              <a:t>zodynas.pkl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>
                <a:effectLst/>
              </a:rPr>
              <a:t>, 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 err="1">
                <a:solidFill>
                  <a:srgbClr val="00A67D"/>
                </a:solidFill>
                <a:effectLst/>
              </a:rPr>
              <a:t>rb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>
                <a:effectLst/>
              </a:rPr>
              <a:t>) </a:t>
            </a:r>
            <a:r>
              <a:rPr lang="lt-LT" dirty="0" err="1">
                <a:solidFill>
                  <a:srgbClr val="2E95D3"/>
                </a:solidFill>
                <a:effectLst/>
              </a:rPr>
              <a:t>as</a:t>
            </a:r>
            <a:r>
              <a:rPr lang="lt-LT" dirty="0">
                <a:effectLst/>
              </a:rPr>
              <a:t> </a:t>
            </a:r>
            <a:r>
              <a:rPr lang="lt-LT" dirty="0" err="1">
                <a:effectLst/>
              </a:rPr>
              <a:t>pickle_in</a:t>
            </a:r>
            <a:r>
              <a:rPr lang="lt-LT" dirty="0">
                <a:effectLst/>
              </a:rPr>
              <a:t>: </a:t>
            </a:r>
            <a:r>
              <a:rPr lang="lt-LT" dirty="0" err="1">
                <a:effectLst/>
              </a:rPr>
              <a:t>naujas_zodynas</a:t>
            </a:r>
            <a:r>
              <a:rPr lang="lt-LT" dirty="0">
                <a:effectLst/>
              </a:rPr>
              <a:t> = </a:t>
            </a:r>
            <a:r>
              <a:rPr lang="lt-LT" dirty="0" err="1">
                <a:effectLst/>
              </a:rPr>
              <a:t>pickle.load</a:t>
            </a:r>
            <a:r>
              <a:rPr lang="lt-LT" dirty="0">
                <a:effectLst/>
              </a:rPr>
              <a:t>(</a:t>
            </a:r>
            <a:r>
              <a:rPr lang="lt-LT" dirty="0" err="1">
                <a:effectLst/>
              </a:rPr>
              <a:t>pickle_in</a:t>
            </a:r>
            <a:r>
              <a:rPr lang="lt-LT" dirty="0">
                <a:effectLst/>
              </a:rPr>
              <a:t>) </a:t>
            </a:r>
            <a:r>
              <a:rPr lang="lt-LT" dirty="0" err="1">
                <a:solidFill>
                  <a:srgbClr val="E9950C"/>
                </a:solidFill>
                <a:effectLst/>
              </a:rPr>
              <a:t>print</a:t>
            </a:r>
            <a:r>
              <a:rPr lang="lt-LT" dirty="0">
                <a:effectLst/>
              </a:rPr>
              <a:t>(</a:t>
            </a:r>
            <a:r>
              <a:rPr lang="lt-LT" dirty="0" err="1">
                <a:effectLst/>
              </a:rPr>
              <a:t>naujas_zodynas</a:t>
            </a:r>
            <a:r>
              <a:rPr lang="lt-LT" dirty="0">
                <a:effectLst/>
              </a:rPr>
              <a:t>) # Atspausdins: {1: 'Pirmas', 2: 'Antras', 3: 'Trečias‘} </a:t>
            </a:r>
          </a:p>
          <a:p>
            <a:pPr algn="l"/>
            <a:endParaRPr lang="lt-LT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Šis kodas atidaro "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zodynas.pkl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" failą skaitymui binariniu formatu ir tada atkuria žodyną iš šio failo naudojant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pickle.load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funkciją.</a:t>
            </a:r>
          </a:p>
          <a:p>
            <a:pPr algn="l"/>
            <a:endParaRPr lang="lt-LT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Taigi,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pickle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yra labai naudingas modulis, kai norime išsaugoti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Python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objektų būseną, tokią kaip masyvai ar žodynai, ir vėliau ją atkurti. Tikiuosi, kad ši </a:t>
            </a:r>
          </a:p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informacija padės jums geriau suprasti, kaip dirbti su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pickle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moduliu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Python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kalboje!</a:t>
            </a:r>
          </a:p>
          <a:p>
            <a:endParaRPr lang="en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A8C57-C812-AF42-98E5-15A911A775C4}" type="slidenum">
              <a:rPr lang="en-LT" smtClean="0"/>
              <a:t>20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5954442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Sveiki, tęsiame mokymus apie dirbimą su failais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Python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kalboje. Šiandien kalbėsime apie tai, kaip galime išsaugoti kintamuosius ir objektus į failą naudojant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pickle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modulį.</a:t>
            </a:r>
          </a:p>
          <a:p>
            <a:pPr algn="l"/>
            <a:r>
              <a:rPr lang="lt-LT" b="0" i="0" u="none" strike="noStrike">
                <a:solidFill>
                  <a:srgbClr val="374151"/>
                </a:solidFill>
                <a:effectLst/>
                <a:latin typeface="Söhne"/>
              </a:rPr>
              <a:t>pickle 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yra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Python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modulis, leidžiantis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serializuoti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ir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deserializuoti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Python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objektus.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Serializacija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yra procesas, kai objektas konvertuojamas į baitų srautą, kurį galima išsaugoti į failą arba perduoti per tinklą.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Deserializacija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yra atvirkštinis procesas - baitų srautas vėl konvertuojamas į objektą.</a:t>
            </a:r>
          </a:p>
          <a:p>
            <a:pPr algn="l"/>
            <a:r>
              <a:rPr lang="lt-LT" b="0" i="0" u="none" strike="noStrike">
                <a:solidFill>
                  <a:srgbClr val="374151"/>
                </a:solidFill>
                <a:effectLst/>
                <a:latin typeface="Söhne"/>
              </a:rPr>
              <a:t>Jei 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turime kintamąjį a, kurį norime išsaugoti į failą, galime naudoti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pickle.dump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funkciją:</a:t>
            </a:r>
          </a:p>
          <a:p>
            <a:r>
              <a:rPr lang="lt-LT" dirty="0" err="1">
                <a:solidFill>
                  <a:srgbClr val="2E95D3"/>
                </a:solidFill>
                <a:effectLst/>
              </a:rPr>
              <a:t>import</a:t>
            </a:r>
            <a:r>
              <a:rPr lang="lt-LT" dirty="0">
                <a:effectLst/>
              </a:rPr>
              <a:t> </a:t>
            </a:r>
            <a:r>
              <a:rPr lang="lt-LT" dirty="0" err="1">
                <a:effectLst/>
              </a:rPr>
              <a:t>pickle</a:t>
            </a:r>
            <a:r>
              <a:rPr lang="lt-LT" dirty="0">
                <a:effectLst/>
              </a:rPr>
              <a:t> a = </a:t>
            </a:r>
            <a:r>
              <a:rPr lang="lt-LT" dirty="0">
                <a:solidFill>
                  <a:srgbClr val="DF3079"/>
                </a:solidFill>
                <a:effectLst/>
              </a:rPr>
              <a:t>1028</a:t>
            </a:r>
            <a:r>
              <a:rPr lang="lt-LT" dirty="0">
                <a:effectLst/>
              </a:rPr>
              <a:t> </a:t>
            </a:r>
            <a:r>
              <a:rPr lang="lt-LT" dirty="0" err="1">
                <a:solidFill>
                  <a:srgbClr val="2E95D3"/>
                </a:solidFill>
                <a:effectLst/>
              </a:rPr>
              <a:t>with</a:t>
            </a:r>
            <a:r>
              <a:rPr lang="lt-LT" dirty="0">
                <a:effectLst/>
              </a:rPr>
              <a:t> </a:t>
            </a:r>
            <a:r>
              <a:rPr lang="lt-LT" dirty="0" err="1">
                <a:solidFill>
                  <a:srgbClr val="E9950C"/>
                </a:solidFill>
                <a:effectLst/>
              </a:rPr>
              <a:t>open</a:t>
            </a:r>
            <a:r>
              <a:rPr lang="lt-LT" dirty="0">
                <a:effectLst/>
              </a:rPr>
              <a:t>(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 err="1">
                <a:solidFill>
                  <a:srgbClr val="00A67D"/>
                </a:solidFill>
                <a:effectLst/>
              </a:rPr>
              <a:t>a.pkl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>
                <a:effectLst/>
              </a:rPr>
              <a:t>, 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 err="1">
                <a:solidFill>
                  <a:srgbClr val="00A67D"/>
                </a:solidFill>
                <a:effectLst/>
              </a:rPr>
              <a:t>wb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>
                <a:effectLst/>
              </a:rPr>
              <a:t>) </a:t>
            </a:r>
            <a:r>
              <a:rPr lang="lt-LT" dirty="0" err="1">
                <a:solidFill>
                  <a:srgbClr val="2E95D3"/>
                </a:solidFill>
                <a:effectLst/>
              </a:rPr>
              <a:t>as</a:t>
            </a:r>
            <a:r>
              <a:rPr lang="lt-LT" dirty="0">
                <a:effectLst/>
              </a:rPr>
              <a:t> </a:t>
            </a:r>
            <a:r>
              <a:rPr lang="lt-LT" dirty="0" err="1">
                <a:effectLst/>
              </a:rPr>
              <a:t>pickle_out</a:t>
            </a:r>
            <a:r>
              <a:rPr lang="lt-LT" dirty="0">
                <a:effectLst/>
              </a:rPr>
              <a:t>: </a:t>
            </a:r>
            <a:r>
              <a:rPr lang="lt-LT" dirty="0" err="1">
                <a:effectLst/>
              </a:rPr>
              <a:t>pickle.dump</a:t>
            </a:r>
            <a:r>
              <a:rPr lang="lt-LT" dirty="0">
                <a:effectLst/>
              </a:rPr>
              <a:t>(a, </a:t>
            </a:r>
            <a:r>
              <a:rPr lang="lt-LT" dirty="0" err="1">
                <a:effectLst/>
              </a:rPr>
              <a:t>pickle_out</a:t>
            </a:r>
            <a:r>
              <a:rPr lang="lt-LT" dirty="0">
                <a:effectLst/>
              </a:rPr>
              <a:t>) </a:t>
            </a:r>
          </a:p>
          <a:p>
            <a:pPr algn="l"/>
            <a:endParaRPr lang="lt-LT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Šis kodas atidaro "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a.pkl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" failą rašymui binariniu formatu ir tada išsaugo kintamąjį a į šį failą naudojant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pickle.dump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funkciją.</a:t>
            </a:r>
          </a:p>
          <a:p>
            <a:pPr algn="l"/>
            <a:endParaRPr lang="lt-LT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Norėdami vėliau atkurti kintamąjį iš failo, galime naudoti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pickle.load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funkciją:</a:t>
            </a:r>
            <a:endParaRPr lang="lt-LT" dirty="0">
              <a:effectLst/>
              <a:latin typeface="Söhne"/>
            </a:endParaRPr>
          </a:p>
          <a:p>
            <a:r>
              <a:rPr lang="lt-LT" dirty="0" err="1">
                <a:solidFill>
                  <a:srgbClr val="2E95D3"/>
                </a:solidFill>
                <a:effectLst/>
              </a:rPr>
              <a:t>import</a:t>
            </a:r>
            <a:r>
              <a:rPr lang="lt-LT" dirty="0">
                <a:effectLst/>
              </a:rPr>
              <a:t> </a:t>
            </a:r>
            <a:r>
              <a:rPr lang="lt-LT" dirty="0" err="1">
                <a:effectLst/>
              </a:rPr>
              <a:t>pickle</a:t>
            </a:r>
            <a:r>
              <a:rPr lang="lt-LT" dirty="0">
                <a:effectLst/>
              </a:rPr>
              <a:t> </a:t>
            </a:r>
            <a:r>
              <a:rPr lang="lt-LT" dirty="0" err="1">
                <a:solidFill>
                  <a:srgbClr val="2E95D3"/>
                </a:solidFill>
                <a:effectLst/>
              </a:rPr>
              <a:t>with</a:t>
            </a:r>
            <a:r>
              <a:rPr lang="lt-LT" dirty="0">
                <a:effectLst/>
              </a:rPr>
              <a:t> </a:t>
            </a:r>
            <a:r>
              <a:rPr lang="lt-LT" dirty="0" err="1">
                <a:solidFill>
                  <a:srgbClr val="E9950C"/>
                </a:solidFill>
                <a:effectLst/>
              </a:rPr>
              <a:t>open</a:t>
            </a:r>
            <a:r>
              <a:rPr lang="lt-LT" dirty="0">
                <a:effectLst/>
              </a:rPr>
              <a:t>(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 err="1">
                <a:solidFill>
                  <a:srgbClr val="00A67D"/>
                </a:solidFill>
                <a:effectLst/>
              </a:rPr>
              <a:t>a.pkl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>
                <a:effectLst/>
              </a:rPr>
              <a:t>, 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 err="1">
                <a:solidFill>
                  <a:srgbClr val="00A67D"/>
                </a:solidFill>
                <a:effectLst/>
              </a:rPr>
              <a:t>rb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>
                <a:effectLst/>
              </a:rPr>
              <a:t>) </a:t>
            </a:r>
            <a:r>
              <a:rPr lang="lt-LT" dirty="0" err="1">
                <a:solidFill>
                  <a:srgbClr val="2E95D3"/>
                </a:solidFill>
                <a:effectLst/>
              </a:rPr>
              <a:t>as</a:t>
            </a:r>
            <a:r>
              <a:rPr lang="lt-LT" dirty="0">
                <a:effectLst/>
              </a:rPr>
              <a:t> </a:t>
            </a:r>
            <a:r>
              <a:rPr lang="lt-LT" dirty="0" err="1">
                <a:effectLst/>
              </a:rPr>
              <a:t>pickle_in</a:t>
            </a:r>
            <a:r>
              <a:rPr lang="lt-LT" dirty="0">
                <a:effectLst/>
              </a:rPr>
              <a:t>: </a:t>
            </a:r>
            <a:r>
              <a:rPr lang="lt-LT" dirty="0" err="1">
                <a:effectLst/>
              </a:rPr>
              <a:t>naujas_a</a:t>
            </a:r>
            <a:r>
              <a:rPr lang="lt-LT" dirty="0">
                <a:effectLst/>
              </a:rPr>
              <a:t> = </a:t>
            </a:r>
            <a:r>
              <a:rPr lang="lt-LT" dirty="0" err="1">
                <a:effectLst/>
              </a:rPr>
              <a:t>pickle.load</a:t>
            </a:r>
            <a:r>
              <a:rPr lang="lt-LT" dirty="0">
                <a:effectLst/>
              </a:rPr>
              <a:t>(</a:t>
            </a:r>
            <a:r>
              <a:rPr lang="lt-LT" dirty="0" err="1">
                <a:effectLst/>
              </a:rPr>
              <a:t>pickle_in</a:t>
            </a:r>
            <a:r>
              <a:rPr lang="lt-LT" dirty="0">
                <a:effectLst/>
              </a:rPr>
              <a:t>) </a:t>
            </a:r>
            <a:r>
              <a:rPr lang="lt-LT" dirty="0" err="1">
                <a:solidFill>
                  <a:srgbClr val="E9950C"/>
                </a:solidFill>
                <a:effectLst/>
              </a:rPr>
              <a:t>print</a:t>
            </a:r>
            <a:r>
              <a:rPr lang="lt-LT" dirty="0">
                <a:effectLst/>
              </a:rPr>
              <a:t>(</a:t>
            </a:r>
            <a:r>
              <a:rPr lang="lt-LT" dirty="0" err="1">
                <a:effectLst/>
              </a:rPr>
              <a:t>naujas_a</a:t>
            </a:r>
            <a:r>
              <a:rPr lang="lt-LT" dirty="0">
                <a:effectLst/>
              </a:rPr>
              <a:t>) # Atspausdins: 1028 </a:t>
            </a:r>
          </a:p>
          <a:p>
            <a:pPr algn="l"/>
            <a:endParaRPr lang="lt-LT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Šis kodas atidaro "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a.pkl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" failą skaitymui binariniu formatu ir tada atkuria kintamąjį a iš šio failo naudojant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pickle.load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funkciją.</a:t>
            </a:r>
          </a:p>
          <a:p>
            <a:pPr algn="l"/>
            <a:endParaRPr lang="lt-LT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Taigi,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pickle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yra labai naudingas modulis, kai norime išsaugoti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Python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objektų būseną ir vėliau ją atkurti. Tikiuosi, kad ši informacija padės jums geriau suprasti, kaip dirbti su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pickle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moduliu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Python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kalboje!</a:t>
            </a:r>
          </a:p>
          <a:p>
            <a:endParaRPr lang="en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A8C57-C812-AF42-98E5-15A911A775C4}" type="slidenum">
              <a:rPr lang="en-LT" smtClean="0"/>
              <a:t>21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6243354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Sveiki, tęsiame mūsų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Python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programavimo kursą ir šiandien kalbėsime apie tai, kaip išsaugoti objektų masyvus į failą naudojant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pickle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modulį.</a:t>
            </a:r>
          </a:p>
          <a:p>
            <a:pPr algn="l"/>
            <a:endParaRPr lang="lt-LT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Tarkime, turime klasę Automobilis, kurioje yra du laukai: marke ir modelis. Taip pat, turime objektų sąrašą automobiliai, kuriame yra keli automobiliai. Norime išsaugoti šiuos duomenis failo viduje ir vėliau juos atkurti.</a:t>
            </a:r>
          </a:p>
          <a:p>
            <a:pPr algn="l"/>
            <a:endParaRPr lang="lt-LT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Pirmiausia, apibrėžiame Automobilis klasę:</a:t>
            </a:r>
            <a:endParaRPr lang="lt-LT" dirty="0">
              <a:effectLst/>
              <a:latin typeface="Söhne"/>
            </a:endParaRPr>
          </a:p>
          <a:p>
            <a:r>
              <a:rPr lang="lt-LT" dirty="0" err="1">
                <a:solidFill>
                  <a:srgbClr val="2E95D3"/>
                </a:solidFill>
                <a:effectLst/>
              </a:rPr>
              <a:t>class</a:t>
            </a:r>
            <a:r>
              <a:rPr lang="lt-LT" dirty="0">
                <a:effectLst/>
              </a:rPr>
              <a:t> </a:t>
            </a:r>
            <a:r>
              <a:rPr lang="lt-LT" dirty="0">
                <a:solidFill>
                  <a:srgbClr val="F22C3D"/>
                </a:solidFill>
                <a:effectLst/>
              </a:rPr>
              <a:t>Automobilis</a:t>
            </a:r>
            <a:r>
              <a:rPr lang="lt-LT" dirty="0">
                <a:effectLst/>
              </a:rPr>
              <a:t>: </a:t>
            </a:r>
            <a:r>
              <a:rPr lang="lt-LT" dirty="0" err="1">
                <a:solidFill>
                  <a:srgbClr val="2E95D3"/>
                </a:solidFill>
                <a:effectLst/>
              </a:rPr>
              <a:t>def</a:t>
            </a:r>
            <a:r>
              <a:rPr lang="lt-LT" dirty="0">
                <a:effectLst/>
              </a:rPr>
              <a:t> </a:t>
            </a:r>
            <a:r>
              <a:rPr lang="lt-LT" dirty="0">
                <a:solidFill>
                  <a:srgbClr val="F22C3D"/>
                </a:solidFill>
                <a:effectLst/>
              </a:rPr>
              <a:t>__</a:t>
            </a:r>
            <a:r>
              <a:rPr lang="lt-LT" dirty="0" err="1">
                <a:solidFill>
                  <a:srgbClr val="F22C3D"/>
                </a:solidFill>
                <a:effectLst/>
              </a:rPr>
              <a:t>init</a:t>
            </a:r>
            <a:r>
              <a:rPr lang="lt-LT" dirty="0">
                <a:solidFill>
                  <a:srgbClr val="F22C3D"/>
                </a:solidFill>
                <a:effectLst/>
              </a:rPr>
              <a:t>__</a:t>
            </a:r>
            <a:r>
              <a:rPr lang="lt-LT" dirty="0">
                <a:effectLst/>
              </a:rPr>
              <a:t>(</a:t>
            </a:r>
            <a:r>
              <a:rPr lang="lt-LT" dirty="0" err="1">
                <a:effectLst/>
              </a:rPr>
              <a:t>self</a:t>
            </a:r>
            <a:r>
              <a:rPr lang="lt-LT" dirty="0">
                <a:effectLst/>
              </a:rPr>
              <a:t>, marke, modelis): </a:t>
            </a:r>
            <a:r>
              <a:rPr lang="lt-LT" dirty="0" err="1">
                <a:effectLst/>
              </a:rPr>
              <a:t>self.marke</a:t>
            </a:r>
            <a:r>
              <a:rPr lang="lt-LT" dirty="0">
                <a:effectLst/>
              </a:rPr>
              <a:t> = marke </a:t>
            </a:r>
            <a:r>
              <a:rPr lang="lt-LT" dirty="0" err="1">
                <a:effectLst/>
              </a:rPr>
              <a:t>self.modelis</a:t>
            </a:r>
            <a:r>
              <a:rPr lang="lt-LT" dirty="0">
                <a:effectLst/>
              </a:rPr>
              <a:t> = modelis </a:t>
            </a:r>
          </a:p>
          <a:p>
            <a:pPr algn="l"/>
            <a:endParaRPr lang="lt-LT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Dabar, sukuriame objektų sąrašą automobiliai:</a:t>
            </a:r>
          </a:p>
          <a:p>
            <a:r>
              <a:rPr lang="lt-LT" dirty="0">
                <a:effectLst/>
              </a:rPr>
              <a:t>automobiliai = [Automobilis(</a:t>
            </a:r>
            <a:r>
              <a:rPr lang="lt-LT" dirty="0">
                <a:solidFill>
                  <a:srgbClr val="00A67D"/>
                </a:solidFill>
                <a:effectLst/>
              </a:rPr>
              <a:t>"Toyota"</a:t>
            </a:r>
            <a:r>
              <a:rPr lang="lt-LT" dirty="0">
                <a:effectLst/>
              </a:rPr>
              <a:t>, 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 err="1">
                <a:solidFill>
                  <a:srgbClr val="00A67D"/>
                </a:solidFill>
                <a:effectLst/>
              </a:rPr>
              <a:t>Avensis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>
                <a:effectLst/>
              </a:rPr>
              <a:t>), Automobilis(</a:t>
            </a:r>
            <a:r>
              <a:rPr lang="lt-LT" dirty="0">
                <a:solidFill>
                  <a:srgbClr val="00A67D"/>
                </a:solidFill>
                <a:effectLst/>
              </a:rPr>
              <a:t>"Toyota"</a:t>
            </a:r>
            <a:r>
              <a:rPr lang="lt-LT" dirty="0">
                <a:effectLst/>
              </a:rPr>
              <a:t>, 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 err="1">
                <a:solidFill>
                  <a:srgbClr val="00A67D"/>
                </a:solidFill>
                <a:effectLst/>
              </a:rPr>
              <a:t>Corolla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>
                <a:effectLst/>
              </a:rPr>
              <a:t>), Automobilis(</a:t>
            </a:r>
            <a:r>
              <a:rPr lang="lt-LT" dirty="0">
                <a:solidFill>
                  <a:srgbClr val="00A67D"/>
                </a:solidFill>
                <a:effectLst/>
              </a:rPr>
              <a:t>"Toyota"</a:t>
            </a:r>
            <a:r>
              <a:rPr lang="lt-LT" dirty="0">
                <a:effectLst/>
              </a:rPr>
              <a:t>, 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 err="1">
                <a:solidFill>
                  <a:srgbClr val="00A67D"/>
                </a:solidFill>
                <a:effectLst/>
              </a:rPr>
              <a:t>Camry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>
                <a:effectLst/>
              </a:rPr>
              <a:t>)] </a:t>
            </a:r>
          </a:p>
          <a:p>
            <a:pPr algn="l"/>
            <a:endParaRPr lang="lt-LT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Dabar, naudojant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pickle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modulį, galime išsaugoti šį sąrašą į failą:</a:t>
            </a:r>
          </a:p>
          <a:p>
            <a:r>
              <a:rPr lang="lt-LT" dirty="0" err="1">
                <a:solidFill>
                  <a:srgbClr val="2E95D3"/>
                </a:solidFill>
                <a:effectLst/>
              </a:rPr>
              <a:t>import</a:t>
            </a:r>
            <a:r>
              <a:rPr lang="lt-LT" dirty="0">
                <a:effectLst/>
              </a:rPr>
              <a:t> </a:t>
            </a:r>
            <a:r>
              <a:rPr lang="lt-LT" dirty="0" err="1">
                <a:effectLst/>
              </a:rPr>
              <a:t>pickle</a:t>
            </a:r>
            <a:r>
              <a:rPr lang="lt-LT" dirty="0">
                <a:effectLst/>
              </a:rPr>
              <a:t> </a:t>
            </a:r>
            <a:r>
              <a:rPr lang="lt-LT" dirty="0" err="1">
                <a:solidFill>
                  <a:srgbClr val="2E95D3"/>
                </a:solidFill>
                <a:effectLst/>
              </a:rPr>
              <a:t>with</a:t>
            </a:r>
            <a:r>
              <a:rPr lang="lt-LT" dirty="0">
                <a:effectLst/>
              </a:rPr>
              <a:t> </a:t>
            </a:r>
            <a:r>
              <a:rPr lang="lt-LT" dirty="0" err="1">
                <a:solidFill>
                  <a:srgbClr val="E9950C"/>
                </a:solidFill>
                <a:effectLst/>
              </a:rPr>
              <a:t>open</a:t>
            </a:r>
            <a:r>
              <a:rPr lang="lt-LT" dirty="0">
                <a:effectLst/>
              </a:rPr>
              <a:t>(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 err="1">
                <a:solidFill>
                  <a:srgbClr val="00A67D"/>
                </a:solidFill>
                <a:effectLst/>
              </a:rPr>
              <a:t>automobiliai.pkl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>
                <a:effectLst/>
              </a:rPr>
              <a:t>, 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 err="1">
                <a:solidFill>
                  <a:srgbClr val="00A67D"/>
                </a:solidFill>
                <a:effectLst/>
              </a:rPr>
              <a:t>wb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>
                <a:effectLst/>
              </a:rPr>
              <a:t>) </a:t>
            </a:r>
            <a:r>
              <a:rPr lang="lt-LT" dirty="0" err="1">
                <a:solidFill>
                  <a:srgbClr val="2E95D3"/>
                </a:solidFill>
                <a:effectLst/>
              </a:rPr>
              <a:t>as</a:t>
            </a:r>
            <a:r>
              <a:rPr lang="lt-LT" dirty="0">
                <a:effectLst/>
              </a:rPr>
              <a:t> failas: </a:t>
            </a:r>
            <a:r>
              <a:rPr lang="lt-LT" dirty="0" err="1">
                <a:effectLst/>
              </a:rPr>
              <a:t>pickle.dump</a:t>
            </a:r>
            <a:r>
              <a:rPr lang="lt-LT" dirty="0">
                <a:effectLst/>
              </a:rPr>
              <a:t>(automobiliai, failas) </a:t>
            </a:r>
          </a:p>
          <a:p>
            <a:pPr algn="l"/>
            <a:endParaRPr lang="lt-LT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Vėliau, norėdami atkurti išsaugotą objektų sąrašą, vėl naudosime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pickle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modulį:</a:t>
            </a:r>
          </a:p>
          <a:p>
            <a:r>
              <a:rPr lang="lt-LT" dirty="0" err="1">
                <a:solidFill>
                  <a:srgbClr val="2E95D3"/>
                </a:solidFill>
                <a:effectLst/>
              </a:rPr>
              <a:t>import</a:t>
            </a:r>
            <a:r>
              <a:rPr lang="lt-LT" dirty="0">
                <a:effectLst/>
              </a:rPr>
              <a:t> </a:t>
            </a:r>
            <a:r>
              <a:rPr lang="lt-LT" dirty="0" err="1">
                <a:effectLst/>
              </a:rPr>
              <a:t>pickle</a:t>
            </a:r>
            <a:r>
              <a:rPr lang="lt-LT" dirty="0">
                <a:effectLst/>
              </a:rPr>
              <a:t> </a:t>
            </a:r>
            <a:r>
              <a:rPr lang="lt-LT" dirty="0" err="1">
                <a:solidFill>
                  <a:srgbClr val="2E95D3"/>
                </a:solidFill>
                <a:effectLst/>
              </a:rPr>
              <a:t>with</a:t>
            </a:r>
            <a:r>
              <a:rPr lang="lt-LT" dirty="0">
                <a:effectLst/>
              </a:rPr>
              <a:t> </a:t>
            </a:r>
            <a:r>
              <a:rPr lang="lt-LT" dirty="0" err="1">
                <a:solidFill>
                  <a:srgbClr val="E9950C"/>
                </a:solidFill>
                <a:effectLst/>
              </a:rPr>
              <a:t>open</a:t>
            </a:r>
            <a:r>
              <a:rPr lang="lt-LT" dirty="0">
                <a:effectLst/>
              </a:rPr>
              <a:t>(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 err="1">
                <a:solidFill>
                  <a:srgbClr val="00A67D"/>
                </a:solidFill>
                <a:effectLst/>
              </a:rPr>
              <a:t>automobiliai.pkl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>
                <a:effectLst/>
              </a:rPr>
              <a:t>, 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 err="1">
                <a:solidFill>
                  <a:srgbClr val="00A67D"/>
                </a:solidFill>
                <a:effectLst/>
              </a:rPr>
              <a:t>rb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>
                <a:effectLst/>
              </a:rPr>
              <a:t>) </a:t>
            </a:r>
            <a:r>
              <a:rPr lang="lt-LT" dirty="0" err="1">
                <a:solidFill>
                  <a:srgbClr val="2E95D3"/>
                </a:solidFill>
                <a:effectLst/>
              </a:rPr>
              <a:t>as</a:t>
            </a:r>
            <a:r>
              <a:rPr lang="lt-LT" dirty="0">
                <a:effectLst/>
              </a:rPr>
              <a:t> failas: automobiliai = </a:t>
            </a:r>
            <a:r>
              <a:rPr lang="lt-LT" dirty="0" err="1">
                <a:effectLst/>
              </a:rPr>
              <a:t>pickle.load</a:t>
            </a:r>
            <a:r>
              <a:rPr lang="lt-LT" dirty="0">
                <a:effectLst/>
              </a:rPr>
              <a:t>(failas) </a:t>
            </a:r>
          </a:p>
          <a:p>
            <a:pPr algn="l"/>
            <a:endParaRPr lang="lt-LT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Dabar, automobiliai yra sąrašas, kuriame yra visi išsaugoti objektai. Galime juos peržiūrėti taip:</a:t>
            </a:r>
          </a:p>
          <a:p>
            <a:r>
              <a:rPr lang="lt-LT" dirty="0" err="1">
                <a:solidFill>
                  <a:srgbClr val="2E95D3"/>
                </a:solidFill>
                <a:effectLst/>
              </a:rPr>
              <a:t>for</a:t>
            </a:r>
            <a:r>
              <a:rPr lang="lt-LT" dirty="0">
                <a:effectLst/>
              </a:rPr>
              <a:t> automobilis </a:t>
            </a:r>
            <a:r>
              <a:rPr lang="lt-LT" dirty="0" err="1">
                <a:solidFill>
                  <a:srgbClr val="2E95D3"/>
                </a:solidFill>
                <a:effectLst/>
              </a:rPr>
              <a:t>in</a:t>
            </a:r>
            <a:r>
              <a:rPr lang="lt-LT" dirty="0">
                <a:effectLst/>
              </a:rPr>
              <a:t> automobiliai: </a:t>
            </a:r>
            <a:r>
              <a:rPr lang="lt-LT" dirty="0" err="1">
                <a:solidFill>
                  <a:srgbClr val="E9950C"/>
                </a:solidFill>
                <a:effectLst/>
              </a:rPr>
              <a:t>print</a:t>
            </a:r>
            <a:r>
              <a:rPr lang="lt-LT" dirty="0">
                <a:effectLst/>
              </a:rPr>
              <a:t>(</a:t>
            </a:r>
            <a:r>
              <a:rPr lang="lt-LT" dirty="0">
                <a:solidFill>
                  <a:srgbClr val="00A67D"/>
                </a:solidFill>
                <a:effectLst/>
              </a:rPr>
              <a:t>"Markė:"</a:t>
            </a:r>
            <a:r>
              <a:rPr lang="lt-LT" dirty="0">
                <a:effectLst/>
              </a:rPr>
              <a:t>, </a:t>
            </a:r>
            <a:r>
              <a:rPr lang="lt-LT" dirty="0" err="1">
                <a:effectLst/>
              </a:rPr>
              <a:t>automobilis.marke</a:t>
            </a:r>
            <a:r>
              <a:rPr lang="lt-LT" dirty="0">
                <a:effectLst/>
              </a:rPr>
              <a:t>) </a:t>
            </a:r>
            <a:r>
              <a:rPr lang="lt-LT" dirty="0" err="1">
                <a:solidFill>
                  <a:srgbClr val="E9950C"/>
                </a:solidFill>
                <a:effectLst/>
              </a:rPr>
              <a:t>print</a:t>
            </a:r>
            <a:r>
              <a:rPr lang="lt-LT" dirty="0">
                <a:effectLst/>
              </a:rPr>
              <a:t>(</a:t>
            </a:r>
            <a:r>
              <a:rPr lang="lt-LT" dirty="0">
                <a:solidFill>
                  <a:srgbClr val="00A67D"/>
                </a:solidFill>
                <a:effectLst/>
              </a:rPr>
              <a:t>"Modelis:"</a:t>
            </a:r>
            <a:r>
              <a:rPr lang="lt-LT" dirty="0">
                <a:effectLst/>
              </a:rPr>
              <a:t>, </a:t>
            </a:r>
            <a:r>
              <a:rPr lang="lt-LT" dirty="0" err="1">
                <a:effectLst/>
              </a:rPr>
              <a:t>automobilis.modelis</a:t>
            </a:r>
            <a:r>
              <a:rPr lang="lt-LT" dirty="0">
                <a:effectLst/>
              </a:rPr>
              <a:t>) </a:t>
            </a:r>
          </a:p>
          <a:p>
            <a:pPr algn="l"/>
            <a:endParaRPr lang="lt-LT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Tai leidžia mums efektyviai išsaugoti ir atkurti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Python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objektus, o tai yra labai naudinga, kai dirbame su sudėtingesnėmis programomis</a:t>
            </a:r>
          </a:p>
          <a:p>
            <a:endParaRPr lang="en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A8C57-C812-AF42-98E5-15A911A775C4}" type="slidenum">
              <a:rPr lang="en-LT" smtClean="0"/>
              <a:t>22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327799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lt-LT" b="0" i="0" dirty="0">
                <a:solidFill>
                  <a:srgbClr val="343541"/>
                </a:solidFill>
                <a:effectLst/>
                <a:latin typeface="Söhne"/>
              </a:rPr>
              <a:t>Dabar mes išsamiau aptarsime </a:t>
            </a:r>
            <a:r>
              <a:rPr lang="lt-LT" b="0" i="0" dirty="0" err="1">
                <a:solidFill>
                  <a:srgbClr val="343541"/>
                </a:solidFill>
                <a:effectLst/>
                <a:latin typeface="Söhne"/>
              </a:rPr>
              <a:t>Python</a:t>
            </a:r>
            <a:r>
              <a:rPr lang="lt-LT" b="0" i="0" dirty="0">
                <a:solidFill>
                  <a:srgbClr val="343541"/>
                </a:solidFill>
                <a:effectLst/>
                <a:latin typeface="Söhne"/>
              </a:rPr>
              <a:t> </a:t>
            </a:r>
            <a:r>
              <a:rPr lang="lt-LT" b="0" i="0" dirty="0" err="1">
                <a:solidFill>
                  <a:srgbClr val="343541"/>
                </a:solidFill>
                <a:effectLst/>
                <a:latin typeface="Söhne"/>
              </a:rPr>
              <a:t>os</a:t>
            </a:r>
            <a:r>
              <a:rPr lang="lt-LT" b="0" i="0" dirty="0">
                <a:solidFill>
                  <a:srgbClr val="343541"/>
                </a:solidFill>
                <a:effectLst/>
                <a:latin typeface="Söhne"/>
              </a:rPr>
              <a:t> modulį. </a:t>
            </a:r>
            <a:r>
              <a:rPr lang="lt-LT" b="0" i="0" dirty="0" err="1">
                <a:solidFill>
                  <a:srgbClr val="343541"/>
                </a:solidFill>
                <a:effectLst/>
                <a:latin typeface="Söhne"/>
              </a:rPr>
              <a:t>os</a:t>
            </a:r>
            <a:r>
              <a:rPr lang="lt-LT" b="0" i="0" dirty="0">
                <a:solidFill>
                  <a:srgbClr val="343541"/>
                </a:solidFill>
                <a:effectLst/>
                <a:latin typeface="Söhne"/>
              </a:rPr>
              <a:t> modulis yra vienas iš standartinės </a:t>
            </a:r>
            <a:r>
              <a:rPr lang="lt-LT" b="0" i="0" dirty="0" err="1">
                <a:solidFill>
                  <a:srgbClr val="343541"/>
                </a:solidFill>
                <a:effectLst/>
                <a:latin typeface="Söhne"/>
              </a:rPr>
              <a:t>Python</a:t>
            </a:r>
            <a:r>
              <a:rPr lang="lt-LT" b="0" i="0" dirty="0">
                <a:solidFill>
                  <a:srgbClr val="343541"/>
                </a:solidFill>
                <a:effectLst/>
                <a:latin typeface="Söhne"/>
              </a:rPr>
              <a:t> bibliotekos modulių, kuris leidžia mums dirbti su operacinės sistemos funkcionalumu. Jis yra labai naudingas, kai reikia manipuliuoti failų ir katalogų sistema.</a:t>
            </a:r>
          </a:p>
          <a:p>
            <a:pPr algn="l"/>
            <a:endParaRPr lang="lt-LT" b="0" i="0" dirty="0">
              <a:solidFill>
                <a:srgbClr val="343541"/>
              </a:solidFill>
              <a:effectLst/>
              <a:latin typeface="Söhne"/>
            </a:endParaRPr>
          </a:p>
          <a:p>
            <a:pPr algn="l"/>
            <a:r>
              <a:rPr lang="lt-LT" b="0" i="0" dirty="0">
                <a:solidFill>
                  <a:srgbClr val="343541"/>
                </a:solidFill>
                <a:effectLst/>
                <a:latin typeface="Söhne"/>
              </a:rPr>
              <a:t>Pirmiausiai, norint naudotis </a:t>
            </a:r>
            <a:r>
              <a:rPr lang="lt-LT" b="0" i="0" dirty="0" err="1">
                <a:solidFill>
                  <a:srgbClr val="343541"/>
                </a:solidFill>
                <a:effectLst/>
                <a:latin typeface="Söhne"/>
              </a:rPr>
              <a:t>os</a:t>
            </a:r>
            <a:r>
              <a:rPr lang="lt-LT" b="0" i="0" dirty="0">
                <a:solidFill>
                  <a:srgbClr val="343541"/>
                </a:solidFill>
                <a:effectLst/>
                <a:latin typeface="Söhne"/>
              </a:rPr>
              <a:t> moduliu, mes turime jį importuoti. Tai darome naudodamiesi </a:t>
            </a:r>
            <a:r>
              <a:rPr lang="lt-LT" b="0" i="0" dirty="0" err="1">
                <a:solidFill>
                  <a:srgbClr val="343541"/>
                </a:solidFill>
                <a:effectLst/>
                <a:latin typeface="Söhne"/>
              </a:rPr>
              <a:t>import</a:t>
            </a:r>
            <a:r>
              <a:rPr lang="lt-LT" b="0" i="0" dirty="0">
                <a:solidFill>
                  <a:srgbClr val="343541"/>
                </a:solidFill>
                <a:effectLst/>
                <a:latin typeface="Söhne"/>
              </a:rPr>
              <a:t> komanda, kuri leidžia mums įtraukti bet kurį </a:t>
            </a:r>
            <a:r>
              <a:rPr lang="lt-LT" b="0" i="0" dirty="0" err="1">
                <a:solidFill>
                  <a:srgbClr val="343541"/>
                </a:solidFill>
                <a:effectLst/>
                <a:latin typeface="Söhne"/>
              </a:rPr>
              <a:t>Python</a:t>
            </a:r>
            <a:r>
              <a:rPr lang="lt-LT" b="0" i="0" dirty="0">
                <a:solidFill>
                  <a:srgbClr val="343541"/>
                </a:solidFill>
                <a:effectLst/>
                <a:latin typeface="Söhne"/>
              </a:rPr>
              <a:t> modulį į mūsų kodą. Taigi, mes rašome </a:t>
            </a:r>
            <a:r>
              <a:rPr lang="lt-LT" b="0" i="0" dirty="0" err="1">
                <a:solidFill>
                  <a:srgbClr val="343541"/>
                </a:solidFill>
                <a:effectLst/>
                <a:latin typeface="Söhne"/>
              </a:rPr>
              <a:t>import</a:t>
            </a:r>
            <a:r>
              <a:rPr lang="lt-LT" b="0" i="0" dirty="0">
                <a:solidFill>
                  <a:srgbClr val="343541"/>
                </a:solidFill>
                <a:effectLst/>
                <a:latin typeface="Söhne"/>
              </a:rPr>
              <a:t> </a:t>
            </a:r>
            <a:r>
              <a:rPr lang="lt-LT" b="0" i="0" dirty="0" err="1">
                <a:solidFill>
                  <a:srgbClr val="343541"/>
                </a:solidFill>
                <a:effectLst/>
                <a:latin typeface="Söhne"/>
              </a:rPr>
              <a:t>os</a:t>
            </a:r>
            <a:r>
              <a:rPr lang="lt-LT" b="0" i="0" dirty="0">
                <a:solidFill>
                  <a:srgbClr val="343541"/>
                </a:solidFill>
                <a:effectLst/>
                <a:latin typeface="Söhne"/>
              </a:rPr>
              <a:t>:</a:t>
            </a:r>
          </a:p>
          <a:p>
            <a:pPr algn="l"/>
            <a:r>
              <a:rPr lang="lt-LT" b="0" i="0" dirty="0" err="1">
                <a:solidFill>
                  <a:srgbClr val="2E95D3"/>
                </a:solidFill>
                <a:effectLst/>
                <a:latin typeface="Söhne"/>
              </a:rPr>
              <a:t>import</a:t>
            </a:r>
            <a:r>
              <a:rPr lang="lt-LT" b="0" i="0" dirty="0">
                <a:solidFill>
                  <a:srgbClr val="343541"/>
                </a:solidFill>
                <a:effectLst/>
                <a:latin typeface="Söhne"/>
              </a:rPr>
              <a:t> </a:t>
            </a:r>
            <a:r>
              <a:rPr lang="lt-LT" b="0" i="0" dirty="0" err="1">
                <a:solidFill>
                  <a:srgbClr val="343541"/>
                </a:solidFill>
                <a:effectLst/>
                <a:latin typeface="Söhne"/>
              </a:rPr>
              <a:t>os</a:t>
            </a:r>
            <a:r>
              <a:rPr lang="lt-LT" b="0" i="0" dirty="0">
                <a:solidFill>
                  <a:srgbClr val="343541"/>
                </a:solidFill>
                <a:effectLst/>
                <a:latin typeface="Söhne"/>
              </a:rPr>
              <a:t> </a:t>
            </a:r>
          </a:p>
          <a:p>
            <a:pPr algn="l"/>
            <a:endParaRPr lang="lt-LT" b="0" i="0" dirty="0">
              <a:solidFill>
                <a:srgbClr val="343541"/>
              </a:solidFill>
              <a:effectLst/>
              <a:latin typeface="Söhne"/>
            </a:endParaRPr>
          </a:p>
          <a:p>
            <a:pPr algn="l"/>
            <a:r>
              <a:rPr lang="lt-LT" b="0" i="0" dirty="0">
                <a:solidFill>
                  <a:srgbClr val="343541"/>
                </a:solidFill>
                <a:effectLst/>
                <a:latin typeface="Söhne"/>
              </a:rPr>
              <a:t>Jei norime pamatyti, ką mūsų importuotas modulis moka, galime naudoti </a:t>
            </a:r>
            <a:r>
              <a:rPr lang="lt-LT" b="0" i="0" dirty="0" err="1">
                <a:solidFill>
                  <a:srgbClr val="343541"/>
                </a:solidFill>
                <a:effectLst/>
                <a:latin typeface="Söhne"/>
              </a:rPr>
              <a:t>dir</a:t>
            </a:r>
            <a:r>
              <a:rPr lang="lt-LT" b="0" i="0" dirty="0">
                <a:solidFill>
                  <a:srgbClr val="343541"/>
                </a:solidFill>
                <a:effectLst/>
                <a:latin typeface="Söhne"/>
              </a:rPr>
              <a:t>() funkciją. Ji grąžina sąrašą visų modulio funkcijų ir kintamųjų. Štai kaip tai atrodo:</a:t>
            </a:r>
          </a:p>
          <a:p>
            <a:pPr algn="l"/>
            <a:r>
              <a:rPr lang="lt-LT" b="0" i="0" dirty="0" err="1">
                <a:solidFill>
                  <a:srgbClr val="E9950C"/>
                </a:solidFill>
                <a:effectLst/>
                <a:latin typeface="Söhne"/>
              </a:rPr>
              <a:t>print</a:t>
            </a:r>
            <a:r>
              <a:rPr lang="lt-LT" b="0" i="0" dirty="0">
                <a:solidFill>
                  <a:srgbClr val="343541"/>
                </a:solidFill>
                <a:effectLst/>
                <a:latin typeface="Söhne"/>
              </a:rPr>
              <a:t>(</a:t>
            </a:r>
            <a:r>
              <a:rPr lang="lt-LT" b="0" i="0" dirty="0" err="1">
                <a:solidFill>
                  <a:srgbClr val="E9950C"/>
                </a:solidFill>
                <a:effectLst/>
                <a:latin typeface="Söhne"/>
              </a:rPr>
              <a:t>dir</a:t>
            </a:r>
            <a:r>
              <a:rPr lang="lt-LT" b="0" i="0" dirty="0">
                <a:solidFill>
                  <a:srgbClr val="343541"/>
                </a:solidFill>
                <a:effectLst/>
                <a:latin typeface="Söhne"/>
              </a:rPr>
              <a:t>(</a:t>
            </a:r>
            <a:r>
              <a:rPr lang="lt-LT" b="0" i="0" dirty="0" err="1">
                <a:solidFill>
                  <a:srgbClr val="343541"/>
                </a:solidFill>
                <a:effectLst/>
                <a:latin typeface="Söhne"/>
              </a:rPr>
              <a:t>os</a:t>
            </a:r>
            <a:r>
              <a:rPr lang="lt-LT" b="0" i="0" dirty="0">
                <a:solidFill>
                  <a:srgbClr val="343541"/>
                </a:solidFill>
                <a:effectLst/>
                <a:latin typeface="Söhne"/>
              </a:rPr>
              <a:t>)) </a:t>
            </a:r>
          </a:p>
          <a:p>
            <a:pPr algn="l"/>
            <a:endParaRPr lang="lt-LT" b="0" i="0" dirty="0">
              <a:solidFill>
                <a:srgbClr val="343541"/>
              </a:solidFill>
              <a:effectLst/>
              <a:latin typeface="Söhne"/>
            </a:endParaRPr>
          </a:p>
          <a:p>
            <a:pPr algn="l"/>
            <a:r>
              <a:rPr lang="lt-LT" b="0" i="0" dirty="0">
                <a:solidFill>
                  <a:srgbClr val="343541"/>
                </a:solidFill>
                <a:effectLst/>
                <a:latin typeface="Söhne"/>
              </a:rPr>
              <a:t>Dabar, kai mes importavome </a:t>
            </a:r>
            <a:r>
              <a:rPr lang="lt-LT" b="0" i="0" dirty="0" err="1">
                <a:solidFill>
                  <a:srgbClr val="343541"/>
                </a:solidFill>
                <a:effectLst/>
                <a:latin typeface="Söhne"/>
              </a:rPr>
              <a:t>os</a:t>
            </a:r>
            <a:r>
              <a:rPr lang="lt-LT" b="0" i="0" dirty="0">
                <a:solidFill>
                  <a:srgbClr val="343541"/>
                </a:solidFill>
                <a:effectLst/>
                <a:latin typeface="Söhne"/>
              </a:rPr>
              <a:t> modulį, galime naudoti jo funkcijas. Vienas dažniausiai naudojamų </a:t>
            </a:r>
            <a:r>
              <a:rPr lang="lt-LT" b="0" i="0" dirty="0" err="1">
                <a:solidFill>
                  <a:srgbClr val="343541"/>
                </a:solidFill>
                <a:effectLst/>
                <a:latin typeface="Söhne"/>
              </a:rPr>
              <a:t>os</a:t>
            </a:r>
            <a:r>
              <a:rPr lang="lt-LT" b="0" i="0" dirty="0">
                <a:solidFill>
                  <a:srgbClr val="343541"/>
                </a:solidFill>
                <a:effectLst/>
                <a:latin typeface="Söhne"/>
              </a:rPr>
              <a:t> modulio metodų yra </a:t>
            </a:r>
            <a:r>
              <a:rPr lang="lt-LT" b="0" i="0" dirty="0" err="1">
                <a:solidFill>
                  <a:srgbClr val="343541"/>
                </a:solidFill>
                <a:effectLst/>
                <a:latin typeface="Söhne"/>
              </a:rPr>
              <a:t>os.getcwd</a:t>
            </a:r>
            <a:r>
              <a:rPr lang="lt-LT" b="0" i="0" dirty="0">
                <a:solidFill>
                  <a:srgbClr val="343541"/>
                </a:solidFill>
                <a:effectLst/>
                <a:latin typeface="Söhne"/>
              </a:rPr>
              <a:t>(), kuris grąžina dabartinį darbo katalogą. Taip, jūs teisingai supratote, tai rodo, kurioje vietoje esame dabar kompiuteryje. Štai kaip tai atrodo:</a:t>
            </a:r>
          </a:p>
          <a:p>
            <a:pPr algn="l"/>
            <a:r>
              <a:rPr lang="lt-LT" b="0" i="0" dirty="0" err="1">
                <a:solidFill>
                  <a:srgbClr val="E9950C"/>
                </a:solidFill>
                <a:effectLst/>
                <a:latin typeface="Söhne"/>
              </a:rPr>
              <a:t>print</a:t>
            </a:r>
            <a:r>
              <a:rPr lang="lt-LT" b="0" i="0" dirty="0">
                <a:solidFill>
                  <a:srgbClr val="343541"/>
                </a:solidFill>
                <a:effectLst/>
                <a:latin typeface="Söhne"/>
              </a:rPr>
              <a:t>(</a:t>
            </a:r>
            <a:r>
              <a:rPr lang="lt-LT" b="0" i="0" dirty="0" err="1">
                <a:solidFill>
                  <a:srgbClr val="343541"/>
                </a:solidFill>
                <a:effectLst/>
                <a:latin typeface="Söhne"/>
              </a:rPr>
              <a:t>os.getcwd</a:t>
            </a:r>
            <a:r>
              <a:rPr lang="lt-LT" b="0" i="0" dirty="0">
                <a:solidFill>
                  <a:srgbClr val="343541"/>
                </a:solidFill>
                <a:effectLst/>
                <a:latin typeface="Söhne"/>
              </a:rPr>
              <a:t>()) </a:t>
            </a:r>
          </a:p>
          <a:p>
            <a:pPr algn="l"/>
            <a:endParaRPr lang="lt-LT" b="0" i="0" dirty="0">
              <a:solidFill>
                <a:srgbClr val="343541"/>
              </a:solidFill>
              <a:effectLst/>
              <a:latin typeface="Söhne"/>
            </a:endParaRPr>
          </a:p>
          <a:p>
            <a:pPr algn="l"/>
            <a:r>
              <a:rPr lang="lt-LT" b="0" i="0" dirty="0">
                <a:solidFill>
                  <a:srgbClr val="343541"/>
                </a:solidFill>
                <a:effectLst/>
                <a:latin typeface="Söhne"/>
              </a:rPr>
              <a:t>Tačiau, jei norime pakeisti savo dabartinį darbo katalogą, galime naudoti </a:t>
            </a:r>
            <a:r>
              <a:rPr lang="lt-LT" b="0" i="0" dirty="0" err="1">
                <a:solidFill>
                  <a:srgbClr val="343541"/>
                </a:solidFill>
                <a:effectLst/>
                <a:latin typeface="Söhne"/>
              </a:rPr>
              <a:t>os.chdir</a:t>
            </a:r>
            <a:r>
              <a:rPr lang="lt-LT" b="0" i="0" dirty="0">
                <a:solidFill>
                  <a:srgbClr val="343541"/>
                </a:solidFill>
                <a:effectLst/>
                <a:latin typeface="Söhne"/>
              </a:rPr>
              <a:t>() funkciją. Ji priima vieną argumentą - kelią į katalogą, į kurį norime pereiti. Pavyzdžiui:</a:t>
            </a:r>
          </a:p>
          <a:p>
            <a:pPr algn="l"/>
            <a:r>
              <a:rPr lang="lt-LT" b="0" i="0" dirty="0" err="1">
                <a:solidFill>
                  <a:srgbClr val="343541"/>
                </a:solidFill>
                <a:effectLst/>
                <a:latin typeface="Söhne"/>
              </a:rPr>
              <a:t>os.chdir</a:t>
            </a:r>
            <a:r>
              <a:rPr lang="lt-LT" b="0" i="0" dirty="0">
                <a:solidFill>
                  <a:srgbClr val="343541"/>
                </a:solidFill>
                <a:effectLst/>
                <a:latin typeface="Söhne"/>
              </a:rPr>
              <a:t>(</a:t>
            </a:r>
            <a:r>
              <a:rPr lang="lt-LT" b="0" i="0" dirty="0">
                <a:solidFill>
                  <a:srgbClr val="00A67D"/>
                </a:solidFill>
                <a:effectLst/>
                <a:latin typeface="Söhne"/>
              </a:rPr>
              <a:t>'C:\\</a:t>
            </a:r>
            <a:r>
              <a:rPr lang="lt-LT" b="0" i="0" dirty="0" err="1">
                <a:solidFill>
                  <a:srgbClr val="00A67D"/>
                </a:solidFill>
                <a:effectLst/>
                <a:latin typeface="Söhne"/>
              </a:rPr>
              <a:t>Users</a:t>
            </a:r>
            <a:r>
              <a:rPr lang="lt-LT" b="0" i="0" dirty="0">
                <a:solidFill>
                  <a:srgbClr val="00A67D"/>
                </a:solidFill>
                <a:effectLst/>
                <a:latin typeface="Söhne"/>
              </a:rPr>
              <a:t>\\Donoras\\</a:t>
            </a:r>
            <a:r>
              <a:rPr lang="lt-LT" b="0" i="0" dirty="0" err="1">
                <a:solidFill>
                  <a:srgbClr val="00A67D"/>
                </a:solidFill>
                <a:effectLst/>
                <a:latin typeface="Söhne"/>
              </a:rPr>
              <a:t>Desktop</a:t>
            </a:r>
            <a:r>
              <a:rPr lang="lt-LT" b="0" i="0" dirty="0">
                <a:solidFill>
                  <a:srgbClr val="00A67D"/>
                </a:solidFill>
                <a:effectLst/>
                <a:latin typeface="Söhne"/>
              </a:rPr>
              <a:t>'</a:t>
            </a:r>
            <a:r>
              <a:rPr lang="lt-LT" b="0" i="0" dirty="0">
                <a:solidFill>
                  <a:srgbClr val="343541"/>
                </a:solidFill>
                <a:effectLst/>
                <a:latin typeface="Söhne"/>
              </a:rPr>
              <a:t>) </a:t>
            </a:r>
            <a:r>
              <a:rPr lang="lt-LT" b="0" i="0" dirty="0" err="1">
                <a:solidFill>
                  <a:srgbClr val="E9950C"/>
                </a:solidFill>
                <a:effectLst/>
                <a:latin typeface="Söhne"/>
              </a:rPr>
              <a:t>print</a:t>
            </a:r>
            <a:r>
              <a:rPr lang="lt-LT" b="0" i="0" dirty="0">
                <a:solidFill>
                  <a:srgbClr val="343541"/>
                </a:solidFill>
                <a:effectLst/>
                <a:latin typeface="Söhne"/>
              </a:rPr>
              <a:t>(</a:t>
            </a:r>
            <a:r>
              <a:rPr lang="lt-LT" b="0" i="0" dirty="0" err="1">
                <a:solidFill>
                  <a:srgbClr val="343541"/>
                </a:solidFill>
                <a:effectLst/>
                <a:latin typeface="Söhne"/>
              </a:rPr>
              <a:t>os.getcwd</a:t>
            </a:r>
            <a:r>
              <a:rPr lang="lt-LT" b="0" i="0" dirty="0">
                <a:solidFill>
                  <a:srgbClr val="343541"/>
                </a:solidFill>
                <a:effectLst/>
                <a:latin typeface="Söhne"/>
              </a:rPr>
              <a:t>()) </a:t>
            </a:r>
          </a:p>
          <a:p>
            <a:pPr algn="l"/>
            <a:endParaRPr lang="lt-LT" b="0" i="0" dirty="0">
              <a:solidFill>
                <a:srgbClr val="343541"/>
              </a:solidFill>
              <a:effectLst/>
              <a:latin typeface="Söhne"/>
            </a:endParaRPr>
          </a:p>
          <a:p>
            <a:pPr algn="l"/>
            <a:r>
              <a:rPr lang="lt-LT" b="0" i="0" dirty="0">
                <a:solidFill>
                  <a:srgbClr val="343541"/>
                </a:solidFill>
                <a:effectLst/>
                <a:latin typeface="Söhne"/>
              </a:rPr>
              <a:t>Šiame pavyzdyje mes pereiname į 'C:\</a:t>
            </a:r>
            <a:r>
              <a:rPr lang="lt-LT" b="0" i="0" dirty="0" err="1">
                <a:solidFill>
                  <a:srgbClr val="343541"/>
                </a:solidFill>
                <a:effectLst/>
                <a:latin typeface="Söhne"/>
              </a:rPr>
              <a:t>Users</a:t>
            </a:r>
            <a:r>
              <a:rPr lang="lt-LT" b="0" i="0" dirty="0">
                <a:solidFill>
                  <a:srgbClr val="343541"/>
                </a:solidFill>
                <a:effectLst/>
                <a:latin typeface="Söhne"/>
              </a:rPr>
              <a:t>\Donoras\</a:t>
            </a:r>
            <a:r>
              <a:rPr lang="lt-LT" b="0" i="0" dirty="0" err="1">
                <a:solidFill>
                  <a:srgbClr val="343541"/>
                </a:solidFill>
                <a:effectLst/>
                <a:latin typeface="Söhne"/>
              </a:rPr>
              <a:t>Desktop</a:t>
            </a:r>
            <a:r>
              <a:rPr lang="lt-LT" b="0" i="0" dirty="0">
                <a:solidFill>
                  <a:srgbClr val="343541"/>
                </a:solidFill>
                <a:effectLst/>
                <a:latin typeface="Söhne"/>
              </a:rPr>
              <a:t>' katalogą ir vėl išspausdiname dabartinį darbo katalogą, kad patikrintume, ar viskas veikia kaip turėtų.</a:t>
            </a:r>
          </a:p>
          <a:p>
            <a:pPr algn="l"/>
            <a:endParaRPr lang="lt-LT" b="0" i="0" dirty="0">
              <a:solidFill>
                <a:srgbClr val="343541"/>
              </a:solidFill>
              <a:effectLst/>
              <a:latin typeface="Söhne"/>
            </a:endParaRPr>
          </a:p>
          <a:p>
            <a:pPr algn="l"/>
            <a:r>
              <a:rPr lang="lt-LT" b="0" i="0" dirty="0">
                <a:solidFill>
                  <a:srgbClr val="343541"/>
                </a:solidFill>
                <a:effectLst/>
                <a:latin typeface="Söhne"/>
              </a:rPr>
              <a:t>Kitas naudingas </a:t>
            </a:r>
            <a:r>
              <a:rPr lang="lt-LT" b="0" i="0" dirty="0" err="1">
                <a:solidFill>
                  <a:srgbClr val="343541"/>
                </a:solidFill>
                <a:effectLst/>
                <a:latin typeface="Söhne"/>
              </a:rPr>
              <a:t>os</a:t>
            </a:r>
            <a:r>
              <a:rPr lang="lt-LT" b="0" i="0" dirty="0">
                <a:solidFill>
                  <a:srgbClr val="343541"/>
                </a:solidFill>
                <a:effectLst/>
                <a:latin typeface="Söhne"/>
              </a:rPr>
              <a:t> modulio metodas yra </a:t>
            </a:r>
            <a:r>
              <a:rPr lang="lt-LT" b="0" i="0" dirty="0" err="1">
                <a:solidFill>
                  <a:srgbClr val="343541"/>
                </a:solidFill>
                <a:effectLst/>
                <a:latin typeface="Söhne"/>
              </a:rPr>
              <a:t>os.listdir</a:t>
            </a:r>
            <a:r>
              <a:rPr lang="lt-LT" b="0" i="0" dirty="0">
                <a:solidFill>
                  <a:srgbClr val="343541"/>
                </a:solidFill>
                <a:effectLst/>
                <a:latin typeface="Söhne"/>
              </a:rPr>
              <a:t>(). Jis grąžina sąrašą, kuris susideda iš visų failų ir katalogų, esančių dabartiniame kataloge:</a:t>
            </a:r>
          </a:p>
          <a:p>
            <a:pPr algn="l"/>
            <a:r>
              <a:rPr lang="lt-LT" b="0" i="0" dirty="0" err="1">
                <a:solidFill>
                  <a:srgbClr val="E9950C"/>
                </a:solidFill>
                <a:effectLst/>
                <a:latin typeface="Söhne"/>
              </a:rPr>
              <a:t>print</a:t>
            </a:r>
            <a:r>
              <a:rPr lang="lt-LT" b="0" i="0" dirty="0">
                <a:solidFill>
                  <a:srgbClr val="343541"/>
                </a:solidFill>
                <a:effectLst/>
                <a:latin typeface="Söhne"/>
              </a:rPr>
              <a:t>(</a:t>
            </a:r>
            <a:r>
              <a:rPr lang="lt-LT" b="0" i="0" dirty="0" err="1">
                <a:solidFill>
                  <a:srgbClr val="343541"/>
                </a:solidFill>
                <a:effectLst/>
                <a:latin typeface="Söhne"/>
              </a:rPr>
              <a:t>os.listdir</a:t>
            </a:r>
            <a:r>
              <a:rPr lang="lt-LT" b="0" i="0" dirty="0">
                <a:solidFill>
                  <a:srgbClr val="343541"/>
                </a:solidFill>
                <a:effectLst/>
                <a:latin typeface="Söhne"/>
              </a:rPr>
              <a:t>()) </a:t>
            </a:r>
          </a:p>
          <a:p>
            <a:pPr algn="l"/>
            <a:endParaRPr lang="lt-LT" b="0" i="0" dirty="0">
              <a:solidFill>
                <a:srgbClr val="343541"/>
              </a:solidFill>
              <a:effectLst/>
              <a:latin typeface="Söhne"/>
            </a:endParaRPr>
          </a:p>
          <a:p>
            <a:pPr algn="l"/>
            <a:r>
              <a:rPr lang="lt-LT" b="0" i="0" dirty="0">
                <a:solidFill>
                  <a:srgbClr val="343541"/>
                </a:solidFill>
                <a:effectLst/>
                <a:latin typeface="Söhne"/>
              </a:rPr>
              <a:t>Be to, su </a:t>
            </a:r>
            <a:r>
              <a:rPr lang="lt-LT" b="0" i="0" dirty="0" err="1">
                <a:solidFill>
                  <a:srgbClr val="343541"/>
                </a:solidFill>
                <a:effectLst/>
                <a:latin typeface="Söhne"/>
              </a:rPr>
              <a:t>os</a:t>
            </a:r>
            <a:r>
              <a:rPr lang="lt-LT" b="0" i="0" dirty="0">
                <a:solidFill>
                  <a:srgbClr val="343541"/>
                </a:solidFill>
                <a:effectLst/>
                <a:latin typeface="Söhne"/>
              </a:rPr>
              <a:t> moduliu galime kurti naujus katalogus. Tam naudojame </a:t>
            </a:r>
            <a:r>
              <a:rPr lang="lt-LT" b="0" i="0" dirty="0" err="1">
                <a:solidFill>
                  <a:srgbClr val="343541"/>
                </a:solidFill>
                <a:effectLst/>
                <a:latin typeface="Söhne"/>
              </a:rPr>
              <a:t>os.mkdir</a:t>
            </a:r>
            <a:r>
              <a:rPr lang="lt-LT" b="0" i="0" dirty="0">
                <a:solidFill>
                  <a:srgbClr val="343541"/>
                </a:solidFill>
                <a:effectLst/>
                <a:latin typeface="Söhne"/>
              </a:rPr>
              <a:t>() ir </a:t>
            </a:r>
            <a:r>
              <a:rPr lang="lt-LT" b="0" i="0" dirty="0" err="1">
                <a:solidFill>
                  <a:srgbClr val="343541"/>
                </a:solidFill>
                <a:effectLst/>
                <a:latin typeface="Söhne"/>
              </a:rPr>
              <a:t>os.makedirs</a:t>
            </a:r>
            <a:r>
              <a:rPr lang="lt-LT" b="0" i="0" dirty="0">
                <a:solidFill>
                  <a:srgbClr val="343541"/>
                </a:solidFill>
                <a:effectLst/>
                <a:latin typeface="Söhne"/>
              </a:rPr>
              <a:t>() funkcijas. </a:t>
            </a:r>
            <a:r>
              <a:rPr lang="lt-LT" b="0" i="0" dirty="0" err="1">
                <a:solidFill>
                  <a:srgbClr val="343541"/>
                </a:solidFill>
                <a:effectLst/>
                <a:latin typeface="Söhne"/>
              </a:rPr>
              <a:t>os.mkdir</a:t>
            </a:r>
            <a:r>
              <a:rPr lang="lt-LT" b="0" i="0" dirty="0">
                <a:solidFill>
                  <a:srgbClr val="343541"/>
                </a:solidFill>
                <a:effectLst/>
                <a:latin typeface="Söhne"/>
              </a:rPr>
              <a:t>() sukuria naują katalogą dabartiniame darbo kataloge, o </a:t>
            </a:r>
            <a:r>
              <a:rPr lang="lt-LT" b="0" i="0" dirty="0" err="1">
                <a:solidFill>
                  <a:srgbClr val="343541"/>
                </a:solidFill>
                <a:effectLst/>
                <a:latin typeface="Söhne"/>
              </a:rPr>
              <a:t>os.makedirs</a:t>
            </a:r>
            <a:r>
              <a:rPr lang="lt-LT" b="0" i="0" dirty="0">
                <a:solidFill>
                  <a:srgbClr val="343541"/>
                </a:solidFill>
                <a:effectLst/>
                <a:latin typeface="Söhne"/>
              </a:rPr>
              <a:t>() sukuria naują katalogą ir bet kokią reikiamą tėvų direktorijų struktūrą:</a:t>
            </a:r>
          </a:p>
          <a:p>
            <a:pPr algn="l"/>
            <a:r>
              <a:rPr lang="lt-LT" b="0" i="0" dirty="0" err="1">
                <a:solidFill>
                  <a:srgbClr val="343541"/>
                </a:solidFill>
                <a:effectLst/>
                <a:latin typeface="Söhne"/>
              </a:rPr>
              <a:t>os.mkdir</a:t>
            </a:r>
            <a:r>
              <a:rPr lang="lt-LT" b="0" i="0" dirty="0">
                <a:solidFill>
                  <a:srgbClr val="343541"/>
                </a:solidFill>
                <a:effectLst/>
                <a:latin typeface="Söhne"/>
              </a:rPr>
              <a:t>(</a:t>
            </a:r>
            <a:r>
              <a:rPr lang="lt-LT" b="0" i="0" dirty="0">
                <a:solidFill>
                  <a:srgbClr val="00A67D"/>
                </a:solidFill>
                <a:effectLst/>
                <a:latin typeface="Söhne"/>
              </a:rPr>
              <a:t>"Naujas katalogas"</a:t>
            </a:r>
            <a:r>
              <a:rPr lang="lt-LT" b="0" i="0" dirty="0">
                <a:solidFill>
                  <a:srgbClr val="343541"/>
                </a:solidFill>
                <a:effectLst/>
                <a:latin typeface="Söhne"/>
              </a:rPr>
              <a:t>) </a:t>
            </a:r>
            <a:r>
              <a:rPr lang="lt-LT" b="0" i="0" dirty="0" err="1">
                <a:solidFill>
                  <a:srgbClr val="343541"/>
                </a:solidFill>
                <a:effectLst/>
                <a:latin typeface="Söhne"/>
              </a:rPr>
              <a:t>os.makedirs</a:t>
            </a:r>
            <a:r>
              <a:rPr lang="lt-LT" b="0" i="0" dirty="0">
                <a:solidFill>
                  <a:srgbClr val="343541"/>
                </a:solidFill>
                <a:effectLst/>
                <a:latin typeface="Söhne"/>
              </a:rPr>
              <a:t>(</a:t>
            </a:r>
            <a:r>
              <a:rPr lang="lt-LT" b="0" i="0" dirty="0">
                <a:solidFill>
                  <a:srgbClr val="00A67D"/>
                </a:solidFill>
                <a:effectLst/>
                <a:latin typeface="Söhne"/>
              </a:rPr>
              <a:t>"Naujas katalogas/Katalogas kataloge"</a:t>
            </a:r>
            <a:r>
              <a:rPr lang="lt-LT" b="0" i="0" dirty="0">
                <a:solidFill>
                  <a:srgbClr val="343541"/>
                </a:solidFill>
                <a:effectLst/>
                <a:latin typeface="Söhne"/>
              </a:rPr>
              <a:t>) </a:t>
            </a:r>
            <a:r>
              <a:rPr lang="lt-LT" b="0" i="0" dirty="0" err="1">
                <a:solidFill>
                  <a:srgbClr val="E9950C"/>
                </a:solidFill>
                <a:effectLst/>
                <a:latin typeface="Söhne"/>
              </a:rPr>
              <a:t>print</a:t>
            </a:r>
            <a:r>
              <a:rPr lang="lt-LT" b="0" i="0" dirty="0">
                <a:solidFill>
                  <a:srgbClr val="343541"/>
                </a:solidFill>
                <a:effectLst/>
                <a:latin typeface="Söhne"/>
              </a:rPr>
              <a:t>(</a:t>
            </a:r>
            <a:r>
              <a:rPr lang="lt-LT" b="0" i="0" dirty="0" err="1">
                <a:solidFill>
                  <a:srgbClr val="343541"/>
                </a:solidFill>
                <a:effectLst/>
                <a:latin typeface="Söhne"/>
              </a:rPr>
              <a:t>os.listdir</a:t>
            </a:r>
            <a:r>
              <a:rPr lang="lt-LT" b="0" i="0" dirty="0">
                <a:solidFill>
                  <a:srgbClr val="343541"/>
                </a:solidFill>
                <a:effectLst/>
                <a:latin typeface="Söhne"/>
              </a:rPr>
              <a:t>()) </a:t>
            </a:r>
          </a:p>
          <a:p>
            <a:pPr algn="l"/>
            <a:br>
              <a:rPr lang="lt-LT" b="0" i="0" dirty="0">
                <a:solidFill>
                  <a:srgbClr val="343541"/>
                </a:solidFill>
                <a:effectLst/>
                <a:latin typeface="Söhne"/>
              </a:rPr>
            </a:br>
            <a:r>
              <a:rPr lang="lt-LT" b="0" i="0" dirty="0">
                <a:solidFill>
                  <a:srgbClr val="343541"/>
                </a:solidFill>
                <a:effectLst/>
                <a:latin typeface="Söhne"/>
              </a:rPr>
              <a:t>Šiame pavyzdyje mes sukūrėme du katalogus: "Naujas katalogas" ir "Naujas katalogas/Katalogas kataloge". Po to, išspausdinome visus failus ir katalogus, esančius dabartiniame kataloge, kad patikrintume, ar mūsų nauji katalogai buvo sėkmingai sukurti.</a:t>
            </a:r>
          </a:p>
          <a:p>
            <a:pPr algn="l"/>
            <a:br>
              <a:rPr lang="lt-LT" b="0" i="0" dirty="0">
                <a:solidFill>
                  <a:srgbClr val="343541"/>
                </a:solidFill>
                <a:effectLst/>
                <a:latin typeface="Söhne"/>
              </a:rPr>
            </a:br>
            <a:r>
              <a:rPr lang="lt-LT" b="0" i="0" dirty="0">
                <a:solidFill>
                  <a:srgbClr val="343541"/>
                </a:solidFill>
                <a:effectLst/>
                <a:latin typeface="Söhne"/>
              </a:rPr>
              <a:t>Taigi, tai buvo pagrindinė </a:t>
            </a:r>
            <a:r>
              <a:rPr lang="lt-LT" b="0" i="0" dirty="0" err="1">
                <a:solidFill>
                  <a:srgbClr val="343541"/>
                </a:solidFill>
                <a:effectLst/>
                <a:latin typeface="Söhne"/>
              </a:rPr>
              <a:t>os</a:t>
            </a:r>
            <a:r>
              <a:rPr lang="lt-LT" b="0" i="0" dirty="0">
                <a:solidFill>
                  <a:srgbClr val="343541"/>
                </a:solidFill>
                <a:effectLst/>
                <a:latin typeface="Söhne"/>
              </a:rPr>
              <a:t> modulio funkcionalumas. Žinoma, </a:t>
            </a:r>
            <a:r>
              <a:rPr lang="lt-LT" b="0" i="0" dirty="0" err="1">
                <a:solidFill>
                  <a:srgbClr val="343541"/>
                </a:solidFill>
                <a:effectLst/>
                <a:latin typeface="Söhne"/>
              </a:rPr>
              <a:t>os</a:t>
            </a:r>
            <a:r>
              <a:rPr lang="lt-LT" b="0" i="0" dirty="0">
                <a:solidFill>
                  <a:srgbClr val="343541"/>
                </a:solidFill>
                <a:effectLst/>
                <a:latin typeface="Söhne"/>
              </a:rPr>
              <a:t> modulyje yra daug daugiau funkcijų ir metodų, bet šie yra labiausiai naudojami ir jūs turėtumėte pradėti nuo jų.</a:t>
            </a:r>
          </a:p>
          <a:p>
            <a:endParaRPr lang="en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A8C57-C812-AF42-98E5-15A911A775C4}" type="slidenum">
              <a:rPr lang="en-LT" smtClean="0"/>
              <a:t>3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231083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LT" dirty="0"/>
              <a:t>Dabar 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kalbėsime apie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Python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os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modulį, konkrečiau - apie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os.stat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() funkciją.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Os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modulis suteikia galimybę dirbti su operacine sistema ir jos failų sistema, o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os.stat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() - tai funkcija, kuri grąžina objektą, pateikiantį daugybę informacijos apie konkretų failą ar katalogą.</a:t>
            </a:r>
          </a:p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Pirmiausia noriu paaiškinti, kaip naudoti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os.stat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(). Štai kaip tai atrodo:</a:t>
            </a:r>
          </a:p>
          <a:p>
            <a:r>
              <a:rPr lang="lt-LT" dirty="0" err="1">
                <a:solidFill>
                  <a:srgbClr val="2E95D3"/>
                </a:solidFill>
                <a:effectLst/>
              </a:rPr>
              <a:t>import</a:t>
            </a:r>
            <a:r>
              <a:rPr lang="lt-LT" dirty="0">
                <a:effectLst/>
              </a:rPr>
              <a:t> </a:t>
            </a:r>
            <a:r>
              <a:rPr lang="lt-LT" dirty="0" err="1">
                <a:effectLst/>
              </a:rPr>
              <a:t>os</a:t>
            </a:r>
            <a:r>
              <a:rPr lang="lt-LT" dirty="0">
                <a:effectLst/>
              </a:rPr>
              <a:t> </a:t>
            </a:r>
            <a:r>
              <a:rPr lang="lt-LT" dirty="0" err="1">
                <a:solidFill>
                  <a:srgbClr val="E9950C"/>
                </a:solidFill>
                <a:effectLst/>
              </a:rPr>
              <a:t>print</a:t>
            </a:r>
            <a:r>
              <a:rPr lang="lt-LT" dirty="0">
                <a:effectLst/>
              </a:rPr>
              <a:t>(</a:t>
            </a:r>
            <a:r>
              <a:rPr lang="lt-LT" dirty="0" err="1">
                <a:effectLst/>
              </a:rPr>
              <a:t>os.stat</a:t>
            </a:r>
            <a:r>
              <a:rPr lang="lt-LT" dirty="0">
                <a:effectLst/>
              </a:rPr>
              <a:t>(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 err="1">
                <a:solidFill>
                  <a:srgbClr val="00A67D"/>
                </a:solidFill>
                <a:effectLst/>
              </a:rPr>
              <a:t>Demo</a:t>
            </a:r>
            <a:r>
              <a:rPr lang="lt-LT" dirty="0">
                <a:solidFill>
                  <a:srgbClr val="00A67D"/>
                </a:solidFill>
                <a:effectLst/>
              </a:rPr>
              <a:t> Katalogas"</a:t>
            </a:r>
            <a:r>
              <a:rPr lang="lt-LT" dirty="0">
                <a:effectLst/>
              </a:rPr>
              <a:t>)) </a:t>
            </a:r>
            <a:r>
              <a:rPr lang="lt-LT" dirty="0" err="1">
                <a:solidFill>
                  <a:srgbClr val="E9950C"/>
                </a:solidFill>
                <a:effectLst/>
              </a:rPr>
              <a:t>print</a:t>
            </a:r>
            <a:r>
              <a:rPr lang="lt-LT" dirty="0">
                <a:effectLst/>
              </a:rPr>
              <a:t>(</a:t>
            </a:r>
            <a:r>
              <a:rPr lang="lt-LT" dirty="0" err="1">
                <a:effectLst/>
              </a:rPr>
              <a:t>os.stat</a:t>
            </a:r>
            <a:r>
              <a:rPr lang="lt-LT" dirty="0">
                <a:effectLst/>
              </a:rPr>
              <a:t>(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 err="1">
                <a:solidFill>
                  <a:srgbClr val="00A67D"/>
                </a:solidFill>
                <a:effectLst/>
              </a:rPr>
              <a:t>naujas_tekstas.txt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>
                <a:effectLst/>
              </a:rPr>
              <a:t>)) </a:t>
            </a:r>
          </a:p>
          <a:p>
            <a:pPr algn="l"/>
            <a:endParaRPr lang="lt-LT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Čia "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Demo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Katalogas" ir "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naujas_tekstas.txt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" yra failo ar katalogo pavadinimai, kuriuos norime analizuoti.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os.stat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() grąžina daugybę informacijos apie šiuos failus, tokios kaip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st_mode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st_ino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st_dev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st_nlink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st_uid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st_gid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st_size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st_atime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st_mtime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ir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st_ctime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endParaRPr lang="lt-LT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Jei norime sužinoti tik tam tikrą informaciją, galime naudoti konkretų atributą. Pavyzdžiui, jei norime sužinoti failo dydį baitais, galime naudoti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st_size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atributą:</a:t>
            </a:r>
          </a:p>
          <a:p>
            <a:r>
              <a:rPr lang="lt-LT" dirty="0" err="1">
                <a:solidFill>
                  <a:srgbClr val="E9950C"/>
                </a:solidFill>
                <a:effectLst/>
              </a:rPr>
              <a:t>print</a:t>
            </a:r>
            <a:r>
              <a:rPr lang="lt-LT" dirty="0">
                <a:effectLst/>
              </a:rPr>
              <a:t>(</a:t>
            </a:r>
            <a:r>
              <a:rPr lang="lt-LT" dirty="0" err="1">
                <a:effectLst/>
              </a:rPr>
              <a:t>os.stat</a:t>
            </a:r>
            <a:r>
              <a:rPr lang="lt-LT" dirty="0">
                <a:effectLst/>
              </a:rPr>
              <a:t>(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 err="1">
                <a:solidFill>
                  <a:srgbClr val="00A67D"/>
                </a:solidFill>
                <a:effectLst/>
              </a:rPr>
              <a:t>naujas_tekstas.txt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>
                <a:effectLst/>
              </a:rPr>
              <a:t>).</a:t>
            </a:r>
            <a:r>
              <a:rPr lang="lt-LT" dirty="0" err="1">
                <a:effectLst/>
              </a:rPr>
              <a:t>st_size</a:t>
            </a:r>
            <a:r>
              <a:rPr lang="lt-LT" dirty="0">
                <a:effectLst/>
              </a:rPr>
              <a:t>) </a:t>
            </a:r>
          </a:p>
          <a:p>
            <a:pPr algn="l"/>
            <a:endParaRPr lang="lt-LT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Ši komanda grąžins failo "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naujas_tekstas.txt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" dydį baitais. Pavyzdžiui, jei failo dydis yra 279 baitai, tai ir bus grąžinta.</a:t>
            </a:r>
          </a:p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Kitas svarbus atributas -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st_mtime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. Jis parodo, kada buvo paskutinį kartą modifikuotas failas:</a:t>
            </a:r>
          </a:p>
          <a:p>
            <a:r>
              <a:rPr lang="lt-LT" dirty="0" err="1">
                <a:solidFill>
                  <a:srgbClr val="E9950C"/>
                </a:solidFill>
                <a:effectLst/>
              </a:rPr>
              <a:t>print</a:t>
            </a:r>
            <a:r>
              <a:rPr lang="lt-LT" dirty="0">
                <a:effectLst/>
              </a:rPr>
              <a:t>(</a:t>
            </a:r>
            <a:r>
              <a:rPr lang="lt-LT" dirty="0" err="1">
                <a:effectLst/>
              </a:rPr>
              <a:t>os.stat</a:t>
            </a:r>
            <a:r>
              <a:rPr lang="lt-LT" dirty="0">
                <a:effectLst/>
              </a:rPr>
              <a:t>(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 err="1">
                <a:solidFill>
                  <a:srgbClr val="00A67D"/>
                </a:solidFill>
                <a:effectLst/>
              </a:rPr>
              <a:t>naujas_tekstas.txt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>
                <a:effectLst/>
              </a:rPr>
              <a:t>).</a:t>
            </a:r>
            <a:r>
              <a:rPr lang="lt-LT" dirty="0" err="1">
                <a:effectLst/>
              </a:rPr>
              <a:t>st_mtime</a:t>
            </a:r>
            <a:r>
              <a:rPr lang="lt-LT" dirty="0">
                <a:effectLst/>
              </a:rPr>
              <a:t>) </a:t>
            </a:r>
          </a:p>
          <a:p>
            <a:pPr algn="l"/>
            <a:endParaRPr lang="lt-LT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Ši komanda grąžins laiką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Unix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epochos formatu, tai yra, sekundes, praėjusios nuo 1970-01-01 00:00:00. Jei norite šį laiką paversti žmogui suprantamu formatu, galite naudoti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datetime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modulį:</a:t>
            </a:r>
          </a:p>
          <a:p>
            <a:r>
              <a:rPr lang="lt-LT" dirty="0" err="1">
                <a:solidFill>
                  <a:srgbClr val="2E95D3"/>
                </a:solidFill>
                <a:effectLst/>
              </a:rPr>
              <a:t>import</a:t>
            </a:r>
            <a:r>
              <a:rPr lang="lt-LT" dirty="0">
                <a:effectLst/>
              </a:rPr>
              <a:t> </a:t>
            </a:r>
            <a:r>
              <a:rPr lang="lt-LT" dirty="0" err="1">
                <a:effectLst/>
              </a:rPr>
              <a:t>datetime</a:t>
            </a:r>
            <a:r>
              <a:rPr lang="lt-LT" dirty="0">
                <a:effectLst/>
              </a:rPr>
              <a:t> </a:t>
            </a:r>
            <a:r>
              <a:rPr lang="lt-LT" dirty="0" err="1">
                <a:effectLst/>
              </a:rPr>
              <a:t>mod_time</a:t>
            </a:r>
            <a:r>
              <a:rPr lang="lt-LT" dirty="0">
                <a:effectLst/>
              </a:rPr>
              <a:t> = </a:t>
            </a:r>
            <a:r>
              <a:rPr lang="lt-LT" dirty="0" err="1">
                <a:effectLst/>
              </a:rPr>
              <a:t>os.stat</a:t>
            </a:r>
            <a:r>
              <a:rPr lang="lt-LT" dirty="0">
                <a:effectLst/>
              </a:rPr>
              <a:t>(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 err="1">
                <a:solidFill>
                  <a:srgbClr val="00A67D"/>
                </a:solidFill>
                <a:effectLst/>
              </a:rPr>
              <a:t>naujas_tekstas.txt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>
                <a:effectLst/>
              </a:rPr>
              <a:t>).</a:t>
            </a:r>
            <a:r>
              <a:rPr lang="lt-LT" dirty="0" err="1">
                <a:effectLst/>
              </a:rPr>
              <a:t>st_mtime</a:t>
            </a:r>
            <a:r>
              <a:rPr lang="lt-LT" dirty="0">
                <a:effectLst/>
              </a:rPr>
              <a:t> </a:t>
            </a:r>
            <a:r>
              <a:rPr lang="lt-LT" dirty="0" err="1">
                <a:solidFill>
                  <a:srgbClr val="E9950C"/>
                </a:solidFill>
                <a:effectLst/>
              </a:rPr>
              <a:t>print</a:t>
            </a:r>
            <a:r>
              <a:rPr lang="lt-LT" dirty="0">
                <a:effectLst/>
              </a:rPr>
              <a:t>(</a:t>
            </a:r>
            <a:r>
              <a:rPr lang="lt-LT" dirty="0" err="1">
                <a:effectLst/>
              </a:rPr>
              <a:t>datetime.datetime.fromtimestamp</a:t>
            </a:r>
            <a:r>
              <a:rPr lang="lt-LT" dirty="0">
                <a:effectLst/>
              </a:rPr>
              <a:t>(</a:t>
            </a:r>
            <a:r>
              <a:rPr lang="lt-LT" dirty="0" err="1">
                <a:effectLst/>
              </a:rPr>
              <a:t>mod_time</a:t>
            </a:r>
            <a:r>
              <a:rPr lang="lt-LT" dirty="0">
                <a:effectLst/>
              </a:rPr>
              <a:t>)) </a:t>
            </a:r>
          </a:p>
          <a:p>
            <a:pPr algn="l"/>
            <a:endParaRPr lang="lt-LT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Tai, ką mes čia padarėme, tai panaudojome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datetime.datetime.fromtimestamp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() funkciją, kad konvertuotume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Unix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epochos laiką į žmogui suprantamą formatą.</a:t>
            </a:r>
          </a:p>
          <a:p>
            <a:pPr algn="l"/>
            <a:endParaRPr lang="lt-LT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Viliuosi, ši informacija padės jums pradėti dirbti su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os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moduliu ir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os.stat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() funkcija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Python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kalboje!</a:t>
            </a:r>
          </a:p>
          <a:p>
            <a:endParaRPr lang="en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A8C57-C812-AF42-98E5-15A911A775C4}" type="slidenum">
              <a:rPr lang="en-LT" smtClean="0"/>
              <a:t>4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470527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LT" dirty="0"/>
              <a:t>O dabar 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kalbėsime apie tai, kaip parinkti tinkamą datos ir laiko formatą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Python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kalboje, naudojant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datetime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modulį.</a:t>
            </a:r>
          </a:p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Kaip minėjau ankstesnėje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skaidreje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os.stat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() funkcija gali grąžinti informaciją apie failo modifikavimo laiką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Unix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epochos formatu naudojant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st_mtime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atributą. Tačiau šis formatas nėra patogus žmogui skaityti, todėl mes naudojame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datetime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modulį, kad konvertuotume šį laiką į žmogui suprantamą formatą. </a:t>
            </a:r>
            <a:b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</a:br>
            <a:endParaRPr lang="lt-LT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Štai kaip tai atrodo:</a:t>
            </a:r>
          </a:p>
          <a:p>
            <a:r>
              <a:rPr lang="lt-LT" dirty="0" err="1">
                <a:solidFill>
                  <a:srgbClr val="2E95D3"/>
                </a:solidFill>
                <a:effectLst/>
              </a:rPr>
              <a:t>from</a:t>
            </a:r>
            <a:r>
              <a:rPr lang="lt-LT" dirty="0">
                <a:effectLst/>
              </a:rPr>
              <a:t> </a:t>
            </a:r>
            <a:r>
              <a:rPr lang="lt-LT" dirty="0" err="1">
                <a:effectLst/>
              </a:rPr>
              <a:t>datetime</a:t>
            </a:r>
            <a:r>
              <a:rPr lang="lt-LT" dirty="0">
                <a:effectLst/>
              </a:rPr>
              <a:t> </a:t>
            </a:r>
            <a:r>
              <a:rPr lang="lt-LT" dirty="0" err="1">
                <a:solidFill>
                  <a:srgbClr val="2E95D3"/>
                </a:solidFill>
                <a:effectLst/>
              </a:rPr>
              <a:t>import</a:t>
            </a:r>
            <a:r>
              <a:rPr lang="lt-LT" dirty="0">
                <a:effectLst/>
              </a:rPr>
              <a:t> </a:t>
            </a:r>
            <a:r>
              <a:rPr lang="lt-LT" dirty="0" err="1">
                <a:effectLst/>
              </a:rPr>
              <a:t>datetime</a:t>
            </a:r>
            <a:r>
              <a:rPr lang="lt-LT" dirty="0">
                <a:effectLst/>
              </a:rPr>
              <a:t> data = </a:t>
            </a:r>
            <a:r>
              <a:rPr lang="lt-LT" dirty="0" err="1">
                <a:effectLst/>
              </a:rPr>
              <a:t>os.stat</a:t>
            </a:r>
            <a:r>
              <a:rPr lang="lt-LT" dirty="0">
                <a:effectLst/>
              </a:rPr>
              <a:t>(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 err="1">
                <a:solidFill>
                  <a:srgbClr val="00A67D"/>
                </a:solidFill>
                <a:effectLst/>
              </a:rPr>
              <a:t>naujas_tekstas.txt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>
                <a:effectLst/>
              </a:rPr>
              <a:t>).</a:t>
            </a:r>
            <a:r>
              <a:rPr lang="lt-LT" dirty="0" err="1">
                <a:effectLst/>
              </a:rPr>
              <a:t>st_mtime</a:t>
            </a:r>
            <a:r>
              <a:rPr lang="lt-LT" dirty="0">
                <a:effectLst/>
              </a:rPr>
              <a:t> </a:t>
            </a:r>
            <a:r>
              <a:rPr lang="lt-LT" dirty="0" err="1">
                <a:solidFill>
                  <a:srgbClr val="E9950C"/>
                </a:solidFill>
                <a:effectLst/>
              </a:rPr>
              <a:t>print</a:t>
            </a:r>
            <a:r>
              <a:rPr lang="lt-LT" dirty="0">
                <a:effectLst/>
              </a:rPr>
              <a:t>(</a:t>
            </a:r>
            <a:r>
              <a:rPr lang="lt-LT" dirty="0" err="1">
                <a:effectLst/>
              </a:rPr>
              <a:t>datetime.fromtimestamp</a:t>
            </a:r>
            <a:r>
              <a:rPr lang="lt-LT" dirty="0">
                <a:effectLst/>
              </a:rPr>
              <a:t>(data)) </a:t>
            </a:r>
          </a:p>
          <a:p>
            <a:pPr algn="l"/>
            <a:endParaRPr lang="lt-LT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Ši komanda grąžina laiką formatu "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yyyy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-mm-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dd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hh:mm:ss.ms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", kur "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yyyy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" yra metai, "mm" - mėnesiai, "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dd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" - dienos, "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hh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" - valandos, "mm" - minutės, "ss" - sekundės ir "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ms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" - milisekundės. Tačiau kartais gali tekti keisti šį formatą, priklausomai nuo jūsų poreikių.</a:t>
            </a:r>
          </a:p>
          <a:p>
            <a:pPr algn="l"/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Datetime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modulis turi funkciją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strftime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(), kuri leidžia keisti datos ir laiko formatą. Štai kaip ji veikia:</a:t>
            </a:r>
          </a:p>
          <a:p>
            <a:endParaRPr lang="lt-LT" dirty="0">
              <a:solidFill>
                <a:srgbClr val="2E95D3"/>
              </a:solidFill>
              <a:effectLst/>
            </a:endParaRPr>
          </a:p>
          <a:p>
            <a:r>
              <a:rPr lang="lt-LT" dirty="0" err="1">
                <a:solidFill>
                  <a:srgbClr val="2E95D3"/>
                </a:solidFill>
                <a:effectLst/>
              </a:rPr>
              <a:t>from</a:t>
            </a:r>
            <a:r>
              <a:rPr lang="lt-LT" dirty="0">
                <a:effectLst/>
              </a:rPr>
              <a:t> </a:t>
            </a:r>
            <a:r>
              <a:rPr lang="lt-LT" dirty="0" err="1">
                <a:effectLst/>
              </a:rPr>
              <a:t>datetime</a:t>
            </a:r>
            <a:r>
              <a:rPr lang="lt-LT" dirty="0">
                <a:effectLst/>
              </a:rPr>
              <a:t> </a:t>
            </a:r>
            <a:r>
              <a:rPr lang="lt-LT" dirty="0" err="1">
                <a:solidFill>
                  <a:srgbClr val="2E95D3"/>
                </a:solidFill>
                <a:effectLst/>
              </a:rPr>
              <a:t>import</a:t>
            </a:r>
            <a:r>
              <a:rPr lang="lt-LT" dirty="0">
                <a:effectLst/>
              </a:rPr>
              <a:t> </a:t>
            </a:r>
            <a:r>
              <a:rPr lang="lt-LT" dirty="0" err="1">
                <a:effectLst/>
              </a:rPr>
              <a:t>datetime</a:t>
            </a:r>
            <a:r>
              <a:rPr lang="lt-LT" dirty="0">
                <a:effectLst/>
              </a:rPr>
              <a:t> data = </a:t>
            </a:r>
            <a:r>
              <a:rPr lang="lt-LT" dirty="0" err="1">
                <a:effectLst/>
              </a:rPr>
              <a:t>os.stat</a:t>
            </a:r>
            <a:r>
              <a:rPr lang="lt-LT" dirty="0">
                <a:effectLst/>
              </a:rPr>
              <a:t>(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 err="1">
                <a:solidFill>
                  <a:srgbClr val="00A67D"/>
                </a:solidFill>
                <a:effectLst/>
              </a:rPr>
              <a:t>naujas_tekstas.txt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>
                <a:effectLst/>
              </a:rPr>
              <a:t>).</a:t>
            </a:r>
            <a:r>
              <a:rPr lang="lt-LT" dirty="0" err="1">
                <a:effectLst/>
              </a:rPr>
              <a:t>st_mtime</a:t>
            </a:r>
            <a:r>
              <a:rPr lang="lt-LT" dirty="0">
                <a:effectLst/>
              </a:rPr>
              <a:t> </a:t>
            </a:r>
            <a:r>
              <a:rPr lang="lt-LT" dirty="0" err="1">
                <a:effectLst/>
              </a:rPr>
              <a:t>data_formatuota</a:t>
            </a:r>
            <a:r>
              <a:rPr lang="lt-LT" dirty="0">
                <a:effectLst/>
              </a:rPr>
              <a:t> = </a:t>
            </a:r>
            <a:r>
              <a:rPr lang="lt-LT" dirty="0" err="1">
                <a:effectLst/>
              </a:rPr>
              <a:t>datetime.fromtimestamp</a:t>
            </a:r>
            <a:r>
              <a:rPr lang="lt-LT" dirty="0">
                <a:effectLst/>
              </a:rPr>
              <a:t>(data) </a:t>
            </a:r>
            <a:r>
              <a:rPr lang="lt-LT" dirty="0" err="1">
                <a:solidFill>
                  <a:srgbClr val="E9950C"/>
                </a:solidFill>
                <a:effectLst/>
              </a:rPr>
              <a:t>print</a:t>
            </a:r>
            <a:r>
              <a:rPr lang="lt-LT" dirty="0">
                <a:effectLst/>
              </a:rPr>
              <a:t>(</a:t>
            </a:r>
            <a:r>
              <a:rPr lang="lt-LT" dirty="0" err="1">
                <a:effectLst/>
              </a:rPr>
              <a:t>data_formatuota.strftime</a:t>
            </a:r>
            <a:r>
              <a:rPr lang="lt-LT" dirty="0">
                <a:effectLst/>
              </a:rPr>
              <a:t>(</a:t>
            </a:r>
            <a:r>
              <a:rPr lang="lt-LT" dirty="0">
                <a:solidFill>
                  <a:srgbClr val="00A67D"/>
                </a:solidFill>
                <a:effectLst/>
              </a:rPr>
              <a:t>'%Y-%m-%d %</a:t>
            </a:r>
            <a:r>
              <a:rPr lang="lt-LT" dirty="0" err="1">
                <a:solidFill>
                  <a:srgbClr val="00A67D"/>
                </a:solidFill>
                <a:effectLst/>
              </a:rPr>
              <a:t>H</a:t>
            </a:r>
            <a:r>
              <a:rPr lang="lt-LT" dirty="0">
                <a:solidFill>
                  <a:srgbClr val="00A67D"/>
                </a:solidFill>
                <a:effectLst/>
              </a:rPr>
              <a:t>:%M:%</a:t>
            </a:r>
            <a:r>
              <a:rPr lang="lt-LT" dirty="0" err="1">
                <a:solidFill>
                  <a:srgbClr val="00A67D"/>
                </a:solidFill>
                <a:effectLst/>
              </a:rPr>
              <a:t>S</a:t>
            </a:r>
            <a:r>
              <a:rPr lang="lt-LT" dirty="0">
                <a:solidFill>
                  <a:srgbClr val="00A67D"/>
                </a:solidFill>
                <a:effectLst/>
              </a:rPr>
              <a:t>'</a:t>
            </a:r>
            <a:r>
              <a:rPr lang="lt-LT" dirty="0">
                <a:effectLst/>
              </a:rPr>
              <a:t>)) </a:t>
            </a:r>
          </a:p>
          <a:p>
            <a:pPr algn="l"/>
            <a:endParaRPr lang="lt-LT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Čia "%Y" reiškia metus keturiais skaitmenimis, "%m" - mėnesį dviem skaitmenimis, "%d" - dieną dviem skaitmenimis, "%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H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" - valandas 24 valandų formatu, "%M" - minutes ir "%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S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" - sekundes.</a:t>
            </a:r>
          </a:p>
          <a:p>
            <a:pPr algn="l"/>
            <a:endParaRPr lang="lt-LT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Galite keisti šiuos formatavimo kodus, priklausomai nuo jūsų poreikių. Pavyzdžiui, jei norite gauti laiką 12 valandų formatu su popietės ir ryto nurodymais, galite naudoti "%I" valandoms ir "%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" popietei/rytui:</a:t>
            </a:r>
          </a:p>
          <a:p>
            <a:br>
              <a:rPr lang="lt-LT" dirty="0">
                <a:solidFill>
                  <a:srgbClr val="E9950C"/>
                </a:solidFill>
                <a:effectLst/>
              </a:rPr>
            </a:br>
            <a:r>
              <a:rPr lang="lt-LT" dirty="0" err="1">
                <a:solidFill>
                  <a:srgbClr val="E9950C"/>
                </a:solidFill>
                <a:effectLst/>
              </a:rPr>
              <a:t>print</a:t>
            </a:r>
            <a:r>
              <a:rPr lang="lt-LT" dirty="0">
                <a:effectLst/>
              </a:rPr>
              <a:t>(</a:t>
            </a:r>
            <a:r>
              <a:rPr lang="lt-LT" dirty="0" err="1">
                <a:effectLst/>
              </a:rPr>
              <a:t>data_formatuota.strftime</a:t>
            </a:r>
            <a:r>
              <a:rPr lang="lt-LT" dirty="0">
                <a:effectLst/>
              </a:rPr>
              <a:t>(</a:t>
            </a:r>
            <a:r>
              <a:rPr lang="lt-LT" dirty="0">
                <a:solidFill>
                  <a:srgbClr val="00A67D"/>
                </a:solidFill>
                <a:effectLst/>
              </a:rPr>
              <a:t>'%Y-%m-%d %I:%M:%</a:t>
            </a:r>
            <a:r>
              <a:rPr lang="lt-LT" dirty="0" err="1">
                <a:solidFill>
                  <a:srgbClr val="00A67D"/>
                </a:solidFill>
                <a:effectLst/>
              </a:rPr>
              <a:t>S</a:t>
            </a:r>
            <a:r>
              <a:rPr lang="lt-LT" dirty="0">
                <a:solidFill>
                  <a:srgbClr val="00A67D"/>
                </a:solidFill>
                <a:effectLst/>
              </a:rPr>
              <a:t> %</a:t>
            </a:r>
            <a:r>
              <a:rPr lang="lt-LT" dirty="0" err="1">
                <a:solidFill>
                  <a:srgbClr val="00A67D"/>
                </a:solidFill>
                <a:effectLst/>
              </a:rPr>
              <a:t>p</a:t>
            </a:r>
            <a:r>
              <a:rPr lang="lt-LT" dirty="0">
                <a:solidFill>
                  <a:srgbClr val="00A67D"/>
                </a:solidFill>
                <a:effectLst/>
              </a:rPr>
              <a:t>'</a:t>
            </a:r>
            <a:r>
              <a:rPr lang="lt-LT" dirty="0">
                <a:effectLst/>
              </a:rPr>
              <a:t>)) </a:t>
            </a:r>
          </a:p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Tai grąžins laiką formatu "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yyyy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-mm-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dd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hh:mm:ss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AM/PM".</a:t>
            </a:r>
          </a:p>
          <a:p>
            <a:pPr algn="l"/>
            <a:endParaRPr lang="lt-LT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Datetime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modulis yra labai lankstus ir leidžia keisti datos ir laiko formatą, kaip jums reikia. Tikiuosi, kad ši informacija bus naudinga jums dirbant su laiko formatavimu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Python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kalboje!</a:t>
            </a:r>
          </a:p>
          <a:p>
            <a:endParaRPr lang="en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A8C57-C812-AF42-98E5-15A911A775C4}" type="slidenum">
              <a:rPr lang="en-LT" smtClean="0"/>
              <a:t>5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958433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LT" dirty="0"/>
              <a:t>Ir dabar mes 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mes kalbėsime apie tai, kaip kurti ir skaityti failus naudojant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Python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kalbą. Tai yra labai svarbi koncepcija, kurią privalote išmokti, norėdami efektyviai dirbti su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Python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endParaRPr lang="lt-LT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Python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leidžia dirbti su failais naudojant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built-in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open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() funkciją. Ši funkcija priima du argumentus: failo pavadinimą ir rėžimą, kuriame atidaromas failas. Yra keli rėžimai, kuriuos galima naudoti, bet šiandien mes susikoncentruosime į '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w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' (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write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) rėžimą, kuris leidžia sukurti naują failą ir įrašyti į jį tekstą.</a:t>
            </a:r>
          </a:p>
          <a:p>
            <a:pPr algn="l"/>
            <a:b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Pirmas mūsų pavyzdys yra naudojant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Python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konteksto valdymo sakinį '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with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'. Štai kaip tai atrodo:</a:t>
            </a:r>
          </a:p>
          <a:p>
            <a:r>
              <a:rPr lang="lt-LT" dirty="0" err="1">
                <a:solidFill>
                  <a:srgbClr val="2E95D3"/>
                </a:solidFill>
                <a:effectLst/>
              </a:rPr>
              <a:t>with</a:t>
            </a:r>
            <a:r>
              <a:rPr lang="lt-LT" dirty="0">
                <a:effectLst/>
              </a:rPr>
              <a:t> </a:t>
            </a:r>
            <a:r>
              <a:rPr lang="lt-LT" dirty="0" err="1">
                <a:solidFill>
                  <a:srgbClr val="E9950C"/>
                </a:solidFill>
                <a:effectLst/>
              </a:rPr>
              <a:t>open</a:t>
            </a:r>
            <a:r>
              <a:rPr lang="lt-LT" dirty="0">
                <a:effectLst/>
              </a:rPr>
              <a:t>(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 err="1">
                <a:solidFill>
                  <a:srgbClr val="00A67D"/>
                </a:solidFill>
                <a:effectLst/>
              </a:rPr>
              <a:t>failas.txt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>
                <a:effectLst/>
              </a:rPr>
              <a:t>, </a:t>
            </a:r>
            <a:r>
              <a:rPr lang="lt-LT" dirty="0">
                <a:solidFill>
                  <a:srgbClr val="00A67D"/>
                </a:solidFill>
                <a:effectLst/>
              </a:rPr>
              <a:t>'</a:t>
            </a:r>
            <a:r>
              <a:rPr lang="lt-LT" dirty="0" err="1">
                <a:solidFill>
                  <a:srgbClr val="00A67D"/>
                </a:solidFill>
                <a:effectLst/>
              </a:rPr>
              <a:t>w</a:t>
            </a:r>
            <a:r>
              <a:rPr lang="lt-LT" dirty="0">
                <a:solidFill>
                  <a:srgbClr val="00A67D"/>
                </a:solidFill>
                <a:effectLst/>
              </a:rPr>
              <a:t>'</a:t>
            </a:r>
            <a:r>
              <a:rPr lang="lt-LT" dirty="0">
                <a:effectLst/>
              </a:rPr>
              <a:t>) </a:t>
            </a:r>
            <a:r>
              <a:rPr lang="lt-LT" dirty="0" err="1">
                <a:solidFill>
                  <a:srgbClr val="2E95D3"/>
                </a:solidFill>
                <a:effectLst/>
              </a:rPr>
              <a:t>as</a:t>
            </a:r>
            <a:r>
              <a:rPr lang="lt-LT" dirty="0">
                <a:effectLst/>
              </a:rPr>
              <a:t> failas: </a:t>
            </a:r>
            <a:r>
              <a:rPr lang="lt-LT" dirty="0" err="1">
                <a:effectLst/>
              </a:rPr>
              <a:t>failas.write</a:t>
            </a:r>
            <a:r>
              <a:rPr lang="lt-LT" dirty="0">
                <a:effectLst/>
              </a:rPr>
              <a:t>(</a:t>
            </a:r>
            <a:r>
              <a:rPr lang="lt-LT" dirty="0">
                <a:solidFill>
                  <a:srgbClr val="00A67D"/>
                </a:solidFill>
                <a:effectLst/>
              </a:rPr>
              <a:t>"Sveikas, pasauli!"</a:t>
            </a:r>
            <a:r>
              <a:rPr lang="lt-LT" dirty="0">
                <a:effectLst/>
              </a:rPr>
              <a:t>) </a:t>
            </a:r>
          </a:p>
          <a:p>
            <a:pPr algn="l"/>
            <a:endParaRPr lang="lt-LT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Kai naudojate '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with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',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Python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automatiškai uždaro failą, kai baigia darbą su juo, todėl jums nereikia rūpintis failo uždarymu. Šis kodas sukurs naują failą pavadinimu "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failas.txt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" ir įrašys į jį tekstą "Sveikas, pasauli!".</a:t>
            </a:r>
          </a:p>
          <a:p>
            <a:pPr algn="l"/>
            <a:endParaRPr lang="lt-LT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Antras pavyzdys yra be '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with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' sakinio:</a:t>
            </a:r>
          </a:p>
          <a:p>
            <a:r>
              <a:rPr lang="lt-LT" dirty="0">
                <a:effectLst/>
              </a:rPr>
              <a:t>failas = </a:t>
            </a:r>
            <a:r>
              <a:rPr lang="lt-LT" dirty="0" err="1">
                <a:solidFill>
                  <a:srgbClr val="E9950C"/>
                </a:solidFill>
                <a:effectLst/>
              </a:rPr>
              <a:t>open</a:t>
            </a:r>
            <a:r>
              <a:rPr lang="lt-LT" dirty="0">
                <a:effectLst/>
              </a:rPr>
              <a:t>(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 err="1">
                <a:solidFill>
                  <a:srgbClr val="00A67D"/>
                </a:solidFill>
                <a:effectLst/>
              </a:rPr>
              <a:t>failas.txt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>
                <a:effectLst/>
              </a:rPr>
              <a:t>, </a:t>
            </a:r>
            <a:r>
              <a:rPr lang="lt-LT" dirty="0">
                <a:solidFill>
                  <a:srgbClr val="00A67D"/>
                </a:solidFill>
                <a:effectLst/>
              </a:rPr>
              <a:t>'</a:t>
            </a:r>
            <a:r>
              <a:rPr lang="lt-LT" dirty="0" err="1">
                <a:solidFill>
                  <a:srgbClr val="00A67D"/>
                </a:solidFill>
                <a:effectLst/>
              </a:rPr>
              <a:t>w</a:t>
            </a:r>
            <a:r>
              <a:rPr lang="lt-LT" dirty="0">
                <a:solidFill>
                  <a:srgbClr val="00A67D"/>
                </a:solidFill>
                <a:effectLst/>
              </a:rPr>
              <a:t>'</a:t>
            </a:r>
            <a:r>
              <a:rPr lang="lt-LT" dirty="0">
                <a:effectLst/>
              </a:rPr>
              <a:t>) </a:t>
            </a:r>
            <a:r>
              <a:rPr lang="lt-LT" dirty="0" err="1">
                <a:effectLst/>
              </a:rPr>
              <a:t>failas.write</a:t>
            </a:r>
            <a:r>
              <a:rPr lang="lt-LT" dirty="0">
                <a:effectLst/>
              </a:rPr>
              <a:t>(</a:t>
            </a:r>
            <a:r>
              <a:rPr lang="lt-LT" dirty="0">
                <a:solidFill>
                  <a:srgbClr val="00A67D"/>
                </a:solidFill>
                <a:effectLst/>
              </a:rPr>
              <a:t>"Sveikas, pasauli!"</a:t>
            </a:r>
            <a:r>
              <a:rPr lang="lt-LT" dirty="0">
                <a:effectLst/>
              </a:rPr>
              <a:t>) </a:t>
            </a:r>
            <a:r>
              <a:rPr lang="lt-LT" dirty="0" err="1">
                <a:effectLst/>
              </a:rPr>
              <a:t>failas.close</a:t>
            </a:r>
            <a:r>
              <a:rPr lang="lt-LT" dirty="0">
                <a:effectLst/>
              </a:rPr>
              <a:t>() </a:t>
            </a:r>
          </a:p>
          <a:p>
            <a:pPr algn="l"/>
            <a:endParaRPr lang="lt-LT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Šiame pavyzdyje mes atidarome failą, rašome į jį tekstą ir galiausiai uždarome failą, naudodami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close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() metodą. Tai yra labai svarbu, nes nenurodžius uždaryti failo, gali kilti problemų su duomenų praradimu arba kitais neapibrėžtais elgesiais.</a:t>
            </a:r>
          </a:p>
          <a:p>
            <a:pPr algn="l"/>
            <a:endParaRPr lang="lt-LT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Dabar, kai mes sukūrėme failą ir įrašėme tekstą, mes galime norėti perskaityti šį failą. Tai galima padaryti naudojant '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r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' (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read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) rėžimą su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open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() funkcija. Štai kaip tai atrodo:</a:t>
            </a:r>
          </a:p>
          <a:p>
            <a:r>
              <a:rPr lang="lt-LT" dirty="0" err="1">
                <a:solidFill>
                  <a:srgbClr val="2E95D3"/>
                </a:solidFill>
                <a:effectLst/>
              </a:rPr>
              <a:t>with</a:t>
            </a:r>
            <a:r>
              <a:rPr lang="lt-LT" dirty="0">
                <a:effectLst/>
              </a:rPr>
              <a:t> </a:t>
            </a:r>
            <a:r>
              <a:rPr lang="lt-LT" dirty="0" err="1">
                <a:solidFill>
                  <a:srgbClr val="E9950C"/>
                </a:solidFill>
                <a:effectLst/>
              </a:rPr>
              <a:t>open</a:t>
            </a:r>
            <a:r>
              <a:rPr lang="lt-LT" dirty="0">
                <a:effectLst/>
              </a:rPr>
              <a:t>(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 err="1">
                <a:solidFill>
                  <a:srgbClr val="00A67D"/>
                </a:solidFill>
                <a:effectLst/>
              </a:rPr>
              <a:t>failas.txt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>
                <a:effectLst/>
              </a:rPr>
              <a:t>, </a:t>
            </a:r>
            <a:r>
              <a:rPr lang="lt-LT" dirty="0">
                <a:solidFill>
                  <a:srgbClr val="00A67D"/>
                </a:solidFill>
                <a:effectLst/>
              </a:rPr>
              <a:t>'</a:t>
            </a:r>
            <a:r>
              <a:rPr lang="lt-LT" dirty="0" err="1">
                <a:solidFill>
                  <a:srgbClr val="00A67D"/>
                </a:solidFill>
                <a:effectLst/>
              </a:rPr>
              <a:t>r</a:t>
            </a:r>
            <a:r>
              <a:rPr lang="lt-LT" dirty="0">
                <a:solidFill>
                  <a:srgbClr val="00A67D"/>
                </a:solidFill>
                <a:effectLst/>
              </a:rPr>
              <a:t>'</a:t>
            </a:r>
            <a:r>
              <a:rPr lang="lt-LT" dirty="0">
                <a:effectLst/>
              </a:rPr>
              <a:t>) </a:t>
            </a:r>
            <a:r>
              <a:rPr lang="lt-LT" dirty="0" err="1">
                <a:solidFill>
                  <a:srgbClr val="2E95D3"/>
                </a:solidFill>
                <a:effectLst/>
              </a:rPr>
              <a:t>as</a:t>
            </a:r>
            <a:r>
              <a:rPr lang="lt-LT" dirty="0">
                <a:effectLst/>
              </a:rPr>
              <a:t> failas: </a:t>
            </a:r>
            <a:r>
              <a:rPr lang="lt-LT" dirty="0" err="1">
                <a:solidFill>
                  <a:srgbClr val="E9950C"/>
                </a:solidFill>
                <a:effectLst/>
              </a:rPr>
              <a:t>print</a:t>
            </a:r>
            <a:r>
              <a:rPr lang="lt-LT" dirty="0">
                <a:effectLst/>
              </a:rPr>
              <a:t>(</a:t>
            </a:r>
            <a:r>
              <a:rPr lang="lt-LT" dirty="0" err="1">
                <a:effectLst/>
              </a:rPr>
              <a:t>failas.read</a:t>
            </a:r>
            <a:r>
              <a:rPr lang="lt-LT" dirty="0">
                <a:effectLst/>
              </a:rPr>
              <a:t>()) </a:t>
            </a:r>
          </a:p>
          <a:p>
            <a:pPr algn="l"/>
            <a:endParaRPr lang="lt-LT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Šis kodas atidarys failą "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failas.txt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" skaitymui ir atspausdins jo turinį. Jei failas neegzistuoja,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Python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grąžins klaidą.</a:t>
            </a:r>
          </a:p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Tikiuosi, kad ši informacija buvo naudinga jums mokantis dirbti su failais naudojant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Python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!</a:t>
            </a:r>
          </a:p>
          <a:p>
            <a:endParaRPr lang="en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A8C57-C812-AF42-98E5-15A911A775C4}" type="slidenum">
              <a:rPr lang="en-LT" smtClean="0"/>
              <a:t>6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989894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Sveiki, tęsiame mokymus apie dirbimą su failais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Python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kalboje. Jau aptarėme, kaip sukurti failą ir įrašyti į jį tekstą. Dabar pažvelgsime, kaip iš failo skaityti tekstą.</a:t>
            </a:r>
          </a:p>
          <a:p>
            <a:pPr algn="l"/>
            <a:endParaRPr lang="lt-LT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Python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kalboje, norint nuskaityti tekstą iš failo, vėl naudojame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open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() funkciją, tačiau šįkart naudojame skaitymo rėžimą, kurį nurodome kaip '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r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'.</a:t>
            </a:r>
          </a:p>
          <a:p>
            <a:r>
              <a:rPr lang="lt-LT" dirty="0" err="1">
                <a:solidFill>
                  <a:srgbClr val="2E95D3"/>
                </a:solidFill>
                <a:effectLst/>
              </a:rPr>
              <a:t>with</a:t>
            </a:r>
            <a:r>
              <a:rPr lang="lt-LT" dirty="0">
                <a:effectLst/>
              </a:rPr>
              <a:t> </a:t>
            </a:r>
            <a:r>
              <a:rPr lang="lt-LT" dirty="0" err="1">
                <a:solidFill>
                  <a:srgbClr val="E9950C"/>
                </a:solidFill>
                <a:effectLst/>
              </a:rPr>
              <a:t>open</a:t>
            </a:r>
            <a:r>
              <a:rPr lang="lt-LT" dirty="0">
                <a:effectLst/>
              </a:rPr>
              <a:t>(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 err="1">
                <a:solidFill>
                  <a:srgbClr val="00A67D"/>
                </a:solidFill>
                <a:effectLst/>
              </a:rPr>
              <a:t>failas.txt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>
                <a:effectLst/>
              </a:rPr>
              <a:t>, </a:t>
            </a:r>
            <a:r>
              <a:rPr lang="lt-LT" dirty="0">
                <a:solidFill>
                  <a:srgbClr val="00A67D"/>
                </a:solidFill>
                <a:effectLst/>
              </a:rPr>
              <a:t>'</a:t>
            </a:r>
            <a:r>
              <a:rPr lang="lt-LT" dirty="0" err="1">
                <a:solidFill>
                  <a:srgbClr val="00A67D"/>
                </a:solidFill>
                <a:effectLst/>
              </a:rPr>
              <a:t>r</a:t>
            </a:r>
            <a:r>
              <a:rPr lang="lt-LT" dirty="0">
                <a:solidFill>
                  <a:srgbClr val="00A67D"/>
                </a:solidFill>
                <a:effectLst/>
              </a:rPr>
              <a:t>'</a:t>
            </a:r>
            <a:r>
              <a:rPr lang="lt-LT" dirty="0">
                <a:effectLst/>
              </a:rPr>
              <a:t>) </a:t>
            </a:r>
            <a:r>
              <a:rPr lang="lt-LT" dirty="0" err="1">
                <a:solidFill>
                  <a:srgbClr val="2E95D3"/>
                </a:solidFill>
                <a:effectLst/>
              </a:rPr>
              <a:t>as</a:t>
            </a:r>
            <a:r>
              <a:rPr lang="lt-LT" dirty="0">
                <a:effectLst/>
              </a:rPr>
              <a:t> failas: </a:t>
            </a:r>
            <a:r>
              <a:rPr lang="lt-LT" dirty="0" err="1">
                <a:solidFill>
                  <a:srgbClr val="E9950C"/>
                </a:solidFill>
                <a:effectLst/>
              </a:rPr>
              <a:t>print</a:t>
            </a:r>
            <a:r>
              <a:rPr lang="lt-LT" dirty="0">
                <a:effectLst/>
              </a:rPr>
              <a:t>(</a:t>
            </a:r>
            <a:r>
              <a:rPr lang="lt-LT" dirty="0" err="1">
                <a:effectLst/>
              </a:rPr>
              <a:t>failas.read</a:t>
            </a:r>
            <a:r>
              <a:rPr lang="lt-LT" dirty="0">
                <a:effectLst/>
              </a:rPr>
              <a:t>()) </a:t>
            </a:r>
          </a:p>
          <a:p>
            <a:pPr algn="l"/>
            <a:endParaRPr lang="lt-LT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Šis kodas atidaro failą "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failas.txt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" skaitymui ir atspausdina visą failo turinį. Kai naudojame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read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() metodą be jokių argumentų, jis nuskaito visą failą nuo pradžios iki galo.</a:t>
            </a:r>
          </a:p>
          <a:p>
            <a:pPr algn="l"/>
            <a:endParaRPr lang="lt-LT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Jeigu norime nuskaityti tik tam tikrą skaičių simbolių iš failo, galime perduoti skaičių kaip argumentą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read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() metodui. Pavyzdžiui, jei norime nuskaityti tik pirmus penkis simbolius, galime parašyti:</a:t>
            </a:r>
          </a:p>
          <a:p>
            <a:r>
              <a:rPr lang="lt-LT" dirty="0" err="1">
                <a:solidFill>
                  <a:srgbClr val="2E95D3"/>
                </a:solidFill>
                <a:effectLst/>
              </a:rPr>
              <a:t>with</a:t>
            </a:r>
            <a:r>
              <a:rPr lang="lt-LT" dirty="0">
                <a:effectLst/>
              </a:rPr>
              <a:t> </a:t>
            </a:r>
            <a:r>
              <a:rPr lang="lt-LT" dirty="0" err="1">
                <a:solidFill>
                  <a:srgbClr val="E9950C"/>
                </a:solidFill>
                <a:effectLst/>
              </a:rPr>
              <a:t>open</a:t>
            </a:r>
            <a:r>
              <a:rPr lang="lt-LT" dirty="0">
                <a:effectLst/>
              </a:rPr>
              <a:t>(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 err="1">
                <a:solidFill>
                  <a:srgbClr val="00A67D"/>
                </a:solidFill>
                <a:effectLst/>
              </a:rPr>
              <a:t>failas.txt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>
                <a:effectLst/>
              </a:rPr>
              <a:t>, </a:t>
            </a:r>
            <a:r>
              <a:rPr lang="lt-LT" dirty="0">
                <a:solidFill>
                  <a:srgbClr val="00A67D"/>
                </a:solidFill>
                <a:effectLst/>
              </a:rPr>
              <a:t>'</a:t>
            </a:r>
            <a:r>
              <a:rPr lang="lt-LT" dirty="0" err="1">
                <a:solidFill>
                  <a:srgbClr val="00A67D"/>
                </a:solidFill>
                <a:effectLst/>
              </a:rPr>
              <a:t>r</a:t>
            </a:r>
            <a:r>
              <a:rPr lang="lt-LT" dirty="0">
                <a:solidFill>
                  <a:srgbClr val="00A67D"/>
                </a:solidFill>
                <a:effectLst/>
              </a:rPr>
              <a:t>'</a:t>
            </a:r>
            <a:r>
              <a:rPr lang="lt-LT" dirty="0">
                <a:effectLst/>
              </a:rPr>
              <a:t>) </a:t>
            </a:r>
            <a:r>
              <a:rPr lang="lt-LT" dirty="0" err="1">
                <a:solidFill>
                  <a:srgbClr val="2E95D3"/>
                </a:solidFill>
                <a:effectLst/>
              </a:rPr>
              <a:t>as</a:t>
            </a:r>
            <a:r>
              <a:rPr lang="lt-LT" dirty="0">
                <a:effectLst/>
              </a:rPr>
              <a:t> failas: </a:t>
            </a:r>
            <a:r>
              <a:rPr lang="lt-LT" dirty="0" err="1">
                <a:solidFill>
                  <a:srgbClr val="E9950C"/>
                </a:solidFill>
                <a:effectLst/>
              </a:rPr>
              <a:t>print</a:t>
            </a:r>
            <a:r>
              <a:rPr lang="lt-LT" dirty="0">
                <a:effectLst/>
              </a:rPr>
              <a:t>(</a:t>
            </a:r>
            <a:r>
              <a:rPr lang="lt-LT" dirty="0" err="1">
                <a:effectLst/>
              </a:rPr>
              <a:t>failas.read</a:t>
            </a:r>
            <a:r>
              <a:rPr lang="lt-LT" dirty="0">
                <a:effectLst/>
              </a:rPr>
              <a:t>(</a:t>
            </a:r>
            <a:r>
              <a:rPr lang="lt-LT" dirty="0">
                <a:solidFill>
                  <a:srgbClr val="DF3079"/>
                </a:solidFill>
                <a:effectLst/>
              </a:rPr>
              <a:t>5</a:t>
            </a:r>
            <a:r>
              <a:rPr lang="lt-LT" dirty="0">
                <a:effectLst/>
              </a:rPr>
              <a:t>)) </a:t>
            </a:r>
          </a:p>
          <a:p>
            <a:pPr algn="l"/>
            <a:endParaRPr lang="lt-LT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Dar vienas svarbus dalykas, kurį reikia žinoti apie failų skaitymą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Python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kalboje, yra tai, kad kai jūs nuskaitote failą,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Python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"pamena", kurioje vietoje buvo baigtas skaitymas. Tai reiškia, jei vėl panaudosite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read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() metodą, jis pradės skaityti iš vietos, kurioje buvo baigtas ankstesnis skaitymas. Jei norite pradėti skaityti iš naujo, turite vėl atidaryti failą arba naudoti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seek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() metodą, kad grąžintumėte skaitymo poziciją į failo pradžią:</a:t>
            </a:r>
          </a:p>
          <a:p>
            <a:r>
              <a:rPr lang="lt-LT" dirty="0" err="1">
                <a:solidFill>
                  <a:srgbClr val="2E95D3"/>
                </a:solidFill>
                <a:effectLst/>
              </a:rPr>
              <a:t>with</a:t>
            </a:r>
            <a:r>
              <a:rPr lang="lt-LT" dirty="0">
                <a:effectLst/>
              </a:rPr>
              <a:t> </a:t>
            </a:r>
            <a:r>
              <a:rPr lang="lt-LT" dirty="0" err="1">
                <a:solidFill>
                  <a:srgbClr val="E9950C"/>
                </a:solidFill>
                <a:effectLst/>
              </a:rPr>
              <a:t>open</a:t>
            </a:r>
            <a:r>
              <a:rPr lang="lt-LT" dirty="0">
                <a:effectLst/>
              </a:rPr>
              <a:t>(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 err="1">
                <a:solidFill>
                  <a:srgbClr val="00A67D"/>
                </a:solidFill>
                <a:effectLst/>
              </a:rPr>
              <a:t>failas.txt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>
                <a:effectLst/>
              </a:rPr>
              <a:t>, </a:t>
            </a:r>
            <a:r>
              <a:rPr lang="lt-LT" dirty="0">
                <a:solidFill>
                  <a:srgbClr val="00A67D"/>
                </a:solidFill>
                <a:effectLst/>
              </a:rPr>
              <a:t>'</a:t>
            </a:r>
            <a:r>
              <a:rPr lang="lt-LT" dirty="0" err="1">
                <a:solidFill>
                  <a:srgbClr val="00A67D"/>
                </a:solidFill>
                <a:effectLst/>
              </a:rPr>
              <a:t>r</a:t>
            </a:r>
            <a:r>
              <a:rPr lang="lt-LT" dirty="0">
                <a:solidFill>
                  <a:srgbClr val="00A67D"/>
                </a:solidFill>
                <a:effectLst/>
              </a:rPr>
              <a:t>'</a:t>
            </a:r>
            <a:r>
              <a:rPr lang="lt-LT" dirty="0">
                <a:effectLst/>
              </a:rPr>
              <a:t>) </a:t>
            </a:r>
            <a:r>
              <a:rPr lang="lt-LT" dirty="0" err="1">
                <a:solidFill>
                  <a:srgbClr val="2E95D3"/>
                </a:solidFill>
                <a:effectLst/>
              </a:rPr>
              <a:t>as</a:t>
            </a:r>
            <a:r>
              <a:rPr lang="lt-LT" dirty="0">
                <a:effectLst/>
              </a:rPr>
              <a:t> failas: </a:t>
            </a:r>
            <a:r>
              <a:rPr lang="lt-LT" dirty="0" err="1">
                <a:effectLst/>
              </a:rPr>
              <a:t>failas.read</a:t>
            </a:r>
            <a:r>
              <a:rPr lang="lt-LT" dirty="0">
                <a:effectLst/>
              </a:rPr>
              <a:t>() </a:t>
            </a:r>
            <a:r>
              <a:rPr lang="lt-LT" dirty="0" err="1">
                <a:effectLst/>
              </a:rPr>
              <a:t>failas.seek</a:t>
            </a:r>
            <a:r>
              <a:rPr lang="lt-LT" dirty="0">
                <a:effectLst/>
              </a:rPr>
              <a:t>(</a:t>
            </a:r>
            <a:r>
              <a:rPr lang="lt-LT" dirty="0">
                <a:solidFill>
                  <a:srgbClr val="DF3079"/>
                </a:solidFill>
                <a:effectLst/>
              </a:rPr>
              <a:t>0</a:t>
            </a:r>
            <a:r>
              <a:rPr lang="lt-LT" dirty="0">
                <a:effectLst/>
              </a:rPr>
              <a:t>) </a:t>
            </a:r>
            <a:r>
              <a:rPr lang="lt-LT" dirty="0" err="1">
                <a:solidFill>
                  <a:srgbClr val="E9950C"/>
                </a:solidFill>
                <a:effectLst/>
              </a:rPr>
              <a:t>print</a:t>
            </a:r>
            <a:r>
              <a:rPr lang="lt-LT" dirty="0">
                <a:effectLst/>
              </a:rPr>
              <a:t>(</a:t>
            </a:r>
            <a:r>
              <a:rPr lang="lt-LT" dirty="0" err="1">
                <a:effectLst/>
              </a:rPr>
              <a:t>failas.read</a:t>
            </a:r>
            <a:r>
              <a:rPr lang="lt-LT" dirty="0">
                <a:effectLst/>
              </a:rPr>
              <a:t>()) </a:t>
            </a:r>
          </a:p>
          <a:p>
            <a:pPr algn="l"/>
            <a:endParaRPr lang="lt-LT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Šis kodas pirmiausia nuskaito visą failą, tada grąžina skaitymo poziciją į failo pradžią ir vėl nuskaito visą failą.</a:t>
            </a:r>
          </a:p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Tikiuosi, kad ši informacija padės jums geriau suprasti, kaip dirbti su failų skaitymu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Python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kalboje!</a:t>
            </a:r>
          </a:p>
          <a:p>
            <a:endParaRPr lang="en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A8C57-C812-AF42-98E5-15A911A775C4}" type="slidenum">
              <a:rPr lang="en-LT" smtClean="0"/>
              <a:t>7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720923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Sveiki, tęsiame mokymus apie dirbimą su failais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Python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kalboje. Šiandien aptarsime, kaip vienu metu ir rašyti, ir skaityti failus.</a:t>
            </a:r>
          </a:p>
          <a:p>
            <a:pPr algn="l"/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Python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leidžia dirbti su failais tiek skaitymo, tiek ir rašymo rėžime, naudojant '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r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+' rėžimą. Svarbu pažymėti, kad '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r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+' rėžimas reikalauja, kad failas jau egzistuotų. Jei failas neegzistuoja, gausite klaidą.</a:t>
            </a:r>
          </a:p>
          <a:p>
            <a:pPr algn="l"/>
            <a:endParaRPr lang="lt-LT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Čia yra kodas, kuris atidaro failą skaitymui, atspausdina jo turinį, tada rašo naują tekstą į tą patį failą:</a:t>
            </a:r>
          </a:p>
          <a:p>
            <a:r>
              <a:rPr lang="lt-LT" dirty="0" err="1">
                <a:solidFill>
                  <a:srgbClr val="2E95D3"/>
                </a:solidFill>
                <a:effectLst/>
              </a:rPr>
              <a:t>with</a:t>
            </a:r>
            <a:r>
              <a:rPr lang="lt-LT" dirty="0">
                <a:effectLst/>
              </a:rPr>
              <a:t> </a:t>
            </a:r>
            <a:r>
              <a:rPr lang="lt-LT" dirty="0" err="1">
                <a:solidFill>
                  <a:srgbClr val="E9950C"/>
                </a:solidFill>
                <a:effectLst/>
              </a:rPr>
              <a:t>open</a:t>
            </a:r>
            <a:r>
              <a:rPr lang="lt-LT" dirty="0">
                <a:effectLst/>
              </a:rPr>
              <a:t>(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 err="1">
                <a:solidFill>
                  <a:srgbClr val="00A67D"/>
                </a:solidFill>
                <a:effectLst/>
              </a:rPr>
              <a:t>failas.txt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>
                <a:effectLst/>
              </a:rPr>
              <a:t>, </a:t>
            </a:r>
            <a:r>
              <a:rPr lang="lt-LT" dirty="0">
                <a:solidFill>
                  <a:srgbClr val="00A67D"/>
                </a:solidFill>
                <a:effectLst/>
              </a:rPr>
              <a:t>'</a:t>
            </a:r>
            <a:r>
              <a:rPr lang="lt-LT" dirty="0" err="1">
                <a:solidFill>
                  <a:srgbClr val="00A67D"/>
                </a:solidFill>
                <a:effectLst/>
              </a:rPr>
              <a:t>r</a:t>
            </a:r>
            <a:r>
              <a:rPr lang="lt-LT" dirty="0">
                <a:solidFill>
                  <a:srgbClr val="00A67D"/>
                </a:solidFill>
                <a:effectLst/>
              </a:rPr>
              <a:t>+'</a:t>
            </a:r>
            <a:r>
              <a:rPr lang="lt-LT" dirty="0">
                <a:effectLst/>
              </a:rPr>
              <a:t>) </a:t>
            </a:r>
            <a:r>
              <a:rPr lang="lt-LT" dirty="0" err="1">
                <a:solidFill>
                  <a:srgbClr val="2E95D3"/>
                </a:solidFill>
                <a:effectLst/>
              </a:rPr>
              <a:t>as</a:t>
            </a:r>
            <a:r>
              <a:rPr lang="lt-LT" dirty="0">
                <a:effectLst/>
              </a:rPr>
              <a:t> failas: </a:t>
            </a:r>
            <a:r>
              <a:rPr lang="lt-LT" dirty="0" err="1">
                <a:solidFill>
                  <a:srgbClr val="E9950C"/>
                </a:solidFill>
                <a:effectLst/>
              </a:rPr>
              <a:t>print</a:t>
            </a:r>
            <a:r>
              <a:rPr lang="lt-LT" dirty="0">
                <a:effectLst/>
              </a:rPr>
              <a:t>(</a:t>
            </a:r>
            <a:r>
              <a:rPr lang="lt-LT" dirty="0" err="1">
                <a:effectLst/>
              </a:rPr>
              <a:t>failas.read</a:t>
            </a:r>
            <a:r>
              <a:rPr lang="lt-LT" dirty="0">
                <a:effectLst/>
              </a:rPr>
              <a:t>()) </a:t>
            </a:r>
            <a:r>
              <a:rPr lang="lt-LT" dirty="0" err="1">
                <a:effectLst/>
              </a:rPr>
              <a:t>failas.write</a:t>
            </a:r>
            <a:r>
              <a:rPr lang="lt-LT" dirty="0">
                <a:effectLst/>
              </a:rPr>
              <a:t>(</a:t>
            </a:r>
            <a:r>
              <a:rPr lang="lt-LT" dirty="0">
                <a:solidFill>
                  <a:srgbClr val="00A67D"/>
                </a:solidFill>
                <a:effectLst/>
              </a:rPr>
              <a:t>"Labas rytas, pasauli!"</a:t>
            </a:r>
            <a:r>
              <a:rPr lang="lt-LT" dirty="0">
                <a:effectLst/>
              </a:rPr>
              <a:t>) </a:t>
            </a:r>
          </a:p>
          <a:p>
            <a:pPr algn="l"/>
            <a:endParaRPr lang="lt-LT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Pirmiausia šis kodas atidaro "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failas.txt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" skaitymui ir rašymui. Tada jis nuskaito ir atspausdina esamą failo turinį. Galiausiai jis rašo tekstą "Labas rytas, pasauli!" į failą.</a:t>
            </a:r>
          </a:p>
          <a:p>
            <a:pPr algn="l"/>
            <a:endParaRPr lang="lt-LT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Bet jei mes vėl atidarome failą skaitymui ir atspausdiname jo turinį, pamatysime, kad naujai įrašytas tekstas yra pridėtas prie esamo failo turinio, o ne pakeitęs jį:</a:t>
            </a:r>
          </a:p>
          <a:p>
            <a:r>
              <a:rPr lang="lt-LT" dirty="0" err="1">
                <a:solidFill>
                  <a:srgbClr val="2E95D3"/>
                </a:solidFill>
                <a:effectLst/>
              </a:rPr>
              <a:t>with</a:t>
            </a:r>
            <a:r>
              <a:rPr lang="lt-LT" dirty="0">
                <a:effectLst/>
              </a:rPr>
              <a:t> </a:t>
            </a:r>
            <a:r>
              <a:rPr lang="lt-LT" dirty="0" err="1">
                <a:solidFill>
                  <a:srgbClr val="E9950C"/>
                </a:solidFill>
                <a:effectLst/>
              </a:rPr>
              <a:t>open</a:t>
            </a:r>
            <a:r>
              <a:rPr lang="lt-LT" dirty="0">
                <a:effectLst/>
              </a:rPr>
              <a:t>(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 err="1">
                <a:solidFill>
                  <a:srgbClr val="00A67D"/>
                </a:solidFill>
                <a:effectLst/>
              </a:rPr>
              <a:t>failas.txt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>
                <a:effectLst/>
              </a:rPr>
              <a:t>, </a:t>
            </a:r>
            <a:r>
              <a:rPr lang="lt-LT" dirty="0">
                <a:solidFill>
                  <a:srgbClr val="00A67D"/>
                </a:solidFill>
                <a:effectLst/>
              </a:rPr>
              <a:t>'</a:t>
            </a:r>
            <a:r>
              <a:rPr lang="lt-LT" dirty="0" err="1">
                <a:solidFill>
                  <a:srgbClr val="00A67D"/>
                </a:solidFill>
                <a:effectLst/>
              </a:rPr>
              <a:t>r</a:t>
            </a:r>
            <a:r>
              <a:rPr lang="lt-LT" dirty="0">
                <a:solidFill>
                  <a:srgbClr val="00A67D"/>
                </a:solidFill>
                <a:effectLst/>
              </a:rPr>
              <a:t>'</a:t>
            </a:r>
            <a:r>
              <a:rPr lang="lt-LT" dirty="0">
                <a:effectLst/>
              </a:rPr>
              <a:t>) </a:t>
            </a:r>
            <a:r>
              <a:rPr lang="lt-LT" dirty="0" err="1">
                <a:solidFill>
                  <a:srgbClr val="2E95D3"/>
                </a:solidFill>
                <a:effectLst/>
              </a:rPr>
              <a:t>as</a:t>
            </a:r>
            <a:r>
              <a:rPr lang="lt-LT" dirty="0">
                <a:effectLst/>
              </a:rPr>
              <a:t> failas: </a:t>
            </a:r>
            <a:r>
              <a:rPr lang="lt-LT" dirty="0" err="1">
                <a:solidFill>
                  <a:srgbClr val="E9950C"/>
                </a:solidFill>
                <a:effectLst/>
              </a:rPr>
              <a:t>print</a:t>
            </a:r>
            <a:r>
              <a:rPr lang="lt-LT" dirty="0">
                <a:effectLst/>
              </a:rPr>
              <a:t>(</a:t>
            </a:r>
            <a:r>
              <a:rPr lang="lt-LT" dirty="0" err="1">
                <a:effectLst/>
              </a:rPr>
              <a:t>failas.read</a:t>
            </a:r>
            <a:r>
              <a:rPr lang="lt-LT" dirty="0">
                <a:effectLst/>
              </a:rPr>
              <a:t>()) </a:t>
            </a:r>
          </a:p>
          <a:p>
            <a:pPr algn="l"/>
            <a:endParaRPr lang="lt-LT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Tai yra todėl, kad kai atidarome failą '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r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+' rėžimu ir rašome į jį, naujas tekstas pridedamas prie esamo turinio. Jei norime perrašyti esamą failo turinį, turime naudoti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seek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() metodą, kad grąžintume rašymo poziciją į failo pradžią:</a:t>
            </a:r>
          </a:p>
          <a:p>
            <a:r>
              <a:rPr lang="lt-LT" dirty="0" err="1">
                <a:solidFill>
                  <a:srgbClr val="2E95D3"/>
                </a:solidFill>
                <a:effectLst/>
              </a:rPr>
              <a:t>with</a:t>
            </a:r>
            <a:r>
              <a:rPr lang="lt-LT" dirty="0">
                <a:effectLst/>
              </a:rPr>
              <a:t> </a:t>
            </a:r>
            <a:r>
              <a:rPr lang="lt-LT" dirty="0" err="1">
                <a:solidFill>
                  <a:srgbClr val="E9950C"/>
                </a:solidFill>
                <a:effectLst/>
              </a:rPr>
              <a:t>open</a:t>
            </a:r>
            <a:r>
              <a:rPr lang="lt-LT" dirty="0">
                <a:effectLst/>
              </a:rPr>
              <a:t>(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 err="1">
                <a:solidFill>
                  <a:srgbClr val="00A67D"/>
                </a:solidFill>
                <a:effectLst/>
              </a:rPr>
              <a:t>failas.txt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>
                <a:effectLst/>
              </a:rPr>
              <a:t>, </a:t>
            </a:r>
            <a:r>
              <a:rPr lang="lt-LT" dirty="0">
                <a:solidFill>
                  <a:srgbClr val="00A67D"/>
                </a:solidFill>
                <a:effectLst/>
              </a:rPr>
              <a:t>'</a:t>
            </a:r>
            <a:r>
              <a:rPr lang="lt-LT" dirty="0" err="1">
                <a:solidFill>
                  <a:srgbClr val="00A67D"/>
                </a:solidFill>
                <a:effectLst/>
              </a:rPr>
              <a:t>r</a:t>
            </a:r>
            <a:r>
              <a:rPr lang="lt-LT" dirty="0">
                <a:solidFill>
                  <a:srgbClr val="00A67D"/>
                </a:solidFill>
                <a:effectLst/>
              </a:rPr>
              <a:t>+'</a:t>
            </a:r>
            <a:r>
              <a:rPr lang="lt-LT" dirty="0">
                <a:effectLst/>
              </a:rPr>
              <a:t>) </a:t>
            </a:r>
            <a:r>
              <a:rPr lang="lt-LT" dirty="0" err="1">
                <a:solidFill>
                  <a:srgbClr val="2E95D3"/>
                </a:solidFill>
                <a:effectLst/>
              </a:rPr>
              <a:t>as</a:t>
            </a:r>
            <a:r>
              <a:rPr lang="lt-LT" dirty="0">
                <a:effectLst/>
              </a:rPr>
              <a:t> failas: </a:t>
            </a:r>
            <a:r>
              <a:rPr lang="lt-LT" dirty="0" err="1">
                <a:solidFill>
                  <a:srgbClr val="E9950C"/>
                </a:solidFill>
                <a:effectLst/>
              </a:rPr>
              <a:t>print</a:t>
            </a:r>
            <a:r>
              <a:rPr lang="lt-LT" dirty="0">
                <a:effectLst/>
              </a:rPr>
              <a:t>(</a:t>
            </a:r>
            <a:r>
              <a:rPr lang="lt-LT" dirty="0" err="1">
                <a:effectLst/>
              </a:rPr>
              <a:t>failas.read</a:t>
            </a:r>
            <a:r>
              <a:rPr lang="lt-LT" dirty="0">
                <a:effectLst/>
              </a:rPr>
              <a:t>()) </a:t>
            </a:r>
            <a:r>
              <a:rPr lang="lt-LT" dirty="0" err="1">
                <a:effectLst/>
              </a:rPr>
              <a:t>failas.seek</a:t>
            </a:r>
            <a:r>
              <a:rPr lang="lt-LT" dirty="0">
                <a:effectLst/>
              </a:rPr>
              <a:t>(</a:t>
            </a:r>
            <a:r>
              <a:rPr lang="lt-LT" dirty="0">
                <a:solidFill>
                  <a:srgbClr val="DF3079"/>
                </a:solidFill>
                <a:effectLst/>
              </a:rPr>
              <a:t>0</a:t>
            </a:r>
            <a:r>
              <a:rPr lang="lt-LT" dirty="0">
                <a:effectLst/>
              </a:rPr>
              <a:t>) </a:t>
            </a:r>
            <a:r>
              <a:rPr lang="lt-LT" dirty="0" err="1">
                <a:effectLst/>
              </a:rPr>
              <a:t>failas.write</a:t>
            </a:r>
            <a:r>
              <a:rPr lang="lt-LT" dirty="0">
                <a:effectLst/>
              </a:rPr>
              <a:t>(</a:t>
            </a:r>
            <a:r>
              <a:rPr lang="lt-LT" dirty="0">
                <a:solidFill>
                  <a:srgbClr val="00A67D"/>
                </a:solidFill>
                <a:effectLst/>
              </a:rPr>
              <a:t>"Labas rytas, pasauli!"</a:t>
            </a:r>
            <a:r>
              <a:rPr lang="lt-LT" dirty="0">
                <a:effectLst/>
              </a:rPr>
              <a:t>) </a:t>
            </a:r>
          </a:p>
          <a:p>
            <a:pPr algn="l"/>
            <a:endParaRPr lang="lt-LT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Dabar, kai atidarome failą skaitymui, matome, kad originalus tekstas buvo pakeistas nauju tekstu:</a:t>
            </a:r>
          </a:p>
          <a:p>
            <a:r>
              <a:rPr lang="lt-LT" dirty="0" err="1">
                <a:solidFill>
                  <a:srgbClr val="2E95D3"/>
                </a:solidFill>
                <a:effectLst/>
              </a:rPr>
              <a:t>with</a:t>
            </a:r>
            <a:r>
              <a:rPr lang="lt-LT" dirty="0">
                <a:effectLst/>
              </a:rPr>
              <a:t> </a:t>
            </a:r>
            <a:r>
              <a:rPr lang="lt-LT" dirty="0" err="1">
                <a:solidFill>
                  <a:srgbClr val="E9950C"/>
                </a:solidFill>
                <a:effectLst/>
              </a:rPr>
              <a:t>open</a:t>
            </a:r>
            <a:r>
              <a:rPr lang="lt-LT" dirty="0">
                <a:effectLst/>
              </a:rPr>
              <a:t>(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 err="1">
                <a:solidFill>
                  <a:srgbClr val="00A67D"/>
                </a:solidFill>
                <a:effectLst/>
              </a:rPr>
              <a:t>failas.txt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>
                <a:effectLst/>
              </a:rPr>
              <a:t>, </a:t>
            </a:r>
            <a:r>
              <a:rPr lang="lt-LT" dirty="0">
                <a:solidFill>
                  <a:srgbClr val="00A67D"/>
                </a:solidFill>
                <a:effectLst/>
              </a:rPr>
              <a:t>'</a:t>
            </a:r>
            <a:r>
              <a:rPr lang="lt-LT" dirty="0" err="1">
                <a:solidFill>
                  <a:srgbClr val="00A67D"/>
                </a:solidFill>
                <a:effectLst/>
              </a:rPr>
              <a:t>r</a:t>
            </a:r>
            <a:r>
              <a:rPr lang="lt-LT" dirty="0">
                <a:solidFill>
                  <a:srgbClr val="00A67D"/>
                </a:solidFill>
                <a:effectLst/>
              </a:rPr>
              <a:t>'</a:t>
            </a:r>
            <a:r>
              <a:rPr lang="lt-LT" dirty="0">
                <a:effectLst/>
              </a:rPr>
              <a:t>) </a:t>
            </a:r>
            <a:r>
              <a:rPr lang="lt-LT" dirty="0" err="1">
                <a:solidFill>
                  <a:srgbClr val="2E95D3"/>
                </a:solidFill>
                <a:effectLst/>
              </a:rPr>
              <a:t>as</a:t>
            </a:r>
            <a:r>
              <a:rPr lang="lt-LT" dirty="0">
                <a:effectLst/>
              </a:rPr>
              <a:t> failas: </a:t>
            </a:r>
            <a:r>
              <a:rPr lang="lt-LT" dirty="0" err="1">
                <a:solidFill>
                  <a:srgbClr val="E9950C"/>
                </a:solidFill>
                <a:effectLst/>
              </a:rPr>
              <a:t>print</a:t>
            </a:r>
            <a:r>
              <a:rPr lang="lt-LT" dirty="0">
                <a:effectLst/>
              </a:rPr>
              <a:t>(</a:t>
            </a:r>
            <a:r>
              <a:rPr lang="lt-LT" dirty="0" err="1">
                <a:effectLst/>
              </a:rPr>
              <a:t>failas.read</a:t>
            </a:r>
            <a:r>
              <a:rPr lang="lt-LT" dirty="0">
                <a:effectLst/>
              </a:rPr>
              <a:t>()) </a:t>
            </a:r>
          </a:p>
          <a:p>
            <a:pPr algn="l"/>
            <a:b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Tikiuosi, ši informacija padės jums geriau suprasti, kaip dirbti su failais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Python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kalboje!</a:t>
            </a:r>
          </a:p>
          <a:p>
            <a:endParaRPr lang="en-LT" dirty="0"/>
          </a:p>
          <a:p>
            <a:endParaRPr lang="en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A8C57-C812-AF42-98E5-15A911A775C4}" type="slidenum">
              <a:rPr lang="en-LT" smtClean="0"/>
              <a:t>8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532739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tęsiame mokymus apie dirbimą su failais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Python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kalboje. Šiandien aptarsime, kaip į failą rašyti lietuviškus simbolius.</a:t>
            </a:r>
          </a:p>
          <a:p>
            <a:pPr algn="l"/>
            <a:endParaRPr lang="lt-LT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Python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kalboje, kai dirbate su failais, galite susidurti su problemomis, susijusiomis su simbolių kodavimu. Konkrečiai, kai rašote lietuviškus simbolius į failą, gali reikėti nurodyti tinkamą simbolių kodavimą. Simbolių kodavimas nurodo, kaip kompiuteris interpretuoja ir saugo simbolius.</a:t>
            </a:r>
          </a:p>
          <a:p>
            <a:pPr algn="l"/>
            <a:endParaRPr lang="lt-LT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Python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kalboje, kai atidarote failą naudodami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open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() funkciją, galite nurodyti simbolių kodavimą perduodant '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encoding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' argumentą. Dažniausiai naudojamas kodavimas yra 'utf-8', kuris apima daugybę simbolių, įskaitant lietuviškus.</a:t>
            </a:r>
          </a:p>
          <a:p>
            <a:pPr algn="l"/>
            <a:endParaRPr lang="lt-LT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Štai kaip galite įrašyti lietuvišką sakinį į failą, naudodami 'utf-8' kodavimą:</a:t>
            </a:r>
          </a:p>
          <a:p>
            <a:r>
              <a:rPr lang="lt-LT" dirty="0" err="1">
                <a:solidFill>
                  <a:srgbClr val="2E95D3"/>
                </a:solidFill>
                <a:effectLst/>
              </a:rPr>
              <a:t>with</a:t>
            </a:r>
            <a:r>
              <a:rPr lang="lt-LT" dirty="0">
                <a:effectLst/>
              </a:rPr>
              <a:t> </a:t>
            </a:r>
            <a:r>
              <a:rPr lang="lt-LT" dirty="0" err="1">
                <a:solidFill>
                  <a:srgbClr val="E9950C"/>
                </a:solidFill>
                <a:effectLst/>
              </a:rPr>
              <a:t>open</a:t>
            </a:r>
            <a:r>
              <a:rPr lang="lt-LT" dirty="0">
                <a:effectLst/>
              </a:rPr>
              <a:t>(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 err="1">
                <a:solidFill>
                  <a:srgbClr val="00A67D"/>
                </a:solidFill>
                <a:effectLst/>
              </a:rPr>
              <a:t>failas.txt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>
                <a:effectLst/>
              </a:rPr>
              <a:t>, </a:t>
            </a:r>
            <a:r>
              <a:rPr lang="lt-LT" dirty="0">
                <a:solidFill>
                  <a:srgbClr val="00A67D"/>
                </a:solidFill>
                <a:effectLst/>
              </a:rPr>
              <a:t>'</a:t>
            </a:r>
            <a:r>
              <a:rPr lang="lt-LT" dirty="0" err="1">
                <a:solidFill>
                  <a:srgbClr val="00A67D"/>
                </a:solidFill>
                <a:effectLst/>
              </a:rPr>
              <a:t>w</a:t>
            </a:r>
            <a:r>
              <a:rPr lang="lt-LT" dirty="0">
                <a:solidFill>
                  <a:srgbClr val="00A67D"/>
                </a:solidFill>
                <a:effectLst/>
              </a:rPr>
              <a:t>'</a:t>
            </a:r>
            <a:r>
              <a:rPr lang="lt-LT" dirty="0">
                <a:effectLst/>
              </a:rPr>
              <a:t>, </a:t>
            </a:r>
            <a:r>
              <a:rPr lang="lt-LT" dirty="0" err="1">
                <a:effectLst/>
              </a:rPr>
              <a:t>encoding</a:t>
            </a:r>
            <a:r>
              <a:rPr lang="lt-LT" dirty="0">
                <a:effectLst/>
              </a:rPr>
              <a:t>=</a:t>
            </a:r>
            <a:r>
              <a:rPr lang="lt-LT" dirty="0">
                <a:solidFill>
                  <a:srgbClr val="00A67D"/>
                </a:solidFill>
                <a:effectLst/>
              </a:rPr>
              <a:t>'utf-8'</a:t>
            </a:r>
            <a:r>
              <a:rPr lang="lt-LT" dirty="0">
                <a:effectLst/>
              </a:rPr>
              <a:t>) </a:t>
            </a:r>
            <a:r>
              <a:rPr lang="lt-LT" dirty="0" err="1">
                <a:solidFill>
                  <a:srgbClr val="2E95D3"/>
                </a:solidFill>
                <a:effectLst/>
              </a:rPr>
              <a:t>as</a:t>
            </a:r>
            <a:r>
              <a:rPr lang="lt-LT" dirty="0">
                <a:effectLst/>
              </a:rPr>
              <a:t> failas: </a:t>
            </a:r>
            <a:r>
              <a:rPr lang="lt-LT" dirty="0" err="1">
                <a:effectLst/>
              </a:rPr>
              <a:t>failas.write</a:t>
            </a:r>
            <a:r>
              <a:rPr lang="lt-LT" dirty="0">
                <a:effectLst/>
              </a:rPr>
              <a:t>(</a:t>
            </a:r>
            <a:r>
              <a:rPr lang="lt-LT" dirty="0">
                <a:solidFill>
                  <a:srgbClr val="00A67D"/>
                </a:solidFill>
                <a:effectLst/>
              </a:rPr>
              <a:t>"Čia yra pirmas failo sakinys."</a:t>
            </a:r>
            <a:r>
              <a:rPr lang="lt-LT" dirty="0">
                <a:effectLst/>
              </a:rPr>
              <a:t>) </a:t>
            </a:r>
          </a:p>
          <a:p>
            <a:pPr algn="l"/>
            <a:endParaRPr lang="lt-LT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Šis kodas atidaro (arba sukuria, jei jis dar neegzistuoja) failą "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failas.txt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" rašymui ir nurodo, kad turėtume naudoti 'utf-8' kodavimą. Tada jis rašo lietuvišką sakinį į failą.</a:t>
            </a:r>
          </a:p>
          <a:p>
            <a:pPr algn="l"/>
            <a:endParaRPr lang="lt-LT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Dabar, kai atidarome failą skaitymui, turime vėl nurodyti 'utf-8' kodavimą, kad galėtume teisingai nuskaityti lietuviškus simbolius:</a:t>
            </a:r>
          </a:p>
          <a:p>
            <a:r>
              <a:rPr lang="lt-LT" dirty="0" err="1">
                <a:solidFill>
                  <a:srgbClr val="2E95D3"/>
                </a:solidFill>
                <a:effectLst/>
              </a:rPr>
              <a:t>with</a:t>
            </a:r>
            <a:r>
              <a:rPr lang="lt-LT" dirty="0">
                <a:effectLst/>
              </a:rPr>
              <a:t> </a:t>
            </a:r>
            <a:r>
              <a:rPr lang="lt-LT" dirty="0" err="1">
                <a:solidFill>
                  <a:srgbClr val="E9950C"/>
                </a:solidFill>
                <a:effectLst/>
              </a:rPr>
              <a:t>open</a:t>
            </a:r>
            <a:r>
              <a:rPr lang="lt-LT" dirty="0">
                <a:effectLst/>
              </a:rPr>
              <a:t>(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 err="1">
                <a:solidFill>
                  <a:srgbClr val="00A67D"/>
                </a:solidFill>
                <a:effectLst/>
              </a:rPr>
              <a:t>failas.txt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>
                <a:effectLst/>
              </a:rPr>
              <a:t>, </a:t>
            </a:r>
            <a:r>
              <a:rPr lang="lt-LT" dirty="0">
                <a:solidFill>
                  <a:srgbClr val="00A67D"/>
                </a:solidFill>
                <a:effectLst/>
              </a:rPr>
              <a:t>'</a:t>
            </a:r>
            <a:r>
              <a:rPr lang="lt-LT" dirty="0" err="1">
                <a:solidFill>
                  <a:srgbClr val="00A67D"/>
                </a:solidFill>
                <a:effectLst/>
              </a:rPr>
              <a:t>r</a:t>
            </a:r>
            <a:r>
              <a:rPr lang="lt-LT" dirty="0">
                <a:solidFill>
                  <a:srgbClr val="00A67D"/>
                </a:solidFill>
                <a:effectLst/>
              </a:rPr>
              <a:t>'</a:t>
            </a:r>
            <a:r>
              <a:rPr lang="lt-LT" dirty="0">
                <a:effectLst/>
              </a:rPr>
              <a:t>, </a:t>
            </a:r>
            <a:r>
              <a:rPr lang="lt-LT" dirty="0" err="1">
                <a:effectLst/>
              </a:rPr>
              <a:t>encoding</a:t>
            </a:r>
            <a:r>
              <a:rPr lang="lt-LT" dirty="0">
                <a:effectLst/>
              </a:rPr>
              <a:t>=</a:t>
            </a:r>
            <a:r>
              <a:rPr lang="lt-LT" dirty="0">
                <a:solidFill>
                  <a:srgbClr val="00A67D"/>
                </a:solidFill>
                <a:effectLst/>
              </a:rPr>
              <a:t>'utf-8'</a:t>
            </a:r>
            <a:r>
              <a:rPr lang="lt-LT" dirty="0">
                <a:effectLst/>
              </a:rPr>
              <a:t>) </a:t>
            </a:r>
            <a:r>
              <a:rPr lang="lt-LT" dirty="0" err="1">
                <a:solidFill>
                  <a:srgbClr val="2E95D3"/>
                </a:solidFill>
                <a:effectLst/>
              </a:rPr>
              <a:t>as</a:t>
            </a:r>
            <a:r>
              <a:rPr lang="lt-LT" dirty="0">
                <a:effectLst/>
              </a:rPr>
              <a:t> failas: </a:t>
            </a:r>
            <a:r>
              <a:rPr lang="lt-LT" dirty="0" err="1">
                <a:solidFill>
                  <a:srgbClr val="E9950C"/>
                </a:solidFill>
                <a:effectLst/>
              </a:rPr>
              <a:t>print</a:t>
            </a:r>
            <a:r>
              <a:rPr lang="lt-LT" dirty="0">
                <a:effectLst/>
              </a:rPr>
              <a:t>(</a:t>
            </a:r>
            <a:r>
              <a:rPr lang="lt-LT" dirty="0" err="1">
                <a:effectLst/>
              </a:rPr>
              <a:t>failas.read</a:t>
            </a:r>
            <a:r>
              <a:rPr lang="lt-LT" dirty="0">
                <a:effectLst/>
              </a:rPr>
              <a:t>()) </a:t>
            </a:r>
          </a:p>
          <a:p>
            <a:pPr algn="l"/>
            <a:endParaRPr lang="lt-LT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Šis kodas atidaro failą "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failas.txt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" skaitymui, nurodydamas 'utf-8' kodavimą, ir atspausdina failo turinį.</a:t>
            </a:r>
          </a:p>
          <a:p>
            <a:pPr algn="l"/>
            <a:endParaRPr lang="lt-LT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Tikiuosi, kad ši informacija padės jums geriau suprasti, kaip dirbti su failais ir lietuviškais simboliais </a:t>
            </a:r>
            <a:r>
              <a:rPr lang="lt-LT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Python</a:t>
            </a:r>
            <a:r>
              <a:rPr lang="lt-LT" b="0" i="0" u="none" strike="noStrike" dirty="0">
                <a:solidFill>
                  <a:srgbClr val="374151"/>
                </a:solidFill>
                <a:effectLst/>
                <a:latin typeface="Söhne"/>
              </a:rPr>
              <a:t> kalboje!</a:t>
            </a:r>
          </a:p>
          <a:p>
            <a:endParaRPr lang="en-LT" dirty="0"/>
          </a:p>
          <a:p>
            <a:endParaRPr lang="en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A8C57-C812-AF42-98E5-15A911A775C4}" type="slidenum">
              <a:rPr lang="en-LT" smtClean="0"/>
              <a:t>9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121481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3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3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"/>
          <p:cNvGrpSpPr/>
          <p:nvPr/>
        </p:nvGrpSpPr>
        <p:grpSpPr>
          <a:xfrm>
            <a:off x="11078640" y="458640"/>
            <a:ext cx="631440" cy="679320"/>
            <a:chOff x="11078640" y="458640"/>
            <a:chExt cx="631440" cy="679320"/>
          </a:xfrm>
        </p:grpSpPr>
        <p:sp>
          <p:nvSpPr>
            <p:cNvPr id="9" name="CustomShape 2"/>
            <p:cNvSpPr/>
            <p:nvPr/>
          </p:nvSpPr>
          <p:spPr>
            <a:xfrm>
              <a:off x="11078640" y="458640"/>
              <a:ext cx="631440" cy="67932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1477160" y="873000"/>
              <a:ext cx="52920" cy="52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11259360" y="873000"/>
              <a:ext cx="52920" cy="52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11175120" y="546480"/>
              <a:ext cx="438840" cy="433800"/>
            </a:xfrm>
            <a:custGeom>
              <a:avLst/>
              <a:gdLst/>
              <a:ahLst/>
              <a:cxn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5" name="Graphic 7"/>
          <p:cNvPicPr/>
          <p:nvPr/>
        </p:nvPicPr>
        <p:blipFill>
          <a:blip r:embed="rId14"/>
          <a:stretch/>
        </p:blipFill>
        <p:spPr>
          <a:xfrm>
            <a:off x="475200" y="458640"/>
            <a:ext cx="2332800" cy="681480"/>
          </a:xfrm>
          <a:prstGeom prst="rect">
            <a:avLst/>
          </a:prstGeom>
          <a:ln w="12600">
            <a:noFill/>
          </a:ln>
        </p:spPr>
      </p:pic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lt-LT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lt-LT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lt-LT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1"/>
          <p:cNvGrpSpPr/>
          <p:nvPr/>
        </p:nvGrpSpPr>
        <p:grpSpPr>
          <a:xfrm>
            <a:off x="11078640" y="458640"/>
            <a:ext cx="631440" cy="679320"/>
            <a:chOff x="11078640" y="458640"/>
            <a:chExt cx="631440" cy="679320"/>
          </a:xfrm>
        </p:grpSpPr>
        <p:sp>
          <p:nvSpPr>
            <p:cNvPr id="45" name="CustomShape 2"/>
            <p:cNvSpPr/>
            <p:nvPr/>
          </p:nvSpPr>
          <p:spPr>
            <a:xfrm>
              <a:off x="11078640" y="458640"/>
              <a:ext cx="631440" cy="67932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" name="CustomShape 3"/>
            <p:cNvSpPr/>
            <p:nvPr/>
          </p:nvSpPr>
          <p:spPr>
            <a:xfrm>
              <a:off x="11477160" y="873000"/>
              <a:ext cx="52920" cy="52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" name="CustomShape 4"/>
            <p:cNvSpPr/>
            <p:nvPr/>
          </p:nvSpPr>
          <p:spPr>
            <a:xfrm>
              <a:off x="11259360" y="873000"/>
              <a:ext cx="52920" cy="52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" name="CustomShape 5"/>
            <p:cNvSpPr/>
            <p:nvPr/>
          </p:nvSpPr>
          <p:spPr>
            <a:xfrm>
              <a:off x="11175120" y="546480"/>
              <a:ext cx="438840" cy="433800"/>
            </a:xfrm>
            <a:custGeom>
              <a:avLst/>
              <a:gdLst/>
              <a:ahLst/>
              <a:cxn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9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lt-LT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lt-LT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lt-LT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1"/>
          <p:cNvGrpSpPr/>
          <p:nvPr/>
        </p:nvGrpSpPr>
        <p:grpSpPr>
          <a:xfrm>
            <a:off x="11078640" y="458640"/>
            <a:ext cx="631440" cy="679320"/>
            <a:chOff x="11078640" y="458640"/>
            <a:chExt cx="631440" cy="679320"/>
          </a:xfrm>
        </p:grpSpPr>
        <p:sp>
          <p:nvSpPr>
            <p:cNvPr id="88" name="CustomShape 2"/>
            <p:cNvSpPr/>
            <p:nvPr/>
          </p:nvSpPr>
          <p:spPr>
            <a:xfrm>
              <a:off x="11078640" y="458640"/>
              <a:ext cx="631440" cy="67932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" name="CustomShape 3"/>
            <p:cNvSpPr/>
            <p:nvPr/>
          </p:nvSpPr>
          <p:spPr>
            <a:xfrm>
              <a:off x="11477160" y="873000"/>
              <a:ext cx="52920" cy="52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" name="CustomShape 4"/>
            <p:cNvSpPr/>
            <p:nvPr/>
          </p:nvSpPr>
          <p:spPr>
            <a:xfrm>
              <a:off x="11259360" y="873000"/>
              <a:ext cx="52920" cy="52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" name="CustomShape 5"/>
            <p:cNvSpPr/>
            <p:nvPr/>
          </p:nvSpPr>
          <p:spPr>
            <a:xfrm>
              <a:off x="11175120" y="546480"/>
              <a:ext cx="438840" cy="433800"/>
            </a:xfrm>
            <a:custGeom>
              <a:avLst/>
              <a:gdLst/>
              <a:ahLst/>
              <a:cxn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2" name="CustomShape 6"/>
          <p:cNvSpPr/>
          <p:nvPr/>
        </p:nvSpPr>
        <p:spPr>
          <a:xfrm>
            <a:off x="-159120" y="-119160"/>
            <a:ext cx="6253560" cy="7380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93" name="Group 7"/>
          <p:cNvGrpSpPr/>
          <p:nvPr/>
        </p:nvGrpSpPr>
        <p:grpSpPr>
          <a:xfrm>
            <a:off x="11078640" y="458640"/>
            <a:ext cx="631440" cy="679320"/>
            <a:chOff x="11078640" y="458640"/>
            <a:chExt cx="631440" cy="679320"/>
          </a:xfrm>
        </p:grpSpPr>
        <p:sp>
          <p:nvSpPr>
            <p:cNvPr id="94" name="CustomShape 8"/>
            <p:cNvSpPr/>
            <p:nvPr/>
          </p:nvSpPr>
          <p:spPr>
            <a:xfrm>
              <a:off x="11078640" y="458640"/>
              <a:ext cx="631440" cy="67932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" name="CustomShape 9"/>
            <p:cNvSpPr/>
            <p:nvPr/>
          </p:nvSpPr>
          <p:spPr>
            <a:xfrm>
              <a:off x="11477160" y="873000"/>
              <a:ext cx="52920" cy="52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" name="CustomShape 10"/>
            <p:cNvSpPr/>
            <p:nvPr/>
          </p:nvSpPr>
          <p:spPr>
            <a:xfrm>
              <a:off x="11259360" y="873000"/>
              <a:ext cx="52920" cy="52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" name="CustomShape 11"/>
            <p:cNvSpPr/>
            <p:nvPr/>
          </p:nvSpPr>
          <p:spPr>
            <a:xfrm>
              <a:off x="11175120" y="546480"/>
              <a:ext cx="438840" cy="433800"/>
            </a:xfrm>
            <a:custGeom>
              <a:avLst/>
              <a:gdLst/>
              <a:ahLst/>
              <a:cxn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8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lt-LT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99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lt-LT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lt-LT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"/>
          <p:cNvGrpSpPr/>
          <p:nvPr/>
        </p:nvGrpSpPr>
        <p:grpSpPr>
          <a:xfrm>
            <a:off x="11078640" y="458640"/>
            <a:ext cx="631440" cy="679320"/>
            <a:chOff x="11078640" y="458640"/>
            <a:chExt cx="631440" cy="679320"/>
          </a:xfrm>
        </p:grpSpPr>
        <p:sp>
          <p:nvSpPr>
            <p:cNvPr id="137" name="CustomShape 2"/>
            <p:cNvSpPr/>
            <p:nvPr/>
          </p:nvSpPr>
          <p:spPr>
            <a:xfrm>
              <a:off x="11078640" y="458640"/>
              <a:ext cx="631440" cy="67932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" name="CustomShape 3"/>
            <p:cNvSpPr/>
            <p:nvPr/>
          </p:nvSpPr>
          <p:spPr>
            <a:xfrm>
              <a:off x="11477160" y="873000"/>
              <a:ext cx="52920" cy="52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" name="CustomShape 4"/>
            <p:cNvSpPr/>
            <p:nvPr/>
          </p:nvSpPr>
          <p:spPr>
            <a:xfrm>
              <a:off x="11259360" y="873000"/>
              <a:ext cx="52920" cy="52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" name="CustomShape 5"/>
            <p:cNvSpPr/>
            <p:nvPr/>
          </p:nvSpPr>
          <p:spPr>
            <a:xfrm>
              <a:off x="11175120" y="546480"/>
              <a:ext cx="438840" cy="433800"/>
            </a:xfrm>
            <a:custGeom>
              <a:avLst/>
              <a:gdLst/>
              <a:ahLst/>
              <a:cxn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41" name="Group 6"/>
          <p:cNvGrpSpPr/>
          <p:nvPr/>
        </p:nvGrpSpPr>
        <p:grpSpPr>
          <a:xfrm>
            <a:off x="11078640" y="458640"/>
            <a:ext cx="631440" cy="679320"/>
            <a:chOff x="11078640" y="458640"/>
            <a:chExt cx="631440" cy="679320"/>
          </a:xfrm>
        </p:grpSpPr>
        <p:sp>
          <p:nvSpPr>
            <p:cNvPr id="142" name="CustomShape 7"/>
            <p:cNvSpPr/>
            <p:nvPr/>
          </p:nvSpPr>
          <p:spPr>
            <a:xfrm>
              <a:off x="11220120" y="846720"/>
              <a:ext cx="131400" cy="1054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" name="CustomShape 8"/>
            <p:cNvSpPr/>
            <p:nvPr/>
          </p:nvSpPr>
          <p:spPr>
            <a:xfrm>
              <a:off x="11216880" y="710280"/>
              <a:ext cx="355680" cy="122040"/>
            </a:xfrm>
            <a:custGeom>
              <a:avLst/>
              <a:gdLst/>
              <a:ahLst/>
              <a:cxnLst/>
              <a:rect l="l" t="t" r="r" b="b"/>
              <a:pathLst>
                <a:path w="21600" h="2073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" name="CustomShape 9"/>
            <p:cNvSpPr/>
            <p:nvPr/>
          </p:nvSpPr>
          <p:spPr>
            <a:xfrm>
              <a:off x="11437560" y="846720"/>
              <a:ext cx="131400" cy="1054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" name="CustomShape 10"/>
            <p:cNvSpPr/>
            <p:nvPr/>
          </p:nvSpPr>
          <p:spPr>
            <a:xfrm>
              <a:off x="11078640" y="458640"/>
              <a:ext cx="631440" cy="67932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6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lt-LT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47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lt-LT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lt-LT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lt-LT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lt-LT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lt-LT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lt-LT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lt-LT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3273120" y="2618280"/>
            <a:ext cx="7048800" cy="29343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lt-LT" sz="4400" b="1" strike="noStrike" spc="-1">
                <a:solidFill>
                  <a:srgbClr val="000000"/>
                </a:solidFill>
                <a:latin typeface="Arial"/>
                <a:ea typeface="Arial"/>
              </a:rPr>
              <a:t>7 paskaita.</a:t>
            </a:r>
            <a:br/>
            <a:r>
              <a:rPr lang="lt-LT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Darbas su katalogais ir failais</a:t>
            </a:r>
            <a:endParaRPr lang="lt-LT" sz="4400" strike="noStrike" spc="-1">
              <a:latin typeface="Arial"/>
            </a:endParaRPr>
          </a:p>
        </p:txBody>
      </p:sp>
      <p:pic>
        <p:nvPicPr>
          <p:cNvPr id="187" name="Picture Placeholder 14"/>
          <p:cNvPicPr/>
          <p:nvPr/>
        </p:nvPicPr>
        <p:blipFill>
          <a:blip r:embed="rId3"/>
          <a:stretch/>
        </p:blipFill>
        <p:spPr>
          <a:xfrm>
            <a:off x="14449320" y="-1709640"/>
            <a:ext cx="1833840" cy="1833840"/>
          </a:xfrm>
          <a:prstGeom prst="rect">
            <a:avLst/>
          </a:prstGeom>
          <a:ln w="12600">
            <a:noFill/>
          </a:ln>
        </p:spPr>
      </p:pic>
      <p:grpSp>
        <p:nvGrpSpPr>
          <p:cNvPr id="188" name="Group 4"/>
          <p:cNvGrpSpPr/>
          <p:nvPr/>
        </p:nvGrpSpPr>
        <p:grpSpPr>
          <a:xfrm>
            <a:off x="9866160" y="2715120"/>
            <a:ext cx="1833840" cy="462960"/>
            <a:chOff x="9866160" y="2715120"/>
            <a:chExt cx="1833840" cy="462960"/>
          </a:xfrm>
        </p:grpSpPr>
        <p:sp>
          <p:nvSpPr>
            <p:cNvPr id="189" name="CustomShape 5"/>
            <p:cNvSpPr/>
            <p:nvPr/>
          </p:nvSpPr>
          <p:spPr>
            <a:xfrm>
              <a:off x="9866160" y="2715120"/>
              <a:ext cx="1833840" cy="46296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" name="CustomShape 6"/>
            <p:cNvSpPr/>
            <p:nvPr/>
          </p:nvSpPr>
          <p:spPr>
            <a:xfrm>
              <a:off x="9979920" y="2779920"/>
              <a:ext cx="1606320" cy="3330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1600" b="1" strike="noStrike" spc="-1">
                  <a:solidFill>
                    <a:srgbClr val="000000"/>
                  </a:solidFill>
                  <a:latin typeface="Arial"/>
                  <a:ea typeface="Arial"/>
                </a:rPr>
                <a:t>1 LYGIS</a:t>
              </a:r>
              <a:endParaRPr lang="lt-LT" sz="1600" b="0" strike="noStrike" spc="-1">
                <a:latin typeface="Arial"/>
              </a:endParaRPr>
            </a:p>
          </p:txBody>
        </p:sp>
      </p:grpSp>
      <p:pic>
        <p:nvPicPr>
          <p:cNvPr id="191" name="Picture 4"/>
          <p:cNvPicPr/>
          <p:nvPr/>
        </p:nvPicPr>
        <p:blipFill>
          <a:blip r:embed="rId4"/>
          <a:stretch/>
        </p:blipFill>
        <p:spPr>
          <a:xfrm>
            <a:off x="10102572" y="1183845"/>
            <a:ext cx="1361015" cy="1149451"/>
          </a:xfrm>
          <a:prstGeom prst="rect">
            <a:avLst/>
          </a:prstGeom>
          <a:ln>
            <a:noFill/>
          </a:ln>
        </p:spPr>
      </p:pic>
      <p:sp>
        <p:nvSpPr>
          <p:cNvPr id="5" name="CustomShape 2">
            <a:extLst>
              <a:ext uri="{FF2B5EF4-FFF2-40B4-BE49-F238E27FC236}">
                <a16:creationId xmlns:a16="http://schemas.microsoft.com/office/drawing/2014/main" id="{24B929BD-B694-BC89-1D56-36A542C87AF1}"/>
              </a:ext>
            </a:extLst>
          </p:cNvPr>
          <p:cNvSpPr/>
          <p:nvPr/>
        </p:nvSpPr>
        <p:spPr>
          <a:xfrm>
            <a:off x="3273120" y="5930280"/>
            <a:ext cx="3407080" cy="3371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Aurimas Aleksandras Nausėdas</a:t>
            </a:r>
            <a:endParaRPr lang="lt-LT" sz="1600" b="1" strike="noStrike" spc="-1" dirty="0"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1A147BD0-1A6E-0D60-254A-276BC01511E0}"/>
              </a:ext>
            </a:extLst>
          </p:cNvPr>
          <p:cNvSpPr/>
          <p:nvPr/>
        </p:nvSpPr>
        <p:spPr>
          <a:xfrm>
            <a:off x="495720" y="5930280"/>
            <a:ext cx="2266920" cy="3371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lt-LT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2023</a:t>
            </a:r>
            <a:endParaRPr lang="lt-LT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7 paskaita. Darbas su katalogais ir failais</a:t>
            </a:r>
            <a:endParaRPr lang="lt-LT" sz="1300" b="0" strike="noStrike" spc="-1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6396120" y="3087360"/>
            <a:ext cx="5702760" cy="669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endParaRPr lang="lt-LT" sz="18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lt-LT" sz="1800" b="0" strike="noStrike" spc="-1">
              <a:latin typeface="Arial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6396120" y="2855880"/>
            <a:ext cx="5702760" cy="1132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Kaip nuskaityti failą lietuviškus rašmenis</a:t>
            </a:r>
            <a:endParaRPr lang="lt-LT" sz="3000" b="0" strike="noStrike" spc="-1">
              <a:latin typeface="Arial"/>
            </a:endParaRPr>
          </a:p>
        </p:txBody>
      </p:sp>
      <p:pic>
        <p:nvPicPr>
          <p:cNvPr id="247" name="Picture 3"/>
          <p:cNvPicPr/>
          <p:nvPr/>
        </p:nvPicPr>
        <p:blipFill>
          <a:blip r:embed="rId3"/>
          <a:stretch/>
        </p:blipFill>
        <p:spPr>
          <a:xfrm>
            <a:off x="480240" y="2834640"/>
            <a:ext cx="4845240" cy="117792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7BAC59-6021-C6C6-B084-F664CB69F30D}"/>
              </a:ext>
            </a:extLst>
          </p:cNvPr>
          <p:cNvSpPr txBox="1"/>
          <p:nvPr/>
        </p:nvSpPr>
        <p:spPr>
          <a:xfrm>
            <a:off x="11485950" y="610507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latin typeface=""/>
              </a:rPr>
              <a:t>8</a:t>
            </a:r>
            <a:endParaRPr lang="en-LT" b="1" dirty="0">
              <a:latin typeface="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7 paskaita. Darbas su katalogais ir failais</a:t>
            </a:r>
            <a:endParaRPr lang="lt-LT" sz="1300" b="0" strike="noStrike" spc="-1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6396120" y="3087360"/>
            <a:ext cx="5702760" cy="669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endParaRPr lang="lt-LT" sz="18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lt-LT" sz="1800" b="0" strike="noStrike" spc="-1"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6396120" y="2855880"/>
            <a:ext cx="5702760" cy="1132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Kaip pridėti, o ne perrašyti failo eilutę</a:t>
            </a:r>
            <a:endParaRPr lang="lt-LT" sz="3000" b="0" strike="noStrike" spc="-1">
              <a:latin typeface="Arial"/>
            </a:endParaRPr>
          </a:p>
        </p:txBody>
      </p:sp>
      <p:pic>
        <p:nvPicPr>
          <p:cNvPr id="251" name="Picture 3"/>
          <p:cNvPicPr/>
          <p:nvPr/>
        </p:nvPicPr>
        <p:blipFill>
          <a:blip r:embed="rId3"/>
          <a:stretch/>
        </p:blipFill>
        <p:spPr>
          <a:xfrm>
            <a:off x="480240" y="2413620"/>
            <a:ext cx="4758480" cy="203076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03BBA4-6BCC-1687-1F43-DA2A1B1C9B0A}"/>
              </a:ext>
            </a:extLst>
          </p:cNvPr>
          <p:cNvSpPr txBox="1"/>
          <p:nvPr/>
        </p:nvSpPr>
        <p:spPr>
          <a:xfrm>
            <a:off x="11485950" y="610507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latin typeface=""/>
              </a:rPr>
              <a:t>9</a:t>
            </a:r>
            <a:endParaRPr lang="en-LT" b="1" dirty="0">
              <a:latin typeface="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7 paskaita. Darbas su katalogais ir failais</a:t>
            </a:r>
            <a:endParaRPr lang="lt-LT" sz="1300" b="0" strike="noStrike" spc="-1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6396120" y="3087360"/>
            <a:ext cx="5702760" cy="669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endParaRPr lang="lt-LT" sz="18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lt-LT" sz="1800" b="0" strike="noStrike" spc="-1"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6396120" y="2855880"/>
            <a:ext cx="5702760" cy="1132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Kaip perrašyti tekstą norimoje vietoje</a:t>
            </a:r>
            <a:endParaRPr lang="lt-LT" sz="3000" b="0" strike="noStrike" spc="-1">
              <a:latin typeface="Arial"/>
            </a:endParaRPr>
          </a:p>
        </p:txBody>
      </p:sp>
      <p:pic>
        <p:nvPicPr>
          <p:cNvPr id="255" name="Picture 3"/>
          <p:cNvPicPr/>
          <p:nvPr/>
        </p:nvPicPr>
        <p:blipFill>
          <a:blip r:embed="rId3"/>
          <a:stretch/>
        </p:blipFill>
        <p:spPr>
          <a:xfrm>
            <a:off x="480240" y="2939760"/>
            <a:ext cx="5086440" cy="98748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856336F-6274-AAFE-C417-E440BBF61672}"/>
              </a:ext>
            </a:extLst>
          </p:cNvPr>
          <p:cNvSpPr txBox="1"/>
          <p:nvPr/>
        </p:nvSpPr>
        <p:spPr>
          <a:xfrm>
            <a:off x="11485950" y="610507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latin typeface=""/>
              </a:rPr>
              <a:t>10</a:t>
            </a:r>
            <a:endParaRPr lang="en-LT" b="1" dirty="0">
              <a:latin typeface="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7 paskaita. Darbas su katalogais ir failais</a:t>
            </a:r>
            <a:endParaRPr lang="lt-LT" sz="1300" b="0" strike="noStrike" spc="-1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396120" y="3087360"/>
            <a:ext cx="5702760" cy="669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endParaRPr lang="lt-LT" sz="18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lt-LT" sz="1800" b="0" strike="noStrike" spc="-1">
              <a:latin typeface="Arial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6386760" y="1746720"/>
            <a:ext cx="5702760" cy="1132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Kaip nuskaityti failą po vieną eilutę</a:t>
            </a:r>
            <a:endParaRPr lang="lt-LT" sz="3000" b="0" strike="noStrike" spc="-1">
              <a:latin typeface="Arial"/>
            </a:endParaRPr>
          </a:p>
        </p:txBody>
      </p:sp>
      <p:sp>
        <p:nvSpPr>
          <p:cNvPr id="259" name="CustomShape 4"/>
          <p:cNvSpPr/>
          <p:nvPr/>
        </p:nvSpPr>
        <p:spPr>
          <a:xfrm>
            <a:off x="6383880" y="2843280"/>
            <a:ext cx="5099400" cy="2167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readline()</a:t>
            </a:r>
            <a:endParaRPr lang="lt-LT" sz="1600" b="0" strike="noStrike" spc="-1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readlines()</a:t>
            </a: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</p:txBody>
      </p:sp>
      <p:pic>
        <p:nvPicPr>
          <p:cNvPr id="260" name="Picture 4"/>
          <p:cNvPicPr/>
          <p:nvPr/>
        </p:nvPicPr>
        <p:blipFill>
          <a:blip r:embed="rId3"/>
          <a:stretch/>
        </p:blipFill>
        <p:spPr>
          <a:xfrm>
            <a:off x="509400" y="1631880"/>
            <a:ext cx="4748760" cy="1751040"/>
          </a:xfrm>
          <a:prstGeom prst="rect">
            <a:avLst/>
          </a:prstGeom>
          <a:ln>
            <a:noFill/>
          </a:ln>
        </p:spPr>
      </p:pic>
      <p:pic>
        <p:nvPicPr>
          <p:cNvPr id="261" name="Picture 7"/>
          <p:cNvPicPr/>
          <p:nvPr/>
        </p:nvPicPr>
        <p:blipFill>
          <a:blip r:embed="rId4"/>
          <a:stretch/>
        </p:blipFill>
        <p:spPr>
          <a:xfrm>
            <a:off x="509400" y="3882600"/>
            <a:ext cx="4748760" cy="139716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20FD25-F52D-2856-0D4C-796C45FACDEA}"/>
              </a:ext>
            </a:extLst>
          </p:cNvPr>
          <p:cNvSpPr txBox="1"/>
          <p:nvPr/>
        </p:nvSpPr>
        <p:spPr>
          <a:xfrm>
            <a:off x="11485950" y="6105075"/>
            <a:ext cx="6172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latin typeface=""/>
              </a:rPr>
              <a:t>11</a:t>
            </a:r>
            <a:endParaRPr lang="en-LT" b="1" dirty="0">
              <a:latin typeface="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7 paskaita. Darbas su katalogais ir failais</a:t>
            </a:r>
            <a:endParaRPr lang="lt-LT" sz="1300" b="0" strike="noStrike" spc="-1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6396120" y="3087360"/>
            <a:ext cx="5702760" cy="669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endParaRPr lang="lt-LT" sz="18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lt-LT" sz="1800" b="0" strike="noStrike" spc="-1"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6396120" y="2855880"/>
            <a:ext cx="5702760" cy="1132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Iteravimas per failo eilutes</a:t>
            </a:r>
            <a:endParaRPr lang="lt-LT" sz="3000" b="0" strike="noStrike" spc="-1">
              <a:latin typeface="Arial"/>
            </a:endParaRPr>
          </a:p>
        </p:txBody>
      </p:sp>
      <p:pic>
        <p:nvPicPr>
          <p:cNvPr id="265" name="Picture 3"/>
          <p:cNvPicPr/>
          <p:nvPr/>
        </p:nvPicPr>
        <p:blipFill>
          <a:blip r:embed="rId3"/>
          <a:stretch/>
        </p:blipFill>
        <p:spPr>
          <a:xfrm>
            <a:off x="480240" y="2392920"/>
            <a:ext cx="4690800" cy="245700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A59F7C-AA49-785F-C8A3-D30CA4E9C8C1}"/>
              </a:ext>
            </a:extLst>
          </p:cNvPr>
          <p:cNvSpPr txBox="1"/>
          <p:nvPr/>
        </p:nvSpPr>
        <p:spPr>
          <a:xfrm>
            <a:off x="11485950" y="610507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latin typeface=""/>
              </a:rPr>
              <a:t>12</a:t>
            </a:r>
            <a:endParaRPr lang="en-LT" b="1" dirty="0">
              <a:latin typeface="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7 paskaita. Darbas su katalogais ir failais</a:t>
            </a:r>
            <a:endParaRPr lang="lt-LT" sz="1300" b="0" strike="noStrike" spc="-1"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6396120" y="3087360"/>
            <a:ext cx="5702760" cy="669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endParaRPr lang="lt-LT" sz="18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lt-LT" sz="1800" b="0" strike="noStrike" spc="-1">
              <a:latin typeface="Arial"/>
            </a:endParaRPr>
          </a:p>
        </p:txBody>
      </p:sp>
      <p:sp>
        <p:nvSpPr>
          <p:cNvPr id="268" name="CustomShape 3"/>
          <p:cNvSpPr/>
          <p:nvPr/>
        </p:nvSpPr>
        <p:spPr>
          <a:xfrm>
            <a:off x="6396120" y="2855880"/>
            <a:ext cx="5702760" cy="1132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Iteravimas per failo eilutes be tarpų tarp jų</a:t>
            </a:r>
            <a:endParaRPr lang="lt-LT" sz="3000" b="0" strike="noStrike" spc="-1">
              <a:latin typeface="Arial"/>
            </a:endParaRPr>
          </a:p>
        </p:txBody>
      </p:sp>
      <p:pic>
        <p:nvPicPr>
          <p:cNvPr id="269" name="Picture 3"/>
          <p:cNvPicPr/>
          <p:nvPr/>
        </p:nvPicPr>
        <p:blipFill>
          <a:blip r:embed="rId3"/>
          <a:stretch/>
        </p:blipFill>
        <p:spPr>
          <a:xfrm>
            <a:off x="480240" y="2482200"/>
            <a:ext cx="4912560" cy="267444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CD1F7C-1541-8313-7676-FB10E4691C13}"/>
              </a:ext>
            </a:extLst>
          </p:cNvPr>
          <p:cNvSpPr txBox="1"/>
          <p:nvPr/>
        </p:nvSpPr>
        <p:spPr>
          <a:xfrm>
            <a:off x="11485950" y="610507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latin typeface=""/>
              </a:rPr>
              <a:t>13</a:t>
            </a:r>
            <a:endParaRPr lang="en-LT" b="1" dirty="0">
              <a:latin typeface="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7 paskaita. Darbas su katalogais ir failais</a:t>
            </a:r>
            <a:endParaRPr lang="lt-LT" sz="1300" b="0" strike="noStrike" spc="-1"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6396120" y="3087360"/>
            <a:ext cx="5702760" cy="669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endParaRPr lang="lt-LT" sz="18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lt-LT" sz="1800" b="0" strike="noStrike" spc="-1"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6396120" y="2855880"/>
            <a:ext cx="5702760" cy="1132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Kaip nuskaityti ribotą kiekį duomenų</a:t>
            </a:r>
            <a:endParaRPr lang="lt-LT" sz="3000" b="0" strike="noStrike" spc="-1">
              <a:latin typeface="Arial"/>
            </a:endParaRPr>
          </a:p>
        </p:txBody>
      </p:sp>
      <p:pic>
        <p:nvPicPr>
          <p:cNvPr id="273" name="Picture 3"/>
          <p:cNvPicPr/>
          <p:nvPr/>
        </p:nvPicPr>
        <p:blipFill>
          <a:blip r:embed="rId3"/>
          <a:stretch/>
        </p:blipFill>
        <p:spPr>
          <a:xfrm>
            <a:off x="480240" y="1788120"/>
            <a:ext cx="4903200" cy="394704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4EF2E5-F2C0-E575-1237-DA60E5FF0D8A}"/>
              </a:ext>
            </a:extLst>
          </p:cNvPr>
          <p:cNvSpPr txBox="1"/>
          <p:nvPr/>
        </p:nvSpPr>
        <p:spPr>
          <a:xfrm>
            <a:off x="11485950" y="610507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latin typeface=""/>
              </a:rPr>
              <a:t>14</a:t>
            </a:r>
            <a:endParaRPr lang="en-LT" b="1" dirty="0">
              <a:latin typeface="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7 paskaita. Darbas su katalogais ir failais</a:t>
            </a:r>
            <a:endParaRPr lang="lt-LT" sz="1300" b="0" strike="noStrike" spc="-1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6396120" y="3087360"/>
            <a:ext cx="5702760" cy="669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endParaRPr lang="lt-LT" sz="18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lt-LT" sz="1800" b="0" strike="noStrike" spc="-1"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6396120" y="2855880"/>
            <a:ext cx="5702760" cy="1132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Darbas su dviem failais (teksto kopijavimas iš vieno į kitą)</a:t>
            </a:r>
            <a:endParaRPr lang="lt-LT" sz="3000" b="0" strike="noStrike" spc="-1">
              <a:latin typeface="Arial"/>
            </a:endParaRPr>
          </a:p>
        </p:txBody>
      </p:sp>
      <p:pic>
        <p:nvPicPr>
          <p:cNvPr id="277" name="Picture 3"/>
          <p:cNvPicPr/>
          <p:nvPr/>
        </p:nvPicPr>
        <p:blipFill>
          <a:blip r:embed="rId3"/>
          <a:stretch/>
        </p:blipFill>
        <p:spPr>
          <a:xfrm>
            <a:off x="480240" y="2734200"/>
            <a:ext cx="4960800" cy="125388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3110D88-1351-2DE8-E371-6C59BEBCB8BF}"/>
              </a:ext>
            </a:extLst>
          </p:cNvPr>
          <p:cNvSpPr txBox="1"/>
          <p:nvPr/>
        </p:nvSpPr>
        <p:spPr>
          <a:xfrm>
            <a:off x="11485950" y="610507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latin typeface=""/>
              </a:rPr>
              <a:t>15</a:t>
            </a:r>
            <a:endParaRPr lang="en-LT" b="1" dirty="0">
              <a:latin typeface="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7 paskaita. Darbas su katalogais ir failais</a:t>
            </a:r>
            <a:endParaRPr lang="lt-LT" sz="1300" b="0" strike="noStrike" spc="-1"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6396120" y="3087360"/>
            <a:ext cx="5702760" cy="669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endParaRPr lang="lt-LT" sz="18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lt-LT" sz="1800" b="0" strike="noStrike" spc="-1"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6396120" y="2855880"/>
            <a:ext cx="5702760" cy="1132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Dvejetainių failų kopijavimas</a:t>
            </a:r>
            <a:endParaRPr lang="lt-LT" sz="3000" b="0" strike="noStrike" spc="-1">
              <a:latin typeface="Arial"/>
            </a:endParaRPr>
          </a:p>
        </p:txBody>
      </p:sp>
      <p:pic>
        <p:nvPicPr>
          <p:cNvPr id="281" name="Picture 3"/>
          <p:cNvPicPr/>
          <p:nvPr/>
        </p:nvPicPr>
        <p:blipFill>
          <a:blip r:embed="rId3"/>
          <a:stretch/>
        </p:blipFill>
        <p:spPr>
          <a:xfrm>
            <a:off x="480240" y="2597400"/>
            <a:ext cx="4941720" cy="122796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7BEC10-6735-D2A8-2B87-FFD8A475BCF5}"/>
              </a:ext>
            </a:extLst>
          </p:cNvPr>
          <p:cNvSpPr txBox="1"/>
          <p:nvPr/>
        </p:nvSpPr>
        <p:spPr>
          <a:xfrm>
            <a:off x="11485950" y="610507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latin typeface=""/>
              </a:rPr>
              <a:t>16</a:t>
            </a:r>
            <a:endParaRPr lang="en-LT" b="1" dirty="0">
              <a:latin typeface="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7 paskaita. Darbas su katalogais ir failais</a:t>
            </a:r>
            <a:endParaRPr lang="lt-LT" sz="1300" b="0" strike="noStrike" spc="-1"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6396120" y="3087360"/>
            <a:ext cx="5702760" cy="669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endParaRPr lang="lt-LT" sz="18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lt-LT" sz="1800" b="0" strike="noStrike" spc="-1">
              <a:latin typeface="Arial"/>
            </a:endParaRPr>
          </a:p>
        </p:txBody>
      </p:sp>
      <p:sp>
        <p:nvSpPr>
          <p:cNvPr id="284" name="CustomShape 3"/>
          <p:cNvSpPr/>
          <p:nvPr/>
        </p:nvSpPr>
        <p:spPr>
          <a:xfrm>
            <a:off x="6249960" y="1927080"/>
            <a:ext cx="5848920" cy="1132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DejaVu Sans"/>
              </a:rPr>
              <a:t>Kaip į failą išsaugoti kintamuosius/objektus</a:t>
            </a:r>
            <a:endParaRPr lang="lt-LT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3000" b="0" strike="noStrike" spc="-1">
              <a:latin typeface="Arial"/>
            </a:endParaRPr>
          </a:p>
        </p:txBody>
      </p:sp>
      <p:sp>
        <p:nvSpPr>
          <p:cNvPr id="285" name="CustomShape 4"/>
          <p:cNvSpPr/>
          <p:nvPr/>
        </p:nvSpPr>
        <p:spPr>
          <a:xfrm>
            <a:off x="6248160" y="3208680"/>
            <a:ext cx="5099400" cy="2167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Objektų saugojimui naudojame "pickle" biblioteką:</a:t>
            </a:r>
            <a:endParaRPr lang="lt-LT" sz="1600" b="0" strike="noStrike" spc="-1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pickle.dump() - įrašymas </a:t>
            </a:r>
            <a:endParaRPr lang="lt-LT" sz="1600" b="0" strike="noStrike" spc="-1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pickle.load() - nuskaitymas</a:t>
            </a: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</p:txBody>
      </p:sp>
      <p:pic>
        <p:nvPicPr>
          <p:cNvPr id="286" name="Picture 9"/>
          <p:cNvPicPr/>
          <p:nvPr/>
        </p:nvPicPr>
        <p:blipFill>
          <a:blip r:embed="rId3"/>
          <a:stretch/>
        </p:blipFill>
        <p:spPr>
          <a:xfrm>
            <a:off x="684720" y="1621080"/>
            <a:ext cx="4151520" cy="1746720"/>
          </a:xfrm>
          <a:prstGeom prst="rect">
            <a:avLst/>
          </a:prstGeom>
          <a:ln>
            <a:noFill/>
          </a:ln>
        </p:spPr>
      </p:pic>
      <p:pic>
        <p:nvPicPr>
          <p:cNvPr id="287" name="Picture 10"/>
          <p:cNvPicPr/>
          <p:nvPr/>
        </p:nvPicPr>
        <p:blipFill>
          <a:blip r:embed="rId4"/>
          <a:stretch/>
        </p:blipFill>
        <p:spPr>
          <a:xfrm>
            <a:off x="684720" y="3990960"/>
            <a:ext cx="4151520" cy="213192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674528-2FF6-488E-0300-DA25C70F2E05}"/>
              </a:ext>
            </a:extLst>
          </p:cNvPr>
          <p:cNvSpPr txBox="1"/>
          <p:nvPr/>
        </p:nvSpPr>
        <p:spPr>
          <a:xfrm>
            <a:off x="11485950" y="610507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latin typeface=""/>
              </a:rPr>
              <a:t>17</a:t>
            </a:r>
            <a:endParaRPr lang="en-LT" b="1" dirty="0">
              <a:latin typeface="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7 paskaita. Darbas su katalogais ir failais</a:t>
            </a:r>
            <a:endParaRPr lang="lt-LT" sz="1300" b="0" strike="noStrike" spc="-1" dirty="0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480240" y="1371600"/>
            <a:ext cx="5152320" cy="1363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Šiandien išmoksite</a:t>
            </a:r>
            <a:endParaRPr lang="lt-LT" sz="3000" b="0" strike="noStrike" spc="-1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1398600" y="3329280"/>
            <a:ext cx="4234320" cy="458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Kas yra "os" modulis</a:t>
            </a:r>
            <a:endParaRPr lang="lt-LT" sz="1600" b="0" strike="noStrike" spc="-1">
              <a:latin typeface="Arial"/>
            </a:endParaRPr>
          </a:p>
        </p:txBody>
      </p:sp>
      <p:sp>
        <p:nvSpPr>
          <p:cNvPr id="195" name="CustomShape 4"/>
          <p:cNvSpPr/>
          <p:nvPr/>
        </p:nvSpPr>
        <p:spPr>
          <a:xfrm>
            <a:off x="1398600" y="4563720"/>
            <a:ext cx="4234320" cy="529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Kaip kurti, nuskaityti ir redaguoti tekstinius failus</a:t>
            </a:r>
            <a:endParaRPr lang="lt-LT" sz="1600" b="0" strike="noStrike" spc="-1">
              <a:latin typeface="Arial"/>
            </a:endParaRPr>
          </a:p>
        </p:txBody>
      </p:sp>
      <p:sp>
        <p:nvSpPr>
          <p:cNvPr id="196" name="CustomShape 5"/>
          <p:cNvSpPr/>
          <p:nvPr/>
        </p:nvSpPr>
        <p:spPr>
          <a:xfrm>
            <a:off x="1398600" y="5697000"/>
            <a:ext cx="4455360" cy="329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Kaip išsaugoti kintamuosius/objektus faile</a:t>
            </a:r>
            <a:endParaRPr lang="lt-LT" sz="1600" b="0" strike="noStrike" spc="-1">
              <a:latin typeface="Arial"/>
            </a:endParaRPr>
          </a:p>
        </p:txBody>
      </p:sp>
      <p:grpSp>
        <p:nvGrpSpPr>
          <p:cNvPr id="197" name="Group 6"/>
          <p:cNvGrpSpPr/>
          <p:nvPr/>
        </p:nvGrpSpPr>
        <p:grpSpPr>
          <a:xfrm>
            <a:off x="480240" y="3180600"/>
            <a:ext cx="730080" cy="730080"/>
            <a:chOff x="480240" y="3180600"/>
            <a:chExt cx="730080" cy="730080"/>
          </a:xfrm>
        </p:grpSpPr>
        <p:sp>
          <p:nvSpPr>
            <p:cNvPr id="198" name="CustomShape 7"/>
            <p:cNvSpPr/>
            <p:nvPr/>
          </p:nvSpPr>
          <p:spPr>
            <a:xfrm>
              <a:off x="480240" y="3180600"/>
              <a:ext cx="730080" cy="73008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" name="CustomShape 8"/>
            <p:cNvSpPr/>
            <p:nvPr/>
          </p:nvSpPr>
          <p:spPr>
            <a:xfrm>
              <a:off x="633240" y="3348000"/>
              <a:ext cx="424440" cy="3945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2000" b="0" strike="noStrike" spc="-1">
                  <a:solidFill>
                    <a:srgbClr val="FEFFFF"/>
                  </a:solidFill>
                  <a:latin typeface="Arial"/>
                  <a:ea typeface="Arial"/>
                </a:rPr>
                <a:t>01</a:t>
              </a:r>
              <a:endParaRPr lang="lt-LT" sz="2000" b="0" strike="noStrike" spc="-1">
                <a:latin typeface="Arial"/>
              </a:endParaRPr>
            </a:p>
          </p:txBody>
        </p:sp>
      </p:grpSp>
      <p:grpSp>
        <p:nvGrpSpPr>
          <p:cNvPr id="200" name="Group 9"/>
          <p:cNvGrpSpPr/>
          <p:nvPr/>
        </p:nvGrpSpPr>
        <p:grpSpPr>
          <a:xfrm>
            <a:off x="480240" y="4369680"/>
            <a:ext cx="730080" cy="730080"/>
            <a:chOff x="480240" y="4369680"/>
            <a:chExt cx="730080" cy="730080"/>
          </a:xfrm>
        </p:grpSpPr>
        <p:sp>
          <p:nvSpPr>
            <p:cNvPr id="201" name="CustomShape 10"/>
            <p:cNvSpPr/>
            <p:nvPr/>
          </p:nvSpPr>
          <p:spPr>
            <a:xfrm>
              <a:off x="480240" y="4369680"/>
              <a:ext cx="730080" cy="73008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" name="CustomShape 11"/>
            <p:cNvSpPr/>
            <p:nvPr/>
          </p:nvSpPr>
          <p:spPr>
            <a:xfrm>
              <a:off x="633240" y="4537440"/>
              <a:ext cx="424440" cy="3945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2000" b="0" strike="noStrike" spc="-1">
                  <a:solidFill>
                    <a:srgbClr val="FEFFFF"/>
                  </a:solidFill>
                  <a:latin typeface="Arial"/>
                  <a:ea typeface="Arial"/>
                </a:rPr>
                <a:t>02</a:t>
              </a:r>
              <a:endParaRPr lang="lt-LT" sz="2000" b="0" strike="noStrike" spc="-1">
                <a:latin typeface="Arial"/>
              </a:endParaRPr>
            </a:p>
          </p:txBody>
        </p:sp>
      </p:grpSp>
      <p:grpSp>
        <p:nvGrpSpPr>
          <p:cNvPr id="203" name="Group 12"/>
          <p:cNvGrpSpPr/>
          <p:nvPr/>
        </p:nvGrpSpPr>
        <p:grpSpPr>
          <a:xfrm>
            <a:off x="480240" y="5496840"/>
            <a:ext cx="730080" cy="730080"/>
            <a:chOff x="480240" y="5496840"/>
            <a:chExt cx="730080" cy="730080"/>
          </a:xfrm>
        </p:grpSpPr>
        <p:sp>
          <p:nvSpPr>
            <p:cNvPr id="204" name="CustomShape 13"/>
            <p:cNvSpPr/>
            <p:nvPr/>
          </p:nvSpPr>
          <p:spPr>
            <a:xfrm>
              <a:off x="480240" y="5496840"/>
              <a:ext cx="730080" cy="73008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" name="CustomShape 14"/>
            <p:cNvSpPr/>
            <p:nvPr/>
          </p:nvSpPr>
          <p:spPr>
            <a:xfrm>
              <a:off x="633240" y="5664600"/>
              <a:ext cx="424440" cy="3945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2000" b="0" strike="noStrike" spc="-1">
                  <a:solidFill>
                    <a:srgbClr val="FEFFFF"/>
                  </a:solidFill>
                  <a:latin typeface="Arial"/>
                  <a:ea typeface="Arial"/>
                </a:rPr>
                <a:t>03</a:t>
              </a:r>
              <a:endParaRPr lang="lt-LT" sz="200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7 paskaita. Darbas su katalogais ir failais</a:t>
            </a:r>
            <a:endParaRPr lang="lt-LT" sz="1300" b="0" strike="noStrike" spc="-1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6396120" y="3087360"/>
            <a:ext cx="5702760" cy="669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endParaRPr lang="lt-LT" sz="18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lt-LT" sz="1800" b="0" strike="noStrike" spc="-1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6396120" y="2855880"/>
            <a:ext cx="5702760" cy="1132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Masyvų saugojimas pickle faile</a:t>
            </a:r>
            <a:endParaRPr lang="lt-LT" sz="3000" b="0" strike="noStrike" spc="-1">
              <a:latin typeface="Arial"/>
            </a:endParaRPr>
          </a:p>
        </p:txBody>
      </p:sp>
      <p:pic>
        <p:nvPicPr>
          <p:cNvPr id="291" name="Picture 3"/>
          <p:cNvPicPr/>
          <p:nvPr/>
        </p:nvPicPr>
        <p:blipFill>
          <a:blip r:embed="rId3"/>
          <a:stretch/>
        </p:blipFill>
        <p:spPr>
          <a:xfrm>
            <a:off x="434160" y="1749960"/>
            <a:ext cx="4819680" cy="1676880"/>
          </a:xfrm>
          <a:prstGeom prst="rect">
            <a:avLst/>
          </a:prstGeom>
          <a:ln>
            <a:noFill/>
          </a:ln>
        </p:spPr>
      </p:pic>
      <p:pic>
        <p:nvPicPr>
          <p:cNvPr id="292" name="Picture 4"/>
          <p:cNvPicPr/>
          <p:nvPr/>
        </p:nvPicPr>
        <p:blipFill>
          <a:blip r:embed="rId4"/>
          <a:stretch/>
        </p:blipFill>
        <p:spPr>
          <a:xfrm>
            <a:off x="434160" y="3901680"/>
            <a:ext cx="4819680" cy="218556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F9A603-9EBD-D484-4F52-D52CC38212CC}"/>
              </a:ext>
            </a:extLst>
          </p:cNvPr>
          <p:cNvSpPr txBox="1"/>
          <p:nvPr/>
        </p:nvSpPr>
        <p:spPr>
          <a:xfrm>
            <a:off x="11485950" y="610507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latin typeface=""/>
              </a:rPr>
              <a:t>18</a:t>
            </a:r>
            <a:endParaRPr lang="en-LT" b="1" dirty="0">
              <a:latin typeface="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7 paskaita. Darbas su katalogais ir failais</a:t>
            </a:r>
            <a:endParaRPr lang="lt-LT" sz="1300" b="0" strike="noStrike" spc="-1">
              <a:latin typeface="Arial"/>
            </a:endParaRPr>
          </a:p>
        </p:txBody>
      </p:sp>
      <p:sp>
        <p:nvSpPr>
          <p:cNvPr id="294" name="CustomShape 2"/>
          <p:cNvSpPr/>
          <p:nvPr/>
        </p:nvSpPr>
        <p:spPr>
          <a:xfrm>
            <a:off x="6396120" y="3087360"/>
            <a:ext cx="5702760" cy="669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endParaRPr lang="lt-LT" sz="18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lt-LT" sz="1800" b="0" strike="noStrike" spc="-1">
              <a:latin typeface="Arial"/>
            </a:endParaRPr>
          </a:p>
        </p:txBody>
      </p:sp>
      <p:sp>
        <p:nvSpPr>
          <p:cNvPr id="295" name="CustomShape 3"/>
          <p:cNvSpPr/>
          <p:nvPr/>
        </p:nvSpPr>
        <p:spPr>
          <a:xfrm>
            <a:off x="6396120" y="2855880"/>
            <a:ext cx="5702760" cy="1132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Kelių kintamųjų saugojimas pickle faile</a:t>
            </a:r>
            <a:endParaRPr lang="lt-LT" sz="3000" b="0" strike="noStrike" spc="-1">
              <a:latin typeface="Arial"/>
            </a:endParaRPr>
          </a:p>
        </p:txBody>
      </p:sp>
      <p:pic>
        <p:nvPicPr>
          <p:cNvPr id="296" name="Picture 4"/>
          <p:cNvPicPr/>
          <p:nvPr/>
        </p:nvPicPr>
        <p:blipFill>
          <a:blip r:embed="rId3"/>
          <a:stretch/>
        </p:blipFill>
        <p:spPr>
          <a:xfrm>
            <a:off x="1363320" y="916920"/>
            <a:ext cx="2815560" cy="1516320"/>
          </a:xfrm>
          <a:prstGeom prst="rect">
            <a:avLst/>
          </a:prstGeom>
          <a:ln>
            <a:noFill/>
          </a:ln>
        </p:spPr>
      </p:pic>
      <p:pic>
        <p:nvPicPr>
          <p:cNvPr id="297" name="Picture 6"/>
          <p:cNvPicPr/>
          <p:nvPr/>
        </p:nvPicPr>
        <p:blipFill>
          <a:blip r:embed="rId4"/>
          <a:stretch/>
        </p:blipFill>
        <p:spPr>
          <a:xfrm>
            <a:off x="1363320" y="2539080"/>
            <a:ext cx="2815560" cy="2008800"/>
          </a:xfrm>
          <a:prstGeom prst="rect">
            <a:avLst/>
          </a:prstGeom>
          <a:ln>
            <a:noFill/>
          </a:ln>
        </p:spPr>
      </p:pic>
      <p:pic>
        <p:nvPicPr>
          <p:cNvPr id="298" name="Picture 7"/>
          <p:cNvPicPr/>
          <p:nvPr/>
        </p:nvPicPr>
        <p:blipFill>
          <a:blip r:embed="rId5"/>
          <a:stretch/>
        </p:blipFill>
        <p:spPr>
          <a:xfrm>
            <a:off x="1363320" y="4712760"/>
            <a:ext cx="2815560" cy="196200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FE329A-40D0-D0DD-E775-DBE939AF81E0}"/>
              </a:ext>
            </a:extLst>
          </p:cNvPr>
          <p:cNvSpPr txBox="1"/>
          <p:nvPr/>
        </p:nvSpPr>
        <p:spPr>
          <a:xfrm>
            <a:off x="11485950" y="610507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latin typeface=""/>
              </a:rPr>
              <a:t>19</a:t>
            </a:r>
            <a:endParaRPr lang="en-LT" b="1" dirty="0">
              <a:latin typeface="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7 paskaita. Darbas su katalogais ir failais</a:t>
            </a:r>
            <a:endParaRPr lang="lt-LT" sz="1300" b="0" strike="noStrike" spc="-1">
              <a:latin typeface="Arial"/>
            </a:endParaRPr>
          </a:p>
        </p:txBody>
      </p:sp>
      <p:sp>
        <p:nvSpPr>
          <p:cNvPr id="300" name="CustomShape 2"/>
          <p:cNvSpPr/>
          <p:nvPr/>
        </p:nvSpPr>
        <p:spPr>
          <a:xfrm>
            <a:off x="6396120" y="3087360"/>
            <a:ext cx="5702760" cy="669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endParaRPr lang="lt-LT" sz="18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lt-LT" sz="1800" b="0" strike="noStrike" spc="-1">
              <a:latin typeface="Arial"/>
            </a:endParaRPr>
          </a:p>
        </p:txBody>
      </p:sp>
      <p:sp>
        <p:nvSpPr>
          <p:cNvPr id="301" name="CustomShape 3"/>
          <p:cNvSpPr/>
          <p:nvPr/>
        </p:nvSpPr>
        <p:spPr>
          <a:xfrm>
            <a:off x="6396120" y="2855880"/>
            <a:ext cx="5702760" cy="1132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Objektų sąrašo saugojimas pickle faile</a:t>
            </a:r>
            <a:endParaRPr lang="lt-LT" sz="3000" b="0" strike="noStrike" spc="-1">
              <a:latin typeface="Arial"/>
            </a:endParaRPr>
          </a:p>
        </p:txBody>
      </p:sp>
      <p:pic>
        <p:nvPicPr>
          <p:cNvPr id="302" name="Picture 3"/>
          <p:cNvPicPr/>
          <p:nvPr/>
        </p:nvPicPr>
        <p:blipFill>
          <a:blip r:embed="rId3"/>
          <a:stretch/>
        </p:blipFill>
        <p:spPr>
          <a:xfrm>
            <a:off x="267120" y="2406960"/>
            <a:ext cx="5341680" cy="204372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F84337-CDA5-692F-4288-1E023D8AE01F}"/>
              </a:ext>
            </a:extLst>
          </p:cNvPr>
          <p:cNvSpPr txBox="1"/>
          <p:nvPr/>
        </p:nvSpPr>
        <p:spPr>
          <a:xfrm>
            <a:off x="11485950" y="610507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latin typeface=""/>
              </a:rPr>
              <a:t>20</a:t>
            </a:r>
            <a:endParaRPr lang="en-LT" b="1" dirty="0">
              <a:latin typeface="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7 paskaita. Darbas su katalogais ir failais</a:t>
            </a:r>
            <a:endParaRPr lang="lt-LT" sz="13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latin typeface="Arial"/>
            </a:endParaRPr>
          </a:p>
        </p:txBody>
      </p:sp>
      <p:grpSp>
        <p:nvGrpSpPr>
          <p:cNvPr id="304" name="Group 2"/>
          <p:cNvGrpSpPr/>
          <p:nvPr/>
        </p:nvGrpSpPr>
        <p:grpSpPr>
          <a:xfrm>
            <a:off x="479880" y="898200"/>
            <a:ext cx="1833840" cy="462960"/>
            <a:chOff x="479880" y="898200"/>
            <a:chExt cx="1833840" cy="462960"/>
          </a:xfrm>
        </p:grpSpPr>
        <p:sp>
          <p:nvSpPr>
            <p:cNvPr id="305" name="CustomShape 3"/>
            <p:cNvSpPr/>
            <p:nvPr/>
          </p:nvSpPr>
          <p:spPr>
            <a:xfrm>
              <a:off x="479880" y="898200"/>
              <a:ext cx="1833840" cy="46296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6" name="CustomShape 4"/>
            <p:cNvSpPr/>
            <p:nvPr/>
          </p:nvSpPr>
          <p:spPr>
            <a:xfrm>
              <a:off x="593640" y="962640"/>
              <a:ext cx="1606320" cy="3333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1600" b="1" strike="noStrike" spc="-1">
                  <a:solidFill>
                    <a:srgbClr val="FEFFFF"/>
                  </a:solidFill>
                  <a:latin typeface="Arial"/>
                  <a:ea typeface="Arial"/>
                </a:rPr>
                <a:t>Užduotis nr. 1</a:t>
              </a:r>
              <a:endParaRPr lang="lt-LT" sz="1600" b="0" strike="noStrike" spc="-1">
                <a:latin typeface="Arial"/>
              </a:endParaRPr>
            </a:p>
          </p:txBody>
        </p:sp>
      </p:grpSp>
      <p:pic>
        <p:nvPicPr>
          <p:cNvPr id="307" name="Picture Placeholder 2"/>
          <p:cNvPicPr/>
          <p:nvPr/>
        </p:nvPicPr>
        <p:blipFill>
          <a:blip r:embed="rId2"/>
          <a:stretch/>
        </p:blipFill>
        <p:spPr>
          <a:xfrm>
            <a:off x="81360" y="1361160"/>
            <a:ext cx="11230560" cy="5226840"/>
          </a:xfrm>
          <a:prstGeom prst="rect">
            <a:avLst/>
          </a:prstGeom>
          <a:ln w="12600">
            <a:noFill/>
          </a:ln>
        </p:spPr>
      </p:pic>
      <p:sp>
        <p:nvSpPr>
          <p:cNvPr id="308" name="CustomShape 5"/>
          <p:cNvSpPr/>
          <p:nvPr/>
        </p:nvSpPr>
        <p:spPr>
          <a:xfrm>
            <a:off x="594000" y="1832400"/>
            <a:ext cx="10717920" cy="45633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lt-LT" sz="1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Sukurti programą, kuri:</a:t>
            </a:r>
            <a:endParaRPr lang="lt-LT" sz="16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t-LT" sz="1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Sukurtų failą „</a:t>
            </a:r>
            <a:r>
              <a:rPr lang="lt-LT" sz="16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Tekstas.txt</a:t>
            </a:r>
            <a:r>
              <a:rPr lang="lt-LT" sz="1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“ su pilnu tekstu "</a:t>
            </a:r>
            <a:r>
              <a:rPr lang="lt-LT" sz="16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Zen</a:t>
            </a:r>
            <a:r>
              <a:rPr lang="lt-LT" sz="1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6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of</a:t>
            </a:r>
            <a:r>
              <a:rPr lang="lt-LT" sz="1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6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Python</a:t>
            </a:r>
            <a:r>
              <a:rPr lang="lt-LT" sz="1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".</a:t>
            </a:r>
            <a:endParaRPr lang="lt-LT" sz="16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t-LT" sz="1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Atspausdintų tekstą iš sukurto failo</a:t>
            </a:r>
            <a:endParaRPr lang="lt-LT" sz="16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t-LT" sz="1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Paskutinėje sukurto failo eilutėje pridėtų šiandienos datą ir laiką</a:t>
            </a:r>
            <a:endParaRPr lang="lt-LT" sz="16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t-LT" sz="1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Sunumeruotų teksto eilutes (kiekvienos pradžioje pridėtų skaičių).</a:t>
            </a:r>
            <a:endParaRPr lang="lt-LT" sz="16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t-LT" sz="1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Sukurtame faile eilutę "</a:t>
            </a:r>
            <a:r>
              <a:rPr lang="lt-LT" sz="16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Beautiful</a:t>
            </a:r>
            <a:r>
              <a:rPr lang="lt-LT" sz="1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6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is</a:t>
            </a:r>
            <a:r>
              <a:rPr lang="lt-LT" sz="1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6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better</a:t>
            </a:r>
            <a:r>
              <a:rPr lang="lt-LT" sz="1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6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than</a:t>
            </a:r>
            <a:r>
              <a:rPr lang="lt-LT" sz="1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6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ugly</a:t>
            </a:r>
            <a:r>
              <a:rPr lang="lt-LT" sz="1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." pakeistų į "Gražu yra geriau nei bjauru."</a:t>
            </a:r>
            <a:endParaRPr lang="lt-LT" sz="16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t-LT" sz="1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Atspausdintų visą failo tekstą atbulai</a:t>
            </a:r>
            <a:endParaRPr lang="lt-LT" sz="16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t-LT" sz="1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Atspausdintų, kiek failo tekste yra žodžių, skaičių, didžiųjų ir mažųjų raidžių</a:t>
            </a:r>
            <a:endParaRPr lang="lt-LT" sz="16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t-LT" sz="1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Nukopijuotų visą sukurto failą tekstą į naują failą, tik DIDŽIOSIOMIS RAIDĖMIS</a:t>
            </a:r>
            <a:endParaRPr lang="lt-L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lt-LT" sz="1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Patarimai:</a:t>
            </a:r>
            <a:endParaRPr lang="lt-LT" sz="16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t-LT" sz="1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Naudoti </a:t>
            </a:r>
            <a:r>
              <a:rPr lang="lt-LT" sz="16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from</a:t>
            </a:r>
            <a:r>
              <a:rPr lang="lt-LT" sz="1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6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datetime</a:t>
            </a:r>
            <a:r>
              <a:rPr lang="lt-LT" sz="1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6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import</a:t>
            </a:r>
            <a:r>
              <a:rPr lang="lt-LT" sz="1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16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datetime</a:t>
            </a:r>
            <a:r>
              <a:rPr lang="lt-LT" sz="1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lang="lt-LT" sz="16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datetime.today</a:t>
            </a:r>
            <a:r>
              <a:rPr lang="lt-LT" sz="1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()</a:t>
            </a:r>
            <a:endParaRPr lang="lt-LT" sz="16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t-LT" sz="1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Kintamajam priskirti sakinį, kuriuo bus operuojama, eilutėmis</a:t>
            </a:r>
            <a:endParaRPr lang="lt-LT" sz="16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t-LT" sz="1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Kai kur galima panaudoti funkcijas iš praeitų pamok</a:t>
            </a:r>
            <a:endParaRPr lang="lt-L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688525-7DE8-FAA3-BCF7-3F4756E3EEC5}"/>
              </a:ext>
            </a:extLst>
          </p:cNvPr>
          <p:cNvSpPr txBox="1"/>
          <p:nvPr/>
        </p:nvSpPr>
        <p:spPr>
          <a:xfrm>
            <a:off x="11485950" y="610507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solidFill>
                  <a:schemeClr val="bg1"/>
                </a:solidFill>
                <a:latin typeface=""/>
              </a:rPr>
              <a:t>21</a:t>
            </a:r>
            <a:endParaRPr lang="en-LT" b="1" dirty="0">
              <a:solidFill>
                <a:schemeClr val="bg1"/>
              </a:solidFill>
              <a:latin typeface="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7 paskaita. Darbas su katalogais ir failais</a:t>
            </a:r>
            <a:endParaRPr lang="lt-LT" sz="13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latin typeface="Arial"/>
            </a:endParaRPr>
          </a:p>
        </p:txBody>
      </p:sp>
      <p:grpSp>
        <p:nvGrpSpPr>
          <p:cNvPr id="310" name="Group 2"/>
          <p:cNvGrpSpPr/>
          <p:nvPr/>
        </p:nvGrpSpPr>
        <p:grpSpPr>
          <a:xfrm>
            <a:off x="479880" y="898200"/>
            <a:ext cx="1833840" cy="462960"/>
            <a:chOff x="479880" y="898200"/>
            <a:chExt cx="1833840" cy="462960"/>
          </a:xfrm>
        </p:grpSpPr>
        <p:sp>
          <p:nvSpPr>
            <p:cNvPr id="311" name="CustomShape 3"/>
            <p:cNvSpPr/>
            <p:nvPr/>
          </p:nvSpPr>
          <p:spPr>
            <a:xfrm>
              <a:off x="479880" y="898200"/>
              <a:ext cx="1833840" cy="46296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2" name="CustomShape 4"/>
            <p:cNvSpPr/>
            <p:nvPr/>
          </p:nvSpPr>
          <p:spPr>
            <a:xfrm>
              <a:off x="593640" y="962640"/>
              <a:ext cx="1606320" cy="3333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1600" b="1" strike="noStrike" spc="-1">
                  <a:solidFill>
                    <a:srgbClr val="FEFFFF"/>
                  </a:solidFill>
                  <a:latin typeface="Arial"/>
                  <a:ea typeface="Arial"/>
                </a:rPr>
                <a:t>Užduotis nr. 2</a:t>
              </a:r>
              <a:endParaRPr lang="lt-LT" sz="1600" b="0" strike="noStrike" spc="-1">
                <a:latin typeface="Arial"/>
              </a:endParaRPr>
            </a:p>
          </p:txBody>
        </p:sp>
      </p:grpSp>
      <p:pic>
        <p:nvPicPr>
          <p:cNvPr id="313" name="Picture Placeholder 2"/>
          <p:cNvPicPr/>
          <p:nvPr/>
        </p:nvPicPr>
        <p:blipFill>
          <a:blip r:embed="rId2"/>
          <a:stretch/>
        </p:blipFill>
        <p:spPr>
          <a:xfrm>
            <a:off x="480240" y="1441440"/>
            <a:ext cx="11230560" cy="5226840"/>
          </a:xfrm>
          <a:prstGeom prst="rect">
            <a:avLst/>
          </a:prstGeom>
          <a:ln w="12600">
            <a:noFill/>
          </a:ln>
        </p:spPr>
      </p:pic>
      <p:sp>
        <p:nvSpPr>
          <p:cNvPr id="314" name="CustomShape 5"/>
          <p:cNvSpPr/>
          <p:nvPr/>
        </p:nvSpPr>
        <p:spPr>
          <a:xfrm>
            <a:off x="594000" y="1832400"/>
            <a:ext cx="10717920" cy="45633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Sukurti programą, kuri:</a:t>
            </a:r>
            <a:endParaRPr lang="lt-LT" sz="16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Leistų vartotojui įvesti norimą eilučių kiekį</a:t>
            </a:r>
            <a:endParaRPr lang="lt-LT" sz="16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Įrašytų įvestą tekstą atskiromis eilutėmis į failą</a:t>
            </a:r>
            <a:endParaRPr lang="lt-LT" sz="16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Leistų vartotojui įrašyti norimą kuriamo failo pavadinimą</a:t>
            </a:r>
            <a:endParaRPr lang="lt-L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Patarimai:</a:t>
            </a:r>
            <a:endParaRPr lang="lt-LT" sz="16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Sukurti while ciklą, kuris užsibaigtų tik įvedus vartotojui tuščią eilutę (nuspaudus ENTER)</a:t>
            </a:r>
            <a:endParaRPr lang="lt-L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89A20-03BC-47B8-21FE-C2B54DB8DD27}"/>
              </a:ext>
            </a:extLst>
          </p:cNvPr>
          <p:cNvSpPr txBox="1"/>
          <p:nvPr/>
        </p:nvSpPr>
        <p:spPr>
          <a:xfrm>
            <a:off x="11485950" y="610507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solidFill>
                  <a:schemeClr val="bg1"/>
                </a:solidFill>
                <a:latin typeface=""/>
              </a:rPr>
              <a:t>22</a:t>
            </a:r>
            <a:endParaRPr lang="en-LT" b="1" dirty="0">
              <a:solidFill>
                <a:schemeClr val="bg1"/>
              </a:solidFill>
              <a:latin typeface="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7 paskaita. Darbas su katalogais ir failais</a:t>
            </a:r>
            <a:endParaRPr lang="lt-LT" sz="13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latin typeface="Arial"/>
            </a:endParaRPr>
          </a:p>
        </p:txBody>
      </p:sp>
      <p:grpSp>
        <p:nvGrpSpPr>
          <p:cNvPr id="316" name="Group 2"/>
          <p:cNvGrpSpPr/>
          <p:nvPr/>
        </p:nvGrpSpPr>
        <p:grpSpPr>
          <a:xfrm>
            <a:off x="479880" y="898200"/>
            <a:ext cx="1833840" cy="462960"/>
            <a:chOff x="479880" y="898200"/>
            <a:chExt cx="1833840" cy="462960"/>
          </a:xfrm>
        </p:grpSpPr>
        <p:sp>
          <p:nvSpPr>
            <p:cNvPr id="317" name="CustomShape 3"/>
            <p:cNvSpPr/>
            <p:nvPr/>
          </p:nvSpPr>
          <p:spPr>
            <a:xfrm>
              <a:off x="479880" y="898200"/>
              <a:ext cx="1833840" cy="46296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8" name="CustomShape 4"/>
            <p:cNvSpPr/>
            <p:nvPr/>
          </p:nvSpPr>
          <p:spPr>
            <a:xfrm>
              <a:off x="593640" y="962640"/>
              <a:ext cx="1606320" cy="3333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1600" b="1" strike="noStrike" spc="-1">
                  <a:solidFill>
                    <a:srgbClr val="FEFFFF"/>
                  </a:solidFill>
                  <a:latin typeface="Arial"/>
                  <a:ea typeface="Arial"/>
                </a:rPr>
                <a:t>Užduotis nr. 3</a:t>
              </a:r>
              <a:endParaRPr lang="lt-LT" sz="1600" b="0" strike="noStrike" spc="-1">
                <a:latin typeface="Arial"/>
              </a:endParaRPr>
            </a:p>
          </p:txBody>
        </p:sp>
      </p:grpSp>
      <p:pic>
        <p:nvPicPr>
          <p:cNvPr id="319" name="Picture Placeholder 2"/>
          <p:cNvPicPr/>
          <p:nvPr/>
        </p:nvPicPr>
        <p:blipFill>
          <a:blip r:embed="rId2"/>
          <a:stretch/>
        </p:blipFill>
        <p:spPr>
          <a:xfrm>
            <a:off x="480240" y="1441440"/>
            <a:ext cx="11230560" cy="5226840"/>
          </a:xfrm>
          <a:prstGeom prst="rect">
            <a:avLst/>
          </a:prstGeom>
          <a:ln w="12600">
            <a:noFill/>
          </a:ln>
        </p:spPr>
      </p:pic>
      <p:sp>
        <p:nvSpPr>
          <p:cNvPr id="320" name="CustomShape 5"/>
          <p:cNvSpPr/>
          <p:nvPr/>
        </p:nvSpPr>
        <p:spPr>
          <a:xfrm>
            <a:off x="594000" y="1832400"/>
            <a:ext cx="10717920" cy="45633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Sukurti programą, kuri:</a:t>
            </a:r>
            <a:endParaRPr lang="lt-LT" sz="16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Kompiuterio darbalaukyje (Desktop) sukurtų katalogą „Naujas Katalogas“</a:t>
            </a:r>
            <a:endParaRPr lang="lt-LT" sz="16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Šiame kataloge sukurtų tekstinį failą, kuriame būtų šiandienos data ir laikas</a:t>
            </a:r>
            <a:endParaRPr lang="lt-LT" sz="16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Atspausdintų šio tekstinio failo sukūrimo datą ir dydį baitais</a:t>
            </a:r>
            <a:endParaRPr lang="lt-L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Patarimai:</a:t>
            </a:r>
            <a:endParaRPr lang="lt-LT" sz="16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Failo sukūrimo datą galima pasiekti per os.stat(„Failas.txt“).st_ctime</a:t>
            </a:r>
            <a:endParaRPr lang="lt-L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7CF778-914E-2F64-D329-B6F25FA73D46}"/>
              </a:ext>
            </a:extLst>
          </p:cNvPr>
          <p:cNvSpPr txBox="1"/>
          <p:nvPr/>
        </p:nvSpPr>
        <p:spPr>
          <a:xfrm>
            <a:off x="11485950" y="610507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solidFill>
                  <a:schemeClr val="bg1"/>
                </a:solidFill>
                <a:latin typeface=""/>
              </a:rPr>
              <a:t>23</a:t>
            </a:r>
            <a:endParaRPr lang="en-LT" b="1" dirty="0">
              <a:solidFill>
                <a:schemeClr val="bg1"/>
              </a:solidFill>
              <a:latin typeface="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7 paskaita. Darbas su katalogais ir failais</a:t>
            </a:r>
            <a:endParaRPr lang="lt-LT" sz="13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latin typeface="Arial"/>
            </a:endParaRPr>
          </a:p>
        </p:txBody>
      </p:sp>
      <p:grpSp>
        <p:nvGrpSpPr>
          <p:cNvPr id="322" name="Group 2"/>
          <p:cNvGrpSpPr/>
          <p:nvPr/>
        </p:nvGrpSpPr>
        <p:grpSpPr>
          <a:xfrm>
            <a:off x="479880" y="898200"/>
            <a:ext cx="1833840" cy="462960"/>
            <a:chOff x="479880" y="898200"/>
            <a:chExt cx="1833840" cy="462960"/>
          </a:xfrm>
        </p:grpSpPr>
        <p:sp>
          <p:nvSpPr>
            <p:cNvPr id="323" name="CustomShape 3"/>
            <p:cNvSpPr/>
            <p:nvPr/>
          </p:nvSpPr>
          <p:spPr>
            <a:xfrm>
              <a:off x="479880" y="898200"/>
              <a:ext cx="1833840" cy="46296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4" name="CustomShape 4"/>
            <p:cNvSpPr/>
            <p:nvPr/>
          </p:nvSpPr>
          <p:spPr>
            <a:xfrm>
              <a:off x="593640" y="962640"/>
              <a:ext cx="1606320" cy="3333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1600" b="1" strike="noStrike" spc="-1">
                  <a:solidFill>
                    <a:srgbClr val="FEFFFF"/>
                  </a:solidFill>
                  <a:latin typeface="Arial"/>
                  <a:ea typeface="Arial"/>
                </a:rPr>
                <a:t>Užduotis nr. 4</a:t>
              </a:r>
              <a:endParaRPr lang="lt-LT" sz="1600" b="0" strike="noStrike" spc="-1">
                <a:latin typeface="Arial"/>
              </a:endParaRPr>
            </a:p>
          </p:txBody>
        </p:sp>
      </p:grpSp>
      <p:pic>
        <p:nvPicPr>
          <p:cNvPr id="325" name="Picture Placeholder 2"/>
          <p:cNvPicPr/>
          <p:nvPr/>
        </p:nvPicPr>
        <p:blipFill>
          <a:blip r:embed="rId2"/>
          <a:stretch/>
        </p:blipFill>
        <p:spPr>
          <a:xfrm>
            <a:off x="480240" y="1441440"/>
            <a:ext cx="11230560" cy="5226840"/>
          </a:xfrm>
          <a:prstGeom prst="rect">
            <a:avLst/>
          </a:prstGeom>
          <a:ln w="12600">
            <a:noFill/>
          </a:ln>
        </p:spPr>
      </p:pic>
      <p:sp>
        <p:nvSpPr>
          <p:cNvPr id="326" name="CustomShape 5"/>
          <p:cNvSpPr/>
          <p:nvPr/>
        </p:nvSpPr>
        <p:spPr>
          <a:xfrm>
            <a:off x="594000" y="1832400"/>
            <a:ext cx="10717920" cy="45633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Sukurti minibiudžeto programą, kuri:</a:t>
            </a:r>
            <a:endParaRPr lang="lt-LT" sz="16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Leistų vartotojui įvesti pajamas arba išlaidas (su "-" ženklu)</a:t>
            </a:r>
            <a:endParaRPr lang="lt-LT" sz="16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Pajamas ir išlaidas saugotų sąraše, o sąrašą pickle faile (uždarius programą, įvesti duomenys nedingtų)</a:t>
            </a:r>
            <a:endParaRPr lang="lt-LT" sz="16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Atvaizduotų jau įvestas pajamas ir išlaidas</a:t>
            </a:r>
            <a:endParaRPr lang="lt-LT" sz="16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Atvaizduotų įvestų pajamų ir išlaidų balansą (sudėtų visas pajamas ir išlaidas)</a:t>
            </a:r>
            <a:endParaRPr lang="lt-L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Patarimas:</a:t>
            </a:r>
            <a:endParaRPr lang="lt-LT" sz="16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import pickle</a:t>
            </a:r>
            <a:endParaRPr lang="lt-L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334363-E520-3D59-C9E6-66CA53C78DAB}"/>
              </a:ext>
            </a:extLst>
          </p:cNvPr>
          <p:cNvSpPr txBox="1"/>
          <p:nvPr/>
        </p:nvSpPr>
        <p:spPr>
          <a:xfrm>
            <a:off x="11485950" y="610507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solidFill>
                  <a:schemeClr val="bg1"/>
                </a:solidFill>
                <a:latin typeface=""/>
              </a:rPr>
              <a:t>24</a:t>
            </a:r>
            <a:endParaRPr lang="en-LT" b="1" dirty="0">
              <a:solidFill>
                <a:schemeClr val="bg1"/>
              </a:solidFill>
              <a:latin typeface="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7 paskaita. Darbas su katalogais ir failais</a:t>
            </a:r>
            <a:endParaRPr lang="lt-LT" sz="13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latin typeface="Arial"/>
            </a:endParaRPr>
          </a:p>
        </p:txBody>
      </p:sp>
      <p:grpSp>
        <p:nvGrpSpPr>
          <p:cNvPr id="328" name="Group 2"/>
          <p:cNvGrpSpPr/>
          <p:nvPr/>
        </p:nvGrpSpPr>
        <p:grpSpPr>
          <a:xfrm>
            <a:off x="480240" y="914400"/>
            <a:ext cx="1833840" cy="462960"/>
            <a:chOff x="480240" y="914400"/>
            <a:chExt cx="1833840" cy="462960"/>
          </a:xfrm>
        </p:grpSpPr>
        <p:sp>
          <p:nvSpPr>
            <p:cNvPr id="329" name="CustomShape 3"/>
            <p:cNvSpPr/>
            <p:nvPr/>
          </p:nvSpPr>
          <p:spPr>
            <a:xfrm>
              <a:off x="480240" y="914400"/>
              <a:ext cx="1833840" cy="46296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0" name="CustomShape 4"/>
            <p:cNvSpPr/>
            <p:nvPr/>
          </p:nvSpPr>
          <p:spPr>
            <a:xfrm>
              <a:off x="594000" y="978840"/>
              <a:ext cx="1606320" cy="3333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1600" b="1" strike="noStrike" spc="-1">
                  <a:solidFill>
                    <a:srgbClr val="000000"/>
                  </a:solidFill>
                  <a:latin typeface="Arial"/>
                  <a:ea typeface="Arial"/>
                </a:rPr>
                <a:t>Namų darbas</a:t>
              </a:r>
              <a:endParaRPr lang="lt-LT" sz="1600" b="0" strike="noStrike" spc="-1">
                <a:latin typeface="Arial"/>
              </a:endParaRPr>
            </a:p>
          </p:txBody>
        </p:sp>
      </p:grpSp>
      <p:pic>
        <p:nvPicPr>
          <p:cNvPr id="331" name="Picture Placeholder 2"/>
          <p:cNvPicPr/>
          <p:nvPr/>
        </p:nvPicPr>
        <p:blipFill>
          <a:blip r:embed="rId2"/>
          <a:stretch/>
        </p:blipFill>
        <p:spPr>
          <a:xfrm>
            <a:off x="479880" y="1441440"/>
            <a:ext cx="11230560" cy="5226840"/>
          </a:xfrm>
          <a:prstGeom prst="rect">
            <a:avLst/>
          </a:prstGeom>
          <a:ln w="12600">
            <a:noFill/>
          </a:ln>
        </p:spPr>
      </p:pic>
      <p:sp>
        <p:nvSpPr>
          <p:cNvPr id="332" name="CustomShape 5"/>
          <p:cNvSpPr/>
          <p:nvPr/>
        </p:nvSpPr>
        <p:spPr>
          <a:xfrm>
            <a:off x="594000" y="1832400"/>
            <a:ext cx="10717920" cy="45633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Užbaigti klasėje nepadarytas užduotis</a:t>
            </a:r>
            <a:endParaRPr lang="lt-LT" sz="14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51A62B-D795-EE2D-F38E-D06D6C8A7393}"/>
              </a:ext>
            </a:extLst>
          </p:cNvPr>
          <p:cNvSpPr txBox="1"/>
          <p:nvPr/>
        </p:nvSpPr>
        <p:spPr>
          <a:xfrm>
            <a:off x="11485950" y="610507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solidFill>
                  <a:schemeClr val="bg1"/>
                </a:solidFill>
                <a:latin typeface=""/>
              </a:rPr>
              <a:t>25</a:t>
            </a:r>
            <a:endParaRPr lang="en-LT" b="1" dirty="0">
              <a:solidFill>
                <a:schemeClr val="bg1"/>
              </a:solidFill>
              <a:latin typeface="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TextShape 1"/>
          <p:cNvSpPr txBox="1"/>
          <p:nvPr/>
        </p:nvSpPr>
        <p:spPr>
          <a:xfrm>
            <a:off x="480240" y="460800"/>
            <a:ext cx="5615280" cy="4532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7 paskaita. Darbas su katalogais ir failais</a:t>
            </a:r>
            <a:endParaRPr lang="lt-LT" sz="1300" b="0" strike="noStrike" spc="-1" dirty="0">
              <a:latin typeface="Arial"/>
            </a:endParaRPr>
          </a:p>
        </p:txBody>
      </p:sp>
      <p:sp>
        <p:nvSpPr>
          <p:cNvPr id="400" name="TextShape 2"/>
          <p:cNvSpPr txBox="1"/>
          <p:nvPr/>
        </p:nvSpPr>
        <p:spPr>
          <a:xfrm>
            <a:off x="3281760" y="2683807"/>
            <a:ext cx="3750480" cy="3294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1" strike="noStrike" spc="-1">
                <a:solidFill>
                  <a:srgbClr val="000000"/>
                </a:solidFill>
                <a:latin typeface="Arial"/>
                <a:ea typeface="Arial"/>
              </a:rPr>
              <a:t>DB browser for SQLite</a:t>
            </a:r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TextShape 3"/>
          <p:cNvSpPr txBox="1"/>
          <p:nvPr/>
        </p:nvSpPr>
        <p:spPr>
          <a:xfrm>
            <a:off x="3281760" y="3033367"/>
            <a:ext cx="3750480" cy="5040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Duomenų bazės SQLite programa</a:t>
            </a:r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TextShape 4"/>
          <p:cNvSpPr txBox="1"/>
          <p:nvPr/>
        </p:nvSpPr>
        <p:spPr>
          <a:xfrm>
            <a:off x="480240" y="5032080"/>
            <a:ext cx="2343240" cy="136476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Naudinga informacija</a:t>
            </a:r>
            <a:endParaRPr lang="lt-LT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TextShape 5"/>
          <p:cNvSpPr txBox="1"/>
          <p:nvPr/>
        </p:nvSpPr>
        <p:spPr>
          <a:xfrm>
            <a:off x="7503480" y="2683807"/>
            <a:ext cx="4207680" cy="790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7400FF"/>
                </a:solidFill>
                <a:latin typeface="Arial"/>
                <a:ea typeface="Arial"/>
              </a:rPr>
              <a:t>https://sqlitebrowser.org/</a:t>
            </a:r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extShape 5">
            <a:extLst>
              <a:ext uri="{FF2B5EF4-FFF2-40B4-BE49-F238E27FC236}">
                <a16:creationId xmlns:a16="http://schemas.microsoft.com/office/drawing/2014/main" id="{E6BC0A06-8011-D5F3-7F50-87A7DDB07B02}"/>
              </a:ext>
            </a:extLst>
          </p:cNvPr>
          <p:cNvSpPr txBox="1"/>
          <p:nvPr/>
        </p:nvSpPr>
        <p:spPr>
          <a:xfrm>
            <a:off x="7509420" y="1640137"/>
            <a:ext cx="4113497" cy="79092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u="sng" strike="noStrike" spc="-1" dirty="0">
                <a:solidFill>
                  <a:srgbClr val="0000FF"/>
                </a:solidFill>
                <a:uFillTx/>
                <a:latin typeface="Arial"/>
                <a:ea typeface="Arial"/>
              </a:rPr>
              <a:t>https://</a:t>
            </a:r>
            <a:r>
              <a:rPr lang="lt-LT" sz="1600" u="sng" strike="noStrike" spc="-1" dirty="0" err="1">
                <a:solidFill>
                  <a:srgbClr val="0000FF"/>
                </a:solidFill>
                <a:uFillTx/>
                <a:latin typeface="Arial"/>
                <a:ea typeface="Arial"/>
              </a:rPr>
              <a:t>github.com</a:t>
            </a:r>
            <a:r>
              <a:rPr lang="lt-LT" sz="1600" u="sng" strike="noStrike" spc="-1" dirty="0">
                <a:solidFill>
                  <a:srgbClr val="0000FF"/>
                </a:solidFill>
                <a:uFillTx/>
                <a:latin typeface="Arial"/>
                <a:ea typeface="Arial"/>
              </a:rPr>
              <a:t>/aurimas13/</a:t>
            </a:r>
            <a:r>
              <a:rPr lang="lt-LT" sz="1600" u="sng" strike="noStrike" spc="-1" dirty="0" err="1">
                <a:solidFill>
                  <a:srgbClr val="0000FF"/>
                </a:solidFill>
                <a:uFillTx/>
                <a:latin typeface="Arial"/>
                <a:ea typeface="Arial"/>
              </a:rPr>
              <a:t>Python-Beginner-Course</a:t>
            </a:r>
            <a:r>
              <a:rPr lang="lt-LT" sz="1600" u="sng" strike="noStrike" spc="-1" dirty="0">
                <a:solidFill>
                  <a:srgbClr val="0000FF"/>
                </a:solidFill>
                <a:uFillTx/>
                <a:latin typeface="Arial"/>
                <a:ea typeface="Arial"/>
              </a:rPr>
              <a:t>/</a:t>
            </a:r>
            <a:r>
              <a:rPr lang="lt-LT" sz="1600" u="sng" strike="noStrike" spc="-1" dirty="0" err="1">
                <a:solidFill>
                  <a:srgbClr val="0000FF"/>
                </a:solidFill>
                <a:uFillTx/>
                <a:latin typeface="Arial"/>
                <a:ea typeface="Arial"/>
              </a:rPr>
              <a:t>tree</a:t>
            </a:r>
            <a:r>
              <a:rPr lang="lt-LT" sz="1600" u="sng" strike="noStrike" spc="-1" dirty="0">
                <a:solidFill>
                  <a:srgbClr val="0000FF"/>
                </a:solidFill>
                <a:uFillTx/>
                <a:latin typeface="Arial"/>
                <a:ea typeface="Arial"/>
              </a:rPr>
              <a:t>/</a:t>
            </a:r>
            <a:r>
              <a:rPr lang="lt-LT" sz="1600" u="sng" strike="noStrike" spc="-1" dirty="0" err="1">
                <a:solidFill>
                  <a:srgbClr val="0000FF"/>
                </a:solidFill>
                <a:uFillTx/>
                <a:latin typeface="Arial"/>
                <a:ea typeface="Arial"/>
              </a:rPr>
              <a:t>main</a:t>
            </a:r>
            <a:r>
              <a:rPr lang="lt-LT" sz="1600" u="sng" strike="noStrike" spc="-1" dirty="0">
                <a:solidFill>
                  <a:srgbClr val="0000FF"/>
                </a:solidFill>
                <a:uFillTx/>
                <a:latin typeface="Arial"/>
                <a:ea typeface="Arial"/>
              </a:rPr>
              <a:t>/</a:t>
            </a:r>
            <a:r>
              <a:rPr lang="lt-LT" sz="1600" u="sng" strike="noStrike" spc="-1" dirty="0" err="1">
                <a:solidFill>
                  <a:srgbClr val="0000FF"/>
                </a:solidFill>
                <a:uFillTx/>
                <a:latin typeface="Arial"/>
                <a:ea typeface="Arial"/>
              </a:rPr>
              <a:t>Programs</a:t>
            </a:r>
            <a:endParaRPr lang="lt-LT" sz="160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04739B98-BBE7-F0CB-C130-301B2B6E0654}"/>
              </a:ext>
            </a:extLst>
          </p:cNvPr>
          <p:cNvSpPr txBox="1"/>
          <p:nvPr/>
        </p:nvSpPr>
        <p:spPr>
          <a:xfrm>
            <a:off x="3287700" y="1641600"/>
            <a:ext cx="3750120" cy="66342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Išspręsti paskaitos uždaviniai </a:t>
            </a:r>
            <a:r>
              <a:rPr lang="lt-LT" sz="1600" strike="noStrike" spc="-1" dirty="0">
                <a:solidFill>
                  <a:srgbClr val="000000"/>
                </a:solidFill>
                <a:latin typeface="Arial"/>
                <a:ea typeface="Arial"/>
              </a:rPr>
              <a:t>(įkelti </a:t>
            </a:r>
            <a:r>
              <a:rPr lang="lt-LT" sz="1600" spc="-1" dirty="0">
                <a:solidFill>
                  <a:srgbClr val="000000"/>
                </a:solidFill>
                <a:latin typeface="Arial"/>
                <a:ea typeface="Arial"/>
              </a:rPr>
              <a:t>ketvirtadienį)</a:t>
            </a:r>
            <a:endParaRPr lang="lt-LT" sz="160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1677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7 paskaita. Darbas su katalogais ir failais</a:t>
            </a:r>
            <a:endParaRPr lang="lt-LT" sz="1300" b="0" strike="noStrike" spc="-1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6232320" y="1602000"/>
            <a:ext cx="5702760" cy="669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DejaVu Sans"/>
              </a:rPr>
              <a:t>OS modulis</a:t>
            </a:r>
            <a:endParaRPr lang="lt-LT" sz="30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0" strike="noStrike" spc="-1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6229440" y="2409120"/>
            <a:ext cx="4723200" cy="3865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os – operating system modulis</a:t>
            </a:r>
            <a:endParaRPr lang="lt-LT" sz="1600" b="0" strike="noStrike" spc="-1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dir(os) - kokias komandas turi modulis</a:t>
            </a:r>
            <a:endParaRPr lang="lt-LT" sz="1600" b="0" strike="noStrike" spc="-1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os.getcwd() - katalogas kuriame esame </a:t>
            </a:r>
            <a:endParaRPr lang="lt-LT" sz="1600" b="0" strike="noStrike" spc="-1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os.chdir() - pakečia katalogą kuriame esame</a:t>
            </a:r>
            <a:endParaRPr lang="lt-LT" sz="1600" b="0" strike="noStrike" spc="-1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os.listdir() - parodo kokie failai yra kataloge</a:t>
            </a:r>
            <a:endParaRPr lang="lt-LT" sz="1600" b="0" strike="noStrike" spc="-1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os.mkdir() - sukuria naują katalogą</a:t>
            </a:r>
            <a:endParaRPr lang="lt-LT" sz="1600" b="0" strike="noStrike" spc="-1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os.makedirs() - sukuria katalogų medį</a:t>
            </a: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</p:txBody>
      </p:sp>
      <p:pic>
        <p:nvPicPr>
          <p:cNvPr id="209" name="Picture 3"/>
          <p:cNvPicPr/>
          <p:nvPr/>
        </p:nvPicPr>
        <p:blipFill>
          <a:blip r:embed="rId3"/>
          <a:stretch/>
        </p:blipFill>
        <p:spPr>
          <a:xfrm>
            <a:off x="2152080" y="954360"/>
            <a:ext cx="1340280" cy="538560"/>
          </a:xfrm>
          <a:prstGeom prst="rect">
            <a:avLst/>
          </a:prstGeom>
          <a:ln>
            <a:noFill/>
          </a:ln>
        </p:spPr>
      </p:pic>
      <p:pic>
        <p:nvPicPr>
          <p:cNvPr id="210" name="Picture 4"/>
          <p:cNvPicPr/>
          <p:nvPr/>
        </p:nvPicPr>
        <p:blipFill>
          <a:blip r:embed="rId4"/>
          <a:stretch/>
        </p:blipFill>
        <p:spPr>
          <a:xfrm>
            <a:off x="2029320" y="1666440"/>
            <a:ext cx="1570680" cy="556920"/>
          </a:xfrm>
          <a:prstGeom prst="rect">
            <a:avLst/>
          </a:prstGeom>
          <a:ln>
            <a:noFill/>
          </a:ln>
        </p:spPr>
      </p:pic>
      <p:pic>
        <p:nvPicPr>
          <p:cNvPr id="211" name="Picture 5"/>
          <p:cNvPicPr/>
          <p:nvPr/>
        </p:nvPicPr>
        <p:blipFill>
          <a:blip r:embed="rId5"/>
          <a:stretch/>
        </p:blipFill>
        <p:spPr>
          <a:xfrm>
            <a:off x="1227960" y="2311560"/>
            <a:ext cx="3188160" cy="757440"/>
          </a:xfrm>
          <a:prstGeom prst="rect">
            <a:avLst/>
          </a:prstGeom>
          <a:ln>
            <a:noFill/>
          </a:ln>
        </p:spPr>
      </p:pic>
      <p:pic>
        <p:nvPicPr>
          <p:cNvPr id="212" name="Picture 6"/>
          <p:cNvPicPr/>
          <p:nvPr/>
        </p:nvPicPr>
        <p:blipFill>
          <a:blip r:embed="rId6"/>
          <a:stretch/>
        </p:blipFill>
        <p:spPr>
          <a:xfrm>
            <a:off x="1026720" y="3195360"/>
            <a:ext cx="3590640" cy="1016640"/>
          </a:xfrm>
          <a:prstGeom prst="rect">
            <a:avLst/>
          </a:prstGeom>
          <a:ln>
            <a:noFill/>
          </a:ln>
        </p:spPr>
      </p:pic>
      <p:pic>
        <p:nvPicPr>
          <p:cNvPr id="213" name="Picture 7"/>
          <p:cNvPicPr/>
          <p:nvPr/>
        </p:nvPicPr>
        <p:blipFill>
          <a:blip r:embed="rId7"/>
          <a:stretch/>
        </p:blipFill>
        <p:spPr>
          <a:xfrm>
            <a:off x="595440" y="4310640"/>
            <a:ext cx="4467600" cy="756360"/>
          </a:xfrm>
          <a:prstGeom prst="rect">
            <a:avLst/>
          </a:prstGeom>
          <a:ln>
            <a:noFill/>
          </a:ln>
        </p:spPr>
      </p:pic>
      <p:pic>
        <p:nvPicPr>
          <p:cNvPr id="214" name="Picture 8"/>
          <p:cNvPicPr/>
          <p:nvPr/>
        </p:nvPicPr>
        <p:blipFill>
          <a:blip r:embed="rId8"/>
          <a:stretch/>
        </p:blipFill>
        <p:spPr>
          <a:xfrm>
            <a:off x="1465920" y="5161320"/>
            <a:ext cx="2684520" cy="483480"/>
          </a:xfrm>
          <a:prstGeom prst="rect">
            <a:avLst/>
          </a:prstGeom>
          <a:ln>
            <a:noFill/>
          </a:ln>
        </p:spPr>
      </p:pic>
      <p:pic>
        <p:nvPicPr>
          <p:cNvPr id="215" name="Picture 9"/>
          <p:cNvPicPr/>
          <p:nvPr/>
        </p:nvPicPr>
        <p:blipFill>
          <a:blip r:embed="rId9"/>
          <a:stretch/>
        </p:blipFill>
        <p:spPr>
          <a:xfrm>
            <a:off x="595440" y="5705280"/>
            <a:ext cx="4467600" cy="87084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4313E5-E80D-BE1E-EAE0-15E0065D982D}"/>
              </a:ext>
            </a:extLst>
          </p:cNvPr>
          <p:cNvSpPr txBox="1"/>
          <p:nvPr/>
        </p:nvSpPr>
        <p:spPr>
          <a:xfrm>
            <a:off x="11485950" y="610507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latin typeface=""/>
              </a:rPr>
              <a:t>1</a:t>
            </a:r>
            <a:endParaRPr lang="en-LT" b="1" dirty="0">
              <a:latin typeface="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7 paskaita. Darbas su katalogais ir failais</a:t>
            </a:r>
            <a:endParaRPr lang="lt-LT" sz="1300" b="0" strike="noStrike" spc="-1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6660720" y="3041640"/>
            <a:ext cx="4723200" cy="1249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lt-L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os.stat</a:t>
            </a:r>
            <a:r>
              <a:rPr lang="lt-L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() - failo/katalogo informacija</a:t>
            </a:r>
            <a:endParaRPr lang="lt-LT" sz="1600" b="0" strike="noStrike" spc="-1" dirty="0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lt-L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os.stat</a:t>
            </a:r>
            <a:r>
              <a:rPr lang="lt-L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().</a:t>
            </a:r>
            <a:r>
              <a:rPr lang="lt-L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st_size</a:t>
            </a:r>
            <a:r>
              <a:rPr lang="lt-L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– failo dydis baitais</a:t>
            </a:r>
            <a:endParaRPr lang="lt-LT" sz="1600" b="0" strike="noStrike" spc="-1" dirty="0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lt-L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os.stat</a:t>
            </a:r>
            <a:r>
              <a:rPr lang="lt-L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().</a:t>
            </a:r>
            <a:r>
              <a:rPr lang="lt-LT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st_mtime</a:t>
            </a:r>
            <a:r>
              <a:rPr lang="lt-L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– failo modifikavimo laikas</a:t>
            </a:r>
            <a:endParaRPr lang="lt-LT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 dirty="0">
              <a:latin typeface="Arial"/>
            </a:endParaRPr>
          </a:p>
        </p:txBody>
      </p:sp>
      <p:pic>
        <p:nvPicPr>
          <p:cNvPr id="218" name="Picture 3"/>
          <p:cNvPicPr/>
          <p:nvPr/>
        </p:nvPicPr>
        <p:blipFill>
          <a:blip r:embed="rId3"/>
          <a:stretch/>
        </p:blipFill>
        <p:spPr>
          <a:xfrm>
            <a:off x="799560" y="1989000"/>
            <a:ext cx="4108320" cy="1729440"/>
          </a:xfrm>
          <a:prstGeom prst="rect">
            <a:avLst/>
          </a:prstGeom>
          <a:ln>
            <a:noFill/>
          </a:ln>
        </p:spPr>
      </p:pic>
      <p:pic>
        <p:nvPicPr>
          <p:cNvPr id="219" name="Picture 4"/>
          <p:cNvPicPr/>
          <p:nvPr/>
        </p:nvPicPr>
        <p:blipFill>
          <a:blip r:embed="rId4"/>
          <a:stretch/>
        </p:blipFill>
        <p:spPr>
          <a:xfrm>
            <a:off x="1186560" y="1397880"/>
            <a:ext cx="3348000" cy="438120"/>
          </a:xfrm>
          <a:prstGeom prst="rect">
            <a:avLst/>
          </a:prstGeom>
          <a:ln>
            <a:noFill/>
          </a:ln>
        </p:spPr>
      </p:pic>
      <p:pic>
        <p:nvPicPr>
          <p:cNvPr id="220" name="Picture 6"/>
          <p:cNvPicPr/>
          <p:nvPr/>
        </p:nvPicPr>
        <p:blipFill>
          <a:blip r:embed="rId5"/>
          <a:stretch/>
        </p:blipFill>
        <p:spPr>
          <a:xfrm>
            <a:off x="655560" y="3862440"/>
            <a:ext cx="4395960" cy="857880"/>
          </a:xfrm>
          <a:prstGeom prst="rect">
            <a:avLst/>
          </a:prstGeom>
          <a:ln>
            <a:noFill/>
          </a:ln>
        </p:spPr>
      </p:pic>
      <p:pic>
        <p:nvPicPr>
          <p:cNvPr id="221" name="Picture 7"/>
          <p:cNvPicPr/>
          <p:nvPr/>
        </p:nvPicPr>
        <p:blipFill>
          <a:blip r:embed="rId6"/>
          <a:stretch/>
        </p:blipFill>
        <p:spPr>
          <a:xfrm>
            <a:off x="1101240" y="4859280"/>
            <a:ext cx="3519000" cy="71820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999F59-80F8-6B89-429B-653FAF761F0A}"/>
              </a:ext>
            </a:extLst>
          </p:cNvPr>
          <p:cNvSpPr txBox="1"/>
          <p:nvPr/>
        </p:nvSpPr>
        <p:spPr>
          <a:xfrm>
            <a:off x="11485950" y="610507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latin typeface=""/>
              </a:rPr>
              <a:t>2</a:t>
            </a:r>
            <a:endParaRPr lang="en-LT" b="1" dirty="0">
              <a:latin typeface="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7 paskaita. Darbas su katalogais ir failais</a:t>
            </a:r>
            <a:endParaRPr lang="lt-LT" sz="1300" b="0" strike="noStrike" spc="-1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6396120" y="3087360"/>
            <a:ext cx="5702760" cy="669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endParaRPr lang="lt-LT" sz="18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lt-LT" sz="1800" b="0" strike="noStrike" spc="-1"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6251760" y="3155040"/>
            <a:ext cx="5702760" cy="1132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Kaip sužinoti suprantamu formatu</a:t>
            </a:r>
            <a:endParaRPr lang="lt-LT" sz="30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0" strike="noStrike" spc="-1">
              <a:latin typeface="Arial"/>
            </a:endParaRPr>
          </a:p>
        </p:txBody>
      </p:sp>
      <p:pic>
        <p:nvPicPr>
          <p:cNvPr id="225" name="Picture 11"/>
          <p:cNvPicPr/>
          <p:nvPr/>
        </p:nvPicPr>
        <p:blipFill>
          <a:blip r:embed="rId3"/>
          <a:stretch/>
        </p:blipFill>
        <p:spPr>
          <a:xfrm>
            <a:off x="383760" y="2982240"/>
            <a:ext cx="4816440" cy="147168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120300-A61A-AD24-8350-235F3932D55B}"/>
              </a:ext>
            </a:extLst>
          </p:cNvPr>
          <p:cNvSpPr txBox="1"/>
          <p:nvPr/>
        </p:nvSpPr>
        <p:spPr>
          <a:xfrm>
            <a:off x="11485950" y="610507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latin typeface=""/>
              </a:rPr>
              <a:t>3</a:t>
            </a:r>
            <a:endParaRPr lang="en-LT" b="1" dirty="0">
              <a:latin typeface="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7 paskaita. Darbas su katalogais ir failais</a:t>
            </a:r>
            <a:endParaRPr lang="lt-LT" sz="1300" b="0" strike="noStrike" spc="-1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6396120" y="3087360"/>
            <a:ext cx="5702760" cy="669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endParaRPr lang="lt-LT" sz="18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lt-LT" sz="1800" b="0" strike="noStrike" spc="-1"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6425280" y="1544040"/>
            <a:ext cx="5702760" cy="1132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Tekstinių failų kūrimas ir nuskaitymas</a:t>
            </a:r>
            <a:endParaRPr lang="lt-LT" sz="30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0" strike="noStrike" spc="-1">
              <a:latin typeface="Arial"/>
            </a:endParaRPr>
          </a:p>
        </p:txBody>
      </p:sp>
      <p:sp>
        <p:nvSpPr>
          <p:cNvPr id="229" name="CustomShape 4"/>
          <p:cNvSpPr/>
          <p:nvPr/>
        </p:nvSpPr>
        <p:spPr>
          <a:xfrm>
            <a:off x="6422400" y="2679120"/>
            <a:ext cx="5099400" cy="2167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Kaip sukurti tekstinį failą: (jei failo nėra, bus sukurtas naujas, jei yra - bus įrašoma jame), 2 būdai:</a:t>
            </a:r>
            <a:endParaRPr lang="lt-LT" sz="1600" b="0" strike="noStrike" spc="-1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su "with open(.....) as .... :"</a:t>
            </a:r>
            <a:endParaRPr lang="lt-LT" sz="1600" b="0" strike="noStrike" spc="-1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su rankinių failo uždarymu</a:t>
            </a: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</p:txBody>
      </p:sp>
      <p:pic>
        <p:nvPicPr>
          <p:cNvPr id="230" name="Picture 3"/>
          <p:cNvPicPr/>
          <p:nvPr/>
        </p:nvPicPr>
        <p:blipFill>
          <a:blip r:embed="rId3"/>
          <a:stretch/>
        </p:blipFill>
        <p:spPr>
          <a:xfrm>
            <a:off x="576720" y="1782360"/>
            <a:ext cx="4632840" cy="900720"/>
          </a:xfrm>
          <a:prstGeom prst="rect">
            <a:avLst/>
          </a:prstGeom>
          <a:ln>
            <a:noFill/>
          </a:ln>
        </p:spPr>
      </p:pic>
      <p:pic>
        <p:nvPicPr>
          <p:cNvPr id="231" name="Picture 4"/>
          <p:cNvPicPr/>
          <p:nvPr/>
        </p:nvPicPr>
        <p:blipFill>
          <a:blip r:embed="rId4"/>
          <a:stretch/>
        </p:blipFill>
        <p:spPr>
          <a:xfrm>
            <a:off x="619200" y="3805200"/>
            <a:ext cx="4625280" cy="134028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ABE92F2-E3AF-42AE-5C40-208468416199}"/>
              </a:ext>
            </a:extLst>
          </p:cNvPr>
          <p:cNvSpPr txBox="1"/>
          <p:nvPr/>
        </p:nvSpPr>
        <p:spPr>
          <a:xfrm>
            <a:off x="11485950" y="610507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latin typeface=""/>
              </a:rPr>
              <a:t>4</a:t>
            </a:r>
            <a:endParaRPr lang="en-LT" b="1" dirty="0">
              <a:latin typeface="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7 paskaita. Darbas su katalogais ir failais</a:t>
            </a:r>
            <a:endParaRPr lang="lt-LT" sz="1300" b="0" strike="noStrike" spc="-1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6396120" y="3087360"/>
            <a:ext cx="5702760" cy="669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endParaRPr lang="lt-LT" sz="18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lt-LT" sz="1800" b="0" strike="noStrike" spc="-1"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6251760" y="3155040"/>
            <a:ext cx="5702760" cy="1132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Kaip nuskaityti tekstą iš failo</a:t>
            </a:r>
            <a:endParaRPr lang="lt-LT" sz="30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0" strike="noStrike" spc="-1">
              <a:latin typeface="Arial"/>
            </a:endParaRPr>
          </a:p>
        </p:txBody>
      </p:sp>
      <p:pic>
        <p:nvPicPr>
          <p:cNvPr id="235" name="Picture 2"/>
          <p:cNvPicPr/>
          <p:nvPr/>
        </p:nvPicPr>
        <p:blipFill>
          <a:blip r:embed="rId3"/>
          <a:stretch/>
        </p:blipFill>
        <p:spPr>
          <a:xfrm>
            <a:off x="412920" y="2898360"/>
            <a:ext cx="4903200" cy="138852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600A15-6BB0-678F-258F-086A66E4C808}"/>
              </a:ext>
            </a:extLst>
          </p:cNvPr>
          <p:cNvSpPr txBox="1"/>
          <p:nvPr/>
        </p:nvSpPr>
        <p:spPr>
          <a:xfrm>
            <a:off x="11485950" y="610507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latin typeface=""/>
              </a:rPr>
              <a:t>5</a:t>
            </a:r>
            <a:endParaRPr lang="en-LT" b="1" dirty="0">
              <a:latin typeface="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7 paskaita. Darbas su katalogais ir failais</a:t>
            </a:r>
            <a:endParaRPr lang="lt-LT" sz="1300" b="0" strike="noStrike" spc="-1"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6396120" y="3087360"/>
            <a:ext cx="5702760" cy="669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endParaRPr lang="lt-LT" sz="18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lt-LT" sz="1800" b="0" strike="noStrike" spc="-1"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6251760" y="3155040"/>
            <a:ext cx="5702760" cy="1132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Kaip įrašyti ir nuskaityti failą vienu metu</a:t>
            </a:r>
            <a:endParaRPr lang="lt-LT" sz="30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0" strike="noStrike" spc="-1">
              <a:latin typeface="Arial"/>
            </a:endParaRPr>
          </a:p>
        </p:txBody>
      </p:sp>
      <p:pic>
        <p:nvPicPr>
          <p:cNvPr id="239" name="Picture 3"/>
          <p:cNvPicPr/>
          <p:nvPr/>
        </p:nvPicPr>
        <p:blipFill>
          <a:blip r:embed="rId3"/>
          <a:stretch/>
        </p:blipFill>
        <p:spPr>
          <a:xfrm>
            <a:off x="480240" y="2518200"/>
            <a:ext cx="4845240" cy="270792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FAD96B-57AF-237A-480F-3A8ABC0D26C4}"/>
              </a:ext>
            </a:extLst>
          </p:cNvPr>
          <p:cNvSpPr txBox="1"/>
          <p:nvPr/>
        </p:nvSpPr>
        <p:spPr>
          <a:xfrm>
            <a:off x="11485950" y="610507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latin typeface=""/>
              </a:rPr>
              <a:t>6</a:t>
            </a:r>
            <a:endParaRPr lang="en-LT" b="1" dirty="0">
              <a:latin typeface="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7 paskaita. Darbas su katalogais ir failais</a:t>
            </a:r>
            <a:endParaRPr lang="lt-LT" sz="1300" b="0" strike="noStrike" spc="-1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6396120" y="3087360"/>
            <a:ext cx="5702760" cy="669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endParaRPr lang="lt-LT" sz="18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lt-LT" sz="1800" b="0" strike="noStrike" spc="-1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6251760" y="3155040"/>
            <a:ext cx="5702760" cy="1132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Kaip į failą įrašyti lietuviškus rašmenis</a:t>
            </a:r>
            <a:endParaRPr lang="lt-LT" sz="3000" b="0" strike="noStrike" spc="-1">
              <a:latin typeface="Arial"/>
            </a:endParaRPr>
          </a:p>
        </p:txBody>
      </p:sp>
      <p:pic>
        <p:nvPicPr>
          <p:cNvPr id="243" name="Picture 3"/>
          <p:cNvPicPr/>
          <p:nvPr/>
        </p:nvPicPr>
        <p:blipFill>
          <a:blip r:embed="rId3"/>
          <a:stretch/>
        </p:blipFill>
        <p:spPr>
          <a:xfrm>
            <a:off x="451440" y="3159000"/>
            <a:ext cx="4932000" cy="114660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C614FF-9DEC-7F5B-D335-0FAAF3118484}"/>
              </a:ext>
            </a:extLst>
          </p:cNvPr>
          <p:cNvSpPr txBox="1"/>
          <p:nvPr/>
        </p:nvSpPr>
        <p:spPr>
          <a:xfrm>
            <a:off x="11485950" y="610507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latin typeface=""/>
              </a:rPr>
              <a:t>7</a:t>
            </a:r>
            <a:endParaRPr lang="en-LT" b="1" dirty="0">
              <a:latin typeface="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CC98F71C7CEB499EFDC29467EAFC60" ma:contentTypeVersion="4" ma:contentTypeDescription="Create a new document." ma:contentTypeScope="" ma:versionID="1b603e3d1fae27ba48417e9b4473873b">
  <xsd:schema xmlns:xsd="http://www.w3.org/2001/XMLSchema" xmlns:xs="http://www.w3.org/2001/XMLSchema" xmlns:p="http://schemas.microsoft.com/office/2006/metadata/properties" xmlns:ns2="e94fbb91-2895-466f-9cdd-164826e0ab54" xmlns:ns3="62f0fa9f-d35e-4a7f-aed7-55df17063d92" targetNamespace="http://schemas.microsoft.com/office/2006/metadata/properties" ma:root="true" ma:fieldsID="c26caae4013b136b651f3e9e939e87d5" ns2:_="" ns3:_="">
    <xsd:import namespace="e94fbb91-2895-466f-9cdd-164826e0ab54"/>
    <xsd:import namespace="62f0fa9f-d35e-4a7f-aed7-55df17063d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4fbb91-2895-466f-9cdd-164826e0ab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f0fa9f-d35e-4a7f-aed7-55df17063d9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0F24562-2ECC-463C-8B21-2C2F2D6745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94fbb91-2895-466f-9cdd-164826e0ab54"/>
    <ds:schemaRef ds:uri="62f0fa9f-d35e-4a7f-aed7-55df17063d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80E4CE8-9FF7-4230-A2C6-32B31CED688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C54004D-729A-4F43-9708-6DA7B544D87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9732</TotalTime>
  <Words>6675</Words>
  <Application>Microsoft Macintosh PowerPoint</Application>
  <PresentationFormat>Widescreen</PresentationFormat>
  <Paragraphs>497</Paragraphs>
  <Slides>28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Söhne</vt:lpstr>
      <vt:lpstr>Symbol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Aurimas Aleksandras Nausedas</cp:lastModifiedBy>
  <cp:revision>710</cp:revision>
  <dcterms:modified xsi:type="dcterms:W3CDTF">2023-06-26T14:51:58Z</dcterms:modified>
  <dc:language>lt-LT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29</vt:i4>
  </property>
  <property fmtid="{D5CDD505-2E9C-101B-9397-08002B2CF9AE}" pid="12" name="ContentTypeId">
    <vt:lpwstr>0x0101009ACC98F71C7CEB499EFDC29467EAFC60</vt:lpwstr>
  </property>
</Properties>
</file>