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notesMasterIdLst>
    <p:notesMasterId r:id="rId25"/>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5"/>
    <p:restoredTop sz="53319"/>
  </p:normalViewPr>
  <p:slideViewPr>
    <p:cSldViewPr snapToGrid="0">
      <p:cViewPr varScale="1">
        <p:scale>
          <a:sx n="175" d="100"/>
          <a:sy n="175" d="100"/>
        </p:scale>
        <p:origin x="5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E6061CB-0434-5B45-9E21-DF14BFB91257}" type="datetimeFigureOut">
              <a:rPr lang="en-LT" smtClean="0"/>
              <a:t>2023-07-24</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94498EC-A79F-9341-9B7E-D46BAA65CAA8}" type="slidenum">
              <a:rPr lang="en-LT" smtClean="0"/>
              <a:t>‹#›</a:t>
            </a:fld>
            <a:endParaRPr lang="en-LT"/>
          </a:p>
        </p:txBody>
      </p:sp>
    </p:spTree>
    <p:extLst>
      <p:ext uri="{BB962C8B-B14F-4D97-AF65-F5344CB8AC3E}">
        <p14:creationId xmlns:p14="http://schemas.microsoft.com/office/powerpoint/2010/main" val="1799884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Siandien aptarsime detaliau duomenu bazes ir ()</a:t>
            </a:r>
          </a:p>
        </p:txBody>
      </p:sp>
      <p:sp>
        <p:nvSpPr>
          <p:cNvPr id="4" name="Slide Number Placeholder 3"/>
          <p:cNvSpPr>
            <a:spLocks noGrp="1"/>
          </p:cNvSpPr>
          <p:nvPr>
            <p:ph type="sldNum" sz="quarter" idx="5"/>
          </p:nvPr>
        </p:nvSpPr>
        <p:spPr/>
        <p:txBody>
          <a:bodyPr/>
          <a:lstStyle/>
          <a:p>
            <a:fld id="{194498EC-A79F-9341-9B7E-D46BAA65CAA8}" type="slidenum">
              <a:rPr lang="en-LT" smtClean="0"/>
              <a:t>1</a:t>
            </a:fld>
            <a:endParaRPr lang="en-LT"/>
          </a:p>
        </p:txBody>
      </p:sp>
    </p:spTree>
    <p:extLst>
      <p:ext uri="{BB962C8B-B14F-4D97-AF65-F5344CB8AC3E}">
        <p14:creationId xmlns:p14="http://schemas.microsoft.com/office/powerpoint/2010/main" val="423633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Dabar </a:t>
            </a:r>
            <a:r>
              <a:rPr lang="lt-LT" dirty="0"/>
              <a:t>įsigilinsime į konsolės programos, sąveikaujančios su duomenų baze, kūrimą. Naudosime </a:t>
            </a:r>
            <a:r>
              <a:rPr lang="lt-LT" dirty="0" err="1"/>
              <a:t>SQLAlchemy</a:t>
            </a:r>
            <a:r>
              <a:rPr lang="lt-LT" dirty="0"/>
              <a:t>, kaip darėme ankstesnėse klasėse.</a:t>
            </a:r>
          </a:p>
          <a:p>
            <a:endParaRPr lang="lt-LT" dirty="0"/>
          </a:p>
          <a:p>
            <a:r>
              <a:rPr lang="lt-LT" dirty="0"/>
              <a:t>Pažvelkime į pateiktą kodą:</a:t>
            </a:r>
          </a:p>
          <a:p>
            <a:endParaRPr lang="lt-LT" dirty="0"/>
          </a:p>
          <a:p>
            <a:r>
              <a:rPr lang="lt-LT" dirty="0" err="1"/>
              <a:t>from</a:t>
            </a:r>
            <a:r>
              <a:rPr lang="lt-LT" dirty="0"/>
              <a:t> projektas </a:t>
            </a:r>
            <a:r>
              <a:rPr lang="lt-LT" dirty="0" err="1"/>
              <a:t>import</a:t>
            </a:r>
            <a:r>
              <a:rPr lang="lt-LT" dirty="0"/>
              <a:t> </a:t>
            </a:r>
            <a:r>
              <a:rPr lang="lt-LT" dirty="0" err="1"/>
              <a:t>engine</a:t>
            </a:r>
            <a:r>
              <a:rPr lang="lt-LT" dirty="0"/>
              <a:t>, Projektas</a:t>
            </a:r>
          </a:p>
          <a:p>
            <a:r>
              <a:rPr lang="lt-LT" dirty="0" err="1"/>
              <a:t>from</a:t>
            </a:r>
            <a:r>
              <a:rPr lang="lt-LT" dirty="0"/>
              <a:t> </a:t>
            </a:r>
            <a:r>
              <a:rPr lang="lt-LT" dirty="0" err="1"/>
              <a:t>sqlalchemy.orm</a:t>
            </a:r>
            <a:r>
              <a:rPr lang="lt-LT" dirty="0"/>
              <a:t> </a:t>
            </a:r>
            <a:r>
              <a:rPr lang="lt-LT" dirty="0" err="1"/>
              <a:t>import</a:t>
            </a:r>
            <a:r>
              <a:rPr lang="lt-LT" dirty="0"/>
              <a:t> </a:t>
            </a:r>
            <a:r>
              <a:rPr lang="lt-LT" dirty="0" err="1"/>
              <a:t>sessionmaker</a:t>
            </a:r>
            <a:endParaRPr lang="lt-LT" dirty="0"/>
          </a:p>
          <a:p>
            <a:endParaRPr lang="lt-LT" dirty="0"/>
          </a:p>
          <a:p>
            <a:r>
              <a:rPr lang="lt-LT" dirty="0" err="1"/>
              <a:t>Session</a:t>
            </a:r>
            <a:r>
              <a:rPr lang="lt-LT" dirty="0"/>
              <a:t> = </a:t>
            </a:r>
            <a:r>
              <a:rPr lang="lt-LT" dirty="0" err="1"/>
              <a:t>sessionmaker</a:t>
            </a:r>
            <a:r>
              <a:rPr lang="lt-LT" dirty="0"/>
              <a:t>(</a:t>
            </a:r>
            <a:r>
              <a:rPr lang="lt-LT" dirty="0" err="1"/>
              <a:t>bind</a:t>
            </a:r>
            <a:r>
              <a:rPr lang="lt-LT" dirty="0"/>
              <a:t>=</a:t>
            </a:r>
            <a:r>
              <a:rPr lang="lt-LT" dirty="0" err="1"/>
              <a:t>engine</a:t>
            </a:r>
            <a:r>
              <a:rPr lang="lt-LT" dirty="0"/>
              <a:t>)</a:t>
            </a:r>
          </a:p>
          <a:p>
            <a:r>
              <a:rPr lang="lt-LT" dirty="0" err="1"/>
              <a:t>session</a:t>
            </a:r>
            <a:r>
              <a:rPr lang="lt-LT" dirty="0"/>
              <a:t> = </a:t>
            </a:r>
            <a:r>
              <a:rPr lang="lt-LT" dirty="0" err="1"/>
              <a:t>Session</a:t>
            </a:r>
            <a:r>
              <a:rPr lang="lt-LT" dirty="0"/>
              <a:t>()</a:t>
            </a:r>
          </a:p>
          <a:p>
            <a:endParaRPr lang="lt-LT" dirty="0"/>
          </a:p>
          <a:p>
            <a:r>
              <a:rPr lang="lt-LT" dirty="0" err="1"/>
              <a:t>while</a:t>
            </a:r>
            <a:r>
              <a:rPr lang="lt-LT" dirty="0"/>
              <a:t> </a:t>
            </a:r>
            <a:r>
              <a:rPr lang="lt-LT" dirty="0" err="1"/>
              <a:t>True</a:t>
            </a:r>
            <a:r>
              <a:rPr lang="lt-LT" dirty="0"/>
              <a:t>:</a:t>
            </a:r>
          </a:p>
          <a:p>
            <a:r>
              <a:rPr lang="lt-LT" dirty="0"/>
              <a:t>    pasirinkimas = </a:t>
            </a:r>
            <a:r>
              <a:rPr lang="lt-LT" dirty="0" err="1"/>
              <a:t>int</a:t>
            </a:r>
            <a:r>
              <a:rPr lang="lt-LT" dirty="0"/>
              <a:t>(</a:t>
            </a:r>
            <a:r>
              <a:rPr lang="lt-LT" dirty="0" err="1"/>
              <a:t>input</a:t>
            </a:r>
            <a:r>
              <a:rPr lang="lt-LT" dirty="0"/>
              <a:t>("""Pasirinkite veiksmą: </a:t>
            </a:r>
          </a:p>
          <a:p>
            <a:r>
              <a:rPr lang="lt-LT" dirty="0"/>
              <a:t>    1 - atvaizduoti projektus</a:t>
            </a:r>
          </a:p>
          <a:p>
            <a:r>
              <a:rPr lang="lt-LT" dirty="0"/>
              <a:t>    2 - sukurti projektą</a:t>
            </a:r>
          </a:p>
          <a:p>
            <a:r>
              <a:rPr lang="lt-LT" dirty="0"/>
              <a:t>    3 - pakeisti projektą</a:t>
            </a:r>
          </a:p>
          <a:p>
            <a:r>
              <a:rPr lang="lt-LT" dirty="0"/>
              <a:t>    4 - ištrinti projektą"""))</a:t>
            </a:r>
          </a:p>
          <a:p>
            <a:endParaRPr lang="lt-LT" dirty="0"/>
          </a:p>
          <a:p>
            <a:r>
              <a:rPr lang="lt-LT" dirty="0"/>
              <a:t>    </a:t>
            </a:r>
            <a:r>
              <a:rPr lang="lt-LT" dirty="0" err="1"/>
              <a:t>if</a:t>
            </a:r>
            <a:r>
              <a:rPr lang="lt-LT" dirty="0"/>
              <a:t> pasirinkimas == 1:</a:t>
            </a:r>
          </a:p>
          <a:p>
            <a:r>
              <a:rPr lang="lt-LT" dirty="0"/>
              <a:t>        projektai = </a:t>
            </a:r>
            <a:r>
              <a:rPr lang="lt-LT" dirty="0" err="1"/>
              <a:t>session.query</a:t>
            </a:r>
            <a:r>
              <a:rPr lang="lt-LT" dirty="0"/>
              <a:t>(Projektas).</a:t>
            </a:r>
            <a:r>
              <a:rPr lang="lt-LT" dirty="0" err="1"/>
              <a:t>all</a:t>
            </a:r>
            <a:r>
              <a:rPr lang="lt-LT" dirty="0"/>
              <a:t>()</a:t>
            </a:r>
          </a:p>
          <a:p>
            <a:r>
              <a:rPr lang="lt-LT" dirty="0"/>
              <a:t>        </a:t>
            </a:r>
            <a:r>
              <a:rPr lang="lt-LT" dirty="0" err="1"/>
              <a:t>for</a:t>
            </a:r>
            <a:r>
              <a:rPr lang="lt-LT" dirty="0"/>
              <a:t> projektas </a:t>
            </a:r>
            <a:r>
              <a:rPr lang="lt-LT" dirty="0" err="1"/>
              <a:t>in</a:t>
            </a:r>
            <a:r>
              <a:rPr lang="lt-LT" dirty="0"/>
              <a:t> projektai:</a:t>
            </a:r>
          </a:p>
          <a:p>
            <a:r>
              <a:rPr lang="lt-LT" dirty="0"/>
              <a:t>            </a:t>
            </a:r>
            <a:r>
              <a:rPr lang="lt-LT" dirty="0" err="1"/>
              <a:t>print</a:t>
            </a:r>
            <a:r>
              <a:rPr lang="lt-LT" dirty="0"/>
              <a:t>(projektas)</a:t>
            </a:r>
          </a:p>
          <a:p>
            <a:endParaRPr lang="lt-LT" dirty="0"/>
          </a:p>
          <a:p>
            <a:r>
              <a:rPr lang="lt-LT" dirty="0"/>
              <a:t>    </a:t>
            </a:r>
            <a:r>
              <a:rPr lang="lt-LT" dirty="0" err="1"/>
              <a:t>if</a:t>
            </a:r>
            <a:r>
              <a:rPr lang="lt-LT" dirty="0"/>
              <a:t> pasirinkimas == 2:</a:t>
            </a:r>
          </a:p>
          <a:p>
            <a:r>
              <a:rPr lang="lt-LT" dirty="0"/>
              <a:t>        name = </a:t>
            </a:r>
            <a:r>
              <a:rPr lang="lt-LT" dirty="0" err="1"/>
              <a:t>input</a:t>
            </a:r>
            <a:r>
              <a:rPr lang="lt-LT" dirty="0"/>
              <a:t>("Įveskite projekto pavadinimą")</a:t>
            </a:r>
          </a:p>
          <a:p>
            <a:r>
              <a:rPr lang="lt-LT" dirty="0"/>
              <a:t>        </a:t>
            </a:r>
            <a:r>
              <a:rPr lang="lt-LT" dirty="0" err="1"/>
              <a:t>price</a:t>
            </a:r>
            <a:r>
              <a:rPr lang="lt-LT" dirty="0"/>
              <a:t> = </a:t>
            </a:r>
            <a:r>
              <a:rPr lang="lt-LT" dirty="0" err="1"/>
              <a:t>float</a:t>
            </a:r>
            <a:r>
              <a:rPr lang="lt-LT" dirty="0"/>
              <a:t>(</a:t>
            </a:r>
            <a:r>
              <a:rPr lang="lt-LT" dirty="0" err="1"/>
              <a:t>input</a:t>
            </a:r>
            <a:r>
              <a:rPr lang="lt-LT" dirty="0"/>
              <a:t>("Įveskite projekto kainą"))</a:t>
            </a:r>
          </a:p>
          <a:p>
            <a:r>
              <a:rPr lang="lt-LT" dirty="0"/>
              <a:t>        projektas = Projektas(name, </a:t>
            </a:r>
            <a:r>
              <a:rPr lang="lt-LT" dirty="0" err="1"/>
              <a:t>price</a:t>
            </a:r>
            <a:r>
              <a:rPr lang="lt-LT" dirty="0"/>
              <a:t>)</a:t>
            </a:r>
          </a:p>
          <a:p>
            <a:r>
              <a:rPr lang="lt-LT" dirty="0"/>
              <a:t>        </a:t>
            </a:r>
            <a:r>
              <a:rPr lang="lt-LT" dirty="0" err="1"/>
              <a:t>session.add</a:t>
            </a:r>
            <a:r>
              <a:rPr lang="lt-LT" dirty="0"/>
              <a:t>(projektas)</a:t>
            </a:r>
          </a:p>
          <a:p>
            <a:r>
              <a:rPr lang="lt-LT" dirty="0"/>
              <a:t>        </a:t>
            </a:r>
            <a:r>
              <a:rPr lang="lt-LT" dirty="0" err="1"/>
              <a:t>session.commit</a:t>
            </a:r>
            <a:r>
              <a:rPr lang="lt-LT" dirty="0"/>
              <a:t>()</a:t>
            </a:r>
          </a:p>
          <a:p>
            <a:endParaRPr lang="lt-LT" dirty="0"/>
          </a:p>
          <a:p>
            <a:r>
              <a:rPr lang="lt-LT" dirty="0"/>
              <a:t>Ši programa veikia nepertraukiamu ciklu, naudojant struktūrą </a:t>
            </a:r>
            <a:r>
              <a:rPr lang="lt-LT" dirty="0" err="1"/>
              <a:t>while</a:t>
            </a:r>
            <a:r>
              <a:rPr lang="lt-LT" dirty="0"/>
              <a:t> </a:t>
            </a:r>
            <a:r>
              <a:rPr lang="lt-LT" dirty="0" err="1"/>
              <a:t>True</a:t>
            </a:r>
            <a:r>
              <a:rPr lang="lt-LT" dirty="0"/>
              <a:t>:. Tai leidžia vartotojui atlikti kelis veiksmus vienu programos vykdymu.</a:t>
            </a:r>
          </a:p>
          <a:p>
            <a:endParaRPr lang="lt-LT" dirty="0"/>
          </a:p>
          <a:p>
            <a:r>
              <a:rPr lang="lt-LT" dirty="0"/>
              <a:t>Pasirinkimo kintamasis nustatomas pagal vartotojo įvestį. Priklausomai nuo šio įvesties duomenų bazės lentelėje Projektas bus atliekami įvairūs veiksmai.</a:t>
            </a:r>
          </a:p>
          <a:p>
            <a:endParaRPr lang="lt-LT" dirty="0"/>
          </a:p>
          <a:p>
            <a:r>
              <a:rPr lang="lt-LT" dirty="0"/>
              <a:t>Jei pasirinkimas lygus 1, programa paima visus įrašus iš lentelės Projektas ir juos išspausdina. Jis naudoja funkciją </a:t>
            </a:r>
            <a:r>
              <a:rPr lang="lt-LT" dirty="0" err="1"/>
              <a:t>session.query</a:t>
            </a:r>
            <a:r>
              <a:rPr lang="lt-LT" dirty="0"/>
              <a:t>().</a:t>
            </a:r>
            <a:r>
              <a:rPr lang="lt-LT" dirty="0" err="1"/>
              <a:t>all</a:t>
            </a:r>
            <a:r>
              <a:rPr lang="lt-LT" dirty="0"/>
              <a:t>(), kad gautų visus Projekto egzempliorius.</a:t>
            </a:r>
          </a:p>
          <a:p>
            <a:endParaRPr lang="lt-LT" dirty="0"/>
          </a:p>
          <a:p>
            <a:r>
              <a:rPr lang="lt-LT" dirty="0"/>
              <a:t>Jei pasirinkimas lygus 2, programa paprašys vartotojo įvesti naujo projekto pavadinimą ir kainą, tada sukuria naują Projektas egzempliorių su šiais duomenimis. Naujas egzempliorius pridedamas prie seanso naudojant </a:t>
            </a:r>
            <a:r>
              <a:rPr lang="lt-LT" dirty="0" err="1"/>
              <a:t>session.add</a:t>
            </a:r>
            <a:r>
              <a:rPr lang="lt-LT" dirty="0"/>
              <a:t>(), o seansas užfiksuojamas naudojant </a:t>
            </a:r>
            <a:r>
              <a:rPr lang="lt-LT" dirty="0" err="1"/>
              <a:t>session.commit</a:t>
            </a:r>
            <a:r>
              <a:rPr lang="lt-LT" dirty="0"/>
              <a:t>(). Taip duomenų bazėje sukuriamas naujas įrašas.</a:t>
            </a:r>
          </a:p>
          <a:p>
            <a:endParaRPr lang="lt-LT" dirty="0"/>
          </a:p>
          <a:p>
            <a:r>
              <a:rPr lang="lt-LT" dirty="0"/>
              <a:t>Šios paskaitos tikslais praleidome kodą pasirinkimas lygus 3 ir 4, kurie būtų atitinkamai skirti projektams atnaujinti ir ištrinti. Aš esu tikras,</a:t>
            </a:r>
            <a:endParaRPr lang="en-LT" dirty="0"/>
          </a:p>
          <a:p>
            <a:endParaRPr lang="en-LT" dirty="0"/>
          </a:p>
        </p:txBody>
      </p:sp>
      <p:sp>
        <p:nvSpPr>
          <p:cNvPr id="4" name="Slide Number Placeholder 3"/>
          <p:cNvSpPr>
            <a:spLocks noGrp="1"/>
          </p:cNvSpPr>
          <p:nvPr>
            <p:ph type="sldNum" sz="quarter" idx="5"/>
          </p:nvPr>
        </p:nvSpPr>
        <p:spPr/>
        <p:txBody>
          <a:bodyPr/>
          <a:lstStyle/>
          <a:p>
            <a:fld id="{194498EC-A79F-9341-9B7E-D46BAA65CAA8}" type="slidenum">
              <a:rPr lang="en-LT" smtClean="0"/>
              <a:t>10</a:t>
            </a:fld>
            <a:endParaRPr lang="en-LT"/>
          </a:p>
        </p:txBody>
      </p:sp>
    </p:spTree>
    <p:extLst>
      <p:ext uri="{BB962C8B-B14F-4D97-AF65-F5344CB8AC3E}">
        <p14:creationId xmlns:p14="http://schemas.microsoft.com/office/powerpoint/2010/main" val="337022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Pries tai </a:t>
            </a:r>
            <a:r>
              <a:rPr lang="lt-LT" dirty="0"/>
              <a:t>aptarėme, kaip gauti ir įtraukti duomenis į mūsų duomenų bazę naudojant </a:t>
            </a:r>
            <a:r>
              <a:rPr lang="lt-LT" dirty="0" err="1"/>
              <a:t>SQLAlchemy</a:t>
            </a:r>
            <a:r>
              <a:rPr lang="lt-LT" dirty="0"/>
              <a:t> iš konsolės </a:t>
            </a:r>
            <a:r>
              <a:rPr lang="lt-LT" dirty="0" err="1"/>
              <a:t>Python</a:t>
            </a:r>
            <a:r>
              <a:rPr lang="lt-LT" dirty="0"/>
              <a:t> programos. Šiandien mes išplėsime šią programą įtraukdami įrašų atnaujinimo ir trynimo parinktis. Pasinerkime.</a:t>
            </a:r>
          </a:p>
          <a:p>
            <a:endParaRPr lang="lt-LT" dirty="0"/>
          </a:p>
          <a:p>
            <a:r>
              <a:rPr lang="lt-LT" dirty="0"/>
              <a:t>Tęsiame nuo ten, kur baigėme:</a:t>
            </a:r>
          </a:p>
          <a:p>
            <a:endParaRPr lang="lt-LT" dirty="0"/>
          </a:p>
          <a:p>
            <a:r>
              <a:rPr lang="lt-LT" dirty="0"/>
              <a:t>pitonas</a:t>
            </a:r>
          </a:p>
          <a:p>
            <a:r>
              <a:rPr lang="lt-LT" dirty="0"/>
              <a:t>Nukopijuokite kodą</a:t>
            </a:r>
          </a:p>
          <a:p>
            <a:r>
              <a:rPr lang="lt-LT" dirty="0"/>
              <a:t>     jei pasirinkimas == 3:</a:t>
            </a:r>
          </a:p>
          <a:p>
            <a:r>
              <a:rPr lang="lt-LT" dirty="0"/>
              <a:t>         </a:t>
            </a:r>
            <a:r>
              <a:rPr lang="lt-LT" dirty="0" err="1"/>
              <a:t>id_to_update</a:t>
            </a:r>
            <a:r>
              <a:rPr lang="lt-LT" dirty="0"/>
              <a:t> = </a:t>
            </a:r>
            <a:r>
              <a:rPr lang="lt-LT" dirty="0" err="1"/>
              <a:t>int</a:t>
            </a:r>
            <a:r>
              <a:rPr lang="lt-LT" dirty="0"/>
              <a:t>(</a:t>
            </a:r>
            <a:r>
              <a:rPr lang="lt-LT" dirty="0" err="1"/>
              <a:t>input</a:t>
            </a:r>
            <a:r>
              <a:rPr lang="lt-LT" dirty="0"/>
              <a:t>("Įveskite projekto ID, kurį norėjote tęsti"))</a:t>
            </a:r>
          </a:p>
          <a:p>
            <a:r>
              <a:rPr lang="lt-LT" dirty="0"/>
              <a:t>         </a:t>
            </a:r>
            <a:r>
              <a:rPr lang="lt-LT" dirty="0" err="1"/>
              <a:t>projektas_to_update</a:t>
            </a:r>
            <a:r>
              <a:rPr lang="lt-LT" dirty="0"/>
              <a:t> = </a:t>
            </a:r>
            <a:r>
              <a:rPr lang="lt-LT" dirty="0" err="1"/>
              <a:t>session.query</a:t>
            </a:r>
            <a:r>
              <a:rPr lang="lt-LT" dirty="0"/>
              <a:t>(Projektas).</a:t>
            </a:r>
            <a:r>
              <a:rPr lang="lt-LT" dirty="0" err="1"/>
              <a:t>get</a:t>
            </a:r>
            <a:r>
              <a:rPr lang="lt-LT" dirty="0"/>
              <a:t>(</a:t>
            </a:r>
            <a:r>
              <a:rPr lang="lt-LT" dirty="0" err="1"/>
              <a:t>id_to_update</a:t>
            </a:r>
            <a:r>
              <a:rPr lang="lt-LT" dirty="0"/>
              <a:t>)</a:t>
            </a:r>
          </a:p>
          <a:p>
            <a:r>
              <a:rPr lang="lt-LT" dirty="0"/>
              <a:t>        </a:t>
            </a:r>
          </a:p>
          <a:p>
            <a:r>
              <a:rPr lang="lt-LT" dirty="0"/>
              <a:t>         </a:t>
            </a:r>
            <a:r>
              <a:rPr lang="lt-LT" dirty="0" err="1"/>
              <a:t>if</a:t>
            </a:r>
            <a:r>
              <a:rPr lang="lt-LT" dirty="0"/>
              <a:t> </a:t>
            </a:r>
            <a:r>
              <a:rPr lang="lt-LT" dirty="0" err="1"/>
              <a:t>projektas_to_update</a:t>
            </a:r>
            <a:r>
              <a:rPr lang="lt-LT" dirty="0"/>
              <a:t>:</a:t>
            </a:r>
          </a:p>
          <a:p>
            <a:r>
              <a:rPr lang="lt-LT" dirty="0"/>
              <a:t>             </a:t>
            </a:r>
            <a:r>
              <a:rPr lang="lt-LT" dirty="0" err="1"/>
              <a:t>new_name</a:t>
            </a:r>
            <a:r>
              <a:rPr lang="lt-LT" dirty="0"/>
              <a:t> = </a:t>
            </a:r>
            <a:r>
              <a:rPr lang="lt-LT" dirty="0" err="1"/>
              <a:t>input</a:t>
            </a:r>
            <a:r>
              <a:rPr lang="lt-LT" dirty="0"/>
              <a:t>("Įveskite naują projekto pavadinimą")</a:t>
            </a:r>
          </a:p>
          <a:p>
            <a:r>
              <a:rPr lang="lt-LT" dirty="0"/>
              <a:t>             </a:t>
            </a:r>
            <a:r>
              <a:rPr lang="lt-LT" dirty="0" err="1"/>
              <a:t>new_price</a:t>
            </a:r>
            <a:r>
              <a:rPr lang="lt-LT" dirty="0"/>
              <a:t> = </a:t>
            </a:r>
            <a:r>
              <a:rPr lang="lt-LT" dirty="0" err="1"/>
              <a:t>float</a:t>
            </a:r>
            <a:r>
              <a:rPr lang="lt-LT" dirty="0"/>
              <a:t>(</a:t>
            </a:r>
            <a:r>
              <a:rPr lang="lt-LT" dirty="0" err="1"/>
              <a:t>input</a:t>
            </a:r>
            <a:r>
              <a:rPr lang="lt-LT" dirty="0"/>
              <a:t>("Įveskite naują projekto kainą"))</a:t>
            </a:r>
          </a:p>
          <a:p>
            <a:r>
              <a:rPr lang="lt-LT" dirty="0"/>
              <a:t>            </a:t>
            </a:r>
          </a:p>
          <a:p>
            <a:r>
              <a:rPr lang="lt-LT" dirty="0"/>
              <a:t>             </a:t>
            </a:r>
            <a:r>
              <a:rPr lang="lt-LT" dirty="0" err="1"/>
              <a:t>projektas_to_update.name</a:t>
            </a:r>
            <a:r>
              <a:rPr lang="lt-LT" dirty="0"/>
              <a:t> = </a:t>
            </a:r>
            <a:r>
              <a:rPr lang="lt-LT" dirty="0" err="1"/>
              <a:t>naujas_vardas</a:t>
            </a:r>
            <a:endParaRPr lang="lt-LT" dirty="0"/>
          </a:p>
          <a:p>
            <a:r>
              <a:rPr lang="lt-LT" dirty="0"/>
              <a:t>             </a:t>
            </a:r>
            <a:r>
              <a:rPr lang="lt-LT" dirty="0" err="1"/>
              <a:t>projektas_to_update.price</a:t>
            </a:r>
            <a:r>
              <a:rPr lang="lt-LT" dirty="0"/>
              <a:t> = </a:t>
            </a:r>
            <a:r>
              <a:rPr lang="lt-LT" dirty="0" err="1"/>
              <a:t>nauja_kaina</a:t>
            </a:r>
            <a:endParaRPr lang="lt-LT" dirty="0"/>
          </a:p>
          <a:p>
            <a:r>
              <a:rPr lang="lt-LT" dirty="0"/>
              <a:t>             </a:t>
            </a:r>
            <a:r>
              <a:rPr lang="lt-LT" dirty="0" err="1"/>
              <a:t>session.commit</a:t>
            </a:r>
            <a:r>
              <a:rPr lang="lt-LT" dirty="0"/>
              <a:t>()</a:t>
            </a:r>
          </a:p>
          <a:p>
            <a:r>
              <a:rPr lang="lt-LT" dirty="0"/>
              <a:t>             </a:t>
            </a:r>
            <a:r>
              <a:rPr lang="lt-LT" dirty="0" err="1"/>
              <a:t>print</a:t>
            </a:r>
            <a:r>
              <a:rPr lang="lt-LT" dirty="0"/>
              <a:t>("Projektas atnaujintas sėkmingai!")</a:t>
            </a:r>
          </a:p>
          <a:p>
            <a:r>
              <a:rPr lang="lt-LT" dirty="0"/>
              <a:t>         Kitas:</a:t>
            </a:r>
          </a:p>
          <a:p>
            <a:r>
              <a:rPr lang="lt-LT" dirty="0"/>
              <a:t>             </a:t>
            </a:r>
            <a:r>
              <a:rPr lang="lt-LT" dirty="0" err="1"/>
              <a:t>print</a:t>
            </a:r>
            <a:r>
              <a:rPr lang="lt-LT" dirty="0"/>
              <a:t>("Projekto su nurodyta ID nerasta.")</a:t>
            </a:r>
          </a:p>
          <a:p>
            <a:r>
              <a:rPr lang="lt-LT" dirty="0"/>
              <a:t>            </a:t>
            </a:r>
          </a:p>
          <a:p>
            <a:r>
              <a:rPr lang="lt-LT" dirty="0"/>
              <a:t>     jei pasirinkimas == 4:</a:t>
            </a:r>
          </a:p>
          <a:p>
            <a:r>
              <a:rPr lang="lt-LT" dirty="0"/>
              <a:t>         </a:t>
            </a:r>
            <a:r>
              <a:rPr lang="lt-LT" dirty="0" err="1"/>
              <a:t>id_to_delete</a:t>
            </a:r>
            <a:r>
              <a:rPr lang="lt-LT" dirty="0"/>
              <a:t> = </a:t>
            </a:r>
            <a:r>
              <a:rPr lang="lt-LT" dirty="0" err="1"/>
              <a:t>int</a:t>
            </a:r>
            <a:r>
              <a:rPr lang="lt-LT" dirty="0"/>
              <a:t>(</a:t>
            </a:r>
            <a:r>
              <a:rPr lang="lt-LT" dirty="0" err="1"/>
              <a:t>input</a:t>
            </a:r>
            <a:r>
              <a:rPr lang="lt-LT" dirty="0"/>
              <a:t>("Įveskite projekto ID, norėjau pamatyti"))</a:t>
            </a:r>
          </a:p>
          <a:p>
            <a:r>
              <a:rPr lang="lt-LT" dirty="0"/>
              <a:t>         </a:t>
            </a:r>
            <a:r>
              <a:rPr lang="lt-LT" dirty="0" err="1"/>
              <a:t>projektas_to_delete</a:t>
            </a:r>
            <a:r>
              <a:rPr lang="lt-LT" dirty="0"/>
              <a:t> = </a:t>
            </a:r>
            <a:r>
              <a:rPr lang="lt-LT" dirty="0" err="1"/>
              <a:t>session.query</a:t>
            </a:r>
            <a:r>
              <a:rPr lang="lt-LT" dirty="0"/>
              <a:t>(Projektas).</a:t>
            </a:r>
            <a:r>
              <a:rPr lang="lt-LT" dirty="0" err="1"/>
              <a:t>get</a:t>
            </a:r>
            <a:r>
              <a:rPr lang="lt-LT" dirty="0"/>
              <a:t>(</a:t>
            </a:r>
            <a:r>
              <a:rPr lang="lt-LT" dirty="0" err="1"/>
              <a:t>id_to_delete</a:t>
            </a:r>
            <a:r>
              <a:rPr lang="lt-LT" dirty="0"/>
              <a:t>)</a:t>
            </a:r>
          </a:p>
          <a:p>
            <a:r>
              <a:rPr lang="lt-LT" dirty="0"/>
              <a:t>        </a:t>
            </a:r>
          </a:p>
          <a:p>
            <a:r>
              <a:rPr lang="lt-LT" dirty="0"/>
              <a:t>         </a:t>
            </a:r>
            <a:r>
              <a:rPr lang="lt-LT" dirty="0" err="1"/>
              <a:t>if</a:t>
            </a:r>
            <a:r>
              <a:rPr lang="lt-LT" dirty="0"/>
              <a:t> </a:t>
            </a:r>
            <a:r>
              <a:rPr lang="lt-LT" dirty="0" err="1"/>
              <a:t>projektas_to_delete</a:t>
            </a:r>
            <a:r>
              <a:rPr lang="lt-LT" dirty="0"/>
              <a:t>:</a:t>
            </a:r>
          </a:p>
          <a:p>
            <a:r>
              <a:rPr lang="lt-LT" dirty="0"/>
              <a:t>             </a:t>
            </a:r>
            <a:r>
              <a:rPr lang="lt-LT" dirty="0" err="1"/>
              <a:t>session.delete</a:t>
            </a:r>
            <a:r>
              <a:rPr lang="lt-LT" dirty="0"/>
              <a:t>(</a:t>
            </a:r>
            <a:r>
              <a:rPr lang="lt-LT" dirty="0" err="1"/>
              <a:t>projektas_to_delete</a:t>
            </a:r>
            <a:r>
              <a:rPr lang="lt-LT" dirty="0"/>
              <a:t>)</a:t>
            </a:r>
          </a:p>
          <a:p>
            <a:r>
              <a:rPr lang="lt-LT" dirty="0"/>
              <a:t>             </a:t>
            </a:r>
            <a:r>
              <a:rPr lang="lt-LT" dirty="0" err="1"/>
              <a:t>session.commit</a:t>
            </a:r>
            <a:r>
              <a:rPr lang="lt-LT" dirty="0"/>
              <a:t>()</a:t>
            </a:r>
          </a:p>
          <a:p>
            <a:r>
              <a:rPr lang="lt-LT" dirty="0"/>
              <a:t>             </a:t>
            </a:r>
            <a:r>
              <a:rPr lang="lt-LT" dirty="0" err="1"/>
              <a:t>print</a:t>
            </a:r>
            <a:r>
              <a:rPr lang="lt-LT" dirty="0"/>
              <a:t>("Projektas ištrintas sėkmingai!")</a:t>
            </a:r>
          </a:p>
          <a:p>
            <a:r>
              <a:rPr lang="lt-LT" dirty="0"/>
              <a:t>         Kitas:</a:t>
            </a:r>
          </a:p>
          <a:p>
            <a:r>
              <a:rPr lang="lt-LT" dirty="0"/>
              <a:t>             </a:t>
            </a:r>
            <a:r>
              <a:rPr lang="lt-LT" dirty="0" err="1"/>
              <a:t>print</a:t>
            </a:r>
            <a:r>
              <a:rPr lang="lt-LT" dirty="0"/>
              <a:t>("Projekto su nurodyta ID nerasta.")</a:t>
            </a:r>
          </a:p>
          <a:p>
            <a:endParaRPr lang="lt-LT" dirty="0"/>
          </a:p>
          <a:p>
            <a:r>
              <a:rPr lang="lt-LT" dirty="0"/>
              <a:t>Jei pasirinkimas lygus 3, tai reiškia, kad vartotojas nori atnaujinti projektą. Programa paragins vartotoją įvesti projekto, kurį nori atnaujinti, ID. Tada programa paims atitinkamą Projektas egzempliorių iš duomenų bazės ir, jei toks yra, atnaujins jo pavadinimą ir kainos atributus naujomis vartotojo pateiktomis reikšmėmis. Po atnaujinimų seansas įpareigotas naudojant </a:t>
            </a:r>
            <a:r>
              <a:rPr lang="lt-LT" dirty="0" err="1"/>
              <a:t>session.commit</a:t>
            </a:r>
            <a:r>
              <a:rPr lang="lt-LT" dirty="0"/>
              <a:t>(), kad būtų išsaugoti šie pakeitimai.</a:t>
            </a:r>
          </a:p>
          <a:p>
            <a:endParaRPr lang="lt-LT" dirty="0"/>
          </a:p>
          <a:p>
            <a:r>
              <a:rPr lang="lt-LT" dirty="0"/>
              <a:t>Jei pasirinkimas lygus 4, vartotojas nori ištrinti projektą. Paraginusi projekto ID, programa bandys nuskaityti Projektas egzempliorių su tuo ID. Jei egzempliorius randamas, jis pažymimas ištrynimui naudojant </a:t>
            </a:r>
            <a:r>
              <a:rPr lang="lt-LT" dirty="0" err="1"/>
              <a:t>session.delete</a:t>
            </a:r>
            <a:r>
              <a:rPr lang="lt-LT" dirty="0"/>
              <a:t>(), o seansas įpareigotas naudojant </a:t>
            </a:r>
            <a:r>
              <a:rPr lang="lt-LT" dirty="0" err="1"/>
              <a:t>session.commit</a:t>
            </a:r>
            <a:r>
              <a:rPr lang="lt-LT" dirty="0"/>
              <a:t>(), kad būtų užbaigtas ištrynimas.</a:t>
            </a:r>
          </a:p>
          <a:p>
            <a:endParaRPr lang="lt-LT" dirty="0"/>
          </a:p>
          <a:p>
            <a:r>
              <a:rPr lang="lt-LT" dirty="0"/>
              <a:t>Abiem atvejais, jei Projektas egzempliorius su pateiktu ID nerandamas, išspausdinamas klaidos pranešimas, informuojantis vartotoją.</a:t>
            </a:r>
          </a:p>
          <a:p>
            <a:endParaRPr lang="lt-LT" dirty="0"/>
          </a:p>
          <a:p>
            <a:r>
              <a:rPr lang="lt-LT" dirty="0"/>
              <a:t>Viskas! Su šia </a:t>
            </a:r>
            <a:r>
              <a:rPr lang="lt-LT" dirty="0" err="1"/>
              <a:t>konsoline</a:t>
            </a:r>
            <a:r>
              <a:rPr lang="lt-LT" dirty="0"/>
              <a:t> </a:t>
            </a:r>
            <a:r>
              <a:rPr lang="lt-LT" dirty="0" err="1"/>
              <a:t>Python</a:t>
            </a:r>
            <a:r>
              <a:rPr lang="lt-LT" dirty="0"/>
              <a:t> programa galime kurti, gauti, atnaujinti ir ištrinti įrašus iš savo duomenų bazės naudodami </a:t>
            </a:r>
            <a:r>
              <a:rPr lang="lt-LT" dirty="0" err="1"/>
              <a:t>SQLAlchemy</a:t>
            </a:r>
            <a:r>
              <a:rPr lang="lt-LT" dirty="0"/>
              <a:t>. Kitoje paskaitoje gilinsimės į pažangesnes </a:t>
            </a:r>
            <a:r>
              <a:rPr lang="lt-LT" dirty="0" err="1"/>
              <a:t>SQLAlchemy</a:t>
            </a:r>
            <a:r>
              <a:rPr lang="lt-LT" dirty="0"/>
              <a:t> koncepcijas. Dėkojame už dėmesį ir iki susitikimo kitoje sesijoje! aptarėme, kaip gauti ir įtraukti duomenis į mūsų duomenų bazę naudojant </a:t>
            </a:r>
            <a:r>
              <a:rPr lang="lt-LT" dirty="0" err="1"/>
              <a:t>SQLAlchemy</a:t>
            </a:r>
            <a:r>
              <a:rPr lang="lt-LT" dirty="0"/>
              <a:t> iš konsolės </a:t>
            </a:r>
            <a:r>
              <a:rPr lang="lt-LT" dirty="0" err="1"/>
              <a:t>Python</a:t>
            </a:r>
            <a:r>
              <a:rPr lang="lt-LT" dirty="0"/>
              <a:t> programos. Šiandien mes išplėsime šią programą įtraukdami įrašų atnaujinimo ir trynimo parinktis. Pasinerkime.</a:t>
            </a:r>
          </a:p>
          <a:p>
            <a:endParaRPr lang="lt-LT" dirty="0"/>
          </a:p>
          <a:p>
            <a:r>
              <a:rPr lang="lt-LT" dirty="0"/>
              <a:t>Tęsiame nuo ten, kur baigėme:</a:t>
            </a:r>
          </a:p>
          <a:p>
            <a:endParaRPr lang="lt-LT" dirty="0"/>
          </a:p>
          <a:p>
            <a:r>
              <a:rPr lang="lt-LT" dirty="0"/>
              <a:t> </a:t>
            </a:r>
            <a:r>
              <a:rPr lang="lt-LT" dirty="0" err="1"/>
              <a:t>if</a:t>
            </a:r>
            <a:r>
              <a:rPr lang="lt-LT" dirty="0"/>
              <a:t> pasirinkimas == 3:</a:t>
            </a:r>
          </a:p>
          <a:p>
            <a:r>
              <a:rPr lang="lt-LT" dirty="0"/>
              <a:t>        </a:t>
            </a:r>
            <a:r>
              <a:rPr lang="lt-LT" dirty="0" err="1"/>
              <a:t>id_to_update</a:t>
            </a:r>
            <a:r>
              <a:rPr lang="lt-LT" dirty="0"/>
              <a:t> = </a:t>
            </a:r>
            <a:r>
              <a:rPr lang="lt-LT" dirty="0" err="1"/>
              <a:t>int</a:t>
            </a:r>
            <a:r>
              <a:rPr lang="lt-LT" dirty="0"/>
              <a:t>(</a:t>
            </a:r>
            <a:r>
              <a:rPr lang="lt-LT" dirty="0" err="1"/>
              <a:t>input</a:t>
            </a:r>
            <a:r>
              <a:rPr lang="lt-LT" dirty="0"/>
              <a:t>("Įveskite projekto ID, kurį norite atnaujinti"))</a:t>
            </a:r>
          </a:p>
          <a:p>
            <a:r>
              <a:rPr lang="lt-LT" dirty="0"/>
              <a:t>        </a:t>
            </a:r>
            <a:r>
              <a:rPr lang="lt-LT" dirty="0" err="1"/>
              <a:t>projektas_to_update</a:t>
            </a:r>
            <a:r>
              <a:rPr lang="lt-LT" dirty="0"/>
              <a:t> = </a:t>
            </a:r>
            <a:r>
              <a:rPr lang="lt-LT" dirty="0" err="1"/>
              <a:t>session.query</a:t>
            </a:r>
            <a:r>
              <a:rPr lang="lt-LT" dirty="0"/>
              <a:t>(Projektas).</a:t>
            </a:r>
            <a:r>
              <a:rPr lang="lt-LT" dirty="0" err="1"/>
              <a:t>get</a:t>
            </a:r>
            <a:r>
              <a:rPr lang="lt-LT" dirty="0"/>
              <a:t>(</a:t>
            </a:r>
            <a:r>
              <a:rPr lang="lt-LT" dirty="0" err="1"/>
              <a:t>id_to_update</a:t>
            </a:r>
            <a:r>
              <a:rPr lang="lt-LT" dirty="0"/>
              <a:t>)</a:t>
            </a:r>
          </a:p>
          <a:p>
            <a:r>
              <a:rPr lang="lt-LT" dirty="0"/>
              <a:t>        </a:t>
            </a:r>
          </a:p>
          <a:p>
            <a:r>
              <a:rPr lang="lt-LT" dirty="0"/>
              <a:t>        </a:t>
            </a:r>
            <a:r>
              <a:rPr lang="lt-LT" dirty="0" err="1"/>
              <a:t>if</a:t>
            </a:r>
            <a:r>
              <a:rPr lang="lt-LT" dirty="0"/>
              <a:t> </a:t>
            </a:r>
            <a:r>
              <a:rPr lang="lt-LT" dirty="0" err="1"/>
              <a:t>projektas_to_update</a:t>
            </a:r>
            <a:r>
              <a:rPr lang="lt-LT" dirty="0"/>
              <a:t>:</a:t>
            </a:r>
          </a:p>
          <a:p>
            <a:r>
              <a:rPr lang="lt-LT" dirty="0"/>
              <a:t>            </a:t>
            </a:r>
            <a:r>
              <a:rPr lang="lt-LT" dirty="0" err="1"/>
              <a:t>new_name</a:t>
            </a:r>
            <a:r>
              <a:rPr lang="lt-LT" dirty="0"/>
              <a:t> = </a:t>
            </a:r>
            <a:r>
              <a:rPr lang="lt-LT" dirty="0" err="1"/>
              <a:t>input</a:t>
            </a:r>
            <a:r>
              <a:rPr lang="lt-LT" dirty="0"/>
              <a:t>("Įveskite naują projekto pavadinimą")</a:t>
            </a:r>
          </a:p>
          <a:p>
            <a:r>
              <a:rPr lang="lt-LT" dirty="0"/>
              <a:t>            </a:t>
            </a:r>
            <a:r>
              <a:rPr lang="lt-LT" dirty="0" err="1"/>
              <a:t>new_price</a:t>
            </a:r>
            <a:r>
              <a:rPr lang="lt-LT" dirty="0"/>
              <a:t> = </a:t>
            </a:r>
            <a:r>
              <a:rPr lang="lt-LT" dirty="0" err="1"/>
              <a:t>float</a:t>
            </a:r>
            <a:r>
              <a:rPr lang="lt-LT" dirty="0"/>
              <a:t>(</a:t>
            </a:r>
            <a:r>
              <a:rPr lang="lt-LT" dirty="0" err="1"/>
              <a:t>input</a:t>
            </a:r>
            <a:r>
              <a:rPr lang="lt-LT" dirty="0"/>
              <a:t>("Įveskite naują projekto kainą"))</a:t>
            </a:r>
          </a:p>
          <a:p>
            <a:r>
              <a:rPr lang="lt-LT" dirty="0"/>
              <a:t>            </a:t>
            </a:r>
          </a:p>
          <a:p>
            <a:r>
              <a:rPr lang="lt-LT" dirty="0"/>
              <a:t>            </a:t>
            </a:r>
            <a:r>
              <a:rPr lang="lt-LT" dirty="0" err="1"/>
              <a:t>projektas_to_update.name</a:t>
            </a:r>
            <a:r>
              <a:rPr lang="lt-LT" dirty="0"/>
              <a:t> = </a:t>
            </a:r>
            <a:r>
              <a:rPr lang="lt-LT" dirty="0" err="1"/>
              <a:t>new_name</a:t>
            </a:r>
            <a:endParaRPr lang="lt-LT" dirty="0"/>
          </a:p>
          <a:p>
            <a:r>
              <a:rPr lang="lt-LT" dirty="0"/>
              <a:t>            </a:t>
            </a:r>
            <a:r>
              <a:rPr lang="lt-LT" dirty="0" err="1"/>
              <a:t>projektas_to_update.price</a:t>
            </a:r>
            <a:r>
              <a:rPr lang="lt-LT" dirty="0"/>
              <a:t> = </a:t>
            </a:r>
            <a:r>
              <a:rPr lang="lt-LT" dirty="0" err="1"/>
              <a:t>new_price</a:t>
            </a:r>
            <a:endParaRPr lang="lt-LT" dirty="0"/>
          </a:p>
          <a:p>
            <a:r>
              <a:rPr lang="lt-LT" dirty="0"/>
              <a:t>            </a:t>
            </a:r>
            <a:r>
              <a:rPr lang="lt-LT" dirty="0" err="1"/>
              <a:t>session.commit</a:t>
            </a:r>
            <a:r>
              <a:rPr lang="lt-LT" dirty="0"/>
              <a:t>()</a:t>
            </a:r>
          </a:p>
          <a:p>
            <a:r>
              <a:rPr lang="lt-LT" dirty="0"/>
              <a:t>            </a:t>
            </a:r>
            <a:r>
              <a:rPr lang="lt-LT" dirty="0" err="1"/>
              <a:t>print</a:t>
            </a:r>
            <a:r>
              <a:rPr lang="lt-LT" dirty="0"/>
              <a:t>("Projektas atnaujintas sėkmingai!")</a:t>
            </a:r>
          </a:p>
          <a:p>
            <a:r>
              <a:rPr lang="lt-LT" dirty="0"/>
              <a:t>        </a:t>
            </a:r>
            <a:r>
              <a:rPr lang="lt-LT" dirty="0" err="1"/>
              <a:t>else</a:t>
            </a:r>
            <a:r>
              <a:rPr lang="lt-LT" dirty="0"/>
              <a:t>:</a:t>
            </a:r>
          </a:p>
          <a:p>
            <a:r>
              <a:rPr lang="lt-LT" dirty="0"/>
              <a:t>            </a:t>
            </a:r>
            <a:r>
              <a:rPr lang="lt-LT" dirty="0" err="1"/>
              <a:t>print</a:t>
            </a:r>
            <a:r>
              <a:rPr lang="lt-LT" dirty="0"/>
              <a:t>("Projekto su nurodytu ID nerasta.")</a:t>
            </a:r>
          </a:p>
          <a:p>
            <a:r>
              <a:rPr lang="lt-LT" dirty="0"/>
              <a:t>            </a:t>
            </a:r>
          </a:p>
          <a:p>
            <a:r>
              <a:rPr lang="lt-LT" dirty="0"/>
              <a:t>    </a:t>
            </a:r>
            <a:r>
              <a:rPr lang="lt-LT" dirty="0" err="1"/>
              <a:t>if</a:t>
            </a:r>
            <a:r>
              <a:rPr lang="lt-LT" dirty="0"/>
              <a:t> pasirinkimas == 4:</a:t>
            </a:r>
          </a:p>
          <a:p>
            <a:r>
              <a:rPr lang="lt-LT" dirty="0"/>
              <a:t>        </a:t>
            </a:r>
            <a:r>
              <a:rPr lang="lt-LT" dirty="0" err="1"/>
              <a:t>id_to_delete</a:t>
            </a:r>
            <a:r>
              <a:rPr lang="lt-LT" dirty="0"/>
              <a:t> = </a:t>
            </a:r>
            <a:r>
              <a:rPr lang="lt-LT" dirty="0" err="1"/>
              <a:t>int</a:t>
            </a:r>
            <a:r>
              <a:rPr lang="lt-LT" dirty="0"/>
              <a:t>(</a:t>
            </a:r>
            <a:r>
              <a:rPr lang="lt-LT" dirty="0" err="1"/>
              <a:t>input</a:t>
            </a:r>
            <a:r>
              <a:rPr lang="lt-LT" dirty="0"/>
              <a:t>("Įveskite projekto ID, kurį norite ištrinti"))</a:t>
            </a:r>
          </a:p>
          <a:p>
            <a:r>
              <a:rPr lang="lt-LT" dirty="0"/>
              <a:t>        </a:t>
            </a:r>
            <a:r>
              <a:rPr lang="lt-LT" dirty="0" err="1"/>
              <a:t>projektas_to_delete</a:t>
            </a:r>
            <a:r>
              <a:rPr lang="lt-LT" dirty="0"/>
              <a:t> = </a:t>
            </a:r>
            <a:r>
              <a:rPr lang="lt-LT" dirty="0" err="1"/>
              <a:t>session.query</a:t>
            </a:r>
            <a:r>
              <a:rPr lang="lt-LT" dirty="0"/>
              <a:t>(Projektas).</a:t>
            </a:r>
            <a:r>
              <a:rPr lang="lt-LT" dirty="0" err="1"/>
              <a:t>get</a:t>
            </a:r>
            <a:r>
              <a:rPr lang="lt-LT" dirty="0"/>
              <a:t>(</a:t>
            </a:r>
            <a:r>
              <a:rPr lang="lt-LT" dirty="0" err="1"/>
              <a:t>id_to_delete</a:t>
            </a:r>
            <a:r>
              <a:rPr lang="lt-LT" dirty="0"/>
              <a:t>)</a:t>
            </a:r>
          </a:p>
          <a:p>
            <a:r>
              <a:rPr lang="lt-LT" dirty="0"/>
              <a:t>        </a:t>
            </a:r>
          </a:p>
          <a:p>
            <a:r>
              <a:rPr lang="lt-LT" dirty="0"/>
              <a:t>        </a:t>
            </a:r>
            <a:r>
              <a:rPr lang="lt-LT" dirty="0" err="1"/>
              <a:t>if</a:t>
            </a:r>
            <a:r>
              <a:rPr lang="lt-LT" dirty="0"/>
              <a:t> </a:t>
            </a:r>
            <a:r>
              <a:rPr lang="lt-LT" dirty="0" err="1"/>
              <a:t>projektas_to_delete</a:t>
            </a:r>
            <a:r>
              <a:rPr lang="lt-LT" dirty="0"/>
              <a:t>:</a:t>
            </a:r>
          </a:p>
          <a:p>
            <a:r>
              <a:rPr lang="lt-LT" dirty="0"/>
              <a:t>            </a:t>
            </a:r>
            <a:r>
              <a:rPr lang="lt-LT" dirty="0" err="1"/>
              <a:t>session.delete</a:t>
            </a:r>
            <a:r>
              <a:rPr lang="lt-LT" dirty="0"/>
              <a:t>(</a:t>
            </a:r>
            <a:r>
              <a:rPr lang="lt-LT" dirty="0" err="1"/>
              <a:t>projektas_to_delete</a:t>
            </a:r>
            <a:r>
              <a:rPr lang="lt-LT" dirty="0"/>
              <a:t>)</a:t>
            </a:r>
          </a:p>
          <a:p>
            <a:r>
              <a:rPr lang="lt-LT" dirty="0"/>
              <a:t>            </a:t>
            </a:r>
            <a:r>
              <a:rPr lang="lt-LT" dirty="0" err="1"/>
              <a:t>session.commit</a:t>
            </a:r>
            <a:r>
              <a:rPr lang="lt-LT" dirty="0"/>
              <a:t>()</a:t>
            </a:r>
          </a:p>
          <a:p>
            <a:r>
              <a:rPr lang="lt-LT" dirty="0"/>
              <a:t>            </a:t>
            </a:r>
            <a:r>
              <a:rPr lang="lt-LT" dirty="0" err="1"/>
              <a:t>print</a:t>
            </a:r>
            <a:r>
              <a:rPr lang="lt-LT" dirty="0"/>
              <a:t>("Projektas ištrintas sėkmingai!")</a:t>
            </a:r>
          </a:p>
          <a:p>
            <a:r>
              <a:rPr lang="lt-LT" dirty="0"/>
              <a:t>        </a:t>
            </a:r>
            <a:r>
              <a:rPr lang="lt-LT" dirty="0" err="1"/>
              <a:t>else</a:t>
            </a:r>
            <a:r>
              <a:rPr lang="lt-LT" dirty="0"/>
              <a:t>:</a:t>
            </a:r>
          </a:p>
          <a:p>
            <a:r>
              <a:rPr lang="lt-LT" dirty="0"/>
              <a:t>            </a:t>
            </a:r>
            <a:r>
              <a:rPr lang="lt-LT" dirty="0" err="1"/>
              <a:t>print</a:t>
            </a:r>
            <a:r>
              <a:rPr lang="lt-LT" dirty="0"/>
              <a:t>("Projekto su nurodytu ID nerasta\</a:t>
            </a:r>
          </a:p>
          <a:p>
            <a:endParaRPr lang="lt-LT" dirty="0"/>
          </a:p>
          <a:p>
            <a:r>
              <a:rPr lang="lt-LT" dirty="0"/>
              <a:t>Jei pasirinkimas lygus 3, tai reiškia, kad vartotojas nori atnaujinti projektą. Programa paragins vartotoją įvesti projekto, kurį nori atnaujinti, ID. Tada programa paims atitinkamą Projektas egzempliorių iš duomenų bazės ir, jei toks yra, atnaujins jo pavadinimą ir kainos atributus naujomis vartotojo pateiktomis reikšmėmis. Po atnaujinimų seansas įpareigotas naudojant </a:t>
            </a:r>
            <a:r>
              <a:rPr lang="lt-LT" dirty="0" err="1"/>
              <a:t>session.commit</a:t>
            </a:r>
            <a:r>
              <a:rPr lang="lt-LT" dirty="0"/>
              <a:t>(), kad būtų išsaugoti šie pakeitimai.</a:t>
            </a:r>
          </a:p>
          <a:p>
            <a:endParaRPr lang="lt-LT" dirty="0"/>
          </a:p>
          <a:p>
            <a:r>
              <a:rPr lang="lt-LT" dirty="0"/>
              <a:t>Jei pasirinkimas lygus 4, vartotojas nori ištrinti projektą. Paraginusi projekto ID, programa bandys nuskaityti Projektas egzempliorių su tuo ID. Jei egzempliorius randamas, jis pažymimas ištrynimui naudojant </a:t>
            </a:r>
            <a:r>
              <a:rPr lang="lt-LT" dirty="0" err="1"/>
              <a:t>session.delete</a:t>
            </a:r>
            <a:r>
              <a:rPr lang="lt-LT" dirty="0"/>
              <a:t>(), o seansas įpareigotas naudojant </a:t>
            </a:r>
            <a:r>
              <a:rPr lang="lt-LT" dirty="0" err="1"/>
              <a:t>session.commit</a:t>
            </a:r>
            <a:r>
              <a:rPr lang="lt-LT" dirty="0"/>
              <a:t>(), kad būtų užbaigtas ištrynimas.</a:t>
            </a:r>
          </a:p>
          <a:p>
            <a:endParaRPr lang="lt-LT" dirty="0"/>
          </a:p>
          <a:p>
            <a:r>
              <a:rPr lang="lt-LT" dirty="0"/>
              <a:t>Abiem atvejais, jei Projektas egzempliorius su pateiktu ID nerandamas, išspausdinamas klaidos pranešimas, informuojantis vartotoją.</a:t>
            </a:r>
          </a:p>
          <a:p>
            <a:endParaRPr lang="lt-LT" dirty="0"/>
          </a:p>
          <a:p>
            <a:r>
              <a:rPr lang="lt-LT" dirty="0"/>
              <a:t>Viskas! Su šia </a:t>
            </a:r>
            <a:r>
              <a:rPr lang="lt-LT" dirty="0" err="1"/>
              <a:t>konsoline</a:t>
            </a:r>
            <a:r>
              <a:rPr lang="lt-LT" dirty="0"/>
              <a:t> </a:t>
            </a:r>
            <a:r>
              <a:rPr lang="lt-LT" dirty="0" err="1"/>
              <a:t>Python</a:t>
            </a:r>
            <a:r>
              <a:rPr lang="lt-LT" dirty="0"/>
              <a:t> programa galime kurti, gauti, atnaujinti ir ištrinti įrašus iš savo duomenų bazės naudodami </a:t>
            </a:r>
            <a:r>
              <a:rPr lang="lt-LT" dirty="0" err="1"/>
              <a:t>SQLAlchemy</a:t>
            </a:r>
            <a:r>
              <a:rPr lang="lt-LT" dirty="0"/>
              <a:t>. Kitoje paskaitoje gilinsimės į pažangesnes </a:t>
            </a:r>
            <a:r>
              <a:rPr lang="lt-LT" dirty="0" err="1"/>
              <a:t>SQLAlchemy</a:t>
            </a:r>
            <a:r>
              <a:rPr lang="lt-LT" dirty="0"/>
              <a:t> koncepcijas. Dėkoju už dėmesį ir iki susitikimo kitoje sesijoje!</a:t>
            </a:r>
            <a:endParaRPr lang="en-LT" dirty="0"/>
          </a:p>
        </p:txBody>
      </p:sp>
      <p:sp>
        <p:nvSpPr>
          <p:cNvPr id="4" name="Slide Number Placeholder 3"/>
          <p:cNvSpPr>
            <a:spLocks noGrp="1"/>
          </p:cNvSpPr>
          <p:nvPr>
            <p:ph type="sldNum" sz="quarter" idx="5"/>
          </p:nvPr>
        </p:nvSpPr>
        <p:spPr/>
        <p:txBody>
          <a:bodyPr/>
          <a:lstStyle/>
          <a:p>
            <a:fld id="{194498EC-A79F-9341-9B7E-D46BAA65CAA8}" type="slidenum">
              <a:rPr lang="en-LT" smtClean="0"/>
              <a:t>11</a:t>
            </a:fld>
            <a:endParaRPr lang="en-LT"/>
          </a:p>
        </p:txBody>
      </p:sp>
    </p:spTree>
    <p:extLst>
      <p:ext uri="{BB962C8B-B14F-4D97-AF65-F5344CB8AC3E}">
        <p14:creationId xmlns:p14="http://schemas.microsoft.com/office/powerpoint/2010/main" val="340164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Susipazinsime su SQLALchemy moduliu, naudosimes ORM irankiais ir duomenu bazeje atliksime create, read, update ir delete veiksmus kas paprastai yra CRUD ()</a:t>
            </a:r>
          </a:p>
        </p:txBody>
      </p:sp>
      <p:sp>
        <p:nvSpPr>
          <p:cNvPr id="4" name="Slide Number Placeholder 3"/>
          <p:cNvSpPr>
            <a:spLocks noGrp="1"/>
          </p:cNvSpPr>
          <p:nvPr>
            <p:ph type="sldNum" sz="quarter" idx="5"/>
          </p:nvPr>
        </p:nvSpPr>
        <p:spPr/>
        <p:txBody>
          <a:bodyPr/>
          <a:lstStyle/>
          <a:p>
            <a:fld id="{194498EC-A79F-9341-9B7E-D46BAA65CAA8}" type="slidenum">
              <a:rPr lang="en-LT" smtClean="0"/>
              <a:t>2</a:t>
            </a:fld>
            <a:endParaRPr lang="en-LT"/>
          </a:p>
        </p:txBody>
      </p:sp>
    </p:spTree>
    <p:extLst>
      <p:ext uri="{BB962C8B-B14F-4D97-AF65-F5344CB8AC3E}">
        <p14:creationId xmlns:p14="http://schemas.microsoft.com/office/powerpoint/2010/main" val="207702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Taigi šiandien mes kalbėsime apie neįtikėtinai naudingą </a:t>
            </a:r>
            <a:r>
              <a:rPr lang="lt-LT" dirty="0" err="1"/>
              <a:t>Python</a:t>
            </a:r>
            <a:r>
              <a:rPr lang="lt-LT" dirty="0"/>
              <a:t> įrankį, vadinamą </a:t>
            </a:r>
            <a:r>
              <a:rPr lang="lt-LT" dirty="0" err="1"/>
              <a:t>SQLAlchemy</a:t>
            </a:r>
            <a:r>
              <a:rPr lang="lt-LT" dirty="0"/>
              <a:t>. Taigi, kas tiksliai yra </a:t>
            </a:r>
            <a:r>
              <a:rPr lang="lt-LT" dirty="0" err="1"/>
              <a:t>SQLAlchemy</a:t>
            </a:r>
            <a:r>
              <a:rPr lang="lt-LT" dirty="0"/>
              <a:t>?</a:t>
            </a:r>
          </a:p>
          <a:p>
            <a:endParaRPr lang="lt-LT" dirty="0"/>
          </a:p>
          <a:p>
            <a:r>
              <a:rPr lang="lt-LT" dirty="0" err="1"/>
              <a:t>SQLAlchemy</a:t>
            </a:r>
            <a:r>
              <a:rPr lang="lt-LT" dirty="0"/>
              <a:t> yra SQL įrankių rinkinys ir objektų ir santykių atvaizdavimo (ORM) sistema, teikianti visą gerai žinomų įmonės lygio patvarumo modelių rinkinį, skirtą veiksmingai ir našiai prieigai prie duomenų bazės. Jis skirtas atlikti dvi pagrindines užduotis: bendrauti su duomenų baze naudojant SQL komandas ir konvertuoti SQL duomenis į </a:t>
            </a:r>
            <a:r>
              <a:rPr lang="lt-LT" dirty="0" err="1"/>
              <a:t>Python</a:t>
            </a:r>
            <a:r>
              <a:rPr lang="lt-LT" dirty="0"/>
              <a:t> objektus ir atvirkščiai. Tai supaprastina šias užduotis ir suteikia daugiau </a:t>
            </a:r>
            <a:r>
              <a:rPr lang="lt-LT" dirty="0" err="1"/>
              <a:t>Pythonic</a:t>
            </a:r>
            <a:r>
              <a:rPr lang="lt-LT" dirty="0"/>
              <a:t> pojūtį duomenų bazės operacijoms.</a:t>
            </a:r>
          </a:p>
          <a:p>
            <a:endParaRPr lang="lt-LT" dirty="0"/>
          </a:p>
          <a:p>
            <a:r>
              <a:rPr lang="lt-LT" dirty="0"/>
              <a:t>Dabar pasigilinkime šiek tiek giliau. </a:t>
            </a:r>
            <a:r>
              <a:rPr lang="lt-LT" dirty="0" err="1"/>
              <a:t>SQLAlchemy</a:t>
            </a:r>
            <a:r>
              <a:rPr lang="lt-LT" dirty="0"/>
              <a:t> yra padalinta į dvi pagrindines dalis:</a:t>
            </a:r>
          </a:p>
          <a:p>
            <a:endParaRPr lang="lt-LT" dirty="0"/>
          </a:p>
          <a:p>
            <a:r>
              <a:rPr lang="lt-LT" dirty="0"/>
              <a:t>„</a:t>
            </a:r>
            <a:r>
              <a:rPr lang="lt-LT" dirty="0" err="1"/>
              <a:t>SQLAlchemy</a:t>
            </a:r>
            <a:r>
              <a:rPr lang="lt-LT" dirty="0"/>
              <a:t> </a:t>
            </a:r>
            <a:r>
              <a:rPr lang="lt-LT" dirty="0" err="1"/>
              <a:t>Core</a:t>
            </a:r>
            <a:r>
              <a:rPr lang="lt-LT" dirty="0"/>
              <a:t>“: „</a:t>
            </a:r>
            <a:r>
              <a:rPr lang="lt-LT" dirty="0" err="1"/>
              <a:t>Core</a:t>
            </a:r>
            <a:r>
              <a:rPr lang="lt-LT" dirty="0"/>
              <a:t>“ yra šios bibliotekos pagrindas. Jame pateikiami įrankiai, reikalingi neapdorotam SQL manipuliavimui ir vykdymui. Iš esmės tai yra SQL komandų abstrakcijos sluoksnis, todėl </a:t>
            </a:r>
            <a:r>
              <a:rPr lang="lt-LT" dirty="0" err="1"/>
              <a:t>Python</a:t>
            </a:r>
            <a:r>
              <a:rPr lang="lt-LT" dirty="0"/>
              <a:t> kūrėjams jas lengviau ir intuityviau naudoti. Jis veikia beveik su visų tipų duomenų bazėmis, ne tik su SQLite3. Taigi, jei esate susipažinę su kitomis duomenų bazių sistemomis, tokiomis kaip „</a:t>
            </a:r>
            <a:r>
              <a:rPr lang="lt-LT" dirty="0" err="1"/>
              <a:t>PostgreSQL</a:t>
            </a:r>
            <a:r>
              <a:rPr lang="lt-LT" dirty="0"/>
              <a:t>“ ar „MySQL“, „</a:t>
            </a:r>
            <a:r>
              <a:rPr lang="lt-LT" dirty="0" err="1"/>
              <a:t>SQLAlchemy</a:t>
            </a:r>
            <a:r>
              <a:rPr lang="lt-LT" dirty="0"/>
              <a:t> </a:t>
            </a:r>
            <a:r>
              <a:rPr lang="lt-LT" dirty="0" err="1"/>
              <a:t>Core</a:t>
            </a:r>
            <a:r>
              <a:rPr lang="lt-LT" dirty="0"/>
              <a:t>“ gali visas jas tvarkyti sklandžiai.</a:t>
            </a:r>
          </a:p>
          <a:p>
            <a:endParaRPr lang="lt-LT" dirty="0"/>
          </a:p>
          <a:p>
            <a:r>
              <a:rPr lang="lt-LT" dirty="0" err="1"/>
              <a:t>SQLAlchemy</a:t>
            </a:r>
            <a:r>
              <a:rPr lang="lt-LT" dirty="0"/>
              <a:t> ORM: ORM reiškia objektų ir santykių atvaizdavimą. ORM yra dar vienas abstrakcijos sluoksnis, leidžiantis sąveikauti su duomenų baze naudojant </a:t>
            </a:r>
            <a:r>
              <a:rPr lang="lt-LT" dirty="0" err="1"/>
              <a:t>Python</a:t>
            </a:r>
            <a:r>
              <a:rPr lang="lt-LT" dirty="0"/>
              <a:t> objektus, o ne SQL komandas. Tai reiškia, kad galite kurti, skaityti, atnaujinti ir ištrinti įrašus savo duomenų bazėje arba, kitaip tariant, atlikti CRUD operacijas, nerašydami jokio SQL. Jis automatizuoja vertimą tarp </a:t>
            </a:r>
            <a:r>
              <a:rPr lang="lt-LT" dirty="0" err="1"/>
              <a:t>Python</a:t>
            </a:r>
            <a:r>
              <a:rPr lang="lt-LT" dirty="0"/>
              <a:t> objektų ir duomenų bazės lentelių. Taip jūsų kodas tampa švaresnis, lengviau skaitomas ir prižiūrimas.</a:t>
            </a:r>
          </a:p>
          <a:p>
            <a:endParaRPr lang="lt-LT" dirty="0"/>
          </a:p>
          <a:p>
            <a:r>
              <a:rPr lang="lt-LT" dirty="0" err="1"/>
              <a:t>SQLAlchemy</a:t>
            </a:r>
            <a:r>
              <a:rPr lang="lt-LT" dirty="0"/>
              <a:t> nėra vienintelis galimas ORM modulis. Netgi </a:t>
            </a:r>
            <a:r>
              <a:rPr lang="lt-LT" dirty="0" err="1"/>
              <a:t>Python</a:t>
            </a:r>
            <a:r>
              <a:rPr lang="lt-LT" dirty="0"/>
              <a:t> ekosistemoje yra kitų įrankių, teikiančių panašias funkcijas. Tačiau „</a:t>
            </a:r>
            <a:r>
              <a:rPr lang="lt-LT" dirty="0" err="1"/>
              <a:t>SQLAlchemy</a:t>
            </a:r>
            <a:r>
              <a:rPr lang="lt-LT" dirty="0"/>
              <a:t>“ yra gerai žinomas dėl savo lankstumo ir detalios SQL ir duomenų bazės operacijų valdymo. Tai patikimas įrankis, kurį naudoja daugelis kūrėjų visame pasaulyje.</a:t>
            </a:r>
          </a:p>
          <a:p>
            <a:endParaRPr lang="lt-LT" dirty="0"/>
          </a:p>
          <a:p>
            <a:r>
              <a:rPr lang="lt-LT" dirty="0"/>
              <a:t>Panašių modulių yra ir kitose programavimo kalbose. Pavyzdžiui, Java </a:t>
            </a:r>
            <a:r>
              <a:rPr lang="lt-LT" dirty="0" err="1"/>
              <a:t>hibernate</a:t>
            </a:r>
            <a:r>
              <a:rPr lang="lt-LT" dirty="0"/>
              <a:t> tarnauja panašiam tikslui, parodydama, kokia plačiai paplitusi ir svarbi ši koncepcija įvairiose kalbose.</a:t>
            </a:r>
          </a:p>
          <a:p>
            <a:endParaRPr lang="lt-LT" dirty="0"/>
          </a:p>
          <a:p>
            <a:r>
              <a:rPr lang="lt-LT" dirty="0"/>
              <a:t>Apibendrinant, nesvarbu, ar manipuliuojate duomenimis tiesiogiai naudodami SQL, ar susiejate duomenis su </a:t>
            </a:r>
            <a:r>
              <a:rPr lang="lt-LT" dirty="0" err="1"/>
              <a:t>Python</a:t>
            </a:r>
            <a:r>
              <a:rPr lang="lt-LT" dirty="0"/>
              <a:t> objektais, kad būtų lengviau pasiekti ir manipuliuoti, </a:t>
            </a:r>
            <a:r>
              <a:rPr lang="lt-LT" dirty="0" err="1"/>
              <a:t>SQLAlchemy</a:t>
            </a:r>
            <a:r>
              <a:rPr lang="lt-LT" dirty="0"/>
              <a:t> turi įrankius, kad šios užduotys būtų paprastesnės ir efektyvesnės. Savo </a:t>
            </a:r>
            <a:r>
              <a:rPr lang="lt-LT" dirty="0" err="1"/>
              <a:t>Python</a:t>
            </a:r>
            <a:r>
              <a:rPr lang="lt-LT" dirty="0"/>
              <a:t> kelionėje mes gilinsimės į pagrindinius ir ORM </a:t>
            </a:r>
            <a:r>
              <a:rPr lang="lt-LT" dirty="0" err="1"/>
              <a:t>SQLAlchemy</a:t>
            </a:r>
            <a:r>
              <a:rPr lang="lt-LT" dirty="0"/>
              <a:t> aspektus, suteikdami jums tvirtą pagrindą atlikti bet kokias duomenų išlikimo užduotis naudojant </a:t>
            </a:r>
            <a:r>
              <a:rPr lang="lt-LT" dirty="0" err="1"/>
              <a:t>Python</a:t>
            </a:r>
            <a:r>
              <a:rPr lang="lt-LT" dirty="0"/>
              <a:t>.</a:t>
            </a:r>
          </a:p>
          <a:p>
            <a:endParaRPr lang="lt-LT" dirty="0"/>
          </a:p>
          <a:p>
            <a:r>
              <a:rPr lang="lt-LT" dirty="0"/>
              <a:t>Dabar pasiraitokime rankoves ir kitoje pamokoje susitepkime rankas tikru kodu.</a:t>
            </a:r>
            <a:endParaRPr lang="en-LT" dirty="0"/>
          </a:p>
        </p:txBody>
      </p:sp>
      <p:sp>
        <p:nvSpPr>
          <p:cNvPr id="4" name="Slide Number Placeholder 3"/>
          <p:cNvSpPr>
            <a:spLocks noGrp="1"/>
          </p:cNvSpPr>
          <p:nvPr>
            <p:ph type="sldNum" sz="quarter" idx="5"/>
          </p:nvPr>
        </p:nvSpPr>
        <p:spPr/>
        <p:txBody>
          <a:bodyPr/>
          <a:lstStyle/>
          <a:p>
            <a:fld id="{194498EC-A79F-9341-9B7E-D46BAA65CAA8}" type="slidenum">
              <a:rPr lang="en-LT" smtClean="0"/>
              <a:t>3</a:t>
            </a:fld>
            <a:endParaRPr lang="en-LT"/>
          </a:p>
        </p:txBody>
      </p:sp>
    </p:spTree>
    <p:extLst>
      <p:ext uri="{BB962C8B-B14F-4D97-AF65-F5344CB8AC3E}">
        <p14:creationId xmlns:p14="http://schemas.microsoft.com/office/powerpoint/2010/main" val="68907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Dabar aptarsime, kaip naudoti </a:t>
            </a:r>
            <a:r>
              <a:rPr lang="lt-LT" dirty="0" err="1"/>
              <a:t>SQLAlchemy</a:t>
            </a:r>
            <a:r>
              <a:rPr lang="lt-LT" dirty="0"/>
              <a:t> norint apibrėžti </a:t>
            </a:r>
            <a:r>
              <a:rPr lang="lt-LT" dirty="0" err="1"/>
              <a:t>Python</a:t>
            </a:r>
            <a:r>
              <a:rPr lang="lt-LT" dirty="0"/>
              <a:t> klasę, kuri susieta su duomenų bazės lentele.</a:t>
            </a:r>
          </a:p>
          <a:p>
            <a:endParaRPr lang="lt-LT" dirty="0"/>
          </a:p>
          <a:p>
            <a:r>
              <a:rPr lang="lt-LT" dirty="0"/>
              <a:t>Pirmiausia pažvelkime į būtiną importą:</a:t>
            </a:r>
          </a:p>
          <a:p>
            <a:endParaRPr lang="lt-LT" dirty="0"/>
          </a:p>
          <a:p>
            <a:r>
              <a:rPr lang="lt-LT" dirty="0" err="1"/>
              <a:t>import</a:t>
            </a:r>
            <a:r>
              <a:rPr lang="lt-LT" dirty="0"/>
              <a:t> </a:t>
            </a:r>
            <a:r>
              <a:rPr lang="lt-LT" dirty="0" err="1"/>
              <a:t>datetime</a:t>
            </a:r>
            <a:endParaRPr lang="lt-LT" dirty="0"/>
          </a:p>
          <a:p>
            <a:r>
              <a:rPr lang="lt-LT" dirty="0" err="1"/>
              <a:t>from</a:t>
            </a:r>
            <a:r>
              <a:rPr lang="lt-LT" dirty="0"/>
              <a:t> </a:t>
            </a:r>
            <a:r>
              <a:rPr lang="lt-LT" dirty="0" err="1"/>
              <a:t>sqlalchemy</a:t>
            </a:r>
            <a:r>
              <a:rPr lang="lt-LT" dirty="0"/>
              <a:t> </a:t>
            </a:r>
            <a:r>
              <a:rPr lang="lt-LT" dirty="0" err="1"/>
              <a:t>import</a:t>
            </a:r>
            <a:r>
              <a:rPr lang="lt-LT" dirty="0"/>
              <a:t> </a:t>
            </a:r>
            <a:r>
              <a:rPr lang="lt-LT" dirty="0" err="1"/>
              <a:t>Column</a:t>
            </a:r>
            <a:r>
              <a:rPr lang="lt-LT" dirty="0"/>
              <a:t>, </a:t>
            </a:r>
            <a:r>
              <a:rPr lang="lt-LT" dirty="0" err="1"/>
              <a:t>Integer</a:t>
            </a:r>
            <a:r>
              <a:rPr lang="lt-LT" dirty="0"/>
              <a:t>, </a:t>
            </a:r>
            <a:r>
              <a:rPr lang="lt-LT" dirty="0" err="1"/>
              <a:t>String</a:t>
            </a:r>
            <a:r>
              <a:rPr lang="lt-LT" dirty="0"/>
              <a:t>, </a:t>
            </a:r>
            <a:r>
              <a:rPr lang="lt-LT" dirty="0" err="1"/>
              <a:t>Float</a:t>
            </a:r>
            <a:r>
              <a:rPr lang="lt-LT" dirty="0"/>
              <a:t>, </a:t>
            </a:r>
            <a:r>
              <a:rPr lang="lt-LT" dirty="0" err="1"/>
              <a:t>DateTime</a:t>
            </a:r>
            <a:r>
              <a:rPr lang="lt-LT" dirty="0"/>
              <a:t>, </a:t>
            </a:r>
            <a:r>
              <a:rPr lang="lt-LT" dirty="0" err="1"/>
              <a:t>create_engine</a:t>
            </a:r>
            <a:r>
              <a:rPr lang="lt-LT" dirty="0"/>
              <a:t> </a:t>
            </a:r>
          </a:p>
          <a:p>
            <a:r>
              <a:rPr lang="lt-LT" dirty="0" err="1"/>
              <a:t>from</a:t>
            </a:r>
            <a:r>
              <a:rPr lang="lt-LT" dirty="0"/>
              <a:t> </a:t>
            </a:r>
            <a:r>
              <a:rPr lang="lt-LT" dirty="0" err="1"/>
              <a:t>sqlalchemy.ext.declarative</a:t>
            </a:r>
            <a:r>
              <a:rPr lang="lt-LT" dirty="0"/>
              <a:t> </a:t>
            </a:r>
            <a:r>
              <a:rPr lang="lt-LT" dirty="0" err="1"/>
              <a:t>import</a:t>
            </a:r>
            <a:r>
              <a:rPr lang="lt-LT" dirty="0"/>
              <a:t> </a:t>
            </a:r>
            <a:r>
              <a:rPr lang="lt-LT" dirty="0" err="1"/>
              <a:t>declarative_base</a:t>
            </a:r>
            <a:endParaRPr lang="lt-LT" dirty="0"/>
          </a:p>
          <a:p>
            <a:endParaRPr lang="lt-LT" dirty="0"/>
          </a:p>
          <a:p>
            <a:r>
              <a:rPr lang="lt-LT" dirty="0"/>
              <a:t>Čia mes importuojame reikiamus modulius. Laiko žymos duomenims naudojame datą ir laiką. </a:t>
            </a:r>
            <a:r>
              <a:rPr lang="lt-LT" dirty="0" err="1"/>
              <a:t>sqlalchemy</a:t>
            </a:r>
            <a:r>
              <a:rPr lang="lt-LT" dirty="0"/>
              <a:t> pateikia mums duomenų bazių tipus, kuriuos naudosime savo stulpeliams apibrėžti. Funkcija </a:t>
            </a:r>
            <a:r>
              <a:rPr lang="lt-LT" dirty="0" err="1"/>
              <a:t>create_engine</a:t>
            </a:r>
            <a:r>
              <a:rPr lang="lt-LT" dirty="0"/>
              <a:t> bus naudojama mūsų duomenų bazei nustatyti, o </a:t>
            </a:r>
            <a:r>
              <a:rPr lang="lt-LT" dirty="0" err="1"/>
              <a:t>declarative_base</a:t>
            </a:r>
            <a:r>
              <a:rPr lang="lt-LT" dirty="0"/>
              <a:t> yra gamyklinė funkcija, kuri sukuria bazinę klasę deklaratyviems klasės apibrėžimams.</a:t>
            </a:r>
          </a:p>
          <a:p>
            <a:endParaRPr lang="lt-LT" dirty="0"/>
          </a:p>
          <a:p>
            <a:r>
              <a:rPr lang="lt-LT" dirty="0"/>
              <a:t>Tada sukursime savo duomenų bazę:</a:t>
            </a:r>
          </a:p>
          <a:p>
            <a:r>
              <a:rPr lang="lt-LT" dirty="0" err="1"/>
              <a:t>engine</a:t>
            </a:r>
            <a:r>
              <a:rPr lang="lt-LT" dirty="0"/>
              <a:t> = </a:t>
            </a:r>
            <a:r>
              <a:rPr lang="lt-LT" dirty="0" err="1"/>
              <a:t>create_engine</a:t>
            </a:r>
            <a:r>
              <a:rPr lang="lt-LT" dirty="0"/>
              <a:t>('</a:t>
            </a:r>
            <a:r>
              <a:rPr lang="lt-LT" dirty="0" err="1"/>
              <a:t>sqlite</a:t>
            </a:r>
            <a:r>
              <a:rPr lang="lt-LT" dirty="0"/>
              <a:t>:///</a:t>
            </a:r>
            <a:r>
              <a:rPr lang="lt-LT" dirty="0" err="1"/>
              <a:t>projektai.db</a:t>
            </a:r>
            <a:r>
              <a:rPr lang="lt-LT" dirty="0"/>
              <a:t>‘)</a:t>
            </a:r>
          </a:p>
          <a:p>
            <a:endParaRPr lang="lt-LT" dirty="0"/>
          </a:p>
          <a:p>
            <a:r>
              <a:rPr lang="lt-LT" dirty="0"/>
              <a:t>Čia mes kuriame </a:t>
            </a:r>
            <a:r>
              <a:rPr lang="lt-LT" dirty="0" err="1"/>
              <a:t>SQLite</a:t>
            </a:r>
            <a:r>
              <a:rPr lang="lt-LT" dirty="0"/>
              <a:t> duomenų bazę, pavadintą </a:t>
            </a:r>
            <a:r>
              <a:rPr lang="lt-LT" dirty="0" err="1"/>
              <a:t>projektai.db</a:t>
            </a:r>
            <a:r>
              <a:rPr lang="lt-LT" dirty="0"/>
              <a:t>. </a:t>
            </a:r>
            <a:r>
              <a:rPr lang="lt-LT" dirty="0" err="1"/>
              <a:t>SQLAlchemy</a:t>
            </a:r>
            <a:r>
              <a:rPr lang="lt-LT" dirty="0"/>
              <a:t> palaiko kelias duomenų bazes, ne tik </a:t>
            </a:r>
            <a:r>
              <a:rPr lang="lt-LT" dirty="0" err="1"/>
              <a:t>SQLite</a:t>
            </a:r>
            <a:r>
              <a:rPr lang="lt-LT" dirty="0"/>
              <a:t>, todėl galite taip pat lengvai prisijungti prie MySQL arba </a:t>
            </a:r>
            <a:r>
              <a:rPr lang="lt-LT" dirty="0" err="1"/>
              <a:t>PostgreSQL</a:t>
            </a:r>
            <a:r>
              <a:rPr lang="lt-LT" dirty="0"/>
              <a:t> duomenų bazių, pakeisdami ryšio eilutę.</a:t>
            </a:r>
          </a:p>
          <a:p>
            <a:endParaRPr lang="lt-LT" dirty="0"/>
          </a:p>
          <a:p>
            <a:r>
              <a:rPr lang="lt-LT" dirty="0"/>
              <a:t>Po to sukuriame savo bazinę klasę:</a:t>
            </a:r>
          </a:p>
          <a:p>
            <a:endParaRPr lang="lt-LT" dirty="0"/>
          </a:p>
          <a:p>
            <a:r>
              <a:rPr lang="lt-LT" dirty="0"/>
              <a:t>Base = </a:t>
            </a:r>
            <a:r>
              <a:rPr lang="lt-LT" dirty="0" err="1"/>
              <a:t>declarative_base</a:t>
            </a:r>
            <a:r>
              <a:rPr lang="lt-LT" dirty="0"/>
              <a:t>()</a:t>
            </a:r>
          </a:p>
          <a:p>
            <a:endParaRPr lang="lt-LT" dirty="0"/>
          </a:p>
          <a:p>
            <a:r>
              <a:rPr lang="lt-LT" dirty="0"/>
              <a:t>Šią bazę naudosime norėdami apibrėžti bet kokį susietų klasių skaičių.</a:t>
            </a:r>
          </a:p>
          <a:p>
            <a:endParaRPr lang="lt-LT" dirty="0"/>
          </a:p>
          <a:p>
            <a:r>
              <a:rPr lang="lt-LT" dirty="0"/>
              <a:t>Dabar apibrėžkime mūsų klasę Projektas:</a:t>
            </a:r>
          </a:p>
          <a:p>
            <a:endParaRPr lang="lt-LT" dirty="0"/>
          </a:p>
          <a:p>
            <a:r>
              <a:rPr lang="lt-LT" dirty="0" err="1"/>
              <a:t>class</a:t>
            </a:r>
            <a:r>
              <a:rPr lang="lt-LT" dirty="0"/>
              <a:t> Projektas (Base):</a:t>
            </a:r>
          </a:p>
          <a:p>
            <a:r>
              <a:rPr lang="lt-LT" dirty="0"/>
              <a:t>    __</a:t>
            </a:r>
            <a:r>
              <a:rPr lang="lt-LT" dirty="0" err="1"/>
              <a:t>tablename</a:t>
            </a:r>
            <a:r>
              <a:rPr lang="lt-LT" dirty="0"/>
              <a:t>__ = 'Projektas'</a:t>
            </a:r>
          </a:p>
          <a:p>
            <a:r>
              <a:rPr lang="lt-LT" dirty="0"/>
              <a:t>    </a:t>
            </a:r>
            <a:r>
              <a:rPr lang="lt-LT" dirty="0" err="1"/>
              <a:t>id</a:t>
            </a:r>
            <a:r>
              <a:rPr lang="lt-LT" dirty="0"/>
              <a:t> = </a:t>
            </a:r>
            <a:r>
              <a:rPr lang="lt-LT" dirty="0" err="1"/>
              <a:t>Column</a:t>
            </a:r>
            <a:r>
              <a:rPr lang="lt-LT" dirty="0"/>
              <a:t>(</a:t>
            </a:r>
            <a:r>
              <a:rPr lang="lt-LT" dirty="0" err="1"/>
              <a:t>Integer</a:t>
            </a:r>
            <a:r>
              <a:rPr lang="lt-LT" dirty="0"/>
              <a:t>, </a:t>
            </a:r>
            <a:r>
              <a:rPr lang="lt-LT" dirty="0" err="1"/>
              <a:t>primary_key</a:t>
            </a:r>
            <a:r>
              <a:rPr lang="lt-LT" dirty="0"/>
              <a:t>=</a:t>
            </a:r>
            <a:r>
              <a:rPr lang="lt-LT" dirty="0" err="1"/>
              <a:t>True</a:t>
            </a:r>
            <a:r>
              <a:rPr lang="lt-LT" dirty="0"/>
              <a:t>)</a:t>
            </a:r>
          </a:p>
          <a:p>
            <a:r>
              <a:rPr lang="lt-LT" dirty="0"/>
              <a:t>    name = </a:t>
            </a:r>
            <a:r>
              <a:rPr lang="lt-LT" dirty="0" err="1"/>
              <a:t>Column</a:t>
            </a:r>
            <a:r>
              <a:rPr lang="lt-LT" dirty="0"/>
              <a:t>("Pavadinimas", </a:t>
            </a:r>
            <a:r>
              <a:rPr lang="lt-LT" dirty="0" err="1"/>
              <a:t>String</a:t>
            </a:r>
            <a:r>
              <a:rPr lang="lt-LT" dirty="0"/>
              <a:t>)</a:t>
            </a:r>
          </a:p>
          <a:p>
            <a:r>
              <a:rPr lang="lt-LT" dirty="0"/>
              <a:t>    </a:t>
            </a:r>
            <a:r>
              <a:rPr lang="lt-LT" dirty="0" err="1"/>
              <a:t>price</a:t>
            </a:r>
            <a:r>
              <a:rPr lang="lt-LT" dirty="0"/>
              <a:t> = </a:t>
            </a:r>
            <a:r>
              <a:rPr lang="lt-LT" dirty="0" err="1"/>
              <a:t>Column</a:t>
            </a:r>
            <a:r>
              <a:rPr lang="lt-LT" dirty="0"/>
              <a:t>("Kaina", </a:t>
            </a:r>
            <a:r>
              <a:rPr lang="lt-LT" dirty="0" err="1"/>
              <a:t>Float</a:t>
            </a:r>
            <a:r>
              <a:rPr lang="lt-LT" dirty="0"/>
              <a:t>)</a:t>
            </a:r>
          </a:p>
          <a:p>
            <a:r>
              <a:rPr lang="lt-LT" dirty="0"/>
              <a:t>    </a:t>
            </a:r>
            <a:r>
              <a:rPr lang="lt-LT" dirty="0" err="1"/>
              <a:t>created_date</a:t>
            </a:r>
            <a:r>
              <a:rPr lang="lt-LT" dirty="0"/>
              <a:t> = </a:t>
            </a:r>
            <a:r>
              <a:rPr lang="lt-LT" dirty="0" err="1"/>
              <a:t>Column</a:t>
            </a:r>
            <a:r>
              <a:rPr lang="lt-LT" dirty="0"/>
              <a:t>("Sukūrimo data", </a:t>
            </a:r>
            <a:r>
              <a:rPr lang="lt-LT" dirty="0" err="1"/>
              <a:t>DateTime</a:t>
            </a:r>
            <a:r>
              <a:rPr lang="lt-LT" dirty="0"/>
              <a:t>, </a:t>
            </a:r>
            <a:r>
              <a:rPr lang="lt-LT" dirty="0" err="1"/>
              <a:t>default</a:t>
            </a:r>
            <a:r>
              <a:rPr lang="lt-LT" dirty="0"/>
              <a:t>=</a:t>
            </a:r>
            <a:r>
              <a:rPr lang="lt-LT" dirty="0" err="1"/>
              <a:t>datetime.datetime.utcnow</a:t>
            </a:r>
            <a:r>
              <a:rPr lang="lt-LT" dirty="0"/>
              <a:t>)</a:t>
            </a:r>
          </a:p>
          <a:p>
            <a:endParaRPr lang="lt-LT" dirty="0"/>
          </a:p>
          <a:p>
            <a:r>
              <a:rPr lang="lt-LT" dirty="0"/>
              <a:t>Čia sukuriame klasę Projektas, kuri paveldi iš bazės. Tada apibrėžiame __</a:t>
            </a:r>
            <a:r>
              <a:rPr lang="lt-LT" dirty="0" err="1"/>
              <a:t>tablename</a:t>
            </a:r>
            <a:r>
              <a:rPr lang="lt-LT" dirty="0"/>
              <a:t>__ ir keletą stulpelių egzempliorių kaip klasės lygio atributus. Kiekvienas atvejis nurodo lentelės stulpelį ir naudoja skirtingus argumentus, įskaitant tipą (pvz., sveikasis skaičius, eilutė, slankusis skaičius, data laikas) ir pasirenkamus parametrus, tokius kaip </a:t>
            </a:r>
            <a:r>
              <a:rPr lang="lt-LT" dirty="0" err="1"/>
              <a:t>pagrindinis_raktas</a:t>
            </a:r>
            <a:r>
              <a:rPr lang="lt-LT" dirty="0"/>
              <a:t> ir numatytasis.</a:t>
            </a:r>
          </a:p>
          <a:p>
            <a:endParaRPr lang="lt-LT" dirty="0"/>
          </a:p>
          <a:p>
            <a:r>
              <a:rPr lang="lt-LT" dirty="0"/>
              <a:t>__</a:t>
            </a:r>
            <a:r>
              <a:rPr lang="lt-LT" dirty="0" err="1"/>
              <a:t>init</a:t>
            </a:r>
            <a:r>
              <a:rPr lang="lt-LT" dirty="0"/>
              <a:t>__ metodas:</a:t>
            </a:r>
          </a:p>
          <a:p>
            <a:endParaRPr lang="lt-LT" dirty="0"/>
          </a:p>
          <a:p>
            <a:r>
              <a:rPr lang="lt-LT" dirty="0" err="1"/>
              <a:t>def</a:t>
            </a:r>
            <a:r>
              <a:rPr lang="lt-LT" dirty="0"/>
              <a:t> __</a:t>
            </a:r>
            <a:r>
              <a:rPr lang="lt-LT" dirty="0" err="1"/>
              <a:t>init</a:t>
            </a:r>
            <a:r>
              <a:rPr lang="lt-LT" dirty="0"/>
              <a:t>__(</a:t>
            </a:r>
            <a:r>
              <a:rPr lang="lt-LT" dirty="0" err="1"/>
              <a:t>self</a:t>
            </a:r>
            <a:r>
              <a:rPr lang="lt-LT" dirty="0"/>
              <a:t>, name, </a:t>
            </a:r>
            <a:r>
              <a:rPr lang="lt-LT" dirty="0" err="1"/>
              <a:t>price</a:t>
            </a:r>
            <a:r>
              <a:rPr lang="lt-LT" dirty="0"/>
              <a:t>):</a:t>
            </a:r>
          </a:p>
          <a:p>
            <a:r>
              <a:rPr lang="lt-LT" dirty="0"/>
              <a:t>    </a:t>
            </a:r>
            <a:r>
              <a:rPr lang="lt-LT" dirty="0" err="1"/>
              <a:t>self.name</a:t>
            </a:r>
            <a:r>
              <a:rPr lang="lt-LT" dirty="0"/>
              <a:t> = name</a:t>
            </a:r>
          </a:p>
          <a:p>
            <a:r>
              <a:rPr lang="lt-LT" dirty="0"/>
              <a:t>    </a:t>
            </a:r>
            <a:r>
              <a:rPr lang="lt-LT" dirty="0" err="1"/>
              <a:t>self.price</a:t>
            </a:r>
            <a:r>
              <a:rPr lang="lt-LT" dirty="0"/>
              <a:t> = </a:t>
            </a:r>
            <a:r>
              <a:rPr lang="lt-LT" dirty="0" err="1"/>
              <a:t>price</a:t>
            </a:r>
            <a:r>
              <a:rPr lang="lt-LT" dirty="0"/>
              <a:t>     </a:t>
            </a:r>
            <a:r>
              <a:rPr lang="lt-LT" dirty="0" err="1"/>
              <a:t>savi.kaina</a:t>
            </a:r>
            <a:r>
              <a:rPr lang="lt-LT" dirty="0"/>
              <a:t> = kaina</a:t>
            </a:r>
          </a:p>
          <a:p>
            <a:r>
              <a:rPr lang="lt-LT" dirty="0"/>
              <a:t>Čia apibrėžiame __</a:t>
            </a:r>
            <a:r>
              <a:rPr lang="lt-LT" dirty="0" err="1"/>
              <a:t>init</a:t>
            </a:r>
            <a:r>
              <a:rPr lang="lt-LT" dirty="0"/>
              <a:t>__ metodą, kuris bus iškviestas, kai bus sukurti nauji Projektas egzemplioriai. Jis paima projekto pavadinimą ir kainą bei juos nustato.</a:t>
            </a:r>
          </a:p>
          <a:p>
            <a:endParaRPr lang="lt-LT" dirty="0"/>
          </a:p>
          <a:p>
            <a:r>
              <a:rPr lang="lt-LT" dirty="0"/>
              <a:t>Kitas yra __</a:t>
            </a:r>
            <a:r>
              <a:rPr lang="lt-LT" dirty="0" err="1"/>
              <a:t>repr</a:t>
            </a:r>
            <a:r>
              <a:rPr lang="lt-LT" dirty="0"/>
              <a:t>__ metodas:</a:t>
            </a:r>
          </a:p>
          <a:p>
            <a:endParaRPr lang="lt-LT" dirty="0"/>
          </a:p>
          <a:p>
            <a:r>
              <a:rPr lang="lt-LT" dirty="0" err="1"/>
              <a:t>def</a:t>
            </a:r>
            <a:r>
              <a:rPr lang="lt-LT" dirty="0"/>
              <a:t> __</a:t>
            </a:r>
            <a:r>
              <a:rPr lang="lt-LT" dirty="0" err="1"/>
              <a:t>repr</a:t>
            </a:r>
            <a:r>
              <a:rPr lang="lt-LT" dirty="0"/>
              <a:t>__(</a:t>
            </a:r>
            <a:r>
              <a:rPr lang="lt-LT" dirty="0" err="1"/>
              <a:t>self</a:t>
            </a:r>
            <a:r>
              <a:rPr lang="lt-LT" dirty="0"/>
              <a:t>):</a:t>
            </a:r>
          </a:p>
          <a:p>
            <a:r>
              <a:rPr lang="lt-LT" dirty="0"/>
              <a:t>    </a:t>
            </a:r>
            <a:r>
              <a:rPr lang="lt-LT" dirty="0" err="1"/>
              <a:t>return</a:t>
            </a:r>
            <a:r>
              <a:rPr lang="lt-LT" dirty="0"/>
              <a:t> </a:t>
            </a:r>
            <a:r>
              <a:rPr lang="lt-LT" dirty="0" err="1"/>
              <a:t>f</a:t>
            </a:r>
            <a:r>
              <a:rPr lang="lt-LT" dirty="0"/>
              <a:t>"{</a:t>
            </a:r>
            <a:r>
              <a:rPr lang="lt-LT" dirty="0" err="1"/>
              <a:t>self.id</a:t>
            </a:r>
            <a:r>
              <a:rPr lang="lt-LT" dirty="0"/>
              <a:t>} {</a:t>
            </a:r>
            <a:r>
              <a:rPr lang="lt-LT" dirty="0" err="1"/>
              <a:t>self.name</a:t>
            </a:r>
            <a:r>
              <a:rPr lang="lt-LT" dirty="0"/>
              <a:t>} - {</a:t>
            </a:r>
            <a:r>
              <a:rPr lang="lt-LT" dirty="0" err="1"/>
              <a:t>self.price</a:t>
            </a:r>
            <a:r>
              <a:rPr lang="lt-LT" dirty="0"/>
              <a:t>}: {</a:t>
            </a:r>
            <a:r>
              <a:rPr lang="lt-LT" dirty="0" err="1"/>
              <a:t>self.created_date</a:t>
            </a:r>
            <a:r>
              <a:rPr lang="lt-LT" dirty="0"/>
              <a:t>}“</a:t>
            </a:r>
          </a:p>
          <a:p>
            <a:endParaRPr lang="lt-LT" dirty="0"/>
          </a:p>
          <a:p>
            <a:r>
              <a:rPr lang="lt-LT" dirty="0"/>
              <a:t>Šis metodas grąžins spausdinamą Projekto objekto atvaizdą, kuris gali būti labai naudingas derinant.</a:t>
            </a:r>
          </a:p>
          <a:p>
            <a:endParaRPr lang="lt-LT" dirty="0"/>
          </a:p>
          <a:p>
            <a:r>
              <a:rPr lang="lt-LT" dirty="0"/>
              <a:t>Galiausiai, norėdami sukurti lentelę, naudojame šią eilutę:</a:t>
            </a:r>
          </a:p>
          <a:p>
            <a:r>
              <a:rPr lang="lt-LT" dirty="0" err="1"/>
              <a:t>Base.metadata.create_all</a:t>
            </a:r>
            <a:r>
              <a:rPr lang="lt-LT" dirty="0"/>
              <a:t>(</a:t>
            </a:r>
            <a:r>
              <a:rPr lang="lt-LT" dirty="0" err="1"/>
              <a:t>engine</a:t>
            </a:r>
            <a:r>
              <a:rPr lang="lt-LT" dirty="0"/>
              <a:t>)</a:t>
            </a:r>
          </a:p>
          <a:p>
            <a:endParaRPr lang="lt-LT" dirty="0"/>
          </a:p>
          <a:p>
            <a:endParaRPr lang="lt-LT" dirty="0"/>
          </a:p>
          <a:p>
            <a:r>
              <a:rPr lang="lt-LT" dirty="0"/>
              <a:t>Ši komanda sukurs visas apibrėžtas lenteles, kurių dar nėra duomenų bazėje.</a:t>
            </a:r>
          </a:p>
          <a:p>
            <a:endParaRPr lang="lt-LT" dirty="0"/>
          </a:p>
          <a:p>
            <a:r>
              <a:rPr lang="lt-LT" dirty="0"/>
              <a:t>Tai užbaigia lentelės sukūrimą naudojant </a:t>
            </a:r>
            <a:r>
              <a:rPr lang="lt-LT" dirty="0" err="1"/>
              <a:t>SQLAlchemy</a:t>
            </a:r>
            <a:r>
              <a:rPr lang="lt-LT" dirty="0"/>
              <a:t>. Kitoje pamokoje aptarsime, kaip įterpti, pateikti užklausas, atnaujinti ir ištrinti įrašus iš šios lentelės.</a:t>
            </a:r>
            <a:endParaRPr lang="en-LT" dirty="0"/>
          </a:p>
        </p:txBody>
      </p:sp>
      <p:sp>
        <p:nvSpPr>
          <p:cNvPr id="4" name="Slide Number Placeholder 3"/>
          <p:cNvSpPr>
            <a:spLocks noGrp="1"/>
          </p:cNvSpPr>
          <p:nvPr>
            <p:ph type="sldNum" sz="quarter" idx="5"/>
          </p:nvPr>
        </p:nvSpPr>
        <p:spPr/>
        <p:txBody>
          <a:bodyPr/>
          <a:lstStyle/>
          <a:p>
            <a:fld id="{194498EC-A79F-9341-9B7E-D46BAA65CAA8}" type="slidenum">
              <a:rPr lang="en-LT" smtClean="0"/>
              <a:t>4</a:t>
            </a:fld>
            <a:endParaRPr lang="en-LT"/>
          </a:p>
        </p:txBody>
      </p:sp>
    </p:spTree>
    <p:extLst>
      <p:ext uri="{BB962C8B-B14F-4D97-AF65-F5344CB8AC3E}">
        <p14:creationId xmlns:p14="http://schemas.microsoft.com/office/powerpoint/2010/main" val="50229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Kadangi išmokome sukurti lentelę naudojant </a:t>
            </a:r>
            <a:r>
              <a:rPr lang="lt-LT" b="0" i="0" dirty="0" err="1">
                <a:solidFill>
                  <a:srgbClr val="374151"/>
                </a:solidFill>
                <a:effectLst/>
                <a:latin typeface="Söhne"/>
              </a:rPr>
              <a:t>SQLAlchemy</a:t>
            </a:r>
            <a:r>
              <a:rPr lang="lt-LT" b="0" i="0" dirty="0">
                <a:solidFill>
                  <a:srgbClr val="374151"/>
                </a:solidFill>
                <a:effectLst/>
                <a:latin typeface="Söhne"/>
              </a:rPr>
              <a:t>, panagrinėkime, kaip galime su ja sąveikauti. Tiksliau, mes kalbėsime apie tai, kaip sukurti, skaityti, atnaujinti ir ištrinti duomenis mūsų lentelėje, taip pat žinomas kaip CRUD operacijos.</a:t>
            </a:r>
          </a:p>
          <a:p>
            <a:pPr algn="l"/>
            <a:endParaRPr lang="lt-LT" b="0" i="0" dirty="0">
              <a:solidFill>
                <a:srgbClr val="374151"/>
              </a:solidFill>
              <a:effectLst/>
              <a:latin typeface="Söhne"/>
            </a:endParaRPr>
          </a:p>
          <a:p>
            <a:pPr algn="l"/>
            <a:r>
              <a:rPr lang="lt-LT" b="0" i="0" dirty="0">
                <a:solidFill>
                  <a:srgbClr val="374151"/>
                </a:solidFill>
                <a:effectLst/>
                <a:latin typeface="Söhne"/>
              </a:rPr>
              <a:t>Kaip ir anksčiau, pradedame nuo būtino importo:</a:t>
            </a:r>
          </a:p>
          <a:p>
            <a:pPr algn="l"/>
            <a:endParaRPr lang="lt-LT" b="0" i="0" dirty="0">
              <a:solidFill>
                <a:srgbClr val="374151"/>
              </a:solidFill>
              <a:effectLst/>
              <a:latin typeface="Söhne"/>
            </a:endParaRPr>
          </a:p>
          <a:p>
            <a:pPr algn="l"/>
            <a:r>
              <a:rPr lang="lt-LT" b="0" i="0" dirty="0" err="1">
                <a:solidFill>
                  <a:srgbClr val="374151"/>
                </a:solidFill>
                <a:effectLst/>
                <a:latin typeface="Söhne"/>
              </a:rPr>
              <a:t>from</a:t>
            </a:r>
            <a:r>
              <a:rPr lang="lt-LT" b="0" i="0" dirty="0">
                <a:solidFill>
                  <a:srgbClr val="374151"/>
                </a:solidFill>
                <a:effectLst/>
                <a:latin typeface="Söhne"/>
              </a:rPr>
              <a:t> </a:t>
            </a:r>
            <a:r>
              <a:rPr lang="lt-LT" b="0" i="0" dirty="0" err="1">
                <a:solidFill>
                  <a:srgbClr val="374151"/>
                </a:solidFill>
                <a:effectLst/>
                <a:latin typeface="Söhne"/>
              </a:rPr>
              <a:t>sqlalchemy</a:t>
            </a:r>
            <a:r>
              <a:rPr lang="lt-LT" b="0" i="0" dirty="0">
                <a:solidFill>
                  <a:srgbClr val="374151"/>
                </a:solidFill>
                <a:effectLst/>
                <a:latin typeface="Söhne"/>
              </a:rPr>
              <a:t> </a:t>
            </a:r>
            <a:r>
              <a:rPr lang="lt-LT" b="0" i="0" dirty="0" err="1">
                <a:solidFill>
                  <a:srgbClr val="374151"/>
                </a:solidFill>
                <a:effectLst/>
                <a:latin typeface="Söhne"/>
              </a:rPr>
              <a:t>import</a:t>
            </a:r>
            <a:r>
              <a:rPr lang="lt-LT" b="0" i="0" dirty="0">
                <a:solidFill>
                  <a:srgbClr val="374151"/>
                </a:solidFill>
                <a:effectLst/>
                <a:latin typeface="Söhne"/>
              </a:rPr>
              <a:t> </a:t>
            </a:r>
            <a:r>
              <a:rPr lang="lt-LT" b="0" i="0" dirty="0" err="1">
                <a:solidFill>
                  <a:srgbClr val="374151"/>
                </a:solidFill>
                <a:effectLst/>
                <a:latin typeface="Söhne"/>
              </a:rPr>
              <a:t>create_engine</a:t>
            </a:r>
            <a:r>
              <a:rPr lang="lt-LT" b="0" i="0" dirty="0">
                <a:solidFill>
                  <a:srgbClr val="374151"/>
                </a:solidFill>
                <a:effectLst/>
                <a:latin typeface="Söhne"/>
              </a:rPr>
              <a:t> </a:t>
            </a:r>
          </a:p>
          <a:p>
            <a:pPr algn="l"/>
            <a:r>
              <a:rPr lang="lt-LT" b="0" i="0" dirty="0" err="1">
                <a:solidFill>
                  <a:srgbClr val="374151"/>
                </a:solidFill>
                <a:effectLst/>
                <a:latin typeface="Söhne"/>
              </a:rPr>
              <a:t>from</a:t>
            </a:r>
            <a:r>
              <a:rPr lang="lt-LT" b="0" i="0" dirty="0">
                <a:solidFill>
                  <a:srgbClr val="374151"/>
                </a:solidFill>
                <a:effectLst/>
                <a:latin typeface="Söhne"/>
              </a:rPr>
              <a:t> </a:t>
            </a:r>
            <a:r>
              <a:rPr lang="lt-LT" b="0" i="0" dirty="0" err="1">
                <a:solidFill>
                  <a:srgbClr val="374151"/>
                </a:solidFill>
                <a:effectLst/>
                <a:latin typeface="Söhne"/>
              </a:rPr>
              <a:t>sqlalchemy.orm</a:t>
            </a:r>
            <a:r>
              <a:rPr lang="lt-LT" b="0" i="0" dirty="0">
                <a:solidFill>
                  <a:srgbClr val="374151"/>
                </a:solidFill>
                <a:effectLst/>
                <a:latin typeface="Söhne"/>
              </a:rPr>
              <a:t> </a:t>
            </a:r>
            <a:r>
              <a:rPr lang="lt-LT" b="0" i="0" dirty="0" err="1">
                <a:solidFill>
                  <a:srgbClr val="374151"/>
                </a:solidFill>
                <a:effectLst/>
                <a:latin typeface="Söhne"/>
              </a:rPr>
              <a:t>import</a:t>
            </a:r>
            <a:r>
              <a:rPr lang="lt-LT" b="0" i="0" dirty="0">
                <a:solidFill>
                  <a:srgbClr val="374151"/>
                </a:solidFill>
                <a:effectLst/>
                <a:latin typeface="Söhne"/>
              </a:rPr>
              <a:t> </a:t>
            </a:r>
            <a:r>
              <a:rPr lang="lt-LT" b="0" i="0" dirty="0" err="1">
                <a:solidFill>
                  <a:srgbClr val="374151"/>
                </a:solidFill>
                <a:effectLst/>
                <a:latin typeface="Söhne"/>
              </a:rPr>
              <a:t>sessionmaker</a:t>
            </a:r>
            <a:r>
              <a:rPr lang="lt-LT" b="0" i="0" dirty="0">
                <a:solidFill>
                  <a:srgbClr val="374151"/>
                </a:solidFill>
                <a:effectLst/>
                <a:latin typeface="Söhne"/>
              </a:rPr>
              <a:t> </a:t>
            </a:r>
          </a:p>
          <a:p>
            <a:pPr algn="l"/>
            <a:r>
              <a:rPr lang="lt-LT" b="0" i="0" dirty="0" err="1">
                <a:solidFill>
                  <a:srgbClr val="374151"/>
                </a:solidFill>
                <a:effectLst/>
                <a:latin typeface="Söhne"/>
              </a:rPr>
              <a:t>from</a:t>
            </a:r>
            <a:r>
              <a:rPr lang="lt-LT" b="0" i="0" dirty="0">
                <a:solidFill>
                  <a:srgbClr val="374151"/>
                </a:solidFill>
                <a:effectLst/>
                <a:latin typeface="Söhne"/>
              </a:rPr>
              <a:t> projektas </a:t>
            </a:r>
            <a:r>
              <a:rPr lang="lt-LT" b="0" i="0" dirty="0" err="1">
                <a:solidFill>
                  <a:srgbClr val="374151"/>
                </a:solidFill>
                <a:effectLst/>
                <a:latin typeface="Söhne"/>
              </a:rPr>
              <a:t>import</a:t>
            </a:r>
            <a:r>
              <a:rPr lang="lt-LT" b="0" i="0" dirty="0">
                <a:solidFill>
                  <a:srgbClr val="374151"/>
                </a:solidFill>
                <a:effectLst/>
                <a:latin typeface="Söhne"/>
              </a:rPr>
              <a:t> Projektas</a:t>
            </a:r>
          </a:p>
          <a:p>
            <a:pPr algn="l"/>
            <a:endParaRPr lang="lt-LT" b="0" i="0" dirty="0">
              <a:solidFill>
                <a:srgbClr val="374151"/>
              </a:solidFill>
              <a:effectLst/>
              <a:latin typeface="Söhne"/>
            </a:endParaRPr>
          </a:p>
          <a:p>
            <a:pPr algn="l"/>
            <a:r>
              <a:rPr lang="lt-LT" b="0" i="0" dirty="0">
                <a:solidFill>
                  <a:srgbClr val="374151"/>
                </a:solidFill>
                <a:effectLst/>
                <a:latin typeface="Söhne"/>
              </a:rPr>
              <a:t>Importuojame </a:t>
            </a:r>
            <a:r>
              <a:rPr lang="lt-LT" b="0" i="0" dirty="0" err="1">
                <a:solidFill>
                  <a:srgbClr val="374151"/>
                </a:solidFill>
                <a:effectLst/>
                <a:latin typeface="Söhne"/>
              </a:rPr>
              <a:t>create_engine</a:t>
            </a:r>
            <a:r>
              <a:rPr lang="lt-LT" b="0" i="0" dirty="0">
                <a:solidFill>
                  <a:srgbClr val="374151"/>
                </a:solidFill>
                <a:effectLst/>
                <a:latin typeface="Söhne"/>
              </a:rPr>
              <a:t>, kad prisijungtume prie savo duomenų bazės, </a:t>
            </a:r>
            <a:r>
              <a:rPr lang="lt-LT" b="0" i="0" dirty="0" err="1">
                <a:solidFill>
                  <a:srgbClr val="374151"/>
                </a:solidFill>
                <a:effectLst/>
                <a:latin typeface="Söhne"/>
              </a:rPr>
              <a:t>sessionmaker</a:t>
            </a:r>
            <a:r>
              <a:rPr lang="lt-LT" b="0" i="0" dirty="0">
                <a:solidFill>
                  <a:srgbClr val="374151"/>
                </a:solidFill>
                <a:effectLst/>
                <a:latin typeface="Söhne"/>
              </a:rPr>
              <a:t>, kad sukurtume sesiją, ir Projektas, kuri yra klasė, kurią apibrėžėme paskutinėje sesijoje.</a:t>
            </a:r>
          </a:p>
          <a:p>
            <a:pPr algn="l"/>
            <a:endParaRPr lang="lt-LT" b="0" i="0" dirty="0">
              <a:solidFill>
                <a:srgbClr val="374151"/>
              </a:solidFill>
              <a:effectLst/>
              <a:latin typeface="Söhne"/>
            </a:endParaRPr>
          </a:p>
          <a:p>
            <a:pPr algn="l"/>
            <a:r>
              <a:rPr lang="lt-LT" b="0" i="0" dirty="0">
                <a:solidFill>
                  <a:srgbClr val="374151"/>
                </a:solidFill>
                <a:effectLst/>
                <a:latin typeface="Söhne"/>
              </a:rPr>
              <a:t>Tada prisijungiame prie savo duomenų bazės ir nustatome seansą:</a:t>
            </a:r>
          </a:p>
          <a:p>
            <a:pPr algn="l"/>
            <a:endParaRPr lang="lt-LT" b="0" i="0" dirty="0">
              <a:solidFill>
                <a:srgbClr val="374151"/>
              </a:solidFill>
              <a:effectLst/>
              <a:latin typeface="Söhne"/>
            </a:endParaRPr>
          </a:p>
          <a:p>
            <a:pPr algn="l"/>
            <a:r>
              <a:rPr lang="lt-LT" b="0" i="0" dirty="0" err="1">
                <a:solidFill>
                  <a:srgbClr val="374151"/>
                </a:solidFill>
                <a:effectLst/>
                <a:latin typeface="Söhne"/>
              </a:rPr>
              <a:t>engine</a:t>
            </a:r>
            <a:r>
              <a:rPr lang="lt-LT" b="0" i="0" dirty="0">
                <a:solidFill>
                  <a:srgbClr val="374151"/>
                </a:solidFill>
                <a:effectLst/>
                <a:latin typeface="Söhne"/>
              </a:rPr>
              <a:t> = </a:t>
            </a:r>
            <a:r>
              <a:rPr lang="lt-LT" b="0" i="0" dirty="0" err="1">
                <a:solidFill>
                  <a:srgbClr val="374151"/>
                </a:solidFill>
                <a:effectLst/>
                <a:latin typeface="Söhne"/>
              </a:rPr>
              <a:t>create_engine</a:t>
            </a:r>
            <a:r>
              <a:rPr lang="lt-LT" b="0" i="0" dirty="0">
                <a:solidFill>
                  <a:srgbClr val="374151"/>
                </a:solidFill>
                <a:effectLst/>
                <a:latin typeface="Söhne"/>
              </a:rPr>
              <a:t>('</a:t>
            </a:r>
            <a:r>
              <a:rPr lang="lt-LT" b="0" i="0" dirty="0" err="1">
                <a:solidFill>
                  <a:srgbClr val="374151"/>
                </a:solidFill>
                <a:effectLst/>
                <a:latin typeface="Söhne"/>
              </a:rPr>
              <a:t>sqlite</a:t>
            </a:r>
            <a:r>
              <a:rPr lang="lt-LT" b="0" i="0" dirty="0">
                <a:solidFill>
                  <a:srgbClr val="374151"/>
                </a:solidFill>
                <a:effectLst/>
                <a:latin typeface="Söhne"/>
              </a:rPr>
              <a:t>:///</a:t>
            </a:r>
            <a:r>
              <a:rPr lang="lt-LT" b="0" i="0" dirty="0" err="1">
                <a:solidFill>
                  <a:srgbClr val="374151"/>
                </a:solidFill>
                <a:effectLst/>
                <a:latin typeface="Söhne"/>
              </a:rPr>
              <a:t>projektai.db</a:t>
            </a:r>
            <a:r>
              <a:rPr lang="lt-LT" b="0" i="0" dirty="0">
                <a:solidFill>
                  <a:srgbClr val="374151"/>
                </a:solidFill>
                <a:effectLst/>
                <a:latin typeface="Söhne"/>
              </a:rPr>
              <a:t>')</a:t>
            </a:r>
          </a:p>
          <a:p>
            <a:pPr algn="l"/>
            <a:r>
              <a:rPr lang="lt-LT" b="0" i="0" dirty="0" err="1">
                <a:solidFill>
                  <a:srgbClr val="374151"/>
                </a:solidFill>
                <a:effectLst/>
                <a:latin typeface="Söhne"/>
              </a:rPr>
              <a:t>Session</a:t>
            </a:r>
            <a:r>
              <a:rPr lang="lt-LT" b="0" i="0" dirty="0">
                <a:solidFill>
                  <a:srgbClr val="374151"/>
                </a:solidFill>
                <a:effectLst/>
                <a:latin typeface="Söhne"/>
              </a:rPr>
              <a:t> = </a:t>
            </a:r>
            <a:r>
              <a:rPr lang="lt-LT" b="0" i="0" dirty="0" err="1">
                <a:solidFill>
                  <a:srgbClr val="374151"/>
                </a:solidFill>
                <a:effectLst/>
                <a:latin typeface="Söhne"/>
              </a:rPr>
              <a:t>sessionmaker</a:t>
            </a:r>
            <a:r>
              <a:rPr lang="lt-LT" b="0" i="0" dirty="0">
                <a:solidFill>
                  <a:srgbClr val="374151"/>
                </a:solidFill>
                <a:effectLst/>
                <a:latin typeface="Söhne"/>
              </a:rPr>
              <a:t>(</a:t>
            </a:r>
            <a:r>
              <a:rPr lang="lt-LT" b="0" i="0" dirty="0" err="1">
                <a:solidFill>
                  <a:srgbClr val="374151"/>
                </a:solidFill>
                <a:effectLst/>
                <a:latin typeface="Söhne"/>
              </a:rPr>
              <a:t>bind</a:t>
            </a:r>
            <a:r>
              <a:rPr lang="lt-LT" b="0" i="0" dirty="0">
                <a:solidFill>
                  <a:srgbClr val="374151"/>
                </a:solidFill>
                <a:effectLst/>
                <a:latin typeface="Söhne"/>
              </a:rPr>
              <a:t>=</a:t>
            </a:r>
            <a:r>
              <a:rPr lang="lt-LT" b="0" i="0" dirty="0" err="1">
                <a:solidFill>
                  <a:srgbClr val="374151"/>
                </a:solidFill>
                <a:effectLst/>
                <a:latin typeface="Söhne"/>
              </a:rPr>
              <a:t>engine</a:t>
            </a:r>
            <a:r>
              <a:rPr lang="lt-LT" b="0" i="0" dirty="0">
                <a:solidFill>
                  <a:srgbClr val="374151"/>
                </a:solidFill>
                <a:effectLst/>
                <a:latin typeface="Söhne"/>
              </a:rPr>
              <a:t>)</a:t>
            </a:r>
          </a:p>
          <a:p>
            <a:pPr algn="l"/>
            <a:r>
              <a:rPr lang="lt-LT" b="0" i="0" dirty="0" err="1">
                <a:solidFill>
                  <a:srgbClr val="374151"/>
                </a:solidFill>
                <a:effectLst/>
                <a:latin typeface="Söhne"/>
              </a:rPr>
              <a:t>session</a:t>
            </a:r>
            <a:r>
              <a:rPr lang="lt-LT" b="0" i="0" dirty="0">
                <a:solidFill>
                  <a:srgbClr val="374151"/>
                </a:solidFill>
                <a:effectLst/>
                <a:latin typeface="Söhne"/>
              </a:rPr>
              <a:t> = </a:t>
            </a:r>
            <a:r>
              <a:rPr lang="lt-LT" b="0" i="0" dirty="0" err="1">
                <a:solidFill>
                  <a:srgbClr val="374151"/>
                </a:solidFill>
                <a:effectLst/>
                <a:latin typeface="Söhne"/>
              </a:rPr>
              <a:t>Session</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kuriame variklį, kuris jungiasi prie mūsų </a:t>
            </a:r>
            <a:r>
              <a:rPr lang="lt-LT" b="0" i="0" dirty="0" err="1">
                <a:solidFill>
                  <a:srgbClr val="374151"/>
                </a:solidFill>
                <a:effectLst/>
                <a:latin typeface="Söhne"/>
              </a:rPr>
              <a:t>SQLite</a:t>
            </a:r>
            <a:r>
              <a:rPr lang="lt-LT" b="0" i="0" dirty="0">
                <a:solidFill>
                  <a:srgbClr val="374151"/>
                </a:solidFill>
                <a:effectLst/>
                <a:latin typeface="Söhne"/>
              </a:rPr>
              <a:t> duomenų bazės </a:t>
            </a:r>
            <a:r>
              <a:rPr lang="lt-LT" b="0" i="0" dirty="0" err="1">
                <a:solidFill>
                  <a:srgbClr val="374151"/>
                </a:solidFill>
                <a:effectLst/>
                <a:latin typeface="Söhne"/>
              </a:rPr>
              <a:t>projektai.db</a:t>
            </a:r>
            <a:r>
              <a:rPr lang="lt-LT" b="0" i="0" dirty="0">
                <a:solidFill>
                  <a:srgbClr val="374151"/>
                </a:solidFill>
                <a:effectLst/>
                <a:latin typeface="Söhne"/>
              </a:rPr>
              <a:t>. Tada nustatome seansą, kuris yra pagrindinis sąveikos su mūsų duomenų baze taškas.</a:t>
            </a:r>
          </a:p>
          <a:p>
            <a:pPr algn="l"/>
            <a:endParaRPr lang="lt-LT" b="0" i="0" dirty="0">
              <a:solidFill>
                <a:srgbClr val="374151"/>
              </a:solidFill>
              <a:effectLst/>
              <a:latin typeface="Söhne"/>
            </a:endParaRPr>
          </a:p>
          <a:p>
            <a:pPr algn="l"/>
            <a:r>
              <a:rPr lang="lt-LT" b="0" i="0" dirty="0">
                <a:solidFill>
                  <a:srgbClr val="374151"/>
                </a:solidFill>
                <a:effectLst/>
                <a:latin typeface="Söhne"/>
              </a:rPr>
              <a:t>Sukurti:</a:t>
            </a:r>
          </a:p>
          <a:p>
            <a:pPr algn="l"/>
            <a:endParaRPr lang="lt-LT" b="0" i="0" dirty="0">
              <a:solidFill>
                <a:srgbClr val="374151"/>
              </a:solidFill>
              <a:effectLst/>
              <a:latin typeface="Söhne"/>
            </a:endParaRPr>
          </a:p>
          <a:p>
            <a:pPr algn="l"/>
            <a:r>
              <a:rPr lang="lt-LT" b="0" i="0" dirty="0">
                <a:solidFill>
                  <a:srgbClr val="374151"/>
                </a:solidFill>
                <a:effectLst/>
                <a:latin typeface="Söhne"/>
              </a:rPr>
              <a:t>Pradėkime nuo naujo įrašo sukūrimo arba įterpimo į mūsų duomenų bazę.</a:t>
            </a:r>
          </a:p>
          <a:p>
            <a:pPr algn="l"/>
            <a:endParaRPr lang="lt-LT" b="0" i="0" dirty="0">
              <a:solidFill>
                <a:srgbClr val="374151"/>
              </a:solidFill>
              <a:effectLst/>
              <a:latin typeface="Söhne"/>
            </a:endParaRPr>
          </a:p>
          <a:p>
            <a:pPr algn="l"/>
            <a:r>
              <a:rPr lang="lt-LT" b="0" i="0" dirty="0" err="1">
                <a:solidFill>
                  <a:srgbClr val="374151"/>
                </a:solidFill>
                <a:effectLst/>
                <a:latin typeface="Söhne"/>
              </a:rPr>
              <a:t>new_projektas</a:t>
            </a:r>
            <a:r>
              <a:rPr lang="lt-LT" b="0" i="0" dirty="0">
                <a:solidFill>
                  <a:srgbClr val="374151"/>
                </a:solidFill>
                <a:effectLst/>
                <a:latin typeface="Söhne"/>
              </a:rPr>
              <a:t> = Projektas(name="</a:t>
            </a:r>
            <a:r>
              <a:rPr lang="lt-LT" b="0" i="0" dirty="0" err="1">
                <a:solidFill>
                  <a:srgbClr val="374151"/>
                </a:solidFill>
                <a:effectLst/>
                <a:latin typeface="Söhne"/>
              </a:rPr>
              <a:t>New</a:t>
            </a:r>
            <a:r>
              <a:rPr lang="lt-LT" b="0" i="0" dirty="0">
                <a:solidFill>
                  <a:srgbClr val="374151"/>
                </a:solidFill>
                <a:effectLst/>
                <a:latin typeface="Söhne"/>
              </a:rPr>
              <a:t> Project", </a:t>
            </a:r>
            <a:r>
              <a:rPr lang="lt-LT" b="0" i="0" dirty="0" err="1">
                <a:solidFill>
                  <a:srgbClr val="374151"/>
                </a:solidFill>
                <a:effectLst/>
                <a:latin typeface="Söhne"/>
              </a:rPr>
              <a:t>price</a:t>
            </a:r>
            <a:r>
              <a:rPr lang="lt-LT" b="0" i="0" dirty="0">
                <a:solidFill>
                  <a:srgbClr val="374151"/>
                </a:solidFill>
                <a:effectLst/>
                <a:latin typeface="Söhne"/>
              </a:rPr>
              <a:t>=500.00)</a:t>
            </a:r>
          </a:p>
          <a:p>
            <a:pPr algn="l"/>
            <a:r>
              <a:rPr lang="lt-LT" b="0" i="0" dirty="0" err="1">
                <a:solidFill>
                  <a:srgbClr val="374151"/>
                </a:solidFill>
                <a:effectLst/>
                <a:latin typeface="Söhne"/>
              </a:rPr>
              <a:t>session.add</a:t>
            </a:r>
            <a:r>
              <a:rPr lang="lt-LT" b="0" i="0" dirty="0">
                <a:solidFill>
                  <a:srgbClr val="374151"/>
                </a:solidFill>
                <a:effectLst/>
                <a:latin typeface="Söhne"/>
              </a:rPr>
              <a:t>(</a:t>
            </a:r>
            <a:r>
              <a:rPr lang="lt-LT" b="0" i="0" dirty="0" err="1">
                <a:solidFill>
                  <a:srgbClr val="374151"/>
                </a:solidFill>
                <a:effectLst/>
                <a:latin typeface="Söhne"/>
              </a:rPr>
              <a:t>new_projektas</a:t>
            </a:r>
            <a:r>
              <a:rPr lang="lt-LT" b="0" i="0" dirty="0">
                <a:solidFill>
                  <a:srgbClr val="374151"/>
                </a:solidFill>
                <a:effectLst/>
                <a:latin typeface="Söhne"/>
              </a:rPr>
              <a:t>)</a:t>
            </a:r>
          </a:p>
          <a:p>
            <a:pPr algn="l"/>
            <a:r>
              <a:rPr lang="lt-LT" b="0" i="0" dirty="0" err="1">
                <a:solidFill>
                  <a:srgbClr val="374151"/>
                </a:solidFill>
                <a:effectLst/>
                <a:latin typeface="Söhne"/>
              </a:rPr>
              <a:t>session.commit</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Kuriame Projekto egzempliorių pavadinimu "Naujas projektas" ir kaina 500,00. Tada pridedame šį atvejį prie seanso ir įpareigojame seansą. Taip mūsų Projekto lentelėje įterpiamas naujas rekordas.</a:t>
            </a:r>
          </a:p>
          <a:p>
            <a:pPr algn="l"/>
            <a:endParaRPr lang="lt-LT" b="0" i="0" dirty="0">
              <a:solidFill>
                <a:srgbClr val="374151"/>
              </a:solidFill>
              <a:effectLst/>
              <a:latin typeface="Söhne"/>
            </a:endParaRPr>
          </a:p>
          <a:p>
            <a:pPr algn="l"/>
            <a:r>
              <a:rPr lang="lt-LT" b="0" i="0" dirty="0">
                <a:solidFill>
                  <a:srgbClr val="374151"/>
                </a:solidFill>
                <a:effectLst/>
                <a:latin typeface="Söhne"/>
              </a:rPr>
              <a:t>Skaityti:</a:t>
            </a:r>
          </a:p>
          <a:p>
            <a:pPr algn="l"/>
            <a:endParaRPr lang="lt-LT" b="0" i="0" dirty="0">
              <a:solidFill>
                <a:srgbClr val="374151"/>
              </a:solidFill>
              <a:effectLst/>
              <a:latin typeface="Söhne"/>
            </a:endParaRPr>
          </a:p>
          <a:p>
            <a:pPr algn="l"/>
            <a:r>
              <a:rPr lang="lt-LT" b="0" i="0" dirty="0">
                <a:solidFill>
                  <a:srgbClr val="374151"/>
                </a:solidFill>
                <a:effectLst/>
                <a:latin typeface="Söhne"/>
              </a:rPr>
              <a:t>Dabar perskaitykime duomenis iš mūsų lentelės.</a:t>
            </a:r>
          </a:p>
          <a:p>
            <a:pPr algn="l"/>
            <a:endParaRPr lang="lt-LT" b="0" i="0" dirty="0">
              <a:solidFill>
                <a:srgbClr val="374151"/>
              </a:solidFill>
              <a:effectLst/>
              <a:latin typeface="Söhne"/>
            </a:endParaRPr>
          </a:p>
          <a:p>
            <a:pPr algn="l"/>
            <a:r>
              <a:rPr lang="lt-LT" b="0" i="0" dirty="0" err="1">
                <a:solidFill>
                  <a:srgbClr val="374151"/>
                </a:solidFill>
                <a:effectLst/>
                <a:latin typeface="Söhne"/>
              </a:rPr>
              <a:t>all_projects</a:t>
            </a:r>
            <a:r>
              <a:rPr lang="lt-LT" b="0" i="0" dirty="0">
                <a:solidFill>
                  <a:srgbClr val="374151"/>
                </a:solidFill>
                <a:effectLst/>
                <a:latin typeface="Söhne"/>
              </a:rPr>
              <a:t> = </a:t>
            </a:r>
            <a:r>
              <a:rPr lang="lt-LT" b="0" i="0" dirty="0" err="1">
                <a:solidFill>
                  <a:srgbClr val="374151"/>
                </a:solidFill>
                <a:effectLst/>
                <a:latin typeface="Söhne"/>
              </a:rPr>
              <a:t>session.query</a:t>
            </a:r>
            <a:r>
              <a:rPr lang="lt-LT" b="0" i="0" dirty="0">
                <a:solidFill>
                  <a:srgbClr val="374151"/>
                </a:solidFill>
                <a:effectLst/>
                <a:latin typeface="Söhne"/>
              </a:rPr>
              <a:t>(Projektas).</a:t>
            </a:r>
            <a:r>
              <a:rPr lang="lt-LT" b="0" i="0" dirty="0" err="1">
                <a:solidFill>
                  <a:srgbClr val="374151"/>
                </a:solidFill>
                <a:effectLst/>
                <a:latin typeface="Söhne"/>
              </a:rPr>
              <a:t>all</a:t>
            </a:r>
            <a:r>
              <a:rPr lang="lt-LT" b="0" i="0" dirty="0">
                <a:solidFill>
                  <a:srgbClr val="374151"/>
                </a:solidFill>
                <a:effectLst/>
                <a:latin typeface="Söhne"/>
              </a:rPr>
              <a:t>()</a:t>
            </a:r>
          </a:p>
          <a:p>
            <a:pPr algn="l"/>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all_projects</a:t>
            </a:r>
            <a:r>
              <a:rPr lang="lt-LT" b="0" i="0" dirty="0">
                <a:solidFill>
                  <a:srgbClr val="374151"/>
                </a:solidFill>
                <a:effectLst/>
                <a:latin typeface="Söhne"/>
              </a:rPr>
              <a:t>:</a:t>
            </a:r>
          </a:p>
          <a:p>
            <a:pPr algn="l"/>
            <a:r>
              <a:rPr lang="lt-LT" b="0" i="0" dirty="0">
                <a:solidFill>
                  <a:srgbClr val="374151"/>
                </a:solidFill>
                <a:effectLst/>
                <a:latin typeface="Söhne"/>
              </a:rPr>
              <a:t>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project</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sukurti užklausos objektą, naudojame </a:t>
            </a:r>
            <a:r>
              <a:rPr lang="lt-LT" b="0" i="0" dirty="0" err="1">
                <a:solidFill>
                  <a:srgbClr val="374151"/>
                </a:solidFill>
                <a:effectLst/>
                <a:latin typeface="Söhne"/>
              </a:rPr>
              <a:t>session.query</a:t>
            </a:r>
            <a:r>
              <a:rPr lang="lt-LT" b="0" i="0" dirty="0">
                <a:solidFill>
                  <a:srgbClr val="374151"/>
                </a:solidFill>
                <a:effectLst/>
                <a:latin typeface="Söhne"/>
              </a:rPr>
              <a:t>(). Iškvietus .</a:t>
            </a:r>
            <a:r>
              <a:rPr lang="lt-LT" b="0" i="0" dirty="0" err="1">
                <a:solidFill>
                  <a:srgbClr val="374151"/>
                </a:solidFill>
                <a:effectLst/>
                <a:latin typeface="Söhne"/>
              </a:rPr>
              <a:t>all</a:t>
            </a:r>
            <a:r>
              <a:rPr lang="lt-LT" b="0" i="0" dirty="0">
                <a:solidFill>
                  <a:srgbClr val="374151"/>
                </a:solidFill>
                <a:effectLst/>
                <a:latin typeface="Söhne"/>
              </a:rPr>
              <a:t>() pateikiamas visų Projektas egzempliorių sąrašas mūsų lentelėje. Tada kartojame šį sąrašą ir spausdiname kiekvieną atvejį.</a:t>
            </a:r>
          </a:p>
          <a:p>
            <a:pPr algn="l"/>
            <a:endParaRPr lang="lt-LT" b="0" i="0" dirty="0">
              <a:solidFill>
                <a:srgbClr val="374151"/>
              </a:solidFill>
              <a:effectLst/>
              <a:latin typeface="Söhne"/>
            </a:endParaRPr>
          </a:p>
          <a:p>
            <a:pPr algn="l"/>
            <a:r>
              <a:rPr lang="lt-LT" b="0" i="0" dirty="0">
                <a:solidFill>
                  <a:srgbClr val="374151"/>
                </a:solidFill>
                <a:effectLst/>
                <a:latin typeface="Söhne"/>
              </a:rPr>
              <a:t>Atnaujinimas:</a:t>
            </a:r>
          </a:p>
          <a:p>
            <a:pPr algn="l"/>
            <a:endParaRPr lang="lt-LT" b="0" i="0" dirty="0">
              <a:solidFill>
                <a:srgbClr val="374151"/>
              </a:solidFill>
              <a:effectLst/>
              <a:latin typeface="Söhne"/>
            </a:endParaRPr>
          </a:p>
          <a:p>
            <a:pPr algn="l"/>
            <a:r>
              <a:rPr lang="lt-LT" b="0" i="0" dirty="0">
                <a:solidFill>
                  <a:srgbClr val="374151"/>
                </a:solidFill>
                <a:effectLst/>
                <a:latin typeface="Söhne"/>
              </a:rPr>
              <a:t>Toliau apžvelgsime įrašų atnaujinimą savo lentelėje.</a:t>
            </a:r>
          </a:p>
          <a:p>
            <a:pPr algn="l"/>
            <a:endParaRPr lang="lt-LT" b="0" i="0" dirty="0">
              <a:solidFill>
                <a:srgbClr val="374151"/>
              </a:solidFill>
              <a:effectLst/>
              <a:latin typeface="Söhne"/>
            </a:endParaRPr>
          </a:p>
          <a:p>
            <a:pPr algn="l"/>
            <a:r>
              <a:rPr lang="lt-LT" b="0" i="0" dirty="0" err="1">
                <a:solidFill>
                  <a:srgbClr val="374151"/>
                </a:solidFill>
                <a:effectLst/>
                <a:latin typeface="Söhne"/>
              </a:rPr>
              <a:t>project_to_update</a:t>
            </a:r>
            <a:r>
              <a:rPr lang="lt-LT" b="0" i="0" dirty="0">
                <a:solidFill>
                  <a:srgbClr val="374151"/>
                </a:solidFill>
                <a:effectLst/>
                <a:latin typeface="Söhne"/>
              </a:rPr>
              <a:t> = </a:t>
            </a:r>
            <a:r>
              <a:rPr lang="lt-LT" b="0" i="0" dirty="0" err="1">
                <a:solidFill>
                  <a:srgbClr val="374151"/>
                </a:solidFill>
                <a:effectLst/>
                <a:latin typeface="Söhne"/>
              </a:rPr>
              <a:t>session.query</a:t>
            </a:r>
            <a:r>
              <a:rPr lang="lt-LT" b="0" i="0" dirty="0">
                <a:solidFill>
                  <a:srgbClr val="374151"/>
                </a:solidFill>
                <a:effectLst/>
                <a:latin typeface="Söhne"/>
              </a:rPr>
              <a:t>(Projektas).</a:t>
            </a:r>
            <a:r>
              <a:rPr lang="lt-LT" b="0" i="0" dirty="0" err="1">
                <a:solidFill>
                  <a:srgbClr val="374151"/>
                </a:solidFill>
                <a:effectLst/>
                <a:latin typeface="Söhne"/>
              </a:rPr>
              <a:t>filter_by</a:t>
            </a:r>
            <a:r>
              <a:rPr lang="lt-LT" b="0" i="0" dirty="0">
                <a:solidFill>
                  <a:srgbClr val="374151"/>
                </a:solidFill>
                <a:effectLst/>
                <a:latin typeface="Söhne"/>
              </a:rPr>
              <a:t>(name="</a:t>
            </a:r>
            <a:r>
              <a:rPr lang="lt-LT" b="0" i="0" dirty="0" err="1">
                <a:solidFill>
                  <a:srgbClr val="374151"/>
                </a:solidFill>
                <a:effectLst/>
                <a:latin typeface="Söhne"/>
              </a:rPr>
              <a:t>New</a:t>
            </a:r>
            <a:r>
              <a:rPr lang="lt-LT" b="0" i="0" dirty="0">
                <a:solidFill>
                  <a:srgbClr val="374151"/>
                </a:solidFill>
                <a:effectLst/>
                <a:latin typeface="Söhne"/>
              </a:rPr>
              <a:t> Project").</a:t>
            </a:r>
            <a:r>
              <a:rPr lang="lt-LT" b="0" i="0" dirty="0" err="1">
                <a:solidFill>
                  <a:srgbClr val="374151"/>
                </a:solidFill>
                <a:effectLst/>
                <a:latin typeface="Söhne"/>
              </a:rPr>
              <a:t>first</a:t>
            </a:r>
            <a:r>
              <a:rPr lang="lt-LT" b="0" i="0" dirty="0">
                <a:solidFill>
                  <a:srgbClr val="374151"/>
                </a:solidFill>
                <a:effectLst/>
                <a:latin typeface="Söhne"/>
              </a:rPr>
              <a:t>()</a:t>
            </a:r>
          </a:p>
          <a:p>
            <a:pPr algn="l"/>
            <a:r>
              <a:rPr lang="lt-LT" b="0" i="0" dirty="0" err="1">
                <a:solidFill>
                  <a:srgbClr val="374151"/>
                </a:solidFill>
                <a:effectLst/>
                <a:latin typeface="Söhne"/>
              </a:rPr>
              <a:t>project_to_update.price</a:t>
            </a:r>
            <a:r>
              <a:rPr lang="lt-LT" b="0" i="0" dirty="0">
                <a:solidFill>
                  <a:srgbClr val="374151"/>
                </a:solidFill>
                <a:effectLst/>
                <a:latin typeface="Söhne"/>
              </a:rPr>
              <a:t> = 600.00</a:t>
            </a:r>
          </a:p>
          <a:p>
            <a:pPr algn="l"/>
            <a:r>
              <a:rPr lang="lt-LT" b="0" i="0" dirty="0" err="1">
                <a:solidFill>
                  <a:srgbClr val="374151"/>
                </a:solidFill>
                <a:effectLst/>
                <a:latin typeface="Söhne"/>
              </a:rPr>
              <a:t>session.commit</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Naudojame </a:t>
            </a:r>
            <a:r>
              <a:rPr lang="lt-LT" b="0" i="0" dirty="0" err="1">
                <a:solidFill>
                  <a:srgbClr val="374151"/>
                </a:solidFill>
                <a:effectLst/>
                <a:latin typeface="Söhne"/>
              </a:rPr>
              <a:t>session.query</a:t>
            </a:r>
            <a:r>
              <a:rPr lang="lt-LT" b="0" i="0" dirty="0">
                <a:solidFill>
                  <a:srgbClr val="374151"/>
                </a:solidFill>
                <a:effectLst/>
                <a:latin typeface="Söhne"/>
              </a:rPr>
              <a:t>() ir </a:t>
            </a:r>
            <a:r>
              <a:rPr lang="lt-LT" b="0" i="0" dirty="0" err="1">
                <a:solidFill>
                  <a:srgbClr val="374151"/>
                </a:solidFill>
                <a:effectLst/>
                <a:latin typeface="Söhne"/>
              </a:rPr>
              <a:t>filter_by</a:t>
            </a:r>
            <a:r>
              <a:rPr lang="lt-LT" b="0" i="0" dirty="0">
                <a:solidFill>
                  <a:srgbClr val="374151"/>
                </a:solidFill>
                <a:effectLst/>
                <a:latin typeface="Söhne"/>
              </a:rPr>
              <a:t>(), kad gautume pirmąjį Projektas egzempliorių pavadinimu „Naujas projektas“. Tada atnaujiname jo kainą ir įsipareigojame seansui. Tai keičia projekto kainą mūsų duomenų bazėje.</a:t>
            </a:r>
          </a:p>
          <a:p>
            <a:pPr algn="l"/>
            <a:endParaRPr lang="lt-LT" b="0" i="0" dirty="0">
              <a:solidFill>
                <a:srgbClr val="374151"/>
              </a:solidFill>
              <a:effectLst/>
              <a:latin typeface="Söhne"/>
            </a:endParaRPr>
          </a:p>
          <a:p>
            <a:pPr algn="l"/>
            <a:r>
              <a:rPr lang="lt-LT" b="0" i="0" dirty="0">
                <a:solidFill>
                  <a:srgbClr val="374151"/>
                </a:solidFill>
                <a:effectLst/>
                <a:latin typeface="Söhne"/>
              </a:rPr>
              <a:t>Ištrinti:</a:t>
            </a:r>
          </a:p>
          <a:p>
            <a:pPr algn="l"/>
            <a:endParaRPr lang="lt-LT" b="0" i="0" dirty="0">
              <a:solidFill>
                <a:srgbClr val="374151"/>
              </a:solidFill>
              <a:effectLst/>
              <a:latin typeface="Söhne"/>
            </a:endParaRPr>
          </a:p>
          <a:p>
            <a:pPr algn="l"/>
            <a:r>
              <a:rPr lang="lt-LT" b="0" i="0" dirty="0">
                <a:solidFill>
                  <a:srgbClr val="374151"/>
                </a:solidFill>
                <a:effectLst/>
                <a:latin typeface="Söhne"/>
              </a:rPr>
              <a:t>Galiausiai ištrinkime įrašą iš savo lentelės.</a:t>
            </a:r>
          </a:p>
          <a:p>
            <a:pPr algn="l"/>
            <a:endParaRPr lang="lt-LT" b="0" i="0" dirty="0">
              <a:solidFill>
                <a:srgbClr val="374151"/>
              </a:solidFill>
              <a:effectLst/>
              <a:latin typeface="Söhne"/>
            </a:endParaRPr>
          </a:p>
          <a:p>
            <a:pPr algn="l"/>
            <a:r>
              <a:rPr lang="lt-LT" b="0" i="0" dirty="0" err="1">
                <a:solidFill>
                  <a:srgbClr val="374151"/>
                </a:solidFill>
                <a:effectLst/>
                <a:latin typeface="Söhne"/>
              </a:rPr>
              <a:t>project_to_update</a:t>
            </a:r>
            <a:r>
              <a:rPr lang="lt-LT" b="0" i="0" dirty="0">
                <a:solidFill>
                  <a:srgbClr val="374151"/>
                </a:solidFill>
                <a:effectLst/>
                <a:latin typeface="Söhne"/>
              </a:rPr>
              <a:t> = </a:t>
            </a:r>
            <a:r>
              <a:rPr lang="lt-LT" b="0" i="0" dirty="0" err="1">
                <a:solidFill>
                  <a:srgbClr val="374151"/>
                </a:solidFill>
                <a:effectLst/>
                <a:latin typeface="Söhne"/>
              </a:rPr>
              <a:t>session.query</a:t>
            </a:r>
            <a:r>
              <a:rPr lang="lt-LT" b="0" i="0" dirty="0">
                <a:solidFill>
                  <a:srgbClr val="374151"/>
                </a:solidFill>
                <a:effectLst/>
                <a:latin typeface="Söhne"/>
              </a:rPr>
              <a:t>(Projektas).</a:t>
            </a:r>
            <a:r>
              <a:rPr lang="lt-LT" b="0" i="0" dirty="0" err="1">
                <a:solidFill>
                  <a:srgbClr val="374151"/>
                </a:solidFill>
                <a:effectLst/>
                <a:latin typeface="Söhne"/>
              </a:rPr>
              <a:t>filter_by</a:t>
            </a:r>
            <a:r>
              <a:rPr lang="lt-LT" b="0" i="0" dirty="0">
                <a:solidFill>
                  <a:srgbClr val="374151"/>
                </a:solidFill>
                <a:effectLst/>
                <a:latin typeface="Söhne"/>
              </a:rPr>
              <a:t>(name="</a:t>
            </a:r>
            <a:r>
              <a:rPr lang="lt-LT" b="0" i="0" dirty="0" err="1">
                <a:solidFill>
                  <a:srgbClr val="374151"/>
                </a:solidFill>
                <a:effectLst/>
                <a:latin typeface="Söhne"/>
              </a:rPr>
              <a:t>New</a:t>
            </a:r>
            <a:r>
              <a:rPr lang="lt-LT" b="0" i="0" dirty="0">
                <a:solidFill>
                  <a:srgbClr val="374151"/>
                </a:solidFill>
                <a:effectLst/>
                <a:latin typeface="Söhne"/>
              </a:rPr>
              <a:t> Project").</a:t>
            </a:r>
            <a:r>
              <a:rPr lang="lt-LT" b="0" i="0" dirty="0" err="1">
                <a:solidFill>
                  <a:srgbClr val="374151"/>
                </a:solidFill>
                <a:effectLst/>
                <a:latin typeface="Söhne"/>
              </a:rPr>
              <a:t>first</a:t>
            </a:r>
            <a:r>
              <a:rPr lang="lt-LT" b="0" i="0" dirty="0">
                <a:solidFill>
                  <a:srgbClr val="374151"/>
                </a:solidFill>
                <a:effectLst/>
                <a:latin typeface="Söhne"/>
              </a:rPr>
              <a:t>()</a:t>
            </a:r>
          </a:p>
          <a:p>
            <a:pPr algn="l"/>
            <a:r>
              <a:rPr lang="lt-LT" b="0" i="0" dirty="0" err="1">
                <a:solidFill>
                  <a:srgbClr val="374151"/>
                </a:solidFill>
                <a:effectLst/>
                <a:latin typeface="Söhne"/>
              </a:rPr>
              <a:t>project_to_update.price</a:t>
            </a:r>
            <a:r>
              <a:rPr lang="lt-LT" b="0" i="0" dirty="0">
                <a:solidFill>
                  <a:srgbClr val="374151"/>
                </a:solidFill>
                <a:effectLst/>
                <a:latin typeface="Söhne"/>
              </a:rPr>
              <a:t> = 600.00</a:t>
            </a:r>
          </a:p>
          <a:p>
            <a:pPr algn="l"/>
            <a:r>
              <a:rPr lang="lt-LT" b="0" i="0" dirty="0" err="1">
                <a:solidFill>
                  <a:srgbClr val="374151"/>
                </a:solidFill>
                <a:effectLst/>
                <a:latin typeface="Söhne"/>
              </a:rPr>
              <a:t>session.commit</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Projekto egzempliorių pavadinimu „Naujas projektas“ randame taip pat, kaip ir anksčiau. Tada naudojame </a:t>
            </a:r>
            <a:r>
              <a:rPr lang="lt-LT" b="0" i="0" dirty="0" err="1">
                <a:solidFill>
                  <a:srgbClr val="374151"/>
                </a:solidFill>
                <a:effectLst/>
                <a:latin typeface="Söhne"/>
              </a:rPr>
              <a:t>session.delete</a:t>
            </a:r>
            <a:r>
              <a:rPr lang="lt-LT" b="0" i="0" dirty="0">
                <a:solidFill>
                  <a:srgbClr val="374151"/>
                </a:solidFill>
                <a:effectLst/>
                <a:latin typeface="Söhne"/>
              </a:rPr>
              <a:t>(), kad pažymėtume jį kaip ištrintą ir patvirtintume sesiją. Tai ištrina projektą iš mūsų duomenų bazės.</a:t>
            </a:r>
          </a:p>
          <a:p>
            <a:pPr algn="l"/>
            <a:endParaRPr lang="lt-LT" b="0" i="0" dirty="0">
              <a:solidFill>
                <a:srgbClr val="374151"/>
              </a:solidFill>
              <a:effectLst/>
              <a:latin typeface="Söhne"/>
            </a:endParaRPr>
          </a:p>
          <a:p>
            <a:pPr algn="l"/>
            <a:r>
              <a:rPr lang="lt-LT" b="0" i="0" dirty="0">
                <a:solidFill>
                  <a:srgbClr val="374151"/>
                </a:solidFill>
                <a:effectLst/>
                <a:latin typeface="Söhne"/>
              </a:rPr>
              <a:t>Ir štai jūs turite: kurti, skaityti, atnaujinti ir ištrinti įrašus </a:t>
            </a:r>
            <a:r>
              <a:rPr lang="lt-LT" b="0" i="0" dirty="0" err="1">
                <a:solidFill>
                  <a:srgbClr val="374151"/>
                </a:solidFill>
                <a:effectLst/>
                <a:latin typeface="Söhne"/>
              </a:rPr>
              <a:t>SQLAlchemy</a:t>
            </a:r>
            <a:r>
              <a:rPr lang="lt-LT" b="0" i="0" dirty="0">
                <a:solidFill>
                  <a:srgbClr val="374151"/>
                </a:solidFill>
                <a:effectLst/>
                <a:latin typeface="Söhne"/>
              </a:rPr>
              <a:t> lentelėje. Jei norite, kad jie išliktų duomenų bazėje, po pakeitimų visada atlikite savo seansą. Jei norite atšaukti pakeitimus, galite naudoti </a:t>
            </a:r>
            <a:r>
              <a:rPr lang="lt-LT" b="0" i="0" dirty="0" err="1">
                <a:solidFill>
                  <a:srgbClr val="374151"/>
                </a:solidFill>
                <a:effectLst/>
                <a:latin typeface="Söhne"/>
              </a:rPr>
              <a:t>session.rollback</a:t>
            </a:r>
            <a:r>
              <a:rPr lang="lt-LT" b="0" i="0" dirty="0">
                <a:solidFill>
                  <a:srgbClr val="374151"/>
                </a:solidFill>
                <a:effectLst/>
                <a:latin typeface="Söhne"/>
              </a:rPr>
              <a:t>().</a:t>
            </a:r>
          </a:p>
          <a:p>
            <a:endParaRPr lang="en-LT" dirty="0"/>
          </a:p>
        </p:txBody>
      </p:sp>
      <p:sp>
        <p:nvSpPr>
          <p:cNvPr id="4" name="Slide Number Placeholder 3"/>
          <p:cNvSpPr>
            <a:spLocks noGrp="1"/>
          </p:cNvSpPr>
          <p:nvPr>
            <p:ph type="sldNum" sz="quarter" idx="5"/>
          </p:nvPr>
        </p:nvSpPr>
        <p:spPr/>
        <p:txBody>
          <a:bodyPr/>
          <a:lstStyle/>
          <a:p>
            <a:fld id="{194498EC-A79F-9341-9B7E-D46BAA65CAA8}" type="slidenum">
              <a:rPr lang="en-LT" smtClean="0"/>
              <a:t>5</a:t>
            </a:fld>
            <a:endParaRPr lang="en-LT"/>
          </a:p>
        </p:txBody>
      </p:sp>
    </p:spTree>
    <p:extLst>
      <p:ext uri="{BB962C8B-B14F-4D97-AF65-F5344CB8AC3E}">
        <p14:creationId xmlns:p14="http://schemas.microsoft.com/office/powerpoint/2010/main" val="271045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O dabar mes sutelkiame dėmesį į duomenų nuskaitymą iš savo duomenų bazės naudodami </a:t>
            </a:r>
            <a:r>
              <a:rPr lang="lt-LT" dirty="0" err="1"/>
              <a:t>SQLAlchemy</a:t>
            </a:r>
            <a:r>
              <a:rPr lang="lt-LT" dirty="0"/>
              <a:t>. Išmoksime keletą pažangių duomenų gavimo būdų, kurie suteiks mums daugiau kontrolės ir tikslesnių užklausų.</a:t>
            </a:r>
          </a:p>
          <a:p>
            <a:endParaRPr lang="lt-LT" dirty="0"/>
          </a:p>
          <a:p>
            <a:r>
              <a:rPr lang="lt-LT" dirty="0"/>
              <a:t>Norėdami pradėti, pažvelkime į pateiktą kodą:</a:t>
            </a:r>
          </a:p>
          <a:p>
            <a:endParaRPr lang="lt-LT" dirty="0"/>
          </a:p>
          <a:p>
            <a:r>
              <a:rPr lang="lt-LT" dirty="0"/>
              <a:t>projektas1 = </a:t>
            </a:r>
            <a:r>
              <a:rPr lang="lt-LT" dirty="0" err="1"/>
              <a:t>session.query</a:t>
            </a:r>
            <a:r>
              <a:rPr lang="lt-LT" dirty="0"/>
              <a:t>(Projektas).</a:t>
            </a:r>
            <a:r>
              <a:rPr lang="lt-LT" dirty="0" err="1"/>
              <a:t>get</a:t>
            </a:r>
            <a:r>
              <a:rPr lang="lt-LT" dirty="0"/>
              <a:t>(1)</a:t>
            </a:r>
          </a:p>
          <a:p>
            <a:r>
              <a:rPr lang="lt-LT" dirty="0" err="1"/>
              <a:t>print</a:t>
            </a:r>
            <a:r>
              <a:rPr lang="lt-LT" dirty="0"/>
              <a:t>(projektas1.name)</a:t>
            </a:r>
          </a:p>
          <a:p>
            <a:r>
              <a:rPr lang="lt-LT" dirty="0"/>
              <a:t># Naujas pr.</a:t>
            </a:r>
          </a:p>
          <a:p>
            <a:endParaRPr lang="lt-LT" dirty="0"/>
          </a:p>
          <a:p>
            <a:r>
              <a:rPr lang="lt-LT" dirty="0"/>
              <a:t>Šiuo atveju užklausos objektui naudojame metodą </a:t>
            </a:r>
            <a:r>
              <a:rPr lang="lt-LT" dirty="0" err="1"/>
              <a:t>get</a:t>
            </a:r>
            <a:r>
              <a:rPr lang="lt-LT" dirty="0"/>
              <a:t>(). Šis metodas nuskaito eilutę su pirminiu raktu, nurodytu skliausteliuose – šiuo atveju 1. Tada išspausdiname šio projekto pavadinimą, kuris yra „Naujas pr.“.</a:t>
            </a:r>
          </a:p>
          <a:p>
            <a:endParaRPr lang="lt-LT" dirty="0"/>
          </a:p>
          <a:p>
            <a:r>
              <a:rPr lang="lt-LT" dirty="0"/>
              <a:t>Toliau pažiūrėkime kitą duomenų gavimo būdą:</a:t>
            </a:r>
          </a:p>
          <a:p>
            <a:endParaRPr lang="lt-LT" dirty="0"/>
          </a:p>
          <a:p>
            <a:r>
              <a:rPr lang="lt-LT" dirty="0"/>
              <a:t>pitonas</a:t>
            </a:r>
          </a:p>
          <a:p>
            <a:r>
              <a:rPr lang="lt-LT" dirty="0"/>
              <a:t>Nukopijuokite kodą</a:t>
            </a:r>
          </a:p>
          <a:p>
            <a:r>
              <a:rPr lang="lt-LT" dirty="0"/>
              <a:t>projektas2 = </a:t>
            </a:r>
            <a:r>
              <a:rPr lang="lt-LT" dirty="0" err="1"/>
              <a:t>session.query</a:t>
            </a:r>
            <a:r>
              <a:rPr lang="lt-LT" dirty="0"/>
              <a:t>(Projektas).</a:t>
            </a:r>
            <a:r>
              <a:rPr lang="lt-LT" dirty="0" err="1"/>
              <a:t>filter_by</a:t>
            </a:r>
            <a:r>
              <a:rPr lang="lt-LT" dirty="0"/>
              <a:t>(name="2 projektas").</a:t>
            </a:r>
            <a:r>
              <a:rPr lang="lt-LT" dirty="0" err="1"/>
              <a:t>one</a:t>
            </a:r>
            <a:r>
              <a:rPr lang="lt-LT" dirty="0"/>
              <a:t>()</a:t>
            </a:r>
          </a:p>
          <a:p>
            <a:endParaRPr lang="lt-LT" dirty="0"/>
          </a:p>
          <a:p>
            <a:r>
              <a:rPr lang="lt-LT" dirty="0"/>
              <a:t>Čia mes naudojame metodą </a:t>
            </a:r>
            <a:r>
              <a:rPr lang="lt-LT" dirty="0" err="1"/>
              <a:t>filter_by</a:t>
            </a:r>
            <a:r>
              <a:rPr lang="lt-LT" dirty="0"/>
              <a:t>() savo užklausos objektui. Šis metodas filtruoja užklausą pagal jūsų pateiktas sąlygas. Mūsų atveju ieškome projekto, kurio pavadinimas „2 projektas“. Po filtravimo naudojame </a:t>
            </a:r>
            <a:r>
              <a:rPr lang="lt-LT" dirty="0" err="1"/>
              <a:t>one</a:t>
            </a:r>
            <a:r>
              <a:rPr lang="lt-LT" dirty="0"/>
              <a:t>() metodą, kuris grąžina tiksliai vieną rezultatą. Jei rezultatų nerasta arba randamas daugiau nei vienas rezultatas, bus rodoma klaida. Taigi, mes naudojame </a:t>
            </a:r>
            <a:r>
              <a:rPr lang="lt-LT" dirty="0" err="1"/>
              <a:t>one</a:t>
            </a:r>
            <a:r>
              <a:rPr lang="lt-LT" dirty="0"/>
              <a:t>(), kai tikimės, kad mūsų filtras atitiks vieną ir tik vieną eilutę.</a:t>
            </a:r>
          </a:p>
          <a:p>
            <a:endParaRPr lang="lt-LT" dirty="0"/>
          </a:p>
          <a:p>
            <a:r>
              <a:rPr lang="lt-LT" dirty="0"/>
              <a:t>Galiausiai pažiūrėkime, kaip galime gauti visas lentelės eilutes:</a:t>
            </a:r>
          </a:p>
          <a:p>
            <a:endParaRPr lang="lt-LT" dirty="0"/>
          </a:p>
          <a:p>
            <a:r>
              <a:rPr lang="lt-LT" dirty="0"/>
              <a:t>projektai = </a:t>
            </a:r>
            <a:r>
              <a:rPr lang="lt-LT" dirty="0" err="1"/>
              <a:t>session.query</a:t>
            </a:r>
            <a:r>
              <a:rPr lang="lt-LT" dirty="0"/>
              <a:t>(Projektas).</a:t>
            </a:r>
            <a:r>
              <a:rPr lang="lt-LT" dirty="0" err="1"/>
              <a:t>all</a:t>
            </a:r>
            <a:r>
              <a:rPr lang="lt-LT" dirty="0"/>
              <a:t>()</a:t>
            </a:r>
          </a:p>
          <a:p>
            <a:r>
              <a:rPr lang="lt-LT" dirty="0" err="1"/>
              <a:t>for</a:t>
            </a:r>
            <a:r>
              <a:rPr lang="lt-LT" dirty="0"/>
              <a:t> projektas </a:t>
            </a:r>
            <a:r>
              <a:rPr lang="lt-LT" dirty="0" err="1"/>
              <a:t>in</a:t>
            </a:r>
            <a:r>
              <a:rPr lang="lt-LT" dirty="0"/>
              <a:t> projektai:</a:t>
            </a:r>
          </a:p>
          <a:p>
            <a:r>
              <a:rPr lang="lt-LT" dirty="0"/>
              <a:t>    </a:t>
            </a:r>
            <a:r>
              <a:rPr lang="lt-LT" dirty="0" err="1"/>
              <a:t>print</a:t>
            </a:r>
            <a:r>
              <a:rPr lang="lt-LT" dirty="0"/>
              <a:t>(</a:t>
            </a:r>
            <a:r>
              <a:rPr lang="lt-LT" dirty="0" err="1"/>
              <a:t>projektas.name</a:t>
            </a:r>
            <a:r>
              <a:rPr lang="lt-LT" dirty="0"/>
              <a:t>, </a:t>
            </a:r>
            <a:r>
              <a:rPr lang="lt-LT" dirty="0" err="1"/>
              <a:t>projektas.price</a:t>
            </a:r>
            <a:r>
              <a:rPr lang="lt-LT" dirty="0"/>
              <a:t>)</a:t>
            </a:r>
          </a:p>
          <a:p>
            <a:r>
              <a:rPr lang="lt-LT" dirty="0"/>
              <a:t># Naujas pr. 20000.0</a:t>
            </a:r>
          </a:p>
          <a:p>
            <a:r>
              <a:rPr lang="lt-LT" dirty="0"/>
              <a:t># 2 projektas 55000.0</a:t>
            </a:r>
          </a:p>
          <a:p>
            <a:endParaRPr lang="lt-LT" dirty="0"/>
          </a:p>
          <a:p>
            <a:r>
              <a:rPr lang="lt-LT" dirty="0"/>
              <a:t>Kaip matėme anksčiau, mūsų užklausos objekto metodas </a:t>
            </a:r>
            <a:r>
              <a:rPr lang="lt-LT" dirty="0" err="1"/>
              <a:t>all</a:t>
            </a:r>
            <a:r>
              <a:rPr lang="lt-LT" dirty="0"/>
              <a:t>() nuskaito visas lentelės eilutes. Tada pakartojame grąžintą Projekto egzempliorių sąrašą ir išspausdiname kiekvieno projekto pavadinimą bei kainą.</a:t>
            </a:r>
          </a:p>
          <a:p>
            <a:endParaRPr lang="lt-LT" dirty="0"/>
          </a:p>
          <a:p>
            <a:r>
              <a:rPr lang="lt-LT" dirty="0"/>
              <a:t>Atminkite, kad tai tik keletas būdų, kaip gauti duomenis naudojant </a:t>
            </a:r>
            <a:r>
              <a:rPr lang="lt-LT" dirty="0" err="1"/>
              <a:t>SQLAlchemy</a:t>
            </a:r>
            <a:r>
              <a:rPr lang="lt-LT" dirty="0"/>
              <a:t>. Biblioteka siūlo daugybę kitų metodų, kurių kiekvienas skirtas suteikti jums daugiau galimybių valdyti užklausas ir padaryti ryšį su duomenų baze kuo patogesnį.</a:t>
            </a:r>
            <a:endParaRPr lang="en-LT" dirty="0"/>
          </a:p>
        </p:txBody>
      </p:sp>
      <p:sp>
        <p:nvSpPr>
          <p:cNvPr id="4" name="Slide Number Placeholder 3"/>
          <p:cNvSpPr>
            <a:spLocks noGrp="1"/>
          </p:cNvSpPr>
          <p:nvPr>
            <p:ph type="sldNum" sz="quarter" idx="5"/>
          </p:nvPr>
        </p:nvSpPr>
        <p:spPr/>
        <p:txBody>
          <a:bodyPr/>
          <a:lstStyle/>
          <a:p>
            <a:fld id="{194498EC-A79F-9341-9B7E-D46BAA65CAA8}" type="slidenum">
              <a:rPr lang="en-LT" smtClean="0"/>
              <a:t>6</a:t>
            </a:fld>
            <a:endParaRPr lang="en-LT"/>
          </a:p>
        </p:txBody>
      </p:sp>
    </p:spTree>
    <p:extLst>
      <p:ext uri="{BB962C8B-B14F-4D97-AF65-F5344CB8AC3E}">
        <p14:creationId xmlns:p14="http://schemas.microsoft.com/office/powerpoint/2010/main" val="98766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Tęsdami toliau, mes sutelksime dėmesį į pažangesnius duomenų užklausų metodus naudojant </a:t>
            </a:r>
            <a:r>
              <a:rPr lang="lt-LT" dirty="0" err="1"/>
              <a:t>SQLAlchemy</a:t>
            </a:r>
            <a:r>
              <a:rPr lang="lt-LT" dirty="0"/>
              <a:t>. Tiksliau, išnagrinėsime, kaip mūsų duomenų bazėje ieškoti konkrečių duomenų.</a:t>
            </a:r>
          </a:p>
          <a:p>
            <a:endParaRPr lang="lt-LT" dirty="0"/>
          </a:p>
          <a:p>
            <a:r>
              <a:rPr lang="lt-LT" dirty="0"/>
              <a:t>Pereikime tiesiai į kodą:</a:t>
            </a:r>
          </a:p>
          <a:p>
            <a:endParaRPr lang="lt-LT" dirty="0"/>
          </a:p>
          <a:p>
            <a:r>
              <a:rPr lang="lt-LT" dirty="0" err="1"/>
              <a:t>search</a:t>
            </a:r>
            <a:r>
              <a:rPr lang="lt-LT" dirty="0"/>
              <a:t> = </a:t>
            </a:r>
            <a:r>
              <a:rPr lang="lt-LT" dirty="0" err="1"/>
              <a:t>session.query</a:t>
            </a:r>
            <a:r>
              <a:rPr lang="lt-LT" dirty="0"/>
              <a:t>(Projektas).</a:t>
            </a:r>
            <a:r>
              <a:rPr lang="lt-LT" dirty="0" err="1"/>
              <a:t>filter</a:t>
            </a:r>
            <a:r>
              <a:rPr lang="lt-LT" dirty="0"/>
              <a:t>(</a:t>
            </a:r>
            <a:r>
              <a:rPr lang="lt-LT" dirty="0" err="1"/>
              <a:t>Projektas.name.ilike</a:t>
            </a:r>
            <a:r>
              <a:rPr lang="lt-LT" dirty="0"/>
              <a:t>("2%"))</a:t>
            </a:r>
          </a:p>
          <a:p>
            <a:endParaRPr lang="lt-LT" dirty="0"/>
          </a:p>
          <a:p>
            <a:r>
              <a:rPr lang="lt-LT" dirty="0"/>
              <a:t>Čia mes naudojame filtro () metodą, kuris leidžia filtruoti rezultatus pagal sąlygas. Šiuo atveju mes naudojame funkciją </a:t>
            </a:r>
            <a:r>
              <a:rPr lang="lt-LT" dirty="0" err="1"/>
              <a:t>ilike</a:t>
            </a:r>
            <a:r>
              <a:rPr lang="lt-LT" dirty="0"/>
              <a:t>(), kuri atlieka didžiųjų ir mažųjų raidžių nejautrą projekto pavadinimo atitiktį modeliui „2%“. Tai atitiks bet kurį projekto pavadinimą, prasidedantį „2“.</a:t>
            </a:r>
          </a:p>
          <a:p>
            <a:endParaRPr lang="lt-LT" dirty="0"/>
          </a:p>
          <a:p>
            <a:r>
              <a:rPr lang="lt-LT" dirty="0"/>
              <a:t>Tada filtruokite pagal kitą atributą:</a:t>
            </a:r>
          </a:p>
          <a:p>
            <a:endParaRPr lang="lt-LT" dirty="0"/>
          </a:p>
          <a:p>
            <a:r>
              <a:rPr lang="lt-LT" dirty="0"/>
              <a:t>search2 = </a:t>
            </a:r>
            <a:r>
              <a:rPr lang="lt-LT" dirty="0" err="1"/>
              <a:t>session.query</a:t>
            </a:r>
            <a:r>
              <a:rPr lang="lt-LT" dirty="0"/>
              <a:t>(Projektas).</a:t>
            </a:r>
            <a:r>
              <a:rPr lang="lt-LT" dirty="0" err="1"/>
              <a:t>filter</a:t>
            </a:r>
            <a:r>
              <a:rPr lang="lt-LT" dirty="0"/>
              <a:t>(</a:t>
            </a:r>
            <a:r>
              <a:rPr lang="lt-LT" dirty="0" err="1"/>
              <a:t>Projektas.price</a:t>
            </a:r>
            <a:r>
              <a:rPr lang="lt-LT" dirty="0"/>
              <a:t> &gt; 1000)</a:t>
            </a:r>
          </a:p>
          <a:p>
            <a:endParaRPr lang="lt-LT" dirty="0"/>
          </a:p>
          <a:p>
            <a:r>
              <a:rPr lang="lt-LT" dirty="0"/>
              <a:t>Šį kartą filtruojame projektus pagal jų kainą, konkrečiai atrenkame tuos, kurių kaina didesnė nei 1000.</a:t>
            </a:r>
          </a:p>
          <a:p>
            <a:endParaRPr lang="lt-LT" dirty="0"/>
          </a:p>
          <a:p>
            <a:r>
              <a:rPr lang="lt-LT" dirty="0"/>
              <a:t>Bet ką daryti, jei norime naudoti kelias sąlygas? „</a:t>
            </a:r>
            <a:r>
              <a:rPr lang="lt-LT" dirty="0" err="1"/>
              <a:t>SQLAlchemy</a:t>
            </a:r>
            <a:r>
              <a:rPr lang="lt-LT" dirty="0"/>
              <a:t>“ apima:</a:t>
            </a:r>
          </a:p>
          <a:p>
            <a:endParaRPr lang="lt-LT" dirty="0"/>
          </a:p>
          <a:p>
            <a:r>
              <a:rPr lang="lt-LT" dirty="0"/>
              <a:t>search3 = </a:t>
            </a:r>
            <a:r>
              <a:rPr lang="lt-LT" dirty="0" err="1"/>
              <a:t>session.query</a:t>
            </a:r>
            <a:r>
              <a:rPr lang="lt-LT" dirty="0"/>
              <a:t>(Projektas).</a:t>
            </a:r>
            <a:r>
              <a:rPr lang="lt-LT" dirty="0" err="1"/>
              <a:t>filter</a:t>
            </a:r>
            <a:r>
              <a:rPr lang="lt-LT" dirty="0"/>
              <a:t>(</a:t>
            </a:r>
            <a:r>
              <a:rPr lang="lt-LT" dirty="0" err="1"/>
              <a:t>Projektas.price</a:t>
            </a:r>
            <a:r>
              <a:rPr lang="lt-LT" dirty="0"/>
              <a:t> &gt; 1000, </a:t>
            </a:r>
            <a:r>
              <a:rPr lang="lt-LT" dirty="0" err="1"/>
              <a:t>Projektas.name.ilike</a:t>
            </a:r>
            <a:r>
              <a:rPr lang="lt-LT" dirty="0"/>
              <a:t>("2%"))</a:t>
            </a:r>
          </a:p>
          <a:p>
            <a:endParaRPr lang="lt-LT" dirty="0"/>
          </a:p>
          <a:p>
            <a:r>
              <a:rPr lang="lt-LT" dirty="0"/>
              <a:t>Ši užklausa pateiks projektus, kurie kainuoja daugiau nei 1000 IR kurių pavadinimai prasideda raide „2“.</a:t>
            </a:r>
          </a:p>
          <a:p>
            <a:endParaRPr lang="lt-LT" dirty="0"/>
          </a:p>
          <a:p>
            <a:r>
              <a:rPr lang="lt-LT" dirty="0"/>
              <a:t>Galiausiai išspausdiname kiekvienos užklausos rezultatus:</a:t>
            </a:r>
          </a:p>
          <a:p>
            <a:endParaRPr lang="lt-LT" dirty="0"/>
          </a:p>
          <a:p>
            <a:r>
              <a:rPr lang="lt-LT" dirty="0" err="1"/>
              <a:t>print</a:t>
            </a:r>
            <a:r>
              <a:rPr lang="lt-LT" dirty="0"/>
              <a:t>([i </a:t>
            </a:r>
            <a:r>
              <a:rPr lang="lt-LT" dirty="0" err="1"/>
              <a:t>for</a:t>
            </a:r>
            <a:r>
              <a:rPr lang="lt-LT" dirty="0"/>
              <a:t> i </a:t>
            </a:r>
            <a:r>
              <a:rPr lang="lt-LT" dirty="0" err="1"/>
              <a:t>in</a:t>
            </a:r>
            <a:r>
              <a:rPr lang="lt-LT" dirty="0"/>
              <a:t> </a:t>
            </a:r>
            <a:r>
              <a:rPr lang="lt-LT" dirty="0" err="1"/>
              <a:t>search</a:t>
            </a:r>
            <a:r>
              <a:rPr lang="lt-LT" dirty="0"/>
              <a:t>]) </a:t>
            </a:r>
          </a:p>
          <a:p>
            <a:r>
              <a:rPr lang="lt-LT" dirty="0" err="1"/>
              <a:t>print</a:t>
            </a:r>
            <a:r>
              <a:rPr lang="lt-LT" dirty="0"/>
              <a:t>([i </a:t>
            </a:r>
            <a:r>
              <a:rPr lang="lt-LT" dirty="0" err="1"/>
              <a:t>for</a:t>
            </a:r>
            <a:r>
              <a:rPr lang="lt-LT" dirty="0"/>
              <a:t> i </a:t>
            </a:r>
            <a:r>
              <a:rPr lang="lt-LT" dirty="0" err="1"/>
              <a:t>in</a:t>
            </a:r>
            <a:r>
              <a:rPr lang="lt-LT" dirty="0"/>
              <a:t> search2])</a:t>
            </a:r>
          </a:p>
          <a:p>
            <a:r>
              <a:rPr lang="lt-LT" dirty="0" err="1"/>
              <a:t>print</a:t>
            </a:r>
            <a:r>
              <a:rPr lang="lt-LT" dirty="0"/>
              <a:t>([i </a:t>
            </a:r>
            <a:r>
              <a:rPr lang="lt-LT" dirty="0" err="1"/>
              <a:t>for</a:t>
            </a:r>
            <a:r>
              <a:rPr lang="lt-LT" dirty="0"/>
              <a:t> i </a:t>
            </a:r>
            <a:r>
              <a:rPr lang="lt-LT" dirty="0" err="1"/>
              <a:t>in</a:t>
            </a:r>
            <a:r>
              <a:rPr lang="lt-LT" dirty="0"/>
              <a:t> search3])</a:t>
            </a:r>
          </a:p>
          <a:p>
            <a:r>
              <a:rPr lang="lt-LT" dirty="0"/>
              <a:t># [2 2 projektas - 55000.0: 2021-02-03 14:29:33.477232]</a:t>
            </a:r>
          </a:p>
          <a:p>
            <a:r>
              <a:rPr lang="lt-LT" dirty="0"/>
              <a:t># [1 Naujas pr. - 20000.0: 2021-02-03 14:29:33.437231, 2 2 projektas 55000.0: 2021-02-03 14:29:33.477232]</a:t>
            </a:r>
          </a:p>
          <a:p>
            <a:r>
              <a:rPr lang="lt-LT" dirty="0"/>
              <a:t># [2 2 projektas - 55000.0: 2021-02-03 14:29:33.477232]</a:t>
            </a:r>
          </a:p>
          <a:p>
            <a:endParaRPr lang="lt-LT" dirty="0"/>
          </a:p>
          <a:p>
            <a:r>
              <a:rPr lang="lt-LT" dirty="0"/>
              <a:t>Kiekvienoje eilutėje čia spausdinamas atitinkamos užklausos grąžintų Projektas egzempliorių sąrašas. Kaip matote, mūsų filtro sąlygos efektyviai susiaurina duomenis.</a:t>
            </a:r>
          </a:p>
          <a:p>
            <a:endParaRPr lang="lt-LT" dirty="0"/>
          </a:p>
          <a:p>
            <a:r>
              <a:rPr lang="lt-LT" dirty="0"/>
              <a:t>Šie pavyzdžiai iliustruoja kai kuriuos iš daugelio būdų, kaip galite filtruoti ir ieškoti duomenų naudojant </a:t>
            </a:r>
            <a:r>
              <a:rPr lang="lt-LT" dirty="0" err="1"/>
              <a:t>SQLAlchemy</a:t>
            </a:r>
            <a:r>
              <a:rPr lang="lt-LT" dirty="0"/>
              <a:t>. Naudodami galingas </a:t>
            </a:r>
            <a:r>
              <a:rPr lang="lt-LT" dirty="0" err="1"/>
              <a:t>SQLAlchemy</a:t>
            </a:r>
            <a:r>
              <a:rPr lang="lt-LT" dirty="0"/>
              <a:t> užklausų galimybes, galite išgauti beveik bet kokį jums reikalingą duomenų poaibį.</a:t>
            </a:r>
            <a:endParaRPr lang="en-LT" dirty="0"/>
          </a:p>
        </p:txBody>
      </p:sp>
      <p:sp>
        <p:nvSpPr>
          <p:cNvPr id="4" name="Slide Number Placeholder 3"/>
          <p:cNvSpPr>
            <a:spLocks noGrp="1"/>
          </p:cNvSpPr>
          <p:nvPr>
            <p:ph type="sldNum" sz="quarter" idx="5"/>
          </p:nvPr>
        </p:nvSpPr>
        <p:spPr/>
        <p:txBody>
          <a:bodyPr/>
          <a:lstStyle/>
          <a:p>
            <a:fld id="{194498EC-A79F-9341-9B7E-D46BAA65CAA8}" type="slidenum">
              <a:rPr lang="en-LT" smtClean="0"/>
              <a:t>7</a:t>
            </a:fld>
            <a:endParaRPr lang="en-LT"/>
          </a:p>
        </p:txBody>
      </p:sp>
    </p:spTree>
    <p:extLst>
      <p:ext uri="{BB962C8B-B14F-4D97-AF65-F5344CB8AC3E}">
        <p14:creationId xmlns:p14="http://schemas.microsoft.com/office/powerpoint/2010/main" val="2825784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Toliau </a:t>
            </a:r>
            <a:r>
              <a:rPr lang="lt-LT" dirty="0"/>
              <a:t>mes išmoksime keisti arba atnaujinti duomenis mūsų </a:t>
            </a:r>
            <a:r>
              <a:rPr lang="lt-LT" dirty="0" err="1"/>
              <a:t>SQLAlchemy</a:t>
            </a:r>
            <a:r>
              <a:rPr lang="lt-LT" dirty="0"/>
              <a:t> lentelėse.</a:t>
            </a:r>
          </a:p>
          <a:p>
            <a:endParaRPr lang="lt-LT" dirty="0"/>
          </a:p>
          <a:p>
            <a:r>
              <a:rPr lang="lt-LT" dirty="0"/>
              <a:t>Pradėkime nuo pirmojo pavyzdžio:</a:t>
            </a:r>
          </a:p>
          <a:p>
            <a:endParaRPr lang="lt-LT" dirty="0"/>
          </a:p>
          <a:p>
            <a:r>
              <a:rPr lang="lt-LT" dirty="0"/>
              <a:t>projektas1 = </a:t>
            </a:r>
            <a:r>
              <a:rPr lang="lt-LT" dirty="0" err="1"/>
              <a:t>session.query</a:t>
            </a:r>
            <a:r>
              <a:rPr lang="lt-LT" dirty="0"/>
              <a:t>(Projektas).</a:t>
            </a:r>
            <a:r>
              <a:rPr lang="lt-LT" dirty="0" err="1"/>
              <a:t>get</a:t>
            </a:r>
            <a:r>
              <a:rPr lang="lt-LT" dirty="0"/>
              <a:t>(1)</a:t>
            </a:r>
          </a:p>
          <a:p>
            <a:r>
              <a:rPr lang="lt-LT" dirty="0"/>
              <a:t>projektas1.price = 22000</a:t>
            </a:r>
          </a:p>
          <a:p>
            <a:r>
              <a:rPr lang="lt-LT" dirty="0" err="1"/>
              <a:t>session.commit</a:t>
            </a:r>
            <a:r>
              <a:rPr lang="lt-LT" dirty="0"/>
              <a:t>()</a:t>
            </a:r>
          </a:p>
          <a:p>
            <a:endParaRPr lang="lt-LT" dirty="0"/>
          </a:p>
          <a:p>
            <a:r>
              <a:rPr lang="lt-LT" dirty="0"/>
              <a:t>Šiame kode mes naudojame funkciją </a:t>
            </a:r>
            <a:r>
              <a:rPr lang="lt-LT" dirty="0" err="1"/>
              <a:t>get</a:t>
            </a:r>
            <a:r>
              <a:rPr lang="lt-LT" dirty="0"/>
              <a:t>() norėdami gauti Projektas egzempliorių su pirminiu raktu 1. Kai turėsime egzempliorių, galime tiesiogiai keisti jo atributus. Šiuo atveju kainą keičiame į 22000.</a:t>
            </a:r>
          </a:p>
          <a:p>
            <a:endParaRPr lang="lt-LT" dirty="0"/>
          </a:p>
          <a:p>
            <a:r>
              <a:rPr lang="lt-LT" dirty="0"/>
              <a:t>Pakeitus egzempliorių, labai svarbu, kad seansą atliktume naudodami </a:t>
            </a:r>
            <a:r>
              <a:rPr lang="lt-LT" dirty="0" err="1"/>
              <a:t>session.commit</a:t>
            </a:r>
            <a:r>
              <a:rPr lang="lt-LT" dirty="0"/>
              <a:t>(). Šis veiksmas būtinas, kad mūsų pakeitimai būtų visam laikui įrašyti į duomenų bazę. Jei neįvykdysime seanso, mūsų pakeitimai išliks tik programos atmintyje ir bus atmesti, kai seansas pasibaigs.</a:t>
            </a:r>
          </a:p>
          <a:p>
            <a:endParaRPr lang="lt-LT" dirty="0"/>
          </a:p>
          <a:p>
            <a:r>
              <a:rPr lang="lt-LT" dirty="0"/>
              <a:t>Pereikime prie kito pavyzdžio:</a:t>
            </a:r>
          </a:p>
          <a:p>
            <a:endParaRPr lang="lt-LT" dirty="0"/>
          </a:p>
          <a:p>
            <a:r>
              <a:rPr lang="lt-LT" dirty="0"/>
              <a:t>projektas2 = </a:t>
            </a:r>
            <a:r>
              <a:rPr lang="lt-LT" dirty="0" err="1"/>
              <a:t>session.query</a:t>
            </a:r>
            <a:r>
              <a:rPr lang="lt-LT" dirty="0"/>
              <a:t>(Projektas).</a:t>
            </a:r>
            <a:r>
              <a:rPr lang="lt-LT" dirty="0" err="1"/>
              <a:t>filter_by</a:t>
            </a:r>
            <a:r>
              <a:rPr lang="lt-LT" dirty="0"/>
              <a:t>(name="2 projektas").</a:t>
            </a:r>
            <a:r>
              <a:rPr lang="lt-LT" dirty="0" err="1"/>
              <a:t>one</a:t>
            </a:r>
            <a:r>
              <a:rPr lang="lt-LT" dirty="0"/>
              <a:t>()</a:t>
            </a:r>
          </a:p>
          <a:p>
            <a:r>
              <a:rPr lang="lt-LT" dirty="0"/>
              <a:t>projektas2.name = "2 projektas tikrai"</a:t>
            </a:r>
          </a:p>
          <a:p>
            <a:r>
              <a:rPr lang="lt-LT" dirty="0" err="1"/>
              <a:t>session.commit</a:t>
            </a:r>
            <a:r>
              <a:rPr lang="lt-LT" dirty="0"/>
              <a:t>()</a:t>
            </a:r>
          </a:p>
          <a:p>
            <a:endParaRPr lang="lt-LT" dirty="0"/>
          </a:p>
          <a:p>
            <a:r>
              <a:rPr lang="lt-LT" dirty="0"/>
              <a:t>Šiuo atveju mes naudojame metodą </a:t>
            </a:r>
            <a:r>
              <a:rPr lang="lt-LT" dirty="0" err="1"/>
              <a:t>filter_by</a:t>
            </a:r>
            <a:r>
              <a:rPr lang="lt-LT" dirty="0"/>
              <a:t>() norėdami gauti Projektas egzempliorių, kurio pavadinimas yra "2 projektas". Gavus šį egzempliorių naudojant </a:t>
            </a:r>
            <a:r>
              <a:rPr lang="lt-LT" dirty="0" err="1"/>
              <a:t>one</a:t>
            </a:r>
            <a:r>
              <a:rPr lang="lt-LT" dirty="0"/>
              <a:t>() metodą, pavadinimo atributą atnaujiname į "2 projektas tikrai". Vėlgi, nepamirškite įsipareigoti seanso, kad duomenų bazės pakeitimai išliktų.</a:t>
            </a:r>
          </a:p>
          <a:p>
            <a:endParaRPr lang="lt-LT" dirty="0"/>
          </a:p>
          <a:p>
            <a:r>
              <a:rPr lang="lt-LT" dirty="0"/>
              <a:t>Suprasdami, kaip gauti ir atnaujinti duomenis naudojant </a:t>
            </a:r>
            <a:r>
              <a:rPr lang="lt-LT" dirty="0" err="1"/>
              <a:t>SQLAlchemy</a:t>
            </a:r>
            <a:r>
              <a:rPr lang="lt-LT" dirty="0"/>
              <a:t>, apžvelgėme esminį duomenų bazių valdymo </a:t>
            </a:r>
            <a:r>
              <a:rPr lang="lt-LT" dirty="0" err="1"/>
              <a:t>Python</a:t>
            </a:r>
            <a:r>
              <a:rPr lang="lt-LT" dirty="0"/>
              <a:t> aspektą. Atminkite, kad visi </a:t>
            </a:r>
            <a:r>
              <a:rPr lang="lt-LT" dirty="0" err="1"/>
              <a:t>SQLAlchemy</a:t>
            </a:r>
            <a:r>
              <a:rPr lang="lt-LT" dirty="0"/>
              <a:t> objektų pakeitimai turi būti įtraukti į duomenų bazę naudojant </a:t>
            </a:r>
            <a:r>
              <a:rPr lang="lt-LT" dirty="0" err="1"/>
              <a:t>session.commit</a:t>
            </a:r>
            <a:r>
              <a:rPr lang="lt-LT" dirty="0"/>
              <a:t>().</a:t>
            </a:r>
            <a:endParaRPr lang="en-LT" dirty="0"/>
          </a:p>
        </p:txBody>
      </p:sp>
      <p:sp>
        <p:nvSpPr>
          <p:cNvPr id="4" name="Slide Number Placeholder 3"/>
          <p:cNvSpPr>
            <a:spLocks noGrp="1"/>
          </p:cNvSpPr>
          <p:nvPr>
            <p:ph type="sldNum" sz="quarter" idx="5"/>
          </p:nvPr>
        </p:nvSpPr>
        <p:spPr/>
        <p:txBody>
          <a:bodyPr/>
          <a:lstStyle/>
          <a:p>
            <a:fld id="{194498EC-A79F-9341-9B7E-D46BAA65CAA8}" type="slidenum">
              <a:rPr lang="en-LT" smtClean="0"/>
              <a:t>8</a:t>
            </a:fld>
            <a:endParaRPr lang="en-LT"/>
          </a:p>
        </p:txBody>
      </p:sp>
    </p:spTree>
    <p:extLst>
      <p:ext uri="{BB962C8B-B14F-4D97-AF65-F5344CB8AC3E}">
        <p14:creationId xmlns:p14="http://schemas.microsoft.com/office/powerpoint/2010/main" val="297254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Toliau </a:t>
            </a:r>
            <a:r>
              <a:rPr lang="lt-LT" dirty="0"/>
              <a:t>mes sužinosime apie svarbią duomenų bazės operaciją: įrašų trynimą. Naudojant </a:t>
            </a:r>
            <a:r>
              <a:rPr lang="lt-LT" dirty="0" err="1"/>
              <a:t>SQLAlchemy</a:t>
            </a:r>
            <a:r>
              <a:rPr lang="lt-LT" dirty="0"/>
              <a:t> tai gana paprasta.</a:t>
            </a:r>
          </a:p>
          <a:p>
            <a:endParaRPr lang="lt-LT" dirty="0"/>
          </a:p>
          <a:p>
            <a:r>
              <a:rPr lang="lt-LT" dirty="0"/>
              <a:t>Pradėkime nuo pateikto kodo:</a:t>
            </a:r>
          </a:p>
          <a:p>
            <a:endParaRPr lang="lt-LT" dirty="0"/>
          </a:p>
          <a:p>
            <a:r>
              <a:rPr lang="lt-LT" dirty="0"/>
              <a:t>projektas1 = </a:t>
            </a:r>
            <a:r>
              <a:rPr lang="lt-LT" dirty="0" err="1"/>
              <a:t>session.query</a:t>
            </a:r>
            <a:r>
              <a:rPr lang="lt-LT" dirty="0"/>
              <a:t>(Projektas).</a:t>
            </a:r>
            <a:r>
              <a:rPr lang="lt-LT" dirty="0" err="1"/>
              <a:t>filter_by</a:t>
            </a:r>
            <a:r>
              <a:rPr lang="lt-LT" dirty="0"/>
              <a:t>(name="Naujas pr.").</a:t>
            </a:r>
            <a:r>
              <a:rPr lang="lt-LT" dirty="0" err="1"/>
              <a:t>one</a:t>
            </a:r>
            <a:r>
              <a:rPr lang="lt-LT" dirty="0"/>
              <a:t>()</a:t>
            </a:r>
          </a:p>
          <a:p>
            <a:r>
              <a:rPr lang="lt-LT" dirty="0" err="1"/>
              <a:t>session.delete</a:t>
            </a:r>
            <a:r>
              <a:rPr lang="lt-LT" dirty="0"/>
              <a:t>(projektas1)</a:t>
            </a:r>
          </a:p>
          <a:p>
            <a:r>
              <a:rPr lang="lt-LT" dirty="0" err="1"/>
              <a:t>session.commit</a:t>
            </a:r>
            <a:r>
              <a:rPr lang="lt-LT" dirty="0"/>
              <a:t>()</a:t>
            </a:r>
          </a:p>
          <a:p>
            <a:endParaRPr lang="lt-LT" dirty="0"/>
          </a:p>
          <a:p>
            <a:r>
              <a:rPr lang="lt-LT" dirty="0"/>
              <a:t>Šiame kode pirmiausia gauname Projekto egzempliorių, kurį norime ištrinti. Mes naudojame metodą </a:t>
            </a:r>
            <a:r>
              <a:rPr lang="lt-LT" dirty="0" err="1"/>
              <a:t>filter_by</a:t>
            </a:r>
            <a:r>
              <a:rPr lang="lt-LT" dirty="0"/>
              <a:t>() savo užklausos objekte, norėdami filtruoti rezultatus pagal mūsų pateiktą sąlygą, kurios pavadinimas yra "Naujas pr.". Funkcija </a:t>
            </a:r>
            <a:r>
              <a:rPr lang="lt-LT" dirty="0" err="1"/>
              <a:t>one</a:t>
            </a:r>
            <a:r>
              <a:rPr lang="lt-LT" dirty="0"/>
              <a:t>() užtikrina, kad gautume tiksliai vieną rezultatą.</a:t>
            </a:r>
          </a:p>
          <a:p>
            <a:endParaRPr lang="lt-LT" dirty="0"/>
          </a:p>
          <a:p>
            <a:r>
              <a:rPr lang="lt-LT" dirty="0"/>
              <a:t>Gavę „Projektas“ egzempliorių, galime jį ištrinti naudodami „</a:t>
            </a:r>
            <a:r>
              <a:rPr lang="lt-LT" dirty="0" err="1"/>
              <a:t>Delete</a:t>
            </a:r>
            <a:r>
              <a:rPr lang="lt-LT" dirty="0"/>
              <a:t>()“ metodą mūsų seanso objekte ir perduodami egzempliorių, kurį norime ištrinti. Tai pažymi egzempliorių, kurį reikia ištrinti dabartinėje sesijoje.</a:t>
            </a:r>
          </a:p>
          <a:p>
            <a:endParaRPr lang="lt-LT" dirty="0"/>
          </a:p>
          <a:p>
            <a:r>
              <a:rPr lang="lt-LT" dirty="0"/>
              <a:t>Paskutinis veiksmas yra seanso patvirtinimas naudojant </a:t>
            </a:r>
            <a:r>
              <a:rPr lang="lt-LT" dirty="0" err="1"/>
              <a:t>session.commit</a:t>
            </a:r>
            <a:r>
              <a:rPr lang="lt-LT" dirty="0"/>
              <a:t>(). Šis žingsnis yra labai svarbus, nes jis užbaigia ištrynimą iš duomenų bazės. Jei neįtrauksite seanso, egzempliorius vis tiek bus pažymėtas kaip ištrintas dabartinėje sesijoje, bet nebus ištrintas iš duomenų bazės.</a:t>
            </a:r>
          </a:p>
          <a:p>
            <a:endParaRPr lang="lt-LT" dirty="0"/>
          </a:p>
          <a:p>
            <a:r>
              <a:rPr lang="lt-LT" dirty="0"/>
              <a:t>Atminkite, kad duomenų ištrynimas yra nuolatinis veiksmas. Kai egzempliorius ištrintas ir seansas užbaigiamas, jo anuliuoti negalima. Todėl visada būkite atsargūs, kai ištrinate duomenis, kad vėliau tų duomenų jums neprireiks.</a:t>
            </a:r>
            <a:endParaRPr lang="en-LT" dirty="0"/>
          </a:p>
        </p:txBody>
      </p:sp>
      <p:sp>
        <p:nvSpPr>
          <p:cNvPr id="4" name="Slide Number Placeholder 3"/>
          <p:cNvSpPr>
            <a:spLocks noGrp="1"/>
          </p:cNvSpPr>
          <p:nvPr>
            <p:ph type="sldNum" sz="quarter" idx="5"/>
          </p:nvPr>
        </p:nvSpPr>
        <p:spPr/>
        <p:txBody>
          <a:bodyPr/>
          <a:lstStyle/>
          <a:p>
            <a:fld id="{194498EC-A79F-9341-9B7E-D46BAA65CAA8}" type="slidenum">
              <a:rPr lang="en-LT" smtClean="0"/>
              <a:t>9</a:t>
            </a:fld>
            <a:endParaRPr lang="en-LT"/>
          </a:p>
        </p:txBody>
      </p:sp>
    </p:spTree>
    <p:extLst>
      <p:ext uri="{BB962C8B-B14F-4D97-AF65-F5344CB8AC3E}">
        <p14:creationId xmlns:p14="http://schemas.microsoft.com/office/powerpoint/2010/main" val="20683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08"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0"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2"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3"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7"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8"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9"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1"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2"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3"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9"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0"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1"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3"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4"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5"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6"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8"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0"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2"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3"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8"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00"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1"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2"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3"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4"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5"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F7BAB742-B124-4724-99E5-5CB73030E6A1}"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9680B8D9-A347-42A3-8691-248EE1D56825}"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PlaceHolder 6"/>
          <p:cNvSpPr>
            <a:spLocks noGrp="1"/>
          </p:cNvSpPr>
          <p:nvPr>
            <p:ph type="title"/>
          </p:nvPr>
        </p:nvSpPr>
        <p:spPr>
          <a:xfrm>
            <a:off x="480240" y="1371600"/>
            <a:ext cx="5615280" cy="4100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 omnis sed ut perspiciatis?</a:t>
            </a:r>
            <a:endParaRPr lang="lt-LT" sz="3000" b="0" strike="noStrike" spc="-1">
              <a:solidFill>
                <a:srgbClr val="000000"/>
              </a:solidFill>
              <a:latin typeface="Arial"/>
            </a:endParaRPr>
          </a:p>
        </p:txBody>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104" name="PlaceHolder 8"/>
          <p:cNvSpPr>
            <a:spLocks noGrp="1"/>
          </p:cNvSpPr>
          <p:nvPr>
            <p:ph type="body"/>
          </p:nvPr>
        </p:nvSpPr>
        <p:spPr>
          <a:xfrm>
            <a:off x="6561360" y="1371600"/>
            <a:ext cx="5149080" cy="506700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lang="lt-LT" sz="16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 </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lt-LT" sz="1600" b="0" strike="noStrike" spc="-1">
              <a:solidFill>
                <a:srgbClr val="000000"/>
              </a:solidFill>
              <a:latin typeface="Arial"/>
            </a:endParaRPr>
          </a:p>
        </p:txBody>
      </p:sp>
      <p:sp>
        <p:nvSpPr>
          <p:cNvPr id="105" name="PlaceHolder 9"/>
          <p:cNvSpPr>
            <a:spLocks noGrp="1"/>
          </p:cNvSpPr>
          <p:nvPr>
            <p:ph type="body"/>
          </p:nvPr>
        </p:nvSpPr>
        <p:spPr>
          <a:xfrm>
            <a:off x="480960" y="5916600"/>
            <a:ext cx="5614560" cy="482400"/>
          </a:xfrm>
          <a:prstGeom prst="rect">
            <a:avLst/>
          </a:prstGeom>
        </p:spPr>
        <p:txBody>
          <a:bodyPr lIns="45720" tIns="45000" rIns="45720" bIns="45000" anchor="b">
            <a:noAutofit/>
          </a:bodyPr>
          <a:lstStyle/>
          <a:p>
            <a:pPr>
              <a:lnSpc>
                <a:spcPct val="90000"/>
              </a:lnSpc>
              <a:spcBef>
                <a:spcPts val="1001"/>
              </a:spcBef>
            </a:pPr>
            <a:r>
              <a:rPr lang="lt-LT" sz="1600" b="1" strike="noStrike" spc="-1">
                <a:solidFill>
                  <a:srgbClr val="000000"/>
                </a:solidFill>
                <a:latin typeface="Arial"/>
                <a:ea typeface="Arial"/>
              </a:rPr>
              <a:t>Short lorem ipsum or link?</a:t>
            </a:r>
            <a:endParaRPr lang="lt-LT" sz="1600" b="0" strike="noStrike" spc="-1">
              <a:solidFill>
                <a:srgbClr val="000000"/>
              </a:solidFill>
              <a:latin typeface="Arial"/>
            </a:endParaRPr>
          </a:p>
        </p:txBody>
      </p:sp>
      <p:sp>
        <p:nvSpPr>
          <p:cNvPr id="106"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C7F9D5BE-9DE4-46FF-8C41-CE486570E94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43" name="Group 1"/>
          <p:cNvGrpSpPr/>
          <p:nvPr/>
        </p:nvGrpSpPr>
        <p:grpSpPr>
          <a:xfrm>
            <a:off x="11078640" y="458640"/>
            <a:ext cx="632520" cy="680400"/>
            <a:chOff x="11078640" y="458640"/>
            <a:chExt cx="632520" cy="680400"/>
          </a:xfrm>
        </p:grpSpPr>
        <p:sp>
          <p:nvSpPr>
            <p:cNvPr id="144"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5"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6"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7"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8"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49"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0" name="Group 8"/>
          <p:cNvGrpSpPr/>
          <p:nvPr/>
        </p:nvGrpSpPr>
        <p:grpSpPr>
          <a:xfrm>
            <a:off x="11078640" y="458640"/>
            <a:ext cx="632520" cy="680400"/>
            <a:chOff x="11078640" y="458640"/>
            <a:chExt cx="632520" cy="680400"/>
          </a:xfrm>
        </p:grpSpPr>
        <p:sp>
          <p:nvSpPr>
            <p:cNvPr id="151"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2"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5"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6"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7"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8"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59"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60"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9CAE0774-F699-4AAD-81D5-B3B6868D8071}"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97" name="Group 1"/>
          <p:cNvGrpSpPr/>
          <p:nvPr/>
        </p:nvGrpSpPr>
        <p:grpSpPr>
          <a:xfrm>
            <a:off x="11078640" y="458640"/>
            <a:ext cx="632520" cy="680400"/>
            <a:chOff x="11078640" y="458640"/>
            <a:chExt cx="632520" cy="680400"/>
          </a:xfrm>
        </p:grpSpPr>
        <p:sp>
          <p:nvSpPr>
            <p:cNvPr id="1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203" name="Group 7"/>
          <p:cNvGrpSpPr/>
          <p:nvPr/>
        </p:nvGrpSpPr>
        <p:grpSpPr>
          <a:xfrm>
            <a:off x="11078640" y="458640"/>
            <a:ext cx="632520" cy="680400"/>
            <a:chOff x="11078640" y="458640"/>
            <a:chExt cx="632520" cy="680400"/>
          </a:xfrm>
        </p:grpSpPr>
        <p:sp>
          <p:nvSpPr>
            <p:cNvPr id="204"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5"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6"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7"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208"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209"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2E46DBC7-BECD-41E4-9B30-761464773B38}"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210"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47" name="Group 1"/>
          <p:cNvGrpSpPr/>
          <p:nvPr/>
        </p:nvGrpSpPr>
        <p:grpSpPr>
          <a:xfrm>
            <a:off x="11078640" y="458640"/>
            <a:ext cx="632520" cy="680400"/>
            <a:chOff x="11078640" y="458640"/>
            <a:chExt cx="632520" cy="680400"/>
          </a:xfrm>
        </p:grpSpPr>
        <p:sp>
          <p:nvSpPr>
            <p:cNvPr id="2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53"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4"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5"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56"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57"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8"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9"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0"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1"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2"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3"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4"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5"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6"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7"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8"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9"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D698E820-2218-486E-940B-9AC80CDCA991}"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hyperlink" Target="https://docs.sqlalchemy.org/en/13/core/engines.html" TargetMode="Externa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3273120" y="2618280"/>
            <a:ext cx="7049880" cy="2387160"/>
          </a:xfrm>
          <a:prstGeom prst="rect">
            <a:avLst/>
          </a:prstGeom>
          <a:noFill/>
          <a:ln w="12600">
            <a:noFill/>
          </a:ln>
        </p:spPr>
        <p:txBody>
          <a:bodyPr lIns="45720" rIns="45720">
            <a:normAutofit/>
          </a:bodyPr>
          <a:lstStyle/>
          <a:p>
            <a:pPr>
              <a:lnSpc>
                <a:spcPct val="90000"/>
              </a:lnSpc>
            </a:pPr>
            <a:r>
              <a:rPr lang="lt-LT" sz="4400" b="1" strike="noStrike" spc="-1" dirty="0">
                <a:solidFill>
                  <a:srgbClr val="000000"/>
                </a:solidFill>
                <a:latin typeface="Arial"/>
                <a:ea typeface="Arial"/>
              </a:rPr>
              <a:t>14 paskaita. Duomenų bazės 2</a:t>
            </a:r>
            <a:endParaRPr lang="lt-LT" sz="4400" b="0" strike="noStrike" spc="-1" dirty="0">
              <a:solidFill>
                <a:srgbClr val="000000"/>
              </a:solidFill>
              <a:latin typeface="Arial"/>
            </a:endParaRPr>
          </a:p>
        </p:txBody>
      </p:sp>
      <p:pic>
        <p:nvPicPr>
          <p:cNvPr id="309" name="Picture Placeholder 14"/>
          <p:cNvPicPr/>
          <p:nvPr/>
        </p:nvPicPr>
        <p:blipFill>
          <a:blip r:embed="rId3"/>
          <a:stretch/>
        </p:blipFill>
        <p:spPr>
          <a:xfrm>
            <a:off x="14449320" y="-1709640"/>
            <a:ext cx="1834920" cy="1834920"/>
          </a:xfrm>
          <a:prstGeom prst="rect">
            <a:avLst/>
          </a:prstGeom>
          <a:ln w="12600">
            <a:noFill/>
          </a:ln>
        </p:spPr>
      </p:pic>
      <p:sp>
        <p:nvSpPr>
          <p:cNvPr id="2" name="CustomShape 2">
            <a:extLst>
              <a:ext uri="{FF2B5EF4-FFF2-40B4-BE49-F238E27FC236}">
                <a16:creationId xmlns:a16="http://schemas.microsoft.com/office/drawing/2014/main" id="{21B602B8-59A5-3F98-7476-4E558273F16E}"/>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984ECEA9-C25C-CC71-0BB5-0827E2247E98}"/>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grpSp>
        <p:nvGrpSpPr>
          <p:cNvPr id="4" name="Group 4">
            <a:extLst>
              <a:ext uri="{FF2B5EF4-FFF2-40B4-BE49-F238E27FC236}">
                <a16:creationId xmlns:a16="http://schemas.microsoft.com/office/drawing/2014/main" id="{6E6B3307-7809-DEAB-FAA1-4E6086F215C6}"/>
              </a:ext>
            </a:extLst>
          </p:cNvPr>
          <p:cNvGrpSpPr/>
          <p:nvPr/>
        </p:nvGrpSpPr>
        <p:grpSpPr>
          <a:xfrm>
            <a:off x="10023780" y="2436074"/>
            <a:ext cx="1519320" cy="364411"/>
            <a:chOff x="9866160" y="2715120"/>
            <a:chExt cx="1834560" cy="463680"/>
          </a:xfrm>
        </p:grpSpPr>
        <p:sp>
          <p:nvSpPr>
            <p:cNvPr id="5" name="CustomShape 5">
              <a:extLst>
                <a:ext uri="{FF2B5EF4-FFF2-40B4-BE49-F238E27FC236}">
                  <a16:creationId xmlns:a16="http://schemas.microsoft.com/office/drawing/2014/main" id="{E6B2E0DD-49E3-CD33-7B4B-A7E0A8489546}"/>
                </a:ext>
              </a:extLst>
            </p:cNvPr>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6" name="CustomShape 6">
              <a:extLst>
                <a:ext uri="{FF2B5EF4-FFF2-40B4-BE49-F238E27FC236}">
                  <a16:creationId xmlns:a16="http://schemas.microsoft.com/office/drawing/2014/main" id="{D250FD98-48D2-9569-C358-9F80025416DF}"/>
                </a:ext>
              </a:extLst>
            </p:cNvPr>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7" name="Picture 4">
            <a:extLst>
              <a:ext uri="{FF2B5EF4-FFF2-40B4-BE49-F238E27FC236}">
                <a16:creationId xmlns:a16="http://schemas.microsoft.com/office/drawing/2014/main" id="{DDEA9356-7CD6-3078-B2C0-B0B35B3A817A}"/>
              </a:ext>
            </a:extLst>
          </p:cNvPr>
          <p:cNvPicPr/>
          <p:nvPr/>
        </p:nvPicPr>
        <p:blipFill>
          <a:blip r:embed="rId4"/>
          <a:stretch/>
        </p:blipFill>
        <p:spPr>
          <a:xfrm>
            <a:off x="10181400" y="1092078"/>
            <a:ext cx="1204080" cy="1202003"/>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Programos su duomenų baze (konsolėje) pavyzdys</a:t>
            </a:r>
            <a:br/>
            <a:r>
              <a:rPr lang="lt-LT" sz="3000" b="1" strike="noStrike" spc="-1">
                <a:solidFill>
                  <a:srgbClr val="000000"/>
                </a:solidFill>
                <a:latin typeface="Arial"/>
                <a:ea typeface="Arial"/>
              </a:rPr>
              <a:t>(1 dalis)</a:t>
            </a:r>
            <a:endParaRPr lang="lt-LT" sz="3000" b="0" strike="noStrike" spc="-1">
              <a:solidFill>
                <a:srgbClr val="000000"/>
              </a:solidFill>
              <a:latin typeface="Arial"/>
            </a:endParaRPr>
          </a:p>
        </p:txBody>
      </p:sp>
      <p:sp>
        <p:nvSpPr>
          <p:cNvPr id="355"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56" name="Picture 4"/>
          <p:cNvPicPr/>
          <p:nvPr/>
        </p:nvPicPr>
        <p:blipFill>
          <a:blip r:embed="rId3"/>
          <a:stretch/>
        </p:blipFill>
        <p:spPr>
          <a:xfrm>
            <a:off x="617400" y="1185840"/>
            <a:ext cx="4221000" cy="5308560"/>
          </a:xfrm>
          <a:prstGeom prst="rect">
            <a:avLst/>
          </a:prstGeom>
          <a:ln>
            <a:noFill/>
          </a:ln>
        </p:spPr>
      </p:pic>
      <p:sp>
        <p:nvSpPr>
          <p:cNvPr id="2" name="TextBox 1">
            <a:extLst>
              <a:ext uri="{FF2B5EF4-FFF2-40B4-BE49-F238E27FC236}">
                <a16:creationId xmlns:a16="http://schemas.microsoft.com/office/drawing/2014/main" id="{1A177EBE-BC73-E2F5-800A-E077CE6A7C7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Programos su duomenų baze (konsolėje) pavyzdys</a:t>
            </a:r>
            <a:br/>
            <a:r>
              <a:rPr lang="lt-LT" sz="3000" b="1" strike="noStrike" spc="-1">
                <a:solidFill>
                  <a:srgbClr val="000000"/>
                </a:solidFill>
                <a:latin typeface="Arial"/>
                <a:ea typeface="Arial"/>
              </a:rPr>
              <a:t>(2 dalis)</a:t>
            </a:r>
            <a:endParaRPr lang="lt-LT" sz="3000" b="0" strike="noStrike" spc="-1">
              <a:solidFill>
                <a:srgbClr val="000000"/>
              </a:solidFill>
              <a:latin typeface="Arial"/>
            </a:endParaRPr>
          </a:p>
        </p:txBody>
      </p:sp>
      <p:sp>
        <p:nvSpPr>
          <p:cNvPr id="358"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59" name="Picture 4"/>
          <p:cNvPicPr/>
          <p:nvPr/>
        </p:nvPicPr>
        <p:blipFill>
          <a:blip r:embed="rId3"/>
          <a:stretch/>
        </p:blipFill>
        <p:spPr>
          <a:xfrm>
            <a:off x="510480" y="1162440"/>
            <a:ext cx="4586760" cy="5073480"/>
          </a:xfrm>
          <a:prstGeom prst="rect">
            <a:avLst/>
          </a:prstGeom>
          <a:ln>
            <a:noFill/>
          </a:ln>
        </p:spPr>
      </p:pic>
      <p:sp>
        <p:nvSpPr>
          <p:cNvPr id="2" name="TextBox 1">
            <a:extLst>
              <a:ext uri="{FF2B5EF4-FFF2-40B4-BE49-F238E27FC236}">
                <a16:creationId xmlns:a16="http://schemas.microsoft.com/office/drawing/2014/main" id="{C614F67E-5674-D982-4A6D-EB9699FC45B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grpSp>
        <p:nvGrpSpPr>
          <p:cNvPr id="361" name="Group 2"/>
          <p:cNvGrpSpPr/>
          <p:nvPr/>
        </p:nvGrpSpPr>
        <p:grpSpPr>
          <a:xfrm>
            <a:off x="479880" y="898200"/>
            <a:ext cx="1834920" cy="464040"/>
            <a:chOff x="479880" y="898200"/>
            <a:chExt cx="1834920" cy="464040"/>
          </a:xfrm>
        </p:grpSpPr>
        <p:sp>
          <p:nvSpPr>
            <p:cNvPr id="362"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3"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64" name="Picture Placeholder 2"/>
          <p:cNvPicPr/>
          <p:nvPr/>
        </p:nvPicPr>
        <p:blipFill>
          <a:blip r:embed="rId2"/>
          <a:stretch/>
        </p:blipFill>
        <p:spPr>
          <a:xfrm>
            <a:off x="479880" y="1441440"/>
            <a:ext cx="11231640" cy="5227920"/>
          </a:xfrm>
          <a:prstGeom prst="rect">
            <a:avLst/>
          </a:prstGeom>
          <a:ln w="12600">
            <a:noFill/>
          </a:ln>
        </p:spPr>
      </p:pic>
      <p:sp>
        <p:nvSpPr>
          <p:cNvPr id="365"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Sukurti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įvesti darbuotojus: vardą, pavardę, gimimo datą, pareigas, atlyginimą, nuo kada dirba (data būtų nustatoma automatiškai, pagal dabartinę datą).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Duomenys būtų saugomi duomenų </a:t>
            </a:r>
            <a:r>
              <a:rPr lang="lt-LT" sz="1400" b="0" strike="noStrike" spc="-1" dirty="0" err="1">
                <a:solidFill>
                  <a:srgbClr val="000000"/>
                </a:solidFill>
                <a:latin typeface="Arial"/>
                <a:ea typeface="Arial"/>
              </a:rPr>
              <a:t>bazėję</a:t>
            </a:r>
            <a:r>
              <a:rPr lang="lt-LT" sz="1400" b="0" strike="noStrike" spc="-1" dirty="0">
                <a:solidFill>
                  <a:srgbClr val="000000"/>
                </a:solidFill>
                <a:latin typeface="Arial"/>
                <a:ea typeface="Arial"/>
              </a:rPr>
              <a:t>, panaudojant </a:t>
            </a:r>
            <a:r>
              <a:rPr lang="lt-LT" sz="1400" b="0" strike="noStrike" spc="-1" dirty="0" err="1">
                <a:solidFill>
                  <a:srgbClr val="000000"/>
                </a:solidFill>
                <a:latin typeface="Arial"/>
                <a:ea typeface="Arial"/>
              </a:rPr>
              <a:t>SQLAlchemy</a:t>
            </a:r>
            <a:r>
              <a:rPr lang="lt-LT" sz="1400" b="0" strike="noStrike" spc="-1" dirty="0">
                <a:solidFill>
                  <a:srgbClr val="000000"/>
                </a:solidFill>
                <a:latin typeface="Arial"/>
                <a:ea typeface="Arial"/>
              </a:rPr>
              <a:t> ORM (be SQL užklausų)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Vartotojas galėtų įrašyti, peržiūrėti, ištrinti ir atnaujinti darbuotojus.</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F80DF751-6820-42D4-45E1-3C5F5578A826}"/>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grpSp>
        <p:nvGrpSpPr>
          <p:cNvPr id="367" name="Group 2"/>
          <p:cNvGrpSpPr/>
          <p:nvPr/>
        </p:nvGrpSpPr>
        <p:grpSpPr>
          <a:xfrm>
            <a:off x="479880" y="898200"/>
            <a:ext cx="1834920" cy="464040"/>
            <a:chOff x="479880" y="898200"/>
            <a:chExt cx="1834920" cy="464040"/>
          </a:xfrm>
        </p:grpSpPr>
        <p:sp>
          <p:nvSpPr>
            <p:cNvPr id="36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70" name="Picture Placeholder 2"/>
          <p:cNvPicPr/>
          <p:nvPr/>
        </p:nvPicPr>
        <p:blipFill>
          <a:blip r:embed="rId2"/>
          <a:stretch/>
        </p:blipFill>
        <p:spPr>
          <a:xfrm>
            <a:off x="479880" y="1441440"/>
            <a:ext cx="11231640" cy="5227920"/>
          </a:xfrm>
          <a:prstGeom prst="rect">
            <a:avLst/>
          </a:prstGeom>
          <a:ln w="12600">
            <a:noFill/>
          </a:ln>
        </p:spPr>
      </p:pic>
      <p:sp>
        <p:nvSpPr>
          <p:cNvPr id="37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Perdaryti programą 1 užduotyje, kad ji: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Turėtų grafinę sąsają (su ikona ir pavadinimu). Sukurti per </a:t>
            </a:r>
            <a:r>
              <a:rPr lang="lt-LT" sz="1400" b="0" strike="noStrike" spc="-1" dirty="0" err="1">
                <a:solidFill>
                  <a:srgbClr val="000000"/>
                </a:solidFill>
                <a:latin typeface="Arial"/>
                <a:ea typeface="Arial"/>
              </a:rPr>
              <a:t>Tkinter</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įvesti asmenis į duomenų bazę (jų vardą, pavardę, amžių, ...)</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Parodytų visų į duomenų bazę įvestų asmenų sąrašą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ištrinti pasirinktą asmenį iš duomenų bazės</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paredaguoti įvesto asmens duomenis ir įrašyti atnaujinimus į duomenų bazę</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9198DD0A-7D2E-5772-2FD4-B41A901DF66C}"/>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10</a:t>
            </a:r>
            <a:endParaRPr lang="en-LT" b="1" dirty="0">
              <a:solidFill>
                <a:schemeClr val="bg1"/>
              </a:solidFill>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grpSp>
        <p:nvGrpSpPr>
          <p:cNvPr id="373" name="Group 2"/>
          <p:cNvGrpSpPr/>
          <p:nvPr/>
        </p:nvGrpSpPr>
        <p:grpSpPr>
          <a:xfrm>
            <a:off x="480240" y="914400"/>
            <a:ext cx="1834920" cy="464040"/>
            <a:chOff x="480240" y="914400"/>
            <a:chExt cx="1834920" cy="464040"/>
          </a:xfrm>
        </p:grpSpPr>
        <p:sp>
          <p:nvSpPr>
            <p:cNvPr id="374"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75"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76" name="Picture Placeholder 2"/>
          <p:cNvPicPr/>
          <p:nvPr/>
        </p:nvPicPr>
        <p:blipFill>
          <a:blip r:embed="rId2"/>
          <a:stretch/>
        </p:blipFill>
        <p:spPr>
          <a:xfrm>
            <a:off x="479880" y="1441440"/>
            <a:ext cx="11231640" cy="5227920"/>
          </a:xfrm>
          <a:prstGeom prst="rect">
            <a:avLst/>
          </a:prstGeom>
          <a:ln w="12600">
            <a:noFill/>
          </a:ln>
        </p:spPr>
      </p:pic>
      <p:sp>
        <p:nvSpPr>
          <p:cNvPr id="37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9BBF1005-00A1-47B1-94F5-EB1EECD1D290}"/>
              </a:ext>
            </a:extLst>
          </p:cNvPr>
          <p:cNvSpPr txBox="1"/>
          <p:nvPr/>
        </p:nvSpPr>
        <p:spPr>
          <a:xfrm>
            <a:off x="11485950" y="6105075"/>
            <a:ext cx="617285" cy="584775"/>
          </a:xfrm>
          <a:prstGeom prst="rect">
            <a:avLst/>
          </a:prstGeom>
          <a:noFill/>
        </p:spPr>
        <p:txBody>
          <a:bodyPr wrap="none" rtlCol="0">
            <a:spAutoFit/>
          </a:bodyPr>
          <a:lstStyle/>
          <a:p>
            <a:r>
              <a:rPr lang="en-LT" sz="3200" b="1" dirty="0">
                <a:solidFill>
                  <a:schemeClr val="bg1"/>
                </a:solidFill>
                <a:latin typeface=""/>
              </a:rPr>
              <a:t>11</a:t>
            </a:r>
            <a:endParaRPr lang="en-LT" b="1" dirty="0">
              <a:solidFill>
                <a:schemeClr val="bg1"/>
              </a:solidFill>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14 paskaita. Duomenų bazės 2</a:t>
            </a:r>
            <a:endParaRPr lang="lt-LT" sz="1300" b="0" strike="noStrike" spc="-1">
              <a:solidFill>
                <a:srgbClr val="000000"/>
              </a:solidFill>
              <a:latin typeface="Arial"/>
            </a:endParaRPr>
          </a:p>
        </p:txBody>
      </p:sp>
      <p:sp>
        <p:nvSpPr>
          <p:cNvPr id="379" name="TextShape 2"/>
          <p:cNvSpPr txBox="1"/>
          <p:nvPr/>
        </p:nvSpPr>
        <p:spPr>
          <a:xfrm>
            <a:off x="3281760" y="2095228"/>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dirty="0" err="1">
                <a:solidFill>
                  <a:srgbClr val="000000"/>
                </a:solidFill>
                <a:latin typeface="Arial"/>
                <a:ea typeface="Arial"/>
              </a:rPr>
              <a:t>SQLAlchemy</a:t>
            </a:r>
            <a:endParaRPr lang="lt-LT" sz="1600" b="0" strike="noStrike" spc="-1" dirty="0">
              <a:solidFill>
                <a:srgbClr val="000000"/>
              </a:solidFill>
              <a:latin typeface="Arial"/>
            </a:endParaRPr>
          </a:p>
        </p:txBody>
      </p:sp>
      <p:sp>
        <p:nvSpPr>
          <p:cNvPr id="380" name="TextShape 3"/>
          <p:cNvSpPr txBox="1"/>
          <p:nvPr/>
        </p:nvSpPr>
        <p:spPr>
          <a:xfrm>
            <a:off x="3281760" y="2444788"/>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SQLAlchemy aprašymas</a:t>
            </a:r>
            <a:endParaRPr lang="lt-LT" sz="1600" b="0" strike="noStrike" spc="-1">
              <a:solidFill>
                <a:srgbClr val="000000"/>
              </a:solidFill>
              <a:latin typeface="Arial"/>
            </a:endParaRPr>
          </a:p>
        </p:txBody>
      </p:sp>
      <p:sp>
        <p:nvSpPr>
          <p:cNvPr id="381"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82" name="TextShape 5"/>
          <p:cNvSpPr txBox="1"/>
          <p:nvPr/>
        </p:nvSpPr>
        <p:spPr>
          <a:xfrm>
            <a:off x="7503480" y="2095228"/>
            <a:ext cx="4207680" cy="790920"/>
          </a:xfrm>
          <a:prstGeom prst="rect">
            <a:avLst/>
          </a:prstGeom>
          <a:noFill/>
          <a:ln w="12600">
            <a:noFill/>
          </a:ln>
        </p:spPr>
        <p:txBody>
          <a:bodyPr lIns="45720" rIns="45720">
            <a:normAutofit/>
          </a:bodyPr>
          <a:lstStyle/>
          <a:p>
            <a:pPr>
              <a:lnSpc>
                <a:spcPct val="90000"/>
              </a:lnSpc>
              <a:spcBef>
                <a:spcPts val="1001"/>
              </a:spcBef>
            </a:pPr>
            <a:r>
              <a:rPr lang="lt-LT" sz="1600" b="0" u="sng" strike="noStrike" spc="-1" dirty="0">
                <a:solidFill>
                  <a:srgbClr val="0000FF"/>
                </a:solidFill>
                <a:uFillTx/>
                <a:latin typeface="Arial"/>
                <a:ea typeface="Arial"/>
                <a:hlinkClick r:id="rId2"/>
              </a:rPr>
              <a:t>https://docs.sqlalchemy.org/en/13/core/engines.html</a:t>
            </a:r>
            <a:endParaRPr lang="lt-LT" sz="1600" b="0" strike="noStrike" spc="-1" dirty="0">
              <a:solidFill>
                <a:srgbClr val="000000"/>
              </a:solidFill>
              <a:latin typeface="Arial"/>
            </a:endParaRPr>
          </a:p>
        </p:txBody>
      </p:sp>
      <p:sp>
        <p:nvSpPr>
          <p:cNvPr id="2" name="TextShape 5">
            <a:extLst>
              <a:ext uri="{FF2B5EF4-FFF2-40B4-BE49-F238E27FC236}">
                <a16:creationId xmlns:a16="http://schemas.microsoft.com/office/drawing/2014/main" id="{8133BB90-6D64-DF3E-6B82-C10C267DDA90}"/>
              </a:ext>
            </a:extLst>
          </p:cNvPr>
          <p:cNvSpPr txBox="1"/>
          <p:nvPr/>
        </p:nvSpPr>
        <p:spPr>
          <a:xfrm>
            <a:off x="7502760" y="1363704"/>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7BFF44B8-BE18-7830-9B54-9F586D4F7D8F}"/>
              </a:ext>
            </a:extLst>
          </p:cNvPr>
          <p:cNvSpPr txBox="1"/>
          <p:nvPr/>
        </p:nvSpPr>
        <p:spPr>
          <a:xfrm>
            <a:off x="3281760" y="1363704"/>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14 paskaita. Duomenų bazės 2</a:t>
            </a:r>
            <a:endParaRPr lang="lt-LT" sz="1300" b="0" strike="noStrike" spc="-1">
              <a:solidFill>
                <a:srgbClr val="000000"/>
              </a:solidFill>
              <a:latin typeface="Arial"/>
            </a:endParaRPr>
          </a:p>
        </p:txBody>
      </p:sp>
      <p:sp>
        <p:nvSpPr>
          <p:cNvPr id="315"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316" name="TextShape 3"/>
          <p:cNvSpPr txBox="1"/>
          <p:nvPr/>
        </p:nvSpPr>
        <p:spPr>
          <a:xfrm>
            <a:off x="1398600" y="3347640"/>
            <a:ext cx="4235400" cy="36108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Susipažinsime su SQLAlchemy moduliu</a:t>
            </a:r>
            <a:endParaRPr lang="lt-LT" sz="1600" b="0" strike="noStrike" spc="-1">
              <a:solidFill>
                <a:srgbClr val="000000"/>
              </a:solidFill>
              <a:latin typeface="Arial"/>
            </a:endParaRPr>
          </a:p>
        </p:txBody>
      </p:sp>
      <p:sp>
        <p:nvSpPr>
          <p:cNvPr id="317" name="TextShape 4"/>
          <p:cNvSpPr txBox="1"/>
          <p:nvPr/>
        </p:nvSpPr>
        <p:spPr>
          <a:xfrm>
            <a:off x="1398600" y="4606560"/>
            <a:ext cx="4235400" cy="6408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Naudotis ORM įrankiais</a:t>
            </a:r>
            <a:endParaRPr lang="lt-LT" sz="1600" b="0" strike="noStrike" spc="-1">
              <a:solidFill>
                <a:srgbClr val="000000"/>
              </a:solidFill>
              <a:latin typeface="Arial"/>
            </a:endParaRPr>
          </a:p>
        </p:txBody>
      </p:sp>
      <p:sp>
        <p:nvSpPr>
          <p:cNvPr id="318" name="TextShape 5"/>
          <p:cNvSpPr txBox="1"/>
          <p:nvPr/>
        </p:nvSpPr>
        <p:spPr>
          <a:xfrm>
            <a:off x="1398600" y="5701320"/>
            <a:ext cx="4235400" cy="90144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Duomenų bazėje atlikti CRUD veiksmus</a:t>
            </a:r>
            <a:endParaRPr lang="lt-LT" sz="1600" b="0" strike="noStrike" spc="-1">
              <a:solidFill>
                <a:srgbClr val="000000"/>
              </a:solidFill>
              <a:latin typeface="Arial"/>
            </a:endParaRPr>
          </a:p>
        </p:txBody>
      </p:sp>
      <p:grpSp>
        <p:nvGrpSpPr>
          <p:cNvPr id="319" name="Group 6"/>
          <p:cNvGrpSpPr/>
          <p:nvPr/>
        </p:nvGrpSpPr>
        <p:grpSpPr>
          <a:xfrm>
            <a:off x="480240" y="3193560"/>
            <a:ext cx="731160" cy="731160"/>
            <a:chOff x="480240" y="3193560"/>
            <a:chExt cx="731160" cy="731160"/>
          </a:xfrm>
        </p:grpSpPr>
        <p:sp>
          <p:nvSpPr>
            <p:cNvPr id="320" name="CustomShape 7"/>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1" name="CustomShape 8"/>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322" name="Group 9"/>
          <p:cNvGrpSpPr/>
          <p:nvPr/>
        </p:nvGrpSpPr>
        <p:grpSpPr>
          <a:xfrm>
            <a:off x="480240" y="4403160"/>
            <a:ext cx="731160" cy="731160"/>
            <a:chOff x="480240" y="4403160"/>
            <a:chExt cx="731160" cy="731160"/>
          </a:xfrm>
        </p:grpSpPr>
        <p:sp>
          <p:nvSpPr>
            <p:cNvPr id="323" name="CustomShape 10"/>
            <p:cNvSpPr/>
            <p:nvPr/>
          </p:nvSpPr>
          <p:spPr>
            <a:xfrm>
              <a:off x="480240" y="44031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4" name="CustomShape 11"/>
            <p:cNvSpPr/>
            <p:nvPr/>
          </p:nvSpPr>
          <p:spPr>
            <a:xfrm>
              <a:off x="633240" y="457092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325" name="Group 12"/>
          <p:cNvGrpSpPr/>
          <p:nvPr/>
        </p:nvGrpSpPr>
        <p:grpSpPr>
          <a:xfrm>
            <a:off x="480240" y="5514480"/>
            <a:ext cx="731160" cy="731160"/>
            <a:chOff x="480240" y="5514480"/>
            <a:chExt cx="731160" cy="731160"/>
          </a:xfrm>
        </p:grpSpPr>
        <p:sp>
          <p:nvSpPr>
            <p:cNvPr id="326" name="CustomShape 13"/>
            <p:cNvSpPr/>
            <p:nvPr/>
          </p:nvSpPr>
          <p:spPr>
            <a:xfrm>
              <a:off x="480240" y="55144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7" name="CustomShape 14"/>
            <p:cNvSpPr/>
            <p:nvPr/>
          </p:nvSpPr>
          <p:spPr>
            <a:xfrm>
              <a:off x="633240" y="56822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480240" y="1371600"/>
            <a:ext cx="5615280" cy="4100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Modulis SQLAlchemy</a:t>
            </a:r>
            <a:br/>
            <a:br/>
            <a:endParaRPr lang="lt-LT" sz="3000" b="0" strike="noStrike" spc="-1">
              <a:solidFill>
                <a:srgbClr val="000000"/>
              </a:solidFill>
              <a:latin typeface="Arial"/>
            </a:endParaRPr>
          </a:p>
        </p:txBody>
      </p:sp>
      <p:sp>
        <p:nvSpPr>
          <p:cNvPr id="329"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14 paskaita. Duomenų bazės 2</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30" name="TextShape 3"/>
          <p:cNvSpPr txBox="1"/>
          <p:nvPr/>
        </p:nvSpPr>
        <p:spPr>
          <a:xfrm>
            <a:off x="5992560" y="1371600"/>
            <a:ext cx="5718240" cy="5067000"/>
          </a:xfrm>
          <a:prstGeom prst="rect">
            <a:avLst/>
          </a:prstGeom>
          <a:noFill/>
          <a:ln w="12600">
            <a:noFill/>
          </a:ln>
        </p:spPr>
        <p:txBody>
          <a:bodyPr lIns="45720" rIns="45720">
            <a:normAutofit/>
          </a:bodyPr>
          <a:lstStyle/>
          <a:p>
            <a:pPr>
              <a:lnSpc>
                <a:spcPct val="100000"/>
              </a:lnSpc>
              <a:spcBef>
                <a:spcPts val="1001"/>
              </a:spcBef>
            </a:pPr>
            <a:r>
              <a:rPr lang="lt-LT" sz="1600" b="1" strike="noStrike" spc="-1" dirty="0">
                <a:solidFill>
                  <a:srgbClr val="000000"/>
                </a:solidFill>
                <a:latin typeface="Arial"/>
                <a:ea typeface="Arial"/>
              </a:rPr>
              <a:t>Modulis </a:t>
            </a:r>
            <a:r>
              <a:rPr lang="lt-LT" sz="1600" b="1" strike="noStrike" spc="-1" dirty="0" err="1">
                <a:solidFill>
                  <a:srgbClr val="000000"/>
                </a:solidFill>
                <a:latin typeface="Arial"/>
                <a:ea typeface="Arial"/>
              </a:rPr>
              <a:t>SQLAlchemy</a:t>
            </a:r>
            <a:r>
              <a:rPr lang="lt-LT" sz="1600" b="1" strike="noStrike" spc="-1" dirty="0">
                <a:solidFill>
                  <a:srgbClr val="000000"/>
                </a:solidFill>
                <a:latin typeface="Arial"/>
                <a:ea typeface="Arial"/>
              </a:rPr>
              <a:t> susideda iš dviejų dalių:</a:t>
            </a:r>
            <a:endParaRPr lang="lt-LT" sz="1600" b="0" strike="noStrike" spc="-1" dirty="0">
              <a:solidFill>
                <a:srgbClr val="000000"/>
              </a:solidFill>
              <a:latin typeface="Arial"/>
            </a:endParaRPr>
          </a:p>
          <a:p>
            <a:pPr>
              <a:lnSpc>
                <a:spcPct val="100000"/>
              </a:lnSpc>
              <a:spcBef>
                <a:spcPts val="1001"/>
              </a:spcBef>
              <a:buClr>
                <a:srgbClr val="000000"/>
              </a:buClr>
              <a:buFont typeface="Arial"/>
              <a:buChar char="•"/>
            </a:pPr>
            <a:r>
              <a:rPr lang="lt-LT" sz="1600" b="1" strike="noStrike" spc="-1" dirty="0">
                <a:solidFill>
                  <a:srgbClr val="000000"/>
                </a:solidFill>
                <a:latin typeface="Arial"/>
                <a:ea typeface="Arial"/>
              </a:rPr>
              <a:t> SQL </a:t>
            </a:r>
            <a:r>
              <a:rPr lang="lt-LT" sz="1600" b="1" strike="noStrike" spc="-1" dirty="0" err="1">
                <a:solidFill>
                  <a:srgbClr val="000000"/>
                </a:solidFill>
                <a:latin typeface="Arial"/>
                <a:ea typeface="Arial"/>
              </a:rPr>
              <a:t>Alchemy</a:t>
            </a:r>
            <a:r>
              <a:rPr lang="lt-LT" sz="1600" b="1" strike="noStrike" spc="-1" dirty="0">
                <a:solidFill>
                  <a:srgbClr val="000000"/>
                </a:solidFill>
                <a:latin typeface="Arial"/>
                <a:ea typeface="Arial"/>
              </a:rPr>
              <a:t> </a:t>
            </a:r>
            <a:r>
              <a:rPr lang="lt-LT" sz="1600" b="1" strike="noStrike" spc="-1" dirty="0" err="1">
                <a:solidFill>
                  <a:srgbClr val="000000"/>
                </a:solidFill>
                <a:latin typeface="Arial"/>
                <a:ea typeface="Arial"/>
              </a:rPr>
              <a:t>Core</a:t>
            </a:r>
            <a:r>
              <a:rPr lang="lt-LT" sz="1600" b="0" strike="noStrike" spc="-1" dirty="0">
                <a:solidFill>
                  <a:srgbClr val="000000"/>
                </a:solidFill>
                <a:latin typeface="Arial"/>
                <a:ea typeface="Arial"/>
              </a:rPr>
              <a:t> – įrankis, skirtas manipuliuoti, modifikuoti ir paleisti įvairias SQL užklausas. Labai panašiai, kaip ir SQLite3, tik dirba su visomis duomenų bazėmis: </a:t>
            </a:r>
            <a:endParaRPr lang="lt-LT" sz="1600" b="0" strike="noStrike" spc="-1" dirty="0">
              <a:solidFill>
                <a:srgbClr val="000000"/>
              </a:solidFill>
              <a:latin typeface="Arial"/>
            </a:endParaRPr>
          </a:p>
          <a:p>
            <a:pPr>
              <a:lnSpc>
                <a:spcPct val="100000"/>
              </a:lnSpc>
              <a:spcBef>
                <a:spcPts val="1001"/>
              </a:spcBef>
              <a:buClr>
                <a:srgbClr val="000000"/>
              </a:buClr>
              <a:buFont typeface="Arial"/>
              <a:buChar char="•"/>
            </a:pPr>
            <a:r>
              <a:rPr lang="lt-LT" sz="1600" b="1" strike="noStrike" spc="-1" dirty="0">
                <a:solidFill>
                  <a:srgbClr val="000000"/>
                </a:solidFill>
                <a:latin typeface="Arial"/>
                <a:ea typeface="Arial"/>
              </a:rPr>
              <a:t> SQL </a:t>
            </a:r>
            <a:r>
              <a:rPr lang="lt-LT" sz="1600" b="1" strike="noStrike" spc="-1" dirty="0" err="1">
                <a:solidFill>
                  <a:srgbClr val="000000"/>
                </a:solidFill>
                <a:latin typeface="Arial"/>
                <a:ea typeface="Arial"/>
              </a:rPr>
              <a:t>Alchemy</a:t>
            </a:r>
            <a:r>
              <a:rPr lang="lt-LT" sz="1600" b="1" strike="noStrike" spc="-1" dirty="0">
                <a:solidFill>
                  <a:srgbClr val="000000"/>
                </a:solidFill>
                <a:latin typeface="Arial"/>
                <a:ea typeface="Arial"/>
              </a:rPr>
              <a:t> ORM</a:t>
            </a:r>
            <a:r>
              <a:rPr lang="lt-LT" sz="1600" b="0" strike="noStrike" spc="-1" dirty="0">
                <a:solidFill>
                  <a:srgbClr val="000000"/>
                </a:solidFill>
                <a:latin typeface="Arial"/>
                <a:ea typeface="Arial"/>
              </a:rPr>
              <a:t> (ORM – </a:t>
            </a:r>
            <a:r>
              <a:rPr lang="lt-LT" sz="1600" b="0" strike="noStrike" spc="-1" dirty="0" err="1">
                <a:solidFill>
                  <a:srgbClr val="000000"/>
                </a:solidFill>
                <a:latin typeface="Arial"/>
                <a:ea typeface="Arial"/>
              </a:rPr>
              <a:t>Object</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Related</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Mapping</a:t>
            </a:r>
            <a:r>
              <a:rPr lang="lt-LT" sz="1600" b="0" strike="noStrike" spc="-1" dirty="0">
                <a:solidFill>
                  <a:srgbClr val="000000"/>
                </a:solidFill>
                <a:latin typeface="Arial"/>
                <a:ea typeface="Arial"/>
              </a:rPr>
              <a:t>) – įrankis, skirtas automatiškai susieti </a:t>
            </a:r>
            <a:r>
              <a:rPr lang="lt-LT" sz="1600" b="0" strike="noStrike" spc="-1" dirty="0" err="1">
                <a:solidFill>
                  <a:srgbClr val="000000"/>
                </a:solidFill>
                <a:latin typeface="Arial"/>
                <a:ea typeface="Arial"/>
              </a:rPr>
              <a:t>Python</a:t>
            </a:r>
            <a:r>
              <a:rPr lang="lt-LT" sz="1600" b="0" strike="noStrike" spc="-1" dirty="0">
                <a:solidFill>
                  <a:srgbClr val="000000"/>
                </a:solidFill>
                <a:latin typeface="Arial"/>
                <a:ea typeface="Arial"/>
              </a:rPr>
              <a:t> objektus su lentelėmis duomenų bazėje ir vykdyti įvairius veiksmus (CRUD), nenaudojant SQL užklausų</a:t>
            </a:r>
            <a:endParaRPr lang="lt-LT" sz="1600" b="0" strike="noStrike" spc="-1" dirty="0">
              <a:solidFill>
                <a:srgbClr val="000000"/>
              </a:solidFill>
              <a:latin typeface="Arial"/>
            </a:endParaRPr>
          </a:p>
          <a:p>
            <a:pPr>
              <a:lnSpc>
                <a:spcPct val="100000"/>
              </a:lnSpc>
              <a:spcBef>
                <a:spcPts val="1001"/>
              </a:spcBef>
            </a:pPr>
            <a:r>
              <a:rPr lang="lt-LT" sz="1600" b="0" strike="noStrike" spc="-1" dirty="0" err="1">
                <a:solidFill>
                  <a:srgbClr val="000000"/>
                </a:solidFill>
                <a:latin typeface="Arial"/>
                <a:ea typeface="Arial"/>
              </a:rPr>
              <a:t>SQLAlchemy</a:t>
            </a:r>
            <a:r>
              <a:rPr lang="lt-LT" sz="1600" b="0" strike="noStrike" spc="-1" dirty="0">
                <a:solidFill>
                  <a:srgbClr val="000000"/>
                </a:solidFill>
                <a:latin typeface="Arial"/>
                <a:ea typeface="Arial"/>
              </a:rPr>
              <a:t> nėra vienintelis ORM funkcionalumą siūlantis modulis. Net ir </a:t>
            </a:r>
            <a:r>
              <a:rPr lang="lt-LT" sz="1600" b="0" strike="noStrike" spc="-1" dirty="0" err="1">
                <a:solidFill>
                  <a:srgbClr val="000000"/>
                </a:solidFill>
                <a:latin typeface="Arial"/>
                <a:ea typeface="Arial"/>
              </a:rPr>
              <a:t>Python</a:t>
            </a:r>
            <a:r>
              <a:rPr lang="lt-LT" sz="1600" b="0" strike="noStrike" spc="-1" dirty="0">
                <a:solidFill>
                  <a:srgbClr val="000000"/>
                </a:solidFill>
                <a:latin typeface="Arial"/>
                <a:ea typeface="Arial"/>
              </a:rPr>
              <a:t> pagrindu yra sukurta daugiau įrankių. Panašius modulius turi JAVA (</a:t>
            </a:r>
            <a:r>
              <a:rPr lang="lt-LT" sz="1600" b="0" strike="noStrike" spc="-1" dirty="0" err="1">
                <a:solidFill>
                  <a:srgbClr val="000000"/>
                </a:solidFill>
                <a:latin typeface="Arial"/>
                <a:ea typeface="Arial"/>
              </a:rPr>
              <a:t>Hibernate</a:t>
            </a:r>
            <a:r>
              <a:rPr lang="lt-LT" sz="1600" b="0" strike="noStrike" spc="-1" dirty="0">
                <a:solidFill>
                  <a:srgbClr val="000000"/>
                </a:solidFill>
                <a:latin typeface="Arial"/>
                <a:ea typeface="Arial"/>
              </a:rPr>
              <a:t>), kitos programavimo kalbos.</a:t>
            </a:r>
            <a:endParaRPr lang="lt-LT" sz="1600" b="0" strike="noStrike" spc="-1" dirty="0">
              <a:solidFill>
                <a:srgbClr val="000000"/>
              </a:solidFill>
              <a:latin typeface="Arial"/>
            </a:endParaRPr>
          </a:p>
          <a:p>
            <a:pPr>
              <a:lnSpc>
                <a:spcPct val="100000"/>
              </a:lnSpc>
              <a:spcBef>
                <a:spcPts val="1001"/>
              </a:spcBef>
            </a:pPr>
            <a:endParaRPr lang="lt-LT" sz="1600" b="0" strike="noStrike" spc="-1" dirty="0">
              <a:solidFill>
                <a:srgbClr val="000000"/>
              </a:solidFill>
              <a:latin typeface="Arial"/>
            </a:endParaRPr>
          </a:p>
          <a:p>
            <a:pPr>
              <a:lnSpc>
                <a:spcPct val="100000"/>
              </a:lnSpc>
              <a:spcBef>
                <a:spcPts val="1001"/>
              </a:spcBef>
            </a:pPr>
            <a:endParaRPr lang="lt-LT" sz="16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6430680" y="1580663"/>
            <a:ext cx="5153400" cy="1364760"/>
          </a:xfrm>
          <a:prstGeom prst="rect">
            <a:avLst/>
          </a:prstGeom>
          <a:noFill/>
          <a:ln w="12600">
            <a:noFill/>
          </a:ln>
        </p:spPr>
        <p:txBody>
          <a:bodyPr lIns="45720" rIns="45720">
            <a:normAutofit fontScale="88500" lnSpcReduction="10000"/>
          </a:bodyPr>
          <a:lstStyle/>
          <a:p>
            <a:pPr>
              <a:lnSpc>
                <a:spcPct val="90000"/>
              </a:lnSpc>
            </a:pPr>
            <a:r>
              <a:rPr lang="lt-LT" sz="3000" b="1" strike="noStrike" spc="-1">
                <a:solidFill>
                  <a:srgbClr val="000000"/>
                </a:solidFill>
                <a:latin typeface="Arial"/>
                <a:ea typeface="Arial"/>
              </a:rPr>
              <a:t>Kaip susikurti objekto klasę, iš kurios bus sukurta lentelė</a:t>
            </a:r>
            <a:br/>
            <a:br/>
            <a:endParaRPr lang="lt-LT" sz="3000" b="0" strike="noStrike" spc="-1">
              <a:solidFill>
                <a:srgbClr val="000000"/>
              </a:solidFill>
              <a:latin typeface="Arial"/>
            </a:endParaRPr>
          </a:p>
        </p:txBody>
      </p:sp>
      <p:sp>
        <p:nvSpPr>
          <p:cNvPr id="332"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33" name="Picture 4"/>
          <p:cNvPicPr/>
          <p:nvPr/>
        </p:nvPicPr>
        <p:blipFill>
          <a:blip r:embed="rId3"/>
          <a:stretch/>
        </p:blipFill>
        <p:spPr>
          <a:xfrm>
            <a:off x="331920" y="2222640"/>
            <a:ext cx="6988898" cy="4415835"/>
          </a:xfrm>
          <a:prstGeom prst="rect">
            <a:avLst/>
          </a:prstGeom>
          <a:ln>
            <a:noFill/>
          </a:ln>
        </p:spPr>
      </p:pic>
      <p:sp>
        <p:nvSpPr>
          <p:cNvPr id="334" name="TextShape 3"/>
          <p:cNvSpPr txBox="1"/>
          <p:nvPr/>
        </p:nvSpPr>
        <p:spPr>
          <a:xfrm>
            <a:off x="6428531" y="3398708"/>
            <a:ext cx="4987440" cy="105408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Tam, kad sukurtume reikiamos struktūros duomenų bazę ir ja naudotumės, užtenka sukurti SQLAlchemy klasę ir ją paleisti.</a:t>
            </a: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47196284-65FD-005F-6496-368448ECE7D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6391080" y="2196360"/>
            <a:ext cx="5430600" cy="1988280"/>
          </a:xfrm>
          <a:prstGeom prst="rect">
            <a:avLst/>
          </a:prstGeom>
          <a:noFill/>
          <a:ln w="12600">
            <a:noFill/>
          </a:ln>
        </p:spPr>
        <p:txBody>
          <a:bodyPr lIns="45720" rIns="45720">
            <a:normAutofit fontScale="78500" lnSpcReduction="10000"/>
          </a:bodyPr>
          <a:lstStyle/>
          <a:p>
            <a:pPr>
              <a:lnSpc>
                <a:spcPct val="90000"/>
              </a:lnSpc>
            </a:pPr>
            <a:r>
              <a:rPr lang="lt-LT" sz="3000" b="1" strike="noStrike" spc="-1">
                <a:solidFill>
                  <a:srgbClr val="000000"/>
                </a:solidFill>
                <a:latin typeface="Arial"/>
                <a:ea typeface="Arial"/>
              </a:rPr>
              <a:t>Kaip įrašyti, nuskaityti, atnaujinti, ištrinti duomenys SQLAlchemy lentelėje</a:t>
            </a:r>
            <a:br/>
            <a:r>
              <a:rPr lang="lt-LT" sz="3000" b="1" strike="noStrike" spc="-1">
                <a:solidFill>
                  <a:srgbClr val="000000"/>
                </a:solidFill>
                <a:latin typeface="Arial"/>
                <a:ea typeface="Arial"/>
              </a:rPr>
              <a:t>(CRUD – create, read, update, delete)</a:t>
            </a:r>
            <a:br/>
            <a:br/>
            <a:endParaRPr lang="lt-LT" sz="3000" b="0" strike="noStrike" spc="-1">
              <a:solidFill>
                <a:srgbClr val="000000"/>
              </a:solidFill>
              <a:latin typeface="Arial"/>
            </a:endParaRPr>
          </a:p>
        </p:txBody>
      </p:sp>
      <p:sp>
        <p:nvSpPr>
          <p:cNvPr id="336"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sp>
        <p:nvSpPr>
          <p:cNvPr id="337" name="TextShape 3"/>
          <p:cNvSpPr txBox="1"/>
          <p:nvPr/>
        </p:nvSpPr>
        <p:spPr>
          <a:xfrm>
            <a:off x="6455520" y="4277880"/>
            <a:ext cx="4987440" cy="1539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Pavyzdys kaip sukurti ryšį su sukurta DB kitame faile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338" name="Picture 5"/>
          <p:cNvPicPr/>
          <p:nvPr/>
        </p:nvPicPr>
        <p:blipFill>
          <a:blip r:embed="rId3"/>
          <a:stretch/>
        </p:blipFill>
        <p:spPr>
          <a:xfrm>
            <a:off x="419760" y="2749320"/>
            <a:ext cx="4959720" cy="1893600"/>
          </a:xfrm>
          <a:prstGeom prst="rect">
            <a:avLst/>
          </a:prstGeom>
          <a:ln>
            <a:noFill/>
          </a:ln>
        </p:spPr>
      </p:pic>
      <p:sp>
        <p:nvSpPr>
          <p:cNvPr id="2" name="TextBox 1">
            <a:extLst>
              <a:ext uri="{FF2B5EF4-FFF2-40B4-BE49-F238E27FC236}">
                <a16:creationId xmlns:a16="http://schemas.microsoft.com/office/drawing/2014/main" id="{B68406D0-AAA2-85B7-F215-09C4660249D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gauti duomenis iš lentelės (cRud)</a:t>
            </a:r>
            <a:br/>
            <a:endParaRPr lang="lt-LT" sz="3000" b="0" strike="noStrike" spc="-1">
              <a:solidFill>
                <a:srgbClr val="000000"/>
              </a:solidFill>
              <a:latin typeface="Arial"/>
            </a:endParaRPr>
          </a:p>
        </p:txBody>
      </p:sp>
      <p:sp>
        <p:nvSpPr>
          <p:cNvPr id="340"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41" name="Picture 7"/>
          <p:cNvPicPr/>
          <p:nvPr/>
        </p:nvPicPr>
        <p:blipFill>
          <a:blip r:embed="rId3"/>
          <a:stretch/>
        </p:blipFill>
        <p:spPr>
          <a:xfrm>
            <a:off x="469080" y="1873080"/>
            <a:ext cx="3762000" cy="1043280"/>
          </a:xfrm>
          <a:prstGeom prst="rect">
            <a:avLst/>
          </a:prstGeom>
          <a:ln>
            <a:noFill/>
          </a:ln>
        </p:spPr>
      </p:pic>
      <p:pic>
        <p:nvPicPr>
          <p:cNvPr id="342" name="Picture 8"/>
          <p:cNvPicPr/>
          <p:nvPr/>
        </p:nvPicPr>
        <p:blipFill>
          <a:blip r:embed="rId4"/>
          <a:stretch/>
        </p:blipFill>
        <p:spPr>
          <a:xfrm>
            <a:off x="469080" y="3221640"/>
            <a:ext cx="5068440" cy="245880"/>
          </a:xfrm>
          <a:prstGeom prst="rect">
            <a:avLst/>
          </a:prstGeom>
          <a:ln>
            <a:noFill/>
          </a:ln>
        </p:spPr>
      </p:pic>
      <p:pic>
        <p:nvPicPr>
          <p:cNvPr id="343" name="Picture 9"/>
          <p:cNvPicPr/>
          <p:nvPr/>
        </p:nvPicPr>
        <p:blipFill>
          <a:blip r:embed="rId5"/>
          <a:stretch/>
        </p:blipFill>
        <p:spPr>
          <a:xfrm>
            <a:off x="469080" y="3702960"/>
            <a:ext cx="3762000" cy="1421280"/>
          </a:xfrm>
          <a:prstGeom prst="rect">
            <a:avLst/>
          </a:prstGeom>
          <a:ln>
            <a:noFill/>
          </a:ln>
        </p:spPr>
      </p:pic>
      <p:sp>
        <p:nvSpPr>
          <p:cNvPr id="2" name="TextBox 1">
            <a:extLst>
              <a:ext uri="{FF2B5EF4-FFF2-40B4-BE49-F238E27FC236}">
                <a16:creationId xmlns:a16="http://schemas.microsoft.com/office/drawing/2014/main" id="{A49F9BA9-8F9D-1790-00D7-0380E1ADA85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ieškoti duomenų pagal sąlygą ar šabloną</a:t>
            </a:r>
            <a:br/>
            <a:endParaRPr lang="lt-LT" sz="3000" b="0" strike="noStrike" spc="-1">
              <a:solidFill>
                <a:srgbClr val="000000"/>
              </a:solidFill>
              <a:latin typeface="Arial"/>
            </a:endParaRPr>
          </a:p>
        </p:txBody>
      </p:sp>
      <p:sp>
        <p:nvSpPr>
          <p:cNvPr id="345"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46" name="Picture 2"/>
          <p:cNvPicPr/>
          <p:nvPr/>
        </p:nvPicPr>
        <p:blipFill>
          <a:blip r:embed="rId3"/>
          <a:stretch/>
        </p:blipFill>
        <p:spPr>
          <a:xfrm>
            <a:off x="258975" y="3906189"/>
            <a:ext cx="5424840" cy="1764720"/>
          </a:xfrm>
          <a:prstGeom prst="rect">
            <a:avLst/>
          </a:prstGeom>
          <a:ln>
            <a:noFill/>
          </a:ln>
        </p:spPr>
      </p:pic>
      <p:sp>
        <p:nvSpPr>
          <p:cNvPr id="2" name="TextBox 1">
            <a:extLst>
              <a:ext uri="{FF2B5EF4-FFF2-40B4-BE49-F238E27FC236}">
                <a16:creationId xmlns:a16="http://schemas.microsoft.com/office/drawing/2014/main" id="{7129E4F8-7ABB-4E9E-3075-65DFDBCC0D4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pakeisti duomenis lentelėje (crUd)</a:t>
            </a:r>
            <a:endParaRPr lang="lt-LT" sz="3000" b="0" strike="noStrike" spc="-1">
              <a:solidFill>
                <a:srgbClr val="000000"/>
              </a:solidFill>
              <a:latin typeface="Arial"/>
            </a:endParaRPr>
          </a:p>
        </p:txBody>
      </p:sp>
      <p:sp>
        <p:nvSpPr>
          <p:cNvPr id="348"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49" name="Picture 4"/>
          <p:cNvPicPr/>
          <p:nvPr/>
        </p:nvPicPr>
        <p:blipFill>
          <a:blip r:embed="rId3"/>
          <a:stretch/>
        </p:blipFill>
        <p:spPr>
          <a:xfrm>
            <a:off x="538200" y="2463480"/>
            <a:ext cx="4682520" cy="930960"/>
          </a:xfrm>
          <a:prstGeom prst="rect">
            <a:avLst/>
          </a:prstGeom>
          <a:ln>
            <a:noFill/>
          </a:ln>
        </p:spPr>
      </p:pic>
      <p:pic>
        <p:nvPicPr>
          <p:cNvPr id="350" name="Picture 5"/>
          <p:cNvPicPr/>
          <p:nvPr/>
        </p:nvPicPr>
        <p:blipFill>
          <a:blip r:embed="rId4"/>
          <a:stretch/>
        </p:blipFill>
        <p:spPr>
          <a:xfrm>
            <a:off x="300960" y="3579840"/>
            <a:ext cx="5266440" cy="657720"/>
          </a:xfrm>
          <a:prstGeom prst="rect">
            <a:avLst/>
          </a:prstGeom>
          <a:ln>
            <a:noFill/>
          </a:ln>
        </p:spPr>
      </p:pic>
      <p:sp>
        <p:nvSpPr>
          <p:cNvPr id="2" name="TextBox 1">
            <a:extLst>
              <a:ext uri="{FF2B5EF4-FFF2-40B4-BE49-F238E27FC236}">
                <a16:creationId xmlns:a16="http://schemas.microsoft.com/office/drawing/2014/main" id="{54684475-4EAA-2910-0056-4A6717755FC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ištrinti duomenis lentelėje (cruD)</a:t>
            </a:r>
            <a:endParaRPr lang="lt-LT" sz="3000" b="0" strike="noStrike" spc="-1">
              <a:solidFill>
                <a:srgbClr val="000000"/>
              </a:solidFill>
              <a:latin typeface="Arial"/>
            </a:endParaRPr>
          </a:p>
        </p:txBody>
      </p:sp>
      <p:sp>
        <p:nvSpPr>
          <p:cNvPr id="352"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53" name="Picture 5"/>
          <p:cNvPicPr/>
          <p:nvPr/>
        </p:nvPicPr>
        <p:blipFill>
          <a:blip r:embed="rId3"/>
          <a:stretch/>
        </p:blipFill>
        <p:spPr>
          <a:xfrm>
            <a:off x="409680" y="2952720"/>
            <a:ext cx="4999320" cy="843480"/>
          </a:xfrm>
          <a:prstGeom prst="rect">
            <a:avLst/>
          </a:prstGeom>
          <a:ln>
            <a:noFill/>
          </a:ln>
        </p:spPr>
      </p:pic>
      <p:sp>
        <p:nvSpPr>
          <p:cNvPr id="2" name="TextBox 1">
            <a:extLst>
              <a:ext uri="{FF2B5EF4-FFF2-40B4-BE49-F238E27FC236}">
                <a16:creationId xmlns:a16="http://schemas.microsoft.com/office/drawing/2014/main" id="{74F66BDB-0B0F-8E6E-0260-AF8CB98B7D6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42C06C-C808-4BD1-9EB0-F5FDF8212A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B63B21-9B35-4055-AE14-92DF8245DE5C}">
  <ds:schemaRefs>
    <ds:schemaRef ds:uri="http://schemas.microsoft.com/sharepoint/v3/contenttype/forms"/>
  </ds:schemaRefs>
</ds:datastoreItem>
</file>

<file path=customXml/itemProps3.xml><?xml version="1.0" encoding="utf-8"?>
<ds:datastoreItem xmlns:ds="http://schemas.openxmlformats.org/officeDocument/2006/customXml" ds:itemID="{AE2A1B0C-B009-41E1-B146-AA55E79B46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719</TotalTime>
  <Words>4247</Words>
  <Application>Microsoft Macintosh PowerPoint</Application>
  <PresentationFormat>Widescreen</PresentationFormat>
  <Paragraphs>423</Paragraphs>
  <Slides>15</Slides>
  <Notes>11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15</vt:i4>
      </vt:variant>
    </vt:vector>
  </HeadingPairs>
  <TitlesOfParts>
    <vt:vector size="27" baseType="lpstr">
      <vt:lpstr>Arial</vt:lpstr>
      <vt:lpstr>Calibri</vt:lpstr>
      <vt:lpstr>Söhne</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331</cp:revision>
  <dcterms:modified xsi:type="dcterms:W3CDTF">2023-07-24T17:02:25Z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y fmtid="{D5CDD505-2E9C-101B-9397-08002B2CF9AE}" pid="12" name="ContentTypeId">
    <vt:lpwstr>0x0101009ACC98F71C7CEB499EFDC29467EAFC60</vt:lpwstr>
  </property>
</Properties>
</file>