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 id="2147483713" r:id="rId9"/>
    <p:sldMasterId id="2147483726" r:id="rId10"/>
  </p:sldMasterIdLst>
  <p:notesMasterIdLst>
    <p:notesMasterId r:id="rId38"/>
  </p:notesMasterIdLst>
  <p:sldIdLst>
    <p:sldId id="256" r:id="rId11"/>
    <p:sldId id="257" r:id="rId12"/>
    <p:sldId id="276" r:id="rId13"/>
    <p:sldId id="258"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71" r:id="rId32"/>
    <p:sldId id="294" r:id="rId33"/>
    <p:sldId id="295" r:id="rId34"/>
    <p:sldId id="296" r:id="rId35"/>
    <p:sldId id="274" r:id="rId36"/>
    <p:sldId id="297" r:id="rId3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213"/>
    <p:restoredTop sz="61387"/>
  </p:normalViewPr>
  <p:slideViewPr>
    <p:cSldViewPr snapToGrid="0">
      <p:cViewPr varScale="1">
        <p:scale>
          <a:sx n="65" d="100"/>
          <a:sy n="65" d="100"/>
        </p:scale>
        <p:origin x="216"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presProps" Target="presProps.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DC3A7A44-B31F-DE41-8B25-7D01848CC82E}" type="datetimeFigureOut">
              <a:rPr lang="en-LT" smtClean="0"/>
              <a:t>2023-08-16</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E46DC84-BDD5-C14F-A269-611DAA1376C2}" type="slidenum">
              <a:rPr lang="en-LT" smtClean="0"/>
              <a:t>‹#›</a:t>
            </a:fld>
            <a:endParaRPr lang="en-LT"/>
          </a:p>
        </p:txBody>
      </p:sp>
    </p:spTree>
    <p:extLst>
      <p:ext uri="{BB962C8B-B14F-4D97-AF65-F5344CB8AC3E}">
        <p14:creationId xmlns:p14="http://schemas.microsoft.com/office/powerpoint/2010/main" val="1630325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Siandien pradesime kalbedami apie Flask ir ()</a:t>
            </a:r>
          </a:p>
        </p:txBody>
      </p:sp>
      <p:sp>
        <p:nvSpPr>
          <p:cNvPr id="4" name="Slide Number Placeholder 3"/>
          <p:cNvSpPr>
            <a:spLocks noGrp="1"/>
          </p:cNvSpPr>
          <p:nvPr>
            <p:ph type="sldNum" sz="quarter" idx="5"/>
          </p:nvPr>
        </p:nvSpPr>
        <p:spPr/>
        <p:txBody>
          <a:bodyPr/>
          <a:lstStyle/>
          <a:p>
            <a:fld id="{9E46DC84-BDD5-C14F-A269-611DAA1376C2}" type="slidenum">
              <a:rPr lang="en-LT" smtClean="0"/>
              <a:t>1</a:t>
            </a:fld>
            <a:endParaRPr lang="en-LT"/>
          </a:p>
        </p:txBody>
      </p:sp>
    </p:spTree>
    <p:extLst>
      <p:ext uri="{BB962C8B-B14F-4D97-AF65-F5344CB8AC3E}">
        <p14:creationId xmlns:p14="http://schemas.microsoft.com/office/powerpoint/2010/main" val="3713994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effectLst/>
                <a:latin typeface="Söhne"/>
              </a:rPr>
              <a:t>Kaip Veikia </a:t>
            </a:r>
            <a:r>
              <a:rPr lang="lt-LT" b="1" i="0" dirty="0" err="1">
                <a:effectLst/>
                <a:latin typeface="Söhne"/>
              </a:rPr>
              <a:t>login.html</a:t>
            </a:r>
            <a:r>
              <a:rPr lang="lt-LT" b="1" i="0" dirty="0">
                <a:effectLst/>
                <a:latin typeface="Söhne"/>
              </a:rPr>
              <a:t> Šablonas</a:t>
            </a:r>
          </a:p>
          <a:p>
            <a:pPr algn="l"/>
            <a:endParaRPr lang="lt-LT" b="0" i="0" dirty="0">
              <a:effectLst/>
              <a:latin typeface="Söhne"/>
            </a:endParaRPr>
          </a:p>
          <a:p>
            <a:pPr algn="l">
              <a:buFont typeface="+mj-lt"/>
              <a:buAutoNum type="arabicPeriod"/>
            </a:pPr>
            <a:r>
              <a:rPr lang="lt-LT" b="1" i="0" dirty="0">
                <a:effectLst/>
                <a:latin typeface="Söhne"/>
              </a:rPr>
              <a:t>Bendras Šablono Aprašymas</a:t>
            </a:r>
            <a:r>
              <a:rPr lang="lt-LT" b="0" i="0" dirty="0">
                <a:effectLst/>
                <a:latin typeface="Söhne"/>
              </a:rPr>
              <a:t> </a:t>
            </a:r>
            <a:br>
              <a:rPr lang="lt-LT" b="0" i="0" dirty="0">
                <a:effectLst/>
                <a:latin typeface="Söhne"/>
              </a:rPr>
            </a:br>
            <a:r>
              <a:rPr lang="lt-LT" b="0" i="0" dirty="0">
                <a:effectLst/>
                <a:latin typeface="Söhne"/>
              </a:rPr>
              <a:t>Šablone </a:t>
            </a:r>
            <a:r>
              <a:rPr lang="lt-LT" b="0" i="0" dirty="0" err="1">
                <a:effectLst/>
                <a:latin typeface="Söhne"/>
              </a:rPr>
              <a:t>login.html</a:t>
            </a:r>
            <a:r>
              <a:rPr lang="lt-LT" b="0" i="0" dirty="0">
                <a:effectLst/>
                <a:latin typeface="Söhne"/>
              </a:rPr>
              <a:t> yra paprasta forma, kurioje vartotojas gali įvesti savo vardą ir pateikti jį į serverį.</a:t>
            </a:r>
          </a:p>
          <a:p>
            <a:pPr algn="l">
              <a:buFont typeface="+mj-lt"/>
              <a:buAutoNum type="arabicPeriod"/>
            </a:pPr>
            <a:endParaRPr lang="lt-LT" b="0" i="0" dirty="0">
              <a:effectLst/>
              <a:latin typeface="Söhne"/>
            </a:endParaRPr>
          </a:p>
          <a:p>
            <a:pPr algn="l">
              <a:buFont typeface="+mj-lt"/>
              <a:buAutoNum type="arabicPeriod"/>
            </a:pPr>
            <a:r>
              <a:rPr lang="lt-LT" b="1" i="0" dirty="0">
                <a:effectLst/>
                <a:latin typeface="Söhne"/>
              </a:rPr>
              <a:t>Formos Elementai</a:t>
            </a:r>
            <a:r>
              <a:rPr lang="lt-LT" b="0" i="0" dirty="0">
                <a:effectLst/>
                <a:latin typeface="Söhne"/>
              </a:rPr>
              <a:t> </a:t>
            </a:r>
            <a:br>
              <a:rPr lang="lt-LT" b="0" i="0" dirty="0">
                <a:effectLst/>
                <a:latin typeface="Söhne"/>
              </a:rPr>
            </a:br>
            <a:r>
              <a:rPr lang="lt-LT" b="0" i="0" dirty="0">
                <a:effectLst/>
                <a:latin typeface="Söhne"/>
              </a:rPr>
              <a:t>Formos elementas &lt;</a:t>
            </a:r>
            <a:r>
              <a:rPr lang="lt-LT" b="0" i="0" dirty="0" err="1">
                <a:effectLst/>
                <a:latin typeface="Söhne"/>
              </a:rPr>
              <a:t>form</a:t>
            </a:r>
            <a:r>
              <a:rPr lang="lt-LT" b="0" i="0" dirty="0">
                <a:effectLst/>
                <a:latin typeface="Söhne"/>
              </a:rPr>
              <a:t>&gt; apima visus laukus ir mygtukus, kuriuos vartotojas matys ir gali </a:t>
            </a:r>
            <a:r>
              <a:rPr lang="lt-LT" b="0" i="0" dirty="0" err="1">
                <a:effectLst/>
                <a:latin typeface="Söhne"/>
              </a:rPr>
              <a:t>interaguoti</a:t>
            </a:r>
            <a:r>
              <a:rPr lang="lt-LT" b="0" i="0" dirty="0">
                <a:effectLst/>
                <a:latin typeface="Söhne"/>
              </a:rPr>
              <a:t>:</a:t>
            </a:r>
          </a:p>
          <a:p>
            <a:pPr algn="l">
              <a:buFont typeface="Arial" panose="020B0604020202020204" pitchFamily="34" charset="0"/>
              <a:buChar char="•"/>
            </a:pPr>
            <a:r>
              <a:rPr lang="lt-LT" b="0" i="0" dirty="0">
                <a:effectLst/>
                <a:latin typeface="Söhne"/>
              </a:rPr>
              <a:t>&lt;</a:t>
            </a:r>
            <a:r>
              <a:rPr lang="lt-LT" b="0" i="0" dirty="0" err="1">
                <a:effectLst/>
                <a:latin typeface="Söhne"/>
              </a:rPr>
              <a:t>input</a:t>
            </a:r>
            <a:r>
              <a:rPr lang="lt-LT" b="0" i="0" dirty="0">
                <a:effectLst/>
                <a:latin typeface="Söhne"/>
              </a:rPr>
              <a:t> </a:t>
            </a:r>
            <a:r>
              <a:rPr lang="lt-LT" b="0" i="0" dirty="0" err="1">
                <a:effectLst/>
                <a:latin typeface="Söhne"/>
              </a:rPr>
              <a:t>type</a:t>
            </a:r>
            <a:r>
              <a:rPr lang="lt-LT" b="0" i="0" dirty="0">
                <a:effectLst/>
                <a:latin typeface="Söhne"/>
              </a:rPr>
              <a:t>="</a:t>
            </a:r>
            <a:r>
              <a:rPr lang="lt-LT" b="0" i="0" dirty="0" err="1">
                <a:effectLst/>
                <a:latin typeface="Söhne"/>
              </a:rPr>
              <a:t>text</a:t>
            </a:r>
            <a:r>
              <a:rPr lang="lt-LT" b="0" i="0" dirty="0">
                <a:effectLst/>
                <a:latin typeface="Söhne"/>
              </a:rPr>
              <a:t>" name="vardas"/&gt;: Čia yra tekstų įvesties laukas, kuriame vartotojas gali įrašyti savo vardą.</a:t>
            </a:r>
            <a:br>
              <a:rPr lang="lt-LT" b="0" i="0" dirty="0">
                <a:effectLst/>
                <a:latin typeface="Söhne"/>
              </a:rPr>
            </a:br>
            <a:endParaRPr lang="lt-LT" b="0" i="0" dirty="0">
              <a:effectLst/>
              <a:latin typeface="Söhne"/>
            </a:endParaRPr>
          </a:p>
          <a:p>
            <a:pPr algn="l">
              <a:buFont typeface="Arial" panose="020B0604020202020204" pitchFamily="34" charset="0"/>
              <a:buChar char="•"/>
            </a:pPr>
            <a:r>
              <a:rPr lang="lt-LT" b="0" i="0" dirty="0">
                <a:effectLst/>
                <a:latin typeface="Söhne"/>
              </a:rPr>
              <a:t>Atkreipkite dėmesį į atributą name, kuris nurodo, kaip šis laukas bus identifikuojamas serveryje (</a:t>
            </a:r>
            <a:r>
              <a:rPr lang="lt-LT" b="0" i="0" dirty="0" err="1">
                <a:effectLst/>
                <a:latin typeface="Söhne"/>
              </a:rPr>
              <a:t>Flask</a:t>
            </a:r>
            <a:r>
              <a:rPr lang="lt-LT" b="0" i="0" dirty="0">
                <a:effectLst/>
                <a:latin typeface="Söhne"/>
              </a:rPr>
              <a:t> </a:t>
            </a:r>
            <a:r>
              <a:rPr lang="lt-LT" b="0" i="0" dirty="0" err="1">
                <a:effectLst/>
                <a:latin typeface="Söhne"/>
              </a:rPr>
              <a:t>programeje</a:t>
            </a:r>
            <a:r>
              <a:rPr lang="lt-LT" b="0" i="0" dirty="0">
                <a:effectLst/>
                <a:latin typeface="Söhne"/>
              </a:rPr>
              <a:t>). Tai būtent šio atributo dėka galime gauti duomenis naudodami </a:t>
            </a:r>
            <a:r>
              <a:rPr lang="lt-LT" b="0" i="0" dirty="0" err="1">
                <a:effectLst/>
                <a:latin typeface="Söhne"/>
              </a:rPr>
              <a:t>request.form</a:t>
            </a:r>
            <a:r>
              <a:rPr lang="lt-LT" b="0" i="0" dirty="0">
                <a:effectLst/>
                <a:latin typeface="Söhne"/>
              </a:rPr>
              <a:t>['vardas‘].</a:t>
            </a:r>
          </a:p>
          <a:p>
            <a:pPr algn="l">
              <a:buFont typeface="Arial" panose="020B0604020202020204" pitchFamily="34" charset="0"/>
              <a:buChar char="•"/>
            </a:pPr>
            <a:endParaRPr lang="lt-LT" b="0" i="0" dirty="0">
              <a:effectLst/>
              <a:latin typeface="Söhne"/>
            </a:endParaRPr>
          </a:p>
          <a:p>
            <a:pPr algn="l">
              <a:buFont typeface="Arial" panose="020B0604020202020204" pitchFamily="34" charset="0"/>
              <a:buChar char="•"/>
            </a:pPr>
            <a:r>
              <a:rPr lang="lt-LT" b="0" i="0" dirty="0">
                <a:effectLst/>
                <a:latin typeface="Söhne"/>
              </a:rPr>
              <a:t>&lt;</a:t>
            </a:r>
            <a:r>
              <a:rPr lang="lt-LT" b="0" i="0" dirty="0" err="1">
                <a:effectLst/>
                <a:latin typeface="Söhne"/>
              </a:rPr>
              <a:t>input</a:t>
            </a:r>
            <a:r>
              <a:rPr lang="lt-LT" b="0" i="0" dirty="0">
                <a:effectLst/>
                <a:latin typeface="Söhne"/>
              </a:rPr>
              <a:t> </a:t>
            </a:r>
            <a:r>
              <a:rPr lang="lt-LT" b="0" i="0" dirty="0" err="1">
                <a:effectLst/>
                <a:latin typeface="Söhne"/>
              </a:rPr>
              <a:t>type</a:t>
            </a:r>
            <a:r>
              <a:rPr lang="lt-LT" b="0" i="0" dirty="0">
                <a:effectLst/>
                <a:latin typeface="Söhne"/>
              </a:rPr>
              <a:t>="</a:t>
            </a:r>
            <a:r>
              <a:rPr lang="lt-LT" b="0" i="0" dirty="0" err="1">
                <a:effectLst/>
                <a:latin typeface="Söhne"/>
              </a:rPr>
              <a:t>submit</a:t>
            </a:r>
            <a:r>
              <a:rPr lang="lt-LT" b="0" i="0" dirty="0">
                <a:effectLst/>
                <a:latin typeface="Söhne"/>
              </a:rPr>
              <a:t>" </a:t>
            </a:r>
            <a:r>
              <a:rPr lang="lt-LT" b="0" i="0" dirty="0" err="1">
                <a:effectLst/>
                <a:latin typeface="Söhne"/>
              </a:rPr>
              <a:t>value</a:t>
            </a:r>
            <a:r>
              <a:rPr lang="lt-LT" b="0" i="0" dirty="0">
                <a:effectLst/>
                <a:latin typeface="Söhne"/>
              </a:rPr>
              <a:t>="</a:t>
            </a:r>
            <a:r>
              <a:rPr lang="lt-LT" b="0" i="0" dirty="0" err="1">
                <a:effectLst/>
                <a:latin typeface="Söhne"/>
              </a:rPr>
              <a:t>submit</a:t>
            </a:r>
            <a:r>
              <a:rPr lang="lt-LT" b="0" i="0" dirty="0">
                <a:effectLst/>
                <a:latin typeface="Söhne"/>
              </a:rPr>
              <a:t>"/&gt;: Tai yra pateikimo mygtukas. Kai vartotojas paspaudžia šį mygtuką, forma siunčia duomenis į serverį.</a:t>
            </a:r>
          </a:p>
          <a:p>
            <a:pPr algn="l">
              <a:buFont typeface="Arial" panose="020B0604020202020204" pitchFamily="34" charset="0"/>
              <a:buChar char="•"/>
            </a:pPr>
            <a:endParaRPr lang="lt-LT" b="0" i="0" dirty="0">
              <a:effectLst/>
              <a:latin typeface="Söhne"/>
            </a:endParaRPr>
          </a:p>
          <a:p>
            <a:pPr algn="l">
              <a:buFont typeface="+mj-lt"/>
              <a:buAutoNum type="arabicPeriod" startAt="3"/>
            </a:pPr>
            <a:r>
              <a:rPr lang="lt-LT" b="1" i="0" dirty="0">
                <a:effectLst/>
                <a:latin typeface="Söhne"/>
              </a:rPr>
              <a:t>Formos Veiksmo URL</a:t>
            </a:r>
            <a:br>
              <a:rPr lang="lt-LT" b="1" i="0" dirty="0">
                <a:effectLst/>
                <a:latin typeface="Söhne"/>
              </a:rPr>
            </a:br>
            <a:r>
              <a:rPr lang="lt-LT" b="0" i="0" dirty="0">
                <a:effectLst/>
                <a:latin typeface="Söhne"/>
              </a:rPr>
              <a:t> Atributas </a:t>
            </a:r>
            <a:r>
              <a:rPr lang="lt-LT" b="0" i="0" dirty="0" err="1">
                <a:effectLst/>
                <a:latin typeface="Söhne"/>
              </a:rPr>
              <a:t>action</a:t>
            </a:r>
            <a:r>
              <a:rPr lang="lt-LT" b="0" i="0" dirty="0">
                <a:effectLst/>
                <a:latin typeface="Söhne"/>
              </a:rPr>
              <a:t>="#" nurodo, kur forma turėtų siųsti duomenis. Šiame atveju # reiškia, kad forma siunčia duomenis atgal į tą patį URL, iš kurio buvo įkelta. Tai reiškia, kad duomenys bus siunčiami atgal į /</a:t>
            </a:r>
            <a:r>
              <a:rPr lang="lt-LT" b="0" i="0" dirty="0" err="1">
                <a:effectLst/>
                <a:latin typeface="Söhne"/>
              </a:rPr>
              <a:t>login</a:t>
            </a:r>
            <a:r>
              <a:rPr lang="lt-LT" b="0" i="0" dirty="0">
                <a:effectLst/>
                <a:latin typeface="Söhne"/>
              </a:rPr>
              <a:t> </a:t>
            </a:r>
            <a:r>
              <a:rPr lang="lt-LT" b="0" i="0" dirty="0" err="1">
                <a:effectLst/>
                <a:latin typeface="Söhne"/>
              </a:rPr>
              <a:t>Flask</a:t>
            </a:r>
            <a:r>
              <a:rPr lang="lt-LT" b="0" i="0" dirty="0">
                <a:effectLst/>
                <a:latin typeface="Söhne"/>
              </a:rPr>
              <a:t> maršrutą.</a:t>
            </a:r>
          </a:p>
          <a:p>
            <a:pPr algn="l">
              <a:buFont typeface="+mj-lt"/>
              <a:buAutoNum type="arabicPeriod" startAt="3"/>
            </a:pPr>
            <a:endParaRPr lang="lt-LT" b="0" i="0" dirty="0">
              <a:effectLst/>
              <a:latin typeface="Söhne"/>
            </a:endParaRPr>
          </a:p>
          <a:p>
            <a:pPr algn="l">
              <a:buFont typeface="+mj-lt"/>
              <a:buAutoNum type="arabicPeriod" startAt="3"/>
            </a:pPr>
            <a:r>
              <a:rPr lang="lt-LT" b="1" i="0" dirty="0">
                <a:effectLst/>
                <a:latin typeface="Söhne"/>
              </a:rPr>
              <a:t>Formos Metodas</a:t>
            </a:r>
            <a:r>
              <a:rPr lang="lt-LT" b="0" i="0" dirty="0">
                <a:effectLst/>
                <a:latin typeface="Söhne"/>
              </a:rPr>
              <a:t> </a:t>
            </a:r>
            <a:br>
              <a:rPr lang="lt-LT" b="0" i="0" dirty="0">
                <a:effectLst/>
                <a:latin typeface="Söhne"/>
              </a:rPr>
            </a:br>
            <a:r>
              <a:rPr lang="lt-LT" b="0" i="0" dirty="0">
                <a:effectLst/>
                <a:latin typeface="Söhne"/>
              </a:rPr>
              <a:t>Atributas </a:t>
            </a:r>
            <a:r>
              <a:rPr lang="lt-LT" b="0" i="0" dirty="0" err="1">
                <a:effectLst/>
                <a:latin typeface="Söhne"/>
              </a:rPr>
              <a:t>method</a:t>
            </a:r>
            <a:r>
              <a:rPr lang="lt-LT" b="0" i="0" dirty="0">
                <a:effectLst/>
                <a:latin typeface="Söhne"/>
              </a:rPr>
              <a:t>="</a:t>
            </a:r>
            <a:r>
              <a:rPr lang="lt-LT" b="0" i="0" dirty="0" err="1">
                <a:effectLst/>
                <a:latin typeface="Söhne"/>
              </a:rPr>
              <a:t>post</a:t>
            </a:r>
            <a:r>
              <a:rPr lang="lt-LT" b="0" i="0" dirty="0">
                <a:effectLst/>
                <a:latin typeface="Söhne"/>
              </a:rPr>
              <a:t>" nurodo, kad forma naudos POST užklausos metodą, kai siunčia duomenis. POST metodas naudojamas svetainėse, kai norima perduoti duomenis, kuriuos vartotojas įvedė, į serverį. </a:t>
            </a:r>
            <a:r>
              <a:rPr lang="lt-LT" b="0" i="0" dirty="0" err="1">
                <a:effectLst/>
                <a:latin typeface="Söhne"/>
              </a:rPr>
              <a:t>Flask</a:t>
            </a:r>
            <a:r>
              <a:rPr lang="lt-LT" b="0" i="0" dirty="0">
                <a:effectLst/>
                <a:latin typeface="Söhne"/>
              </a:rPr>
              <a:t> programoje mes aptikome šią užklausą patikrinę </a:t>
            </a:r>
            <a:r>
              <a:rPr lang="lt-LT" b="0" i="0" dirty="0" err="1">
                <a:effectLst/>
                <a:latin typeface="Söhne"/>
              </a:rPr>
              <a:t>request.method</a:t>
            </a:r>
            <a:r>
              <a:rPr lang="lt-LT" b="0" i="0" dirty="0">
                <a:effectLst/>
                <a:latin typeface="Söhne"/>
              </a:rPr>
              <a:t> == "POST".</a:t>
            </a:r>
          </a:p>
          <a:p>
            <a:pPr algn="l">
              <a:buFont typeface="+mj-lt"/>
              <a:buAutoNum type="arabicPeriod" startAt="3"/>
            </a:pPr>
            <a:endParaRPr lang="lt-LT" b="0" i="0" dirty="0">
              <a:effectLst/>
              <a:latin typeface="Söhne"/>
            </a:endParaRPr>
          </a:p>
          <a:p>
            <a:pPr algn="l"/>
            <a:r>
              <a:rPr lang="lt-LT" b="0" i="0" dirty="0">
                <a:effectLst/>
                <a:latin typeface="Söhne"/>
              </a:rPr>
              <a:t>Dabar, kai suprantame, kaip šis šablonas veikia, galime aiškiai matyti, kaip vartotojo įvesties duomenys yra perduodami iš interneto svetainės į mūsų </a:t>
            </a:r>
            <a:r>
              <a:rPr lang="lt-LT" b="0" i="0" dirty="0" err="1">
                <a:effectLst/>
                <a:latin typeface="Söhne"/>
              </a:rPr>
              <a:t>Flask</a:t>
            </a:r>
            <a:r>
              <a:rPr lang="lt-LT" b="0" i="0" dirty="0">
                <a:effectLst/>
                <a:latin typeface="Söhne"/>
              </a:rPr>
              <a:t> programą. Tai leidžia mums sukurti interaktyvias internetines svetaines, kuriose vartotojas gali bendrauti su serveriu per formos ir kitus įvesties elementus.</a:t>
            </a:r>
          </a:p>
          <a:p>
            <a:pPr algn="l"/>
            <a:br>
              <a:rPr lang="lt-LT" b="0" i="0" dirty="0">
                <a:effectLst/>
                <a:latin typeface="Söhne"/>
              </a:rPr>
            </a:br>
            <a:endParaRPr lang="lt-LT" b="0" i="0" dirty="0">
              <a:effectLst/>
              <a:latin typeface="Söhne"/>
            </a:endParaRPr>
          </a:p>
        </p:txBody>
      </p:sp>
      <p:sp>
        <p:nvSpPr>
          <p:cNvPr id="4" name="Slide Number Placeholder 3"/>
          <p:cNvSpPr>
            <a:spLocks noGrp="1"/>
          </p:cNvSpPr>
          <p:nvPr>
            <p:ph type="sldNum" sz="quarter" idx="5"/>
          </p:nvPr>
        </p:nvSpPr>
        <p:spPr/>
        <p:txBody>
          <a:bodyPr/>
          <a:lstStyle/>
          <a:p>
            <a:fld id="{9E46DC84-BDD5-C14F-A269-611DAA1376C2}" type="slidenum">
              <a:rPr lang="en-LT" smtClean="0"/>
              <a:t>10</a:t>
            </a:fld>
            <a:endParaRPr lang="en-LT"/>
          </a:p>
        </p:txBody>
      </p:sp>
    </p:spTree>
    <p:extLst>
      <p:ext uri="{BB962C8B-B14F-4D97-AF65-F5344CB8AC3E}">
        <p14:creationId xmlns:p14="http://schemas.microsoft.com/office/powerpoint/2010/main" val="2456622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Kaip Veikia </a:t>
            </a:r>
            <a:r>
              <a:rPr lang="lt-LT" b="1" i="0" dirty="0" err="1">
                <a:solidFill>
                  <a:srgbClr val="374151"/>
                </a:solidFill>
                <a:effectLst/>
                <a:latin typeface="Söhne"/>
              </a:rPr>
              <a:t>greetings.html</a:t>
            </a:r>
            <a:r>
              <a:rPr lang="lt-LT" b="1" i="0" dirty="0">
                <a:solidFill>
                  <a:srgbClr val="374151"/>
                </a:solidFill>
                <a:effectLst/>
                <a:latin typeface="Söhne"/>
              </a:rPr>
              <a:t> Šablonas</a:t>
            </a:r>
          </a:p>
          <a:p>
            <a:pPr algn="l"/>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Bendras Šablono Aprašymas</a:t>
            </a:r>
            <a:r>
              <a:rPr lang="lt-LT" b="0" i="0" dirty="0">
                <a:solidFill>
                  <a:srgbClr val="374151"/>
                </a:solidFill>
                <a:effectLst/>
                <a:latin typeface="Söhne"/>
              </a:rPr>
              <a:t> </a:t>
            </a:r>
            <a:br>
              <a:rPr lang="lt-LT" b="0" i="0" dirty="0">
                <a:solidFill>
                  <a:srgbClr val="374151"/>
                </a:solidFill>
                <a:effectLst/>
                <a:latin typeface="Söhne"/>
              </a:rPr>
            </a:br>
            <a:r>
              <a:rPr lang="lt-LT" b="0" i="0" dirty="0">
                <a:solidFill>
                  <a:srgbClr val="374151"/>
                </a:solidFill>
                <a:effectLst/>
                <a:latin typeface="Söhne"/>
              </a:rPr>
              <a:t>Šablone </a:t>
            </a:r>
            <a:r>
              <a:rPr lang="lt-LT" b="0" i="0" dirty="0" err="1">
                <a:solidFill>
                  <a:srgbClr val="374151"/>
                </a:solidFill>
                <a:effectLst/>
                <a:latin typeface="Söhne"/>
              </a:rPr>
              <a:t>greetings.html</a:t>
            </a:r>
            <a:r>
              <a:rPr lang="lt-LT" b="0" i="0" dirty="0">
                <a:solidFill>
                  <a:srgbClr val="374151"/>
                </a:solidFill>
                <a:effectLst/>
                <a:latin typeface="Söhne"/>
              </a:rPr>
              <a:t> mes pateikiame sveikinimo žinutę, kuriame naudojame dinamiškai perduotą vardą iš mūsų </a:t>
            </a:r>
            <a:r>
              <a:rPr lang="lt-LT" b="0" i="0" dirty="0" err="1">
                <a:solidFill>
                  <a:srgbClr val="374151"/>
                </a:solidFill>
                <a:effectLst/>
                <a:latin typeface="Söhne"/>
              </a:rPr>
              <a:t>Flask</a:t>
            </a:r>
            <a:r>
              <a:rPr lang="lt-LT" b="0" i="0" dirty="0">
                <a:solidFill>
                  <a:srgbClr val="374151"/>
                </a:solidFill>
                <a:effectLst/>
                <a:latin typeface="Söhne"/>
              </a:rPr>
              <a:t> programos. Kai vartotojas pateikia formą per </a:t>
            </a:r>
            <a:r>
              <a:rPr lang="lt-LT" b="0" i="0" dirty="0" err="1">
                <a:solidFill>
                  <a:srgbClr val="374151"/>
                </a:solidFill>
                <a:effectLst/>
                <a:latin typeface="Söhne"/>
              </a:rPr>
              <a:t>login.html</a:t>
            </a:r>
            <a:r>
              <a:rPr lang="lt-LT" b="0" i="0" dirty="0">
                <a:solidFill>
                  <a:srgbClr val="374151"/>
                </a:solidFill>
                <a:effectLst/>
                <a:latin typeface="Söhne"/>
              </a:rPr>
              <a:t>, </a:t>
            </a:r>
            <a:r>
              <a:rPr lang="lt-LT" b="0" i="0" dirty="0" err="1">
                <a:solidFill>
                  <a:srgbClr val="374151"/>
                </a:solidFill>
                <a:effectLst/>
                <a:latin typeface="Söhne"/>
              </a:rPr>
              <a:t>Flask</a:t>
            </a:r>
            <a:r>
              <a:rPr lang="lt-LT" b="0" i="0" dirty="0">
                <a:solidFill>
                  <a:srgbClr val="374151"/>
                </a:solidFill>
                <a:effectLst/>
                <a:latin typeface="Söhne"/>
              </a:rPr>
              <a:t> programa gali perduoti jų įvestą vardą į šį šabloną, kad parodytų asmeninę sveikinimo žinutę.</a:t>
            </a:r>
            <a:br>
              <a:rPr lang="lt-LT" b="0" i="0" dirty="0">
                <a:solidFill>
                  <a:srgbClr val="374151"/>
                </a:solidFill>
                <a:effectLst/>
                <a:latin typeface="Söhne"/>
              </a:rPr>
            </a:b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Dinaminis Turinys</a:t>
            </a:r>
            <a:endParaRPr lang="lt-LT" b="0" i="0" dirty="0">
              <a:solidFill>
                <a:srgbClr val="374151"/>
              </a:solidFill>
              <a:effectLst/>
              <a:latin typeface="Söhne"/>
            </a:endParaRPr>
          </a:p>
          <a:p>
            <a:pPr algn="l">
              <a:buFont typeface="Arial" panose="020B0604020202020204" pitchFamily="34" charset="0"/>
              <a:buChar char="•"/>
            </a:pPr>
            <a:r>
              <a:rPr lang="lt-LT" b="0" i="0" dirty="0">
                <a:solidFill>
                  <a:srgbClr val="374151"/>
                </a:solidFill>
                <a:effectLst/>
                <a:latin typeface="Söhne"/>
              </a:rPr>
              <a:t>&lt;h1&gt;{{vardas}}, sveikiname prisijungus!&lt;/h1&gt;: Čia matome pavyzdį, kaip galima įterpti dinaminį turinį į mūsų HTML šabloną. {{vardas}} yra </a:t>
            </a:r>
            <a:r>
              <a:rPr lang="lt-LT" b="0" i="0" dirty="0" err="1">
                <a:solidFill>
                  <a:srgbClr val="374151"/>
                </a:solidFill>
                <a:effectLst/>
                <a:latin typeface="Söhne"/>
              </a:rPr>
              <a:t>Flask</a:t>
            </a:r>
            <a:r>
              <a:rPr lang="lt-LT" b="0" i="0" dirty="0">
                <a:solidFill>
                  <a:srgbClr val="374151"/>
                </a:solidFill>
                <a:effectLst/>
                <a:latin typeface="Söhne"/>
              </a:rPr>
              <a:t> (Jinja2) šablono sintaksė, leidžianti įdėti kintamąjį vardas į mūsų HTML kodą. Tai reiškia, kad šioje vietoje bus rodomas vartotojo įvestas vardas.</a:t>
            </a:r>
            <a:br>
              <a:rPr lang="lt-LT" b="0" i="0" dirty="0">
                <a:solidFill>
                  <a:srgbClr val="374151"/>
                </a:solidFill>
                <a:effectLst/>
                <a:latin typeface="Söhne"/>
              </a:rPr>
            </a:br>
            <a:endParaRPr lang="lt-LT" b="0" i="0" dirty="0">
              <a:solidFill>
                <a:srgbClr val="374151"/>
              </a:solidFill>
              <a:effectLst/>
              <a:latin typeface="Söhne"/>
            </a:endParaRPr>
          </a:p>
          <a:p>
            <a:pPr algn="l">
              <a:buFont typeface="+mj-lt"/>
              <a:buAutoNum type="arabicPeriod" startAt="3"/>
            </a:pPr>
            <a:r>
              <a:rPr lang="lt-LT" b="1" i="0" dirty="0">
                <a:solidFill>
                  <a:srgbClr val="374151"/>
                </a:solidFill>
                <a:effectLst/>
                <a:latin typeface="Söhne"/>
              </a:rPr>
              <a:t>Kaip Perduoti Kintamąjį į Šabloną</a:t>
            </a:r>
            <a:br>
              <a:rPr lang="lt-LT" b="1" i="0" dirty="0">
                <a:solidFill>
                  <a:srgbClr val="374151"/>
                </a:solidFill>
                <a:effectLst/>
                <a:latin typeface="Söhne"/>
              </a:rPr>
            </a:br>
            <a:r>
              <a:rPr lang="lt-LT" b="0" i="0" dirty="0">
                <a:solidFill>
                  <a:srgbClr val="374151"/>
                </a:solidFill>
                <a:effectLst/>
                <a:latin typeface="Söhne"/>
              </a:rPr>
              <a:t>Mūsų </a:t>
            </a:r>
            <a:r>
              <a:rPr lang="lt-LT" b="0" i="0" dirty="0" err="1">
                <a:solidFill>
                  <a:srgbClr val="374151"/>
                </a:solidFill>
                <a:effectLst/>
                <a:latin typeface="Söhne"/>
              </a:rPr>
              <a:t>Flask</a:t>
            </a:r>
            <a:r>
              <a:rPr lang="lt-LT" b="0" i="0" dirty="0">
                <a:solidFill>
                  <a:srgbClr val="374151"/>
                </a:solidFill>
                <a:effectLst/>
                <a:latin typeface="Söhne"/>
              </a:rPr>
              <a:t> programa perduoda vardą į šį šabloną naudodama eilutę: </a:t>
            </a:r>
            <a:r>
              <a:rPr lang="lt-LT" b="0" i="0" dirty="0" err="1">
                <a:solidFill>
                  <a:srgbClr val="374151"/>
                </a:solidFill>
                <a:effectLst/>
                <a:latin typeface="Söhne"/>
              </a:rPr>
              <a:t>return</a:t>
            </a:r>
            <a:r>
              <a:rPr lang="lt-LT" b="0" i="0" dirty="0">
                <a:solidFill>
                  <a:srgbClr val="374151"/>
                </a:solidFill>
                <a:effectLst/>
                <a:latin typeface="Söhne"/>
              </a:rPr>
              <a:t> </a:t>
            </a:r>
            <a:r>
              <a:rPr lang="lt-LT" b="0" i="0" dirty="0" err="1">
                <a:solidFill>
                  <a:srgbClr val="374151"/>
                </a:solidFill>
                <a:effectLst/>
                <a:latin typeface="Söhne"/>
              </a:rPr>
              <a:t>render_template</a:t>
            </a:r>
            <a:r>
              <a:rPr lang="lt-LT" b="0" i="0" dirty="0">
                <a:solidFill>
                  <a:srgbClr val="374151"/>
                </a:solidFill>
                <a:effectLst/>
                <a:latin typeface="Söhne"/>
              </a:rPr>
              <a:t>("</a:t>
            </a:r>
            <a:r>
              <a:rPr lang="lt-LT" b="0" i="0" dirty="0" err="1">
                <a:solidFill>
                  <a:srgbClr val="374151"/>
                </a:solidFill>
                <a:effectLst/>
                <a:latin typeface="Söhne"/>
              </a:rPr>
              <a:t>greetings.html</a:t>
            </a:r>
            <a:r>
              <a:rPr lang="lt-LT" b="0" i="0" dirty="0">
                <a:solidFill>
                  <a:srgbClr val="374151"/>
                </a:solidFill>
                <a:effectLst/>
                <a:latin typeface="Söhne"/>
              </a:rPr>
              <a:t>", vardas=vardas). Čia vardas=vardas reiškia, kad mes perduodame kintamąjį, vadinamą "vardas", į mūsų šabloną ir jis bus prieinamas šablonui kaip kintamasis, taip pat vadinamas "vardas".</a:t>
            </a:r>
            <a:br>
              <a:rPr lang="lt-LT" b="0" i="0" dirty="0">
                <a:solidFill>
                  <a:srgbClr val="374151"/>
                </a:solidFill>
                <a:effectLst/>
                <a:latin typeface="Söhne"/>
              </a:rPr>
            </a:br>
            <a:endParaRPr lang="lt-LT" b="0" i="0" dirty="0">
              <a:solidFill>
                <a:srgbClr val="374151"/>
              </a:solidFill>
              <a:effectLst/>
              <a:latin typeface="Söhne"/>
            </a:endParaRPr>
          </a:p>
          <a:p>
            <a:pPr algn="l"/>
            <a:r>
              <a:rPr lang="lt-LT" b="0" i="0" dirty="0">
                <a:solidFill>
                  <a:srgbClr val="374151"/>
                </a:solidFill>
                <a:effectLst/>
                <a:latin typeface="Söhne"/>
              </a:rPr>
              <a:t>Taigi, šio šablono pagalba galime rodyti vartotojams asmenines žinutes, pagrįstas jų pačių įvestimis. Ši dinamiška turinio adaptacija yra viena iš priežasčių, kodėl interneto programavimas yra toks galingas: leidžiama kurti asmeniškai pritaikytas patirtis kiekvienam vartotojui.</a:t>
            </a:r>
          </a:p>
          <a:p>
            <a:endParaRPr lang="en-LT" dirty="0"/>
          </a:p>
        </p:txBody>
      </p:sp>
      <p:sp>
        <p:nvSpPr>
          <p:cNvPr id="4" name="Slide Number Placeholder 3"/>
          <p:cNvSpPr>
            <a:spLocks noGrp="1"/>
          </p:cNvSpPr>
          <p:nvPr>
            <p:ph type="sldNum" sz="quarter" idx="5"/>
          </p:nvPr>
        </p:nvSpPr>
        <p:spPr/>
        <p:txBody>
          <a:bodyPr/>
          <a:lstStyle/>
          <a:p>
            <a:fld id="{9E46DC84-BDD5-C14F-A269-611DAA1376C2}" type="slidenum">
              <a:rPr lang="en-LT" smtClean="0"/>
              <a:t>11</a:t>
            </a:fld>
            <a:endParaRPr lang="en-LT"/>
          </a:p>
        </p:txBody>
      </p:sp>
    </p:spTree>
    <p:extLst>
      <p:ext uri="{BB962C8B-B14F-4D97-AF65-F5344CB8AC3E}">
        <p14:creationId xmlns:p14="http://schemas.microsoft.com/office/powerpoint/2010/main" val="182928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Kaip Veikia Pagrindinis </a:t>
            </a:r>
            <a:r>
              <a:rPr lang="lt-LT" b="1" i="0" dirty="0" err="1">
                <a:solidFill>
                  <a:srgbClr val="374151"/>
                </a:solidFill>
                <a:effectLst/>
                <a:latin typeface="Söhne"/>
              </a:rPr>
              <a:t>base.html</a:t>
            </a:r>
            <a:r>
              <a:rPr lang="lt-LT" b="1" i="0" dirty="0">
                <a:solidFill>
                  <a:srgbClr val="374151"/>
                </a:solidFill>
                <a:effectLst/>
                <a:latin typeface="Söhne"/>
              </a:rPr>
              <a:t> Šablonas</a:t>
            </a:r>
            <a:br>
              <a:rPr lang="lt-LT" b="1" i="0" dirty="0">
                <a:solidFill>
                  <a:srgbClr val="374151"/>
                </a:solidFill>
                <a:effectLst/>
                <a:latin typeface="Söhne"/>
              </a:rPr>
            </a:b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Bendras Aprašymas</a:t>
            </a:r>
            <a:br>
              <a:rPr lang="lt-LT" b="1" i="0" dirty="0">
                <a:solidFill>
                  <a:srgbClr val="374151"/>
                </a:solidFill>
                <a:effectLst/>
                <a:latin typeface="Söhne"/>
              </a:rPr>
            </a:br>
            <a:r>
              <a:rPr lang="lt-LT" b="0" i="0" dirty="0">
                <a:solidFill>
                  <a:srgbClr val="374151"/>
                </a:solidFill>
                <a:effectLst/>
                <a:latin typeface="Söhne"/>
              </a:rPr>
              <a:t> Pagrindinis šablonas yra kaip pagrindas visiems kitiems šablonams. Vietoj to, kad kiekviename šablone kartotumėte bendrą kodą, galite sukurti vieną pagrindinį šabloną su visais bendrais elementais ir tada tiesiog pridėti specifinį turinį per kitus šablonus.</a:t>
            </a:r>
            <a:br>
              <a:rPr lang="lt-LT" b="0" i="0" dirty="0">
                <a:solidFill>
                  <a:srgbClr val="374151"/>
                </a:solidFill>
                <a:effectLst/>
                <a:latin typeface="Söhne"/>
              </a:rPr>
            </a:b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Turinio Blokai</a:t>
            </a:r>
            <a:r>
              <a:rPr lang="lt-LT" b="0" i="0" dirty="0">
                <a:solidFill>
                  <a:srgbClr val="374151"/>
                </a:solidFill>
                <a:effectLst/>
                <a:latin typeface="Söhne"/>
              </a:rPr>
              <a:t> </a:t>
            </a:r>
            <a:br>
              <a:rPr lang="lt-LT" b="0" i="0" dirty="0">
                <a:solidFill>
                  <a:srgbClr val="374151"/>
                </a:solidFill>
                <a:effectLst/>
                <a:latin typeface="Söhne"/>
              </a:rPr>
            </a:br>
            <a:r>
              <a:rPr lang="lt-LT" b="0" i="0" dirty="0">
                <a:solidFill>
                  <a:srgbClr val="374151"/>
                </a:solidFill>
                <a:effectLst/>
                <a:latin typeface="Söhne"/>
              </a:rPr>
              <a:t>Kaip matėme prieš tai, {% </a:t>
            </a:r>
            <a:r>
              <a:rPr lang="lt-LT" b="0" i="0" dirty="0" err="1">
                <a:solidFill>
                  <a:srgbClr val="374151"/>
                </a:solidFill>
                <a:effectLst/>
                <a:latin typeface="Söhne"/>
              </a:rPr>
              <a:t>block</a:t>
            </a:r>
            <a:r>
              <a:rPr lang="lt-LT" b="0" i="0" dirty="0">
                <a:solidFill>
                  <a:srgbClr val="374151"/>
                </a:solidFill>
                <a:effectLst/>
                <a:latin typeface="Söhne"/>
              </a:rPr>
              <a:t> </a:t>
            </a:r>
            <a:r>
              <a:rPr lang="lt-LT" b="0" i="0" dirty="0" err="1">
                <a:solidFill>
                  <a:srgbClr val="374151"/>
                </a:solidFill>
                <a:effectLst/>
                <a:latin typeface="Söhne"/>
              </a:rPr>
              <a:t>content</a:t>
            </a:r>
            <a:r>
              <a:rPr lang="lt-LT" b="0" i="0" dirty="0">
                <a:solidFill>
                  <a:srgbClr val="374151"/>
                </a:solidFill>
                <a:effectLst/>
                <a:latin typeface="Söhne"/>
              </a:rPr>
              <a:t> %} {% </a:t>
            </a:r>
            <a:r>
              <a:rPr lang="lt-LT" b="0" i="0" dirty="0" err="1">
                <a:solidFill>
                  <a:srgbClr val="374151"/>
                </a:solidFill>
                <a:effectLst/>
                <a:latin typeface="Söhne"/>
              </a:rPr>
              <a:t>endblock</a:t>
            </a:r>
            <a:r>
              <a:rPr lang="lt-LT" b="0" i="0" dirty="0">
                <a:solidFill>
                  <a:srgbClr val="374151"/>
                </a:solidFill>
                <a:effectLst/>
                <a:latin typeface="Söhne"/>
              </a:rPr>
              <a:t> %} yra vieta, kurioje bus įterptas specifinis turinys iš kitų šablonų, kurie išplečia </a:t>
            </a:r>
            <a:r>
              <a:rPr lang="lt-LT" b="0" i="0" dirty="0" err="1">
                <a:solidFill>
                  <a:srgbClr val="374151"/>
                </a:solidFill>
                <a:effectLst/>
                <a:latin typeface="Söhne"/>
              </a:rPr>
              <a:t>base.html</a:t>
            </a:r>
            <a:r>
              <a:rPr lang="lt-LT" b="0" i="0" dirty="0">
                <a:solidFill>
                  <a:srgbClr val="374151"/>
                </a:solidFill>
                <a:effectLst/>
                <a:latin typeface="Söhne"/>
              </a:rPr>
              <a:t>.</a:t>
            </a:r>
            <a:br>
              <a:rPr lang="lt-LT" b="0" i="0" dirty="0">
                <a:solidFill>
                  <a:srgbClr val="374151"/>
                </a:solidFill>
                <a:effectLst/>
                <a:latin typeface="Söhne"/>
              </a:rPr>
            </a:br>
            <a:endParaRPr lang="lt-LT" b="0" i="0" dirty="0">
              <a:solidFill>
                <a:srgbClr val="374151"/>
              </a:solidFill>
              <a:effectLst/>
              <a:latin typeface="Söhne"/>
            </a:endParaRPr>
          </a:p>
          <a:p>
            <a:pPr algn="l"/>
            <a:r>
              <a:rPr lang="lt-LT" b="1" i="0" dirty="0">
                <a:solidFill>
                  <a:srgbClr val="374151"/>
                </a:solidFill>
                <a:effectLst/>
                <a:latin typeface="Söhne"/>
              </a:rPr>
              <a:t>Kaip naudoti </a:t>
            </a:r>
            <a:r>
              <a:rPr lang="lt-LT" b="1" i="0" dirty="0" err="1">
                <a:solidFill>
                  <a:srgbClr val="374151"/>
                </a:solidFill>
                <a:effectLst/>
                <a:latin typeface="Söhne"/>
              </a:rPr>
              <a:t>base.html</a:t>
            </a:r>
            <a:r>
              <a:rPr lang="lt-LT" b="1" i="0" dirty="0">
                <a:solidFill>
                  <a:srgbClr val="374151"/>
                </a:solidFill>
                <a:effectLst/>
                <a:latin typeface="Söhne"/>
              </a:rPr>
              <a:t> su kitais šablonais</a:t>
            </a:r>
            <a:br>
              <a:rPr lang="lt-LT" b="1" i="0" dirty="0">
                <a:solidFill>
                  <a:srgbClr val="374151"/>
                </a:solidFill>
                <a:effectLst/>
                <a:latin typeface="Söhne"/>
              </a:rPr>
            </a:br>
            <a:endParaRPr lang="lt-LT" b="0" i="0" dirty="0">
              <a:solidFill>
                <a:srgbClr val="374151"/>
              </a:solidFill>
              <a:effectLst/>
              <a:latin typeface="Söhne"/>
            </a:endParaRPr>
          </a:p>
          <a:p>
            <a:pPr algn="l"/>
            <a:r>
              <a:rPr lang="lt-LT" b="0" i="0" dirty="0">
                <a:solidFill>
                  <a:srgbClr val="374151"/>
                </a:solidFill>
                <a:effectLst/>
                <a:latin typeface="Söhne"/>
              </a:rPr>
              <a:t>Tarkime, kad turime šabloną, vadinamą </a:t>
            </a:r>
            <a:r>
              <a:rPr lang="lt-LT" b="0" i="0" dirty="0" err="1">
                <a:solidFill>
                  <a:srgbClr val="374151"/>
                </a:solidFill>
                <a:effectLst/>
                <a:latin typeface="Söhne"/>
              </a:rPr>
              <a:t>login.html</a:t>
            </a:r>
            <a:r>
              <a:rPr lang="lt-LT" b="0" i="0" dirty="0">
                <a:solidFill>
                  <a:srgbClr val="374151"/>
                </a:solidFill>
                <a:effectLst/>
                <a:latin typeface="Söhne"/>
              </a:rPr>
              <a:t>, kuris atrodo taip:</a:t>
            </a:r>
          </a:p>
          <a:p>
            <a:r>
              <a:rPr lang="lt-LT" dirty="0">
                <a:effectLst/>
              </a:rPr>
              <a:t>{% </a:t>
            </a:r>
            <a:r>
              <a:rPr lang="lt-LT" dirty="0" err="1">
                <a:effectLst/>
              </a:rPr>
              <a:t>extends</a:t>
            </a:r>
            <a:r>
              <a:rPr lang="lt-LT" dirty="0">
                <a:effectLst/>
              </a:rPr>
              <a:t> "</a:t>
            </a:r>
            <a:r>
              <a:rPr lang="lt-LT" dirty="0" err="1">
                <a:effectLst/>
              </a:rPr>
              <a:t>base.html</a:t>
            </a:r>
            <a:r>
              <a:rPr lang="lt-LT" dirty="0">
                <a:effectLst/>
              </a:rPr>
              <a:t>" %} {% </a:t>
            </a:r>
            <a:r>
              <a:rPr lang="lt-LT" dirty="0" err="1">
                <a:effectLst/>
              </a:rPr>
              <a:t>block</a:t>
            </a:r>
            <a:r>
              <a:rPr lang="lt-LT" dirty="0">
                <a:effectLst/>
              </a:rPr>
              <a:t> </a:t>
            </a:r>
            <a:r>
              <a:rPr lang="lt-LT" dirty="0" err="1">
                <a:effectLst/>
              </a:rPr>
              <a:t>content</a:t>
            </a:r>
            <a:r>
              <a:rPr lang="lt-LT" dirty="0">
                <a:effectLst/>
              </a:rPr>
              <a:t> %} &lt;</a:t>
            </a:r>
            <a:r>
              <a:rPr lang="lt-LT" dirty="0" err="1">
                <a:effectLst/>
              </a:rPr>
              <a:t>form</a:t>
            </a:r>
            <a:r>
              <a:rPr lang="lt-LT" dirty="0">
                <a:effectLst/>
              </a:rPr>
              <a:t> </a:t>
            </a:r>
            <a:r>
              <a:rPr lang="lt-LT" dirty="0" err="1">
                <a:solidFill>
                  <a:srgbClr val="DF3079"/>
                </a:solidFill>
                <a:effectLst/>
              </a:rPr>
              <a:t>action</a:t>
            </a:r>
            <a:r>
              <a:rPr lang="lt-LT" dirty="0">
                <a:effectLst/>
              </a:rPr>
              <a:t>=</a:t>
            </a:r>
            <a:r>
              <a:rPr lang="lt-LT" dirty="0">
                <a:solidFill>
                  <a:srgbClr val="00A67D"/>
                </a:solidFill>
                <a:effectLst/>
              </a:rPr>
              <a:t>"#"</a:t>
            </a:r>
            <a:r>
              <a:rPr lang="lt-LT" dirty="0">
                <a:effectLst/>
              </a:rPr>
              <a:t> </a:t>
            </a:r>
            <a:r>
              <a:rPr lang="lt-LT" dirty="0" err="1">
                <a:solidFill>
                  <a:srgbClr val="DF3079"/>
                </a:solidFill>
                <a:effectLst/>
              </a:rPr>
              <a:t>method</a:t>
            </a:r>
            <a:r>
              <a:rPr lang="lt-LT" dirty="0">
                <a:effectLst/>
              </a:rPr>
              <a:t>=</a:t>
            </a:r>
            <a:r>
              <a:rPr lang="lt-LT" dirty="0">
                <a:solidFill>
                  <a:srgbClr val="00A67D"/>
                </a:solidFill>
                <a:effectLst/>
              </a:rPr>
              <a:t>"</a:t>
            </a:r>
            <a:r>
              <a:rPr lang="lt-LT" dirty="0" err="1">
                <a:solidFill>
                  <a:srgbClr val="00A67D"/>
                </a:solidFill>
                <a:effectLst/>
              </a:rPr>
              <a:t>post</a:t>
            </a:r>
            <a:r>
              <a:rPr lang="lt-LT" dirty="0">
                <a:solidFill>
                  <a:srgbClr val="00A67D"/>
                </a:solidFill>
                <a:effectLst/>
              </a:rPr>
              <a:t>"</a:t>
            </a:r>
            <a:r>
              <a:rPr lang="lt-LT" dirty="0">
                <a:effectLst/>
              </a:rPr>
              <a:t>&gt; &lt;</a:t>
            </a:r>
            <a:r>
              <a:rPr lang="lt-LT" dirty="0" err="1">
                <a:effectLst/>
              </a:rPr>
              <a:t>p</a:t>
            </a:r>
            <a:r>
              <a:rPr lang="lt-LT" dirty="0">
                <a:effectLst/>
              </a:rPr>
              <a:t>&gt;Vardas:&lt;/</a:t>
            </a:r>
            <a:r>
              <a:rPr lang="lt-LT" dirty="0" err="1">
                <a:effectLst/>
              </a:rPr>
              <a:t>p</a:t>
            </a:r>
            <a:r>
              <a:rPr lang="lt-LT" dirty="0">
                <a:effectLst/>
              </a:rPr>
              <a:t>&gt; &lt;</a:t>
            </a:r>
            <a:r>
              <a:rPr lang="lt-LT" dirty="0" err="1">
                <a:effectLst/>
              </a:rPr>
              <a:t>p</a:t>
            </a:r>
            <a:r>
              <a:rPr lang="lt-LT" dirty="0">
                <a:effectLst/>
              </a:rPr>
              <a:t>&gt;&lt;</a:t>
            </a:r>
            <a:r>
              <a:rPr lang="lt-LT" dirty="0" err="1">
                <a:effectLst/>
              </a:rPr>
              <a:t>input</a:t>
            </a:r>
            <a:r>
              <a:rPr lang="lt-LT" dirty="0">
                <a:effectLst/>
              </a:rPr>
              <a:t> </a:t>
            </a:r>
            <a:r>
              <a:rPr lang="lt-LT" dirty="0" err="1">
                <a:solidFill>
                  <a:srgbClr val="DF3079"/>
                </a:solidFill>
                <a:effectLst/>
              </a:rPr>
              <a:t>type</a:t>
            </a:r>
            <a:r>
              <a:rPr lang="lt-LT" dirty="0">
                <a:effectLst/>
              </a:rPr>
              <a:t>=</a:t>
            </a:r>
            <a:r>
              <a:rPr lang="lt-LT" dirty="0">
                <a:solidFill>
                  <a:srgbClr val="00A67D"/>
                </a:solidFill>
                <a:effectLst/>
              </a:rPr>
              <a:t>"</a:t>
            </a:r>
            <a:r>
              <a:rPr lang="lt-LT" dirty="0" err="1">
                <a:solidFill>
                  <a:srgbClr val="00A67D"/>
                </a:solidFill>
                <a:effectLst/>
              </a:rPr>
              <a:t>text</a:t>
            </a:r>
            <a:r>
              <a:rPr lang="lt-LT" dirty="0">
                <a:solidFill>
                  <a:srgbClr val="00A67D"/>
                </a:solidFill>
                <a:effectLst/>
              </a:rPr>
              <a:t>"</a:t>
            </a:r>
            <a:r>
              <a:rPr lang="lt-LT" dirty="0">
                <a:effectLst/>
              </a:rPr>
              <a:t> </a:t>
            </a:r>
            <a:r>
              <a:rPr lang="lt-LT" dirty="0">
                <a:solidFill>
                  <a:srgbClr val="DF3079"/>
                </a:solidFill>
                <a:effectLst/>
              </a:rPr>
              <a:t>name</a:t>
            </a:r>
            <a:r>
              <a:rPr lang="lt-LT" dirty="0">
                <a:effectLst/>
              </a:rPr>
              <a:t>=</a:t>
            </a:r>
            <a:r>
              <a:rPr lang="lt-LT" dirty="0">
                <a:solidFill>
                  <a:srgbClr val="00A67D"/>
                </a:solidFill>
                <a:effectLst/>
              </a:rPr>
              <a:t>"vardas"</a:t>
            </a:r>
            <a:r>
              <a:rPr lang="lt-LT" dirty="0">
                <a:effectLst/>
              </a:rPr>
              <a:t>/&gt;&lt;/</a:t>
            </a:r>
            <a:r>
              <a:rPr lang="lt-LT" dirty="0" err="1">
                <a:effectLst/>
              </a:rPr>
              <a:t>p</a:t>
            </a:r>
            <a:r>
              <a:rPr lang="lt-LT" dirty="0">
                <a:effectLst/>
              </a:rPr>
              <a:t>&gt; &lt;</a:t>
            </a:r>
            <a:r>
              <a:rPr lang="lt-LT" dirty="0" err="1">
                <a:effectLst/>
              </a:rPr>
              <a:t>p</a:t>
            </a:r>
            <a:r>
              <a:rPr lang="lt-LT" dirty="0">
                <a:effectLst/>
              </a:rPr>
              <a:t>&gt;&lt;</a:t>
            </a:r>
            <a:r>
              <a:rPr lang="lt-LT" dirty="0" err="1">
                <a:effectLst/>
              </a:rPr>
              <a:t>input</a:t>
            </a:r>
            <a:r>
              <a:rPr lang="lt-LT" dirty="0">
                <a:effectLst/>
              </a:rPr>
              <a:t> </a:t>
            </a:r>
            <a:r>
              <a:rPr lang="lt-LT" dirty="0" err="1">
                <a:solidFill>
                  <a:srgbClr val="DF3079"/>
                </a:solidFill>
                <a:effectLst/>
              </a:rPr>
              <a:t>type</a:t>
            </a:r>
            <a:r>
              <a:rPr lang="lt-LT" dirty="0">
                <a:effectLst/>
              </a:rPr>
              <a:t>=</a:t>
            </a:r>
            <a:r>
              <a:rPr lang="lt-LT" dirty="0">
                <a:solidFill>
                  <a:srgbClr val="00A67D"/>
                </a:solidFill>
                <a:effectLst/>
              </a:rPr>
              <a:t>"</a:t>
            </a:r>
            <a:r>
              <a:rPr lang="lt-LT" dirty="0" err="1">
                <a:solidFill>
                  <a:srgbClr val="00A67D"/>
                </a:solidFill>
                <a:effectLst/>
              </a:rPr>
              <a:t>submit</a:t>
            </a:r>
            <a:r>
              <a:rPr lang="lt-LT" dirty="0">
                <a:solidFill>
                  <a:srgbClr val="00A67D"/>
                </a:solidFill>
                <a:effectLst/>
              </a:rPr>
              <a:t>"</a:t>
            </a:r>
            <a:r>
              <a:rPr lang="lt-LT" dirty="0">
                <a:effectLst/>
              </a:rPr>
              <a:t> </a:t>
            </a:r>
            <a:r>
              <a:rPr lang="lt-LT" dirty="0" err="1">
                <a:solidFill>
                  <a:srgbClr val="DF3079"/>
                </a:solidFill>
                <a:effectLst/>
              </a:rPr>
              <a:t>value</a:t>
            </a:r>
            <a:r>
              <a:rPr lang="lt-LT" dirty="0">
                <a:effectLst/>
              </a:rPr>
              <a:t>=</a:t>
            </a:r>
            <a:r>
              <a:rPr lang="lt-LT" dirty="0">
                <a:solidFill>
                  <a:srgbClr val="00A67D"/>
                </a:solidFill>
                <a:effectLst/>
              </a:rPr>
              <a:t>"</a:t>
            </a:r>
            <a:r>
              <a:rPr lang="lt-LT" dirty="0" err="1">
                <a:solidFill>
                  <a:srgbClr val="00A67D"/>
                </a:solidFill>
                <a:effectLst/>
              </a:rPr>
              <a:t>submit</a:t>
            </a:r>
            <a:r>
              <a:rPr lang="lt-LT" dirty="0">
                <a:solidFill>
                  <a:srgbClr val="00A67D"/>
                </a:solidFill>
                <a:effectLst/>
              </a:rPr>
              <a:t>"</a:t>
            </a:r>
            <a:r>
              <a:rPr lang="lt-LT" dirty="0">
                <a:effectLst/>
              </a:rPr>
              <a:t>/&gt;&lt;/</a:t>
            </a:r>
            <a:r>
              <a:rPr lang="lt-LT" dirty="0" err="1">
                <a:effectLst/>
              </a:rPr>
              <a:t>p</a:t>
            </a:r>
            <a:r>
              <a:rPr lang="lt-LT" dirty="0">
                <a:effectLst/>
              </a:rPr>
              <a:t>&gt; &lt;/</a:t>
            </a:r>
            <a:r>
              <a:rPr lang="lt-LT" dirty="0" err="1">
                <a:effectLst/>
              </a:rPr>
              <a:t>form</a:t>
            </a:r>
            <a:r>
              <a:rPr lang="lt-LT" dirty="0">
                <a:effectLst/>
              </a:rPr>
              <a:t>&gt; {% </a:t>
            </a:r>
            <a:r>
              <a:rPr lang="lt-LT" dirty="0" err="1">
                <a:effectLst/>
              </a:rPr>
              <a:t>endblock</a:t>
            </a:r>
            <a:r>
              <a:rPr lang="lt-LT" dirty="0">
                <a:effectLst/>
              </a:rPr>
              <a:t> %} </a:t>
            </a:r>
          </a:p>
          <a:p>
            <a:pPr algn="l"/>
            <a:br>
              <a:rPr lang="lt-LT" b="0" i="0" dirty="0">
                <a:solidFill>
                  <a:srgbClr val="374151"/>
                </a:solidFill>
                <a:effectLst/>
                <a:latin typeface="Söhne"/>
              </a:rPr>
            </a:br>
            <a:r>
              <a:rPr lang="lt-LT" b="0" i="0" dirty="0">
                <a:solidFill>
                  <a:srgbClr val="374151"/>
                </a:solidFill>
                <a:effectLst/>
                <a:latin typeface="Söhne"/>
              </a:rPr>
              <a:t>Čia {% </a:t>
            </a:r>
            <a:r>
              <a:rPr lang="lt-LT" b="0" i="0" dirty="0" err="1">
                <a:solidFill>
                  <a:srgbClr val="374151"/>
                </a:solidFill>
                <a:effectLst/>
                <a:latin typeface="Söhne"/>
              </a:rPr>
              <a:t>extends</a:t>
            </a:r>
            <a:r>
              <a:rPr lang="lt-LT" b="0" i="0" dirty="0">
                <a:solidFill>
                  <a:srgbClr val="374151"/>
                </a:solidFill>
                <a:effectLst/>
                <a:latin typeface="Söhne"/>
              </a:rPr>
              <a:t> "</a:t>
            </a:r>
            <a:r>
              <a:rPr lang="lt-LT" b="0" i="0" dirty="0" err="1">
                <a:solidFill>
                  <a:srgbClr val="374151"/>
                </a:solidFill>
                <a:effectLst/>
                <a:latin typeface="Söhne"/>
              </a:rPr>
              <a:t>base.html</a:t>
            </a:r>
            <a:r>
              <a:rPr lang="lt-LT" b="0" i="0" dirty="0">
                <a:solidFill>
                  <a:srgbClr val="374151"/>
                </a:solidFill>
                <a:effectLst/>
                <a:latin typeface="Söhne"/>
              </a:rPr>
              <a:t>" %} nurodo, kad </a:t>
            </a:r>
            <a:r>
              <a:rPr lang="lt-LT" b="0" i="0" dirty="0" err="1">
                <a:solidFill>
                  <a:srgbClr val="374151"/>
                </a:solidFill>
                <a:effectLst/>
                <a:latin typeface="Söhne"/>
              </a:rPr>
              <a:t>login.html</a:t>
            </a:r>
            <a:r>
              <a:rPr lang="lt-LT" b="0" i="0" dirty="0">
                <a:solidFill>
                  <a:srgbClr val="374151"/>
                </a:solidFill>
                <a:effectLst/>
                <a:latin typeface="Söhne"/>
              </a:rPr>
              <a:t> naudos </a:t>
            </a:r>
            <a:r>
              <a:rPr lang="lt-LT" b="0" i="0" dirty="0" err="1">
                <a:solidFill>
                  <a:srgbClr val="374151"/>
                </a:solidFill>
                <a:effectLst/>
                <a:latin typeface="Söhne"/>
              </a:rPr>
              <a:t>base.html</a:t>
            </a:r>
            <a:r>
              <a:rPr lang="lt-LT" b="0" i="0" dirty="0">
                <a:solidFill>
                  <a:srgbClr val="374151"/>
                </a:solidFill>
                <a:effectLst/>
                <a:latin typeface="Söhne"/>
              </a:rPr>
              <a:t> kaip pagrindą, o {% </a:t>
            </a:r>
            <a:r>
              <a:rPr lang="lt-LT" b="0" i="0" dirty="0" err="1">
                <a:solidFill>
                  <a:srgbClr val="374151"/>
                </a:solidFill>
                <a:effectLst/>
                <a:latin typeface="Söhne"/>
              </a:rPr>
              <a:t>block</a:t>
            </a:r>
            <a:r>
              <a:rPr lang="lt-LT" b="0" i="0" dirty="0">
                <a:solidFill>
                  <a:srgbClr val="374151"/>
                </a:solidFill>
                <a:effectLst/>
                <a:latin typeface="Söhne"/>
              </a:rPr>
              <a:t> </a:t>
            </a:r>
            <a:r>
              <a:rPr lang="lt-LT" b="0" i="0" dirty="0" err="1">
                <a:solidFill>
                  <a:srgbClr val="374151"/>
                </a:solidFill>
                <a:effectLst/>
                <a:latin typeface="Söhne"/>
              </a:rPr>
              <a:t>content</a:t>
            </a:r>
            <a:r>
              <a:rPr lang="lt-LT" b="0" i="0" dirty="0">
                <a:solidFill>
                  <a:srgbClr val="374151"/>
                </a:solidFill>
                <a:effectLst/>
                <a:latin typeface="Söhne"/>
              </a:rPr>
              <a:t> %} apibrėžia turinį, kuris bus įterptas į atitinkamą bloką </a:t>
            </a:r>
            <a:r>
              <a:rPr lang="lt-LT" b="0" i="0" dirty="0" err="1">
                <a:solidFill>
                  <a:srgbClr val="374151"/>
                </a:solidFill>
                <a:effectLst/>
                <a:latin typeface="Söhne"/>
              </a:rPr>
              <a:t>base.html</a:t>
            </a:r>
            <a:r>
              <a:rPr lang="lt-LT" b="0" i="0" dirty="0">
                <a:solidFill>
                  <a:srgbClr val="374151"/>
                </a:solidFill>
                <a:effectLst/>
                <a:latin typeface="Söhne"/>
              </a:rPr>
              <a:t>.</a:t>
            </a:r>
          </a:p>
          <a:p>
            <a:pPr algn="l"/>
            <a:r>
              <a:rPr lang="lt-LT" b="0" i="0" dirty="0">
                <a:solidFill>
                  <a:srgbClr val="374151"/>
                </a:solidFill>
                <a:effectLst/>
                <a:latin typeface="Söhne"/>
              </a:rPr>
              <a:t>Šis metodas padeda sumažinti pasikartojantį kodą ir daro jūsų svetainės šablonus tvarkingesnius ir lengviau palaikomus.</a:t>
            </a:r>
          </a:p>
          <a:p>
            <a:endParaRPr lang="en-LT" dirty="0"/>
          </a:p>
        </p:txBody>
      </p:sp>
      <p:sp>
        <p:nvSpPr>
          <p:cNvPr id="4" name="Slide Number Placeholder 3"/>
          <p:cNvSpPr>
            <a:spLocks noGrp="1"/>
          </p:cNvSpPr>
          <p:nvPr>
            <p:ph type="sldNum" sz="quarter" idx="5"/>
          </p:nvPr>
        </p:nvSpPr>
        <p:spPr/>
        <p:txBody>
          <a:bodyPr/>
          <a:lstStyle/>
          <a:p>
            <a:fld id="{9E46DC84-BDD5-C14F-A269-611DAA1376C2}" type="slidenum">
              <a:rPr lang="en-LT" smtClean="0"/>
              <a:t>12</a:t>
            </a:fld>
            <a:endParaRPr lang="en-LT"/>
          </a:p>
        </p:txBody>
      </p:sp>
    </p:spTree>
    <p:extLst>
      <p:ext uri="{BB962C8B-B14F-4D97-AF65-F5344CB8AC3E}">
        <p14:creationId xmlns:p14="http://schemas.microsoft.com/office/powerpoint/2010/main" val="722596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Kaip Veikia Šablonų Išplėtimas su </a:t>
            </a:r>
            <a:r>
              <a:rPr lang="lt-LT" b="1" i="0" dirty="0" err="1">
                <a:solidFill>
                  <a:srgbClr val="374151"/>
                </a:solidFill>
                <a:effectLst/>
                <a:latin typeface="Söhne"/>
              </a:rPr>
              <a:t>base.html</a:t>
            </a:r>
            <a:br>
              <a:rPr lang="lt-LT" b="1" i="0" dirty="0">
                <a:solidFill>
                  <a:srgbClr val="374151"/>
                </a:solidFill>
                <a:effectLst/>
                <a:latin typeface="Söhne"/>
              </a:rPr>
            </a:br>
            <a:endParaRPr lang="lt-LT" b="0" i="0" dirty="0">
              <a:solidFill>
                <a:srgbClr val="374151"/>
              </a:solidFill>
              <a:effectLst/>
              <a:latin typeface="Söhne"/>
            </a:endParaRPr>
          </a:p>
          <a:p>
            <a:pPr algn="l"/>
            <a:r>
              <a:rPr lang="lt-LT" b="0" i="0" dirty="0">
                <a:solidFill>
                  <a:srgbClr val="374151"/>
                </a:solidFill>
                <a:effectLst/>
                <a:latin typeface="Söhne"/>
              </a:rPr>
              <a:t>Šablono išplėtimas - tai vienas iš labiausiai vertinamų </a:t>
            </a:r>
            <a:r>
              <a:rPr lang="lt-LT" b="0" i="0" dirty="0" err="1">
                <a:solidFill>
                  <a:srgbClr val="374151"/>
                </a:solidFill>
                <a:effectLst/>
                <a:latin typeface="Söhne"/>
              </a:rPr>
              <a:t>Flask</a:t>
            </a:r>
            <a:r>
              <a:rPr lang="lt-LT" b="0" i="0" dirty="0">
                <a:solidFill>
                  <a:srgbClr val="374151"/>
                </a:solidFill>
                <a:effectLst/>
                <a:latin typeface="Söhne"/>
              </a:rPr>
              <a:t> ir Jinja2 šablonų sistemos bruožų. Tai leidžia mums sukurti bendrą puslapio struktūrą ir naudoti ją kaip pagrindą kitiems šablonams. Taip išvengiama daugybės pasikartojančio kodo.</a:t>
            </a:r>
            <a:br>
              <a:rPr lang="lt-LT" b="0" i="0" dirty="0">
                <a:solidFill>
                  <a:srgbClr val="374151"/>
                </a:solidFill>
                <a:effectLst/>
                <a:latin typeface="Söhne"/>
              </a:rPr>
            </a:br>
            <a:endParaRPr lang="lt-LT" b="0" i="0" dirty="0">
              <a:solidFill>
                <a:srgbClr val="374151"/>
              </a:solidFill>
              <a:effectLst/>
              <a:latin typeface="Söhne"/>
            </a:endParaRPr>
          </a:p>
          <a:p>
            <a:pPr algn="l"/>
            <a:r>
              <a:rPr lang="lt-LT" b="1" i="0" dirty="0">
                <a:solidFill>
                  <a:srgbClr val="374151"/>
                </a:solidFill>
                <a:effectLst/>
                <a:latin typeface="Söhne"/>
              </a:rPr>
              <a:t>Pavyzdys:</a:t>
            </a:r>
            <a:r>
              <a:rPr lang="lt-LT" b="0" i="0" dirty="0">
                <a:solidFill>
                  <a:srgbClr val="374151"/>
                </a:solidFill>
                <a:effectLst/>
                <a:latin typeface="Söhne"/>
              </a:rPr>
              <a:t> Mūsų </a:t>
            </a:r>
            <a:r>
              <a:rPr lang="lt-LT" b="0" i="0" dirty="0" err="1">
                <a:solidFill>
                  <a:srgbClr val="374151"/>
                </a:solidFill>
                <a:effectLst/>
                <a:latin typeface="Söhne"/>
              </a:rPr>
              <a:t>login.html</a:t>
            </a:r>
            <a:r>
              <a:rPr lang="lt-LT" b="0" i="0" dirty="0">
                <a:solidFill>
                  <a:srgbClr val="374151"/>
                </a:solidFill>
                <a:effectLst/>
                <a:latin typeface="Söhne"/>
              </a:rPr>
              <a:t> šablone</a:t>
            </a:r>
          </a:p>
          <a:p>
            <a:r>
              <a:rPr lang="lt-LT" dirty="0">
                <a:effectLst/>
              </a:rPr>
              <a:t>{% </a:t>
            </a:r>
            <a:r>
              <a:rPr lang="lt-LT" dirty="0" err="1">
                <a:effectLst/>
              </a:rPr>
              <a:t>extends</a:t>
            </a:r>
            <a:r>
              <a:rPr lang="lt-LT" dirty="0">
                <a:effectLst/>
              </a:rPr>
              <a:t> "</a:t>
            </a:r>
            <a:r>
              <a:rPr lang="lt-LT" dirty="0" err="1">
                <a:effectLst/>
              </a:rPr>
              <a:t>base.html</a:t>
            </a:r>
            <a:r>
              <a:rPr lang="lt-LT" dirty="0">
                <a:effectLst/>
              </a:rPr>
              <a:t>" %} {% </a:t>
            </a:r>
            <a:r>
              <a:rPr lang="lt-LT" dirty="0" err="1">
                <a:effectLst/>
              </a:rPr>
              <a:t>block</a:t>
            </a:r>
            <a:r>
              <a:rPr lang="lt-LT" dirty="0">
                <a:effectLst/>
              </a:rPr>
              <a:t> </a:t>
            </a:r>
            <a:r>
              <a:rPr lang="lt-LT" dirty="0" err="1">
                <a:effectLst/>
              </a:rPr>
              <a:t>content</a:t>
            </a:r>
            <a:r>
              <a:rPr lang="lt-LT" dirty="0">
                <a:effectLst/>
              </a:rPr>
              <a:t> %} &lt;</a:t>
            </a:r>
            <a:r>
              <a:rPr lang="lt-LT" dirty="0" err="1">
                <a:effectLst/>
              </a:rPr>
              <a:t>form</a:t>
            </a:r>
            <a:r>
              <a:rPr lang="lt-LT" dirty="0">
                <a:effectLst/>
              </a:rPr>
              <a:t> </a:t>
            </a:r>
            <a:r>
              <a:rPr lang="lt-LT" dirty="0" err="1">
                <a:solidFill>
                  <a:srgbClr val="DF3079"/>
                </a:solidFill>
                <a:effectLst/>
              </a:rPr>
              <a:t>action</a:t>
            </a:r>
            <a:r>
              <a:rPr lang="lt-LT" dirty="0">
                <a:effectLst/>
              </a:rPr>
              <a:t>=</a:t>
            </a:r>
            <a:r>
              <a:rPr lang="lt-LT" dirty="0">
                <a:solidFill>
                  <a:srgbClr val="00A67D"/>
                </a:solidFill>
                <a:effectLst/>
              </a:rPr>
              <a:t>"#"</a:t>
            </a:r>
            <a:r>
              <a:rPr lang="lt-LT" dirty="0">
                <a:effectLst/>
              </a:rPr>
              <a:t> </a:t>
            </a:r>
            <a:r>
              <a:rPr lang="lt-LT" dirty="0" err="1">
                <a:solidFill>
                  <a:srgbClr val="DF3079"/>
                </a:solidFill>
                <a:effectLst/>
              </a:rPr>
              <a:t>method</a:t>
            </a:r>
            <a:r>
              <a:rPr lang="lt-LT" dirty="0">
                <a:effectLst/>
              </a:rPr>
              <a:t>=</a:t>
            </a:r>
            <a:r>
              <a:rPr lang="lt-LT" dirty="0">
                <a:solidFill>
                  <a:srgbClr val="00A67D"/>
                </a:solidFill>
                <a:effectLst/>
              </a:rPr>
              <a:t>"</a:t>
            </a:r>
            <a:r>
              <a:rPr lang="lt-LT" dirty="0" err="1">
                <a:solidFill>
                  <a:srgbClr val="00A67D"/>
                </a:solidFill>
                <a:effectLst/>
              </a:rPr>
              <a:t>post</a:t>
            </a:r>
            <a:r>
              <a:rPr lang="lt-LT" dirty="0">
                <a:solidFill>
                  <a:srgbClr val="00A67D"/>
                </a:solidFill>
                <a:effectLst/>
              </a:rPr>
              <a:t>"</a:t>
            </a:r>
            <a:r>
              <a:rPr lang="lt-LT" dirty="0">
                <a:effectLst/>
              </a:rPr>
              <a:t>&gt; &lt;</a:t>
            </a:r>
            <a:r>
              <a:rPr lang="lt-LT" dirty="0" err="1">
                <a:effectLst/>
              </a:rPr>
              <a:t>p</a:t>
            </a:r>
            <a:r>
              <a:rPr lang="lt-LT" dirty="0">
                <a:effectLst/>
              </a:rPr>
              <a:t>&gt;Vardas:&lt;/</a:t>
            </a:r>
            <a:r>
              <a:rPr lang="lt-LT" dirty="0" err="1">
                <a:effectLst/>
              </a:rPr>
              <a:t>p</a:t>
            </a:r>
            <a:r>
              <a:rPr lang="lt-LT" dirty="0">
                <a:effectLst/>
              </a:rPr>
              <a:t>&gt; &lt;</a:t>
            </a:r>
            <a:r>
              <a:rPr lang="lt-LT" dirty="0" err="1">
                <a:effectLst/>
              </a:rPr>
              <a:t>p</a:t>
            </a:r>
            <a:r>
              <a:rPr lang="lt-LT" dirty="0">
                <a:effectLst/>
              </a:rPr>
              <a:t>&gt;&lt;</a:t>
            </a:r>
            <a:r>
              <a:rPr lang="lt-LT" dirty="0" err="1">
                <a:effectLst/>
              </a:rPr>
              <a:t>input</a:t>
            </a:r>
            <a:r>
              <a:rPr lang="lt-LT" dirty="0">
                <a:effectLst/>
              </a:rPr>
              <a:t> </a:t>
            </a:r>
            <a:r>
              <a:rPr lang="lt-LT" dirty="0" err="1">
                <a:solidFill>
                  <a:srgbClr val="DF3079"/>
                </a:solidFill>
                <a:effectLst/>
              </a:rPr>
              <a:t>type</a:t>
            </a:r>
            <a:r>
              <a:rPr lang="lt-LT" dirty="0">
                <a:effectLst/>
              </a:rPr>
              <a:t>=</a:t>
            </a:r>
            <a:r>
              <a:rPr lang="lt-LT" dirty="0">
                <a:solidFill>
                  <a:srgbClr val="00A67D"/>
                </a:solidFill>
                <a:effectLst/>
              </a:rPr>
              <a:t>"</a:t>
            </a:r>
            <a:r>
              <a:rPr lang="lt-LT" dirty="0" err="1">
                <a:solidFill>
                  <a:srgbClr val="00A67D"/>
                </a:solidFill>
                <a:effectLst/>
              </a:rPr>
              <a:t>text</a:t>
            </a:r>
            <a:r>
              <a:rPr lang="lt-LT" dirty="0">
                <a:solidFill>
                  <a:srgbClr val="00A67D"/>
                </a:solidFill>
                <a:effectLst/>
              </a:rPr>
              <a:t>"</a:t>
            </a:r>
            <a:r>
              <a:rPr lang="lt-LT" dirty="0">
                <a:effectLst/>
              </a:rPr>
              <a:t> </a:t>
            </a:r>
            <a:r>
              <a:rPr lang="lt-LT" dirty="0">
                <a:solidFill>
                  <a:srgbClr val="DF3079"/>
                </a:solidFill>
                <a:effectLst/>
              </a:rPr>
              <a:t>name</a:t>
            </a:r>
            <a:r>
              <a:rPr lang="lt-LT" dirty="0">
                <a:effectLst/>
              </a:rPr>
              <a:t>=</a:t>
            </a:r>
            <a:r>
              <a:rPr lang="lt-LT" dirty="0">
                <a:solidFill>
                  <a:srgbClr val="00A67D"/>
                </a:solidFill>
                <a:effectLst/>
              </a:rPr>
              <a:t>"vardas"</a:t>
            </a:r>
            <a:r>
              <a:rPr lang="lt-LT" dirty="0">
                <a:effectLst/>
              </a:rPr>
              <a:t>/&gt;&lt;/</a:t>
            </a:r>
            <a:r>
              <a:rPr lang="lt-LT" dirty="0" err="1">
                <a:effectLst/>
              </a:rPr>
              <a:t>p</a:t>
            </a:r>
            <a:r>
              <a:rPr lang="lt-LT" dirty="0">
                <a:effectLst/>
              </a:rPr>
              <a:t>&gt; &lt;</a:t>
            </a:r>
            <a:r>
              <a:rPr lang="lt-LT" dirty="0" err="1">
                <a:effectLst/>
              </a:rPr>
              <a:t>p</a:t>
            </a:r>
            <a:r>
              <a:rPr lang="lt-LT" dirty="0">
                <a:effectLst/>
              </a:rPr>
              <a:t>&gt;&lt;</a:t>
            </a:r>
            <a:r>
              <a:rPr lang="lt-LT" dirty="0" err="1">
                <a:effectLst/>
              </a:rPr>
              <a:t>input</a:t>
            </a:r>
            <a:r>
              <a:rPr lang="lt-LT" dirty="0">
                <a:effectLst/>
              </a:rPr>
              <a:t> </a:t>
            </a:r>
            <a:r>
              <a:rPr lang="lt-LT" dirty="0" err="1">
                <a:solidFill>
                  <a:srgbClr val="DF3079"/>
                </a:solidFill>
                <a:effectLst/>
              </a:rPr>
              <a:t>type</a:t>
            </a:r>
            <a:r>
              <a:rPr lang="lt-LT" dirty="0">
                <a:effectLst/>
              </a:rPr>
              <a:t>=</a:t>
            </a:r>
            <a:r>
              <a:rPr lang="lt-LT" dirty="0">
                <a:solidFill>
                  <a:srgbClr val="00A67D"/>
                </a:solidFill>
                <a:effectLst/>
              </a:rPr>
              <a:t>"</a:t>
            </a:r>
            <a:r>
              <a:rPr lang="lt-LT" dirty="0" err="1">
                <a:solidFill>
                  <a:srgbClr val="00A67D"/>
                </a:solidFill>
                <a:effectLst/>
              </a:rPr>
              <a:t>submit</a:t>
            </a:r>
            <a:r>
              <a:rPr lang="lt-LT" dirty="0">
                <a:solidFill>
                  <a:srgbClr val="00A67D"/>
                </a:solidFill>
                <a:effectLst/>
              </a:rPr>
              <a:t>"</a:t>
            </a:r>
            <a:r>
              <a:rPr lang="lt-LT" dirty="0">
                <a:effectLst/>
              </a:rPr>
              <a:t> </a:t>
            </a:r>
            <a:r>
              <a:rPr lang="lt-LT" dirty="0" err="1">
                <a:solidFill>
                  <a:srgbClr val="DF3079"/>
                </a:solidFill>
                <a:effectLst/>
              </a:rPr>
              <a:t>value</a:t>
            </a:r>
            <a:r>
              <a:rPr lang="lt-LT" dirty="0">
                <a:effectLst/>
              </a:rPr>
              <a:t>=</a:t>
            </a:r>
            <a:r>
              <a:rPr lang="lt-LT" dirty="0">
                <a:solidFill>
                  <a:srgbClr val="00A67D"/>
                </a:solidFill>
                <a:effectLst/>
              </a:rPr>
              <a:t>"</a:t>
            </a:r>
            <a:r>
              <a:rPr lang="lt-LT" dirty="0" err="1">
                <a:solidFill>
                  <a:srgbClr val="00A67D"/>
                </a:solidFill>
                <a:effectLst/>
              </a:rPr>
              <a:t>submit</a:t>
            </a:r>
            <a:r>
              <a:rPr lang="lt-LT" dirty="0">
                <a:solidFill>
                  <a:srgbClr val="00A67D"/>
                </a:solidFill>
                <a:effectLst/>
              </a:rPr>
              <a:t>"</a:t>
            </a:r>
            <a:r>
              <a:rPr lang="lt-LT" dirty="0">
                <a:effectLst/>
              </a:rPr>
              <a:t>/&gt;&lt;/</a:t>
            </a:r>
            <a:r>
              <a:rPr lang="lt-LT" dirty="0" err="1">
                <a:effectLst/>
              </a:rPr>
              <a:t>p</a:t>
            </a:r>
            <a:r>
              <a:rPr lang="lt-LT" dirty="0">
                <a:effectLst/>
              </a:rPr>
              <a:t>&gt; &lt;/</a:t>
            </a:r>
            <a:r>
              <a:rPr lang="lt-LT" dirty="0" err="1">
                <a:effectLst/>
              </a:rPr>
              <a:t>form</a:t>
            </a:r>
            <a:r>
              <a:rPr lang="lt-LT" dirty="0">
                <a:effectLst/>
              </a:rPr>
              <a:t>&gt; {% </a:t>
            </a:r>
            <a:r>
              <a:rPr lang="lt-LT" dirty="0" err="1">
                <a:effectLst/>
              </a:rPr>
              <a:t>endblock</a:t>
            </a:r>
            <a:r>
              <a:rPr lang="lt-LT" dirty="0">
                <a:effectLst/>
              </a:rPr>
              <a:t> %} </a:t>
            </a:r>
          </a:p>
          <a:p>
            <a:pPr algn="l"/>
            <a:br>
              <a:rPr lang="lt-LT" b="1" i="0" dirty="0">
                <a:solidFill>
                  <a:srgbClr val="374151"/>
                </a:solidFill>
                <a:effectLst/>
                <a:latin typeface="Söhne"/>
              </a:rPr>
            </a:br>
            <a:r>
              <a:rPr lang="lt-LT" b="1" i="0" dirty="0">
                <a:solidFill>
                  <a:srgbClr val="374151"/>
                </a:solidFill>
                <a:effectLst/>
                <a:latin typeface="Söhne"/>
              </a:rPr>
              <a:t>Ką reiškia šis kodas?</a:t>
            </a: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 </a:t>
            </a:r>
            <a:r>
              <a:rPr lang="lt-LT" b="1" i="0" dirty="0" err="1">
                <a:solidFill>
                  <a:srgbClr val="374151"/>
                </a:solidFill>
                <a:effectLst/>
                <a:latin typeface="Söhne"/>
              </a:rPr>
              <a:t>extends</a:t>
            </a:r>
            <a:r>
              <a:rPr lang="lt-LT" b="1" i="0" dirty="0">
                <a:solidFill>
                  <a:srgbClr val="374151"/>
                </a:solidFill>
                <a:effectLst/>
                <a:latin typeface="Söhne"/>
              </a:rPr>
              <a:t> "</a:t>
            </a:r>
            <a:r>
              <a:rPr lang="lt-LT" b="1" i="0" dirty="0" err="1">
                <a:solidFill>
                  <a:srgbClr val="374151"/>
                </a:solidFill>
                <a:effectLst/>
                <a:latin typeface="Söhne"/>
              </a:rPr>
              <a:t>base.html</a:t>
            </a:r>
            <a:r>
              <a:rPr lang="lt-LT" b="1" i="0" dirty="0">
                <a:solidFill>
                  <a:srgbClr val="374151"/>
                </a:solidFill>
                <a:effectLst/>
                <a:latin typeface="Söhne"/>
              </a:rPr>
              <a:t>" %}</a:t>
            </a:r>
            <a:r>
              <a:rPr lang="lt-LT" b="0" i="0" dirty="0">
                <a:solidFill>
                  <a:srgbClr val="374151"/>
                </a:solidFill>
                <a:effectLst/>
                <a:latin typeface="Söhne"/>
              </a:rPr>
              <a:t>: Ši eilutė nurodo, kad </a:t>
            </a:r>
            <a:r>
              <a:rPr lang="lt-LT" b="0" i="0" dirty="0" err="1">
                <a:solidFill>
                  <a:srgbClr val="374151"/>
                </a:solidFill>
                <a:effectLst/>
                <a:latin typeface="Söhne"/>
              </a:rPr>
              <a:t>login.html</a:t>
            </a:r>
            <a:r>
              <a:rPr lang="lt-LT" b="0" i="0" dirty="0">
                <a:solidFill>
                  <a:srgbClr val="374151"/>
                </a:solidFill>
                <a:effectLst/>
                <a:latin typeface="Söhne"/>
              </a:rPr>
              <a:t> išplečia arba naudojasi </a:t>
            </a:r>
            <a:r>
              <a:rPr lang="lt-LT" b="0" i="0" dirty="0" err="1">
                <a:solidFill>
                  <a:srgbClr val="374151"/>
                </a:solidFill>
                <a:effectLst/>
                <a:latin typeface="Söhne"/>
              </a:rPr>
              <a:t>base.html</a:t>
            </a:r>
            <a:r>
              <a:rPr lang="lt-LT" b="0" i="0" dirty="0">
                <a:solidFill>
                  <a:srgbClr val="374151"/>
                </a:solidFill>
                <a:effectLst/>
                <a:latin typeface="Söhne"/>
              </a:rPr>
              <a:t> šablonu. Tai reiškia, kad visas </a:t>
            </a:r>
            <a:r>
              <a:rPr lang="lt-LT" b="0" i="0" dirty="0" err="1">
                <a:solidFill>
                  <a:srgbClr val="374151"/>
                </a:solidFill>
                <a:effectLst/>
                <a:latin typeface="Söhne"/>
              </a:rPr>
              <a:t>base.html</a:t>
            </a:r>
            <a:r>
              <a:rPr lang="lt-LT" b="0" i="0" dirty="0">
                <a:solidFill>
                  <a:srgbClr val="374151"/>
                </a:solidFill>
                <a:effectLst/>
                <a:latin typeface="Söhne"/>
              </a:rPr>
              <a:t> kodas bus įtrauktas į </a:t>
            </a:r>
            <a:r>
              <a:rPr lang="lt-LT" b="0" i="0" dirty="0" err="1">
                <a:solidFill>
                  <a:srgbClr val="374151"/>
                </a:solidFill>
                <a:effectLst/>
                <a:latin typeface="Söhne"/>
              </a:rPr>
              <a:t>login.html</a:t>
            </a:r>
            <a:r>
              <a:rPr lang="lt-LT" b="0" i="0" dirty="0">
                <a:solidFill>
                  <a:srgbClr val="374151"/>
                </a:solidFill>
                <a:effectLst/>
                <a:latin typeface="Söhne"/>
              </a:rPr>
              <a:t>.</a:t>
            </a:r>
            <a:br>
              <a:rPr lang="lt-LT" b="0" i="0" dirty="0">
                <a:solidFill>
                  <a:srgbClr val="374151"/>
                </a:solidFill>
                <a:effectLst/>
                <a:latin typeface="Söhne"/>
              </a:rPr>
            </a:b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 </a:t>
            </a:r>
            <a:r>
              <a:rPr lang="lt-LT" b="1" i="0" dirty="0" err="1">
                <a:solidFill>
                  <a:srgbClr val="374151"/>
                </a:solidFill>
                <a:effectLst/>
                <a:latin typeface="Söhne"/>
              </a:rPr>
              <a:t>block</a:t>
            </a:r>
            <a:r>
              <a:rPr lang="lt-LT" b="1" i="0" dirty="0">
                <a:solidFill>
                  <a:srgbClr val="374151"/>
                </a:solidFill>
                <a:effectLst/>
                <a:latin typeface="Söhne"/>
              </a:rPr>
              <a:t> </a:t>
            </a:r>
            <a:r>
              <a:rPr lang="lt-LT" b="1" i="0" dirty="0" err="1">
                <a:solidFill>
                  <a:srgbClr val="374151"/>
                </a:solidFill>
                <a:effectLst/>
                <a:latin typeface="Söhne"/>
              </a:rPr>
              <a:t>content</a:t>
            </a:r>
            <a:r>
              <a:rPr lang="lt-LT" b="1" i="0" dirty="0">
                <a:solidFill>
                  <a:srgbClr val="374151"/>
                </a:solidFill>
                <a:effectLst/>
                <a:latin typeface="Söhne"/>
              </a:rPr>
              <a:t> %}</a:t>
            </a:r>
            <a:r>
              <a:rPr lang="lt-LT" b="0" i="0" dirty="0">
                <a:solidFill>
                  <a:srgbClr val="374151"/>
                </a:solidFill>
                <a:effectLst/>
                <a:latin typeface="Söhne"/>
              </a:rPr>
              <a:t>: Tai yra bloko pradžia. Čia nurodome, kurį konkretų </a:t>
            </a:r>
            <a:r>
              <a:rPr lang="lt-LT" b="0" i="0" dirty="0" err="1">
                <a:solidFill>
                  <a:srgbClr val="374151"/>
                </a:solidFill>
                <a:effectLst/>
                <a:latin typeface="Söhne"/>
              </a:rPr>
              <a:t>base.html</a:t>
            </a:r>
            <a:r>
              <a:rPr lang="lt-LT" b="0" i="0" dirty="0">
                <a:solidFill>
                  <a:srgbClr val="374151"/>
                </a:solidFill>
                <a:effectLst/>
                <a:latin typeface="Söhne"/>
              </a:rPr>
              <a:t> šablono dalį norime pakeisti ar papildyti.</a:t>
            </a:r>
            <a:br>
              <a:rPr lang="lt-LT" b="0" i="0" dirty="0">
                <a:solidFill>
                  <a:srgbClr val="374151"/>
                </a:solidFill>
                <a:effectLst/>
                <a:latin typeface="Söhne"/>
              </a:rPr>
            </a:b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 </a:t>
            </a:r>
            <a:r>
              <a:rPr lang="lt-LT" b="1" i="0" dirty="0" err="1">
                <a:solidFill>
                  <a:srgbClr val="374151"/>
                </a:solidFill>
                <a:effectLst/>
                <a:latin typeface="Söhne"/>
              </a:rPr>
              <a:t>endblock</a:t>
            </a:r>
            <a:r>
              <a:rPr lang="lt-LT" b="1" i="0" dirty="0">
                <a:solidFill>
                  <a:srgbClr val="374151"/>
                </a:solidFill>
                <a:effectLst/>
                <a:latin typeface="Söhne"/>
              </a:rPr>
              <a:t> %}</a:t>
            </a:r>
            <a:r>
              <a:rPr lang="lt-LT" b="0" i="0" dirty="0">
                <a:solidFill>
                  <a:srgbClr val="374151"/>
                </a:solidFill>
                <a:effectLst/>
                <a:latin typeface="Söhne"/>
              </a:rPr>
              <a:t>: Tai yra bloko pabaiga. Tai nurodo, kur baigiasi mūsų turinys, kurį norime įterpti į </a:t>
            </a:r>
            <a:r>
              <a:rPr lang="lt-LT" b="0" i="0" dirty="0" err="1">
                <a:solidFill>
                  <a:srgbClr val="374151"/>
                </a:solidFill>
                <a:effectLst/>
                <a:latin typeface="Söhne"/>
              </a:rPr>
              <a:t>base.html</a:t>
            </a:r>
            <a:r>
              <a:rPr lang="lt-LT" b="0" i="0" dirty="0">
                <a:solidFill>
                  <a:srgbClr val="374151"/>
                </a:solidFill>
                <a:effectLst/>
                <a:latin typeface="Söhne"/>
              </a:rPr>
              <a:t>.</a:t>
            </a:r>
            <a:br>
              <a:rPr lang="lt-LT" b="0" i="0" dirty="0">
                <a:solidFill>
                  <a:srgbClr val="374151"/>
                </a:solidFill>
                <a:effectLst/>
                <a:latin typeface="Söhne"/>
              </a:rPr>
            </a:br>
            <a:endParaRPr lang="lt-LT" b="0" i="0" dirty="0">
              <a:solidFill>
                <a:srgbClr val="374151"/>
              </a:solidFill>
              <a:effectLst/>
              <a:latin typeface="Söhne"/>
            </a:endParaRPr>
          </a:p>
          <a:p>
            <a:pPr algn="l"/>
            <a:r>
              <a:rPr lang="lt-LT" b="1" i="0" dirty="0">
                <a:solidFill>
                  <a:srgbClr val="374151"/>
                </a:solidFill>
                <a:effectLst/>
                <a:latin typeface="Söhne"/>
              </a:rPr>
              <a:t>Kaip tai veikia praktikoje?</a:t>
            </a:r>
            <a:br>
              <a:rPr lang="lt-LT" b="1" i="0" dirty="0">
                <a:solidFill>
                  <a:srgbClr val="374151"/>
                </a:solidFill>
                <a:effectLst/>
                <a:latin typeface="Söhne"/>
              </a:rPr>
            </a:br>
            <a:endParaRPr lang="lt-LT" b="0" i="0" dirty="0">
              <a:solidFill>
                <a:srgbClr val="374151"/>
              </a:solidFill>
              <a:effectLst/>
              <a:latin typeface="Söhne"/>
            </a:endParaRPr>
          </a:p>
          <a:p>
            <a:pPr algn="l"/>
            <a:r>
              <a:rPr lang="lt-LT" b="0" i="0" dirty="0">
                <a:solidFill>
                  <a:srgbClr val="374151"/>
                </a:solidFill>
                <a:effectLst/>
                <a:latin typeface="Söhne"/>
              </a:rPr>
              <a:t>Kai jūsų </a:t>
            </a:r>
            <a:r>
              <a:rPr lang="lt-LT" b="0" i="0" dirty="0" err="1">
                <a:solidFill>
                  <a:srgbClr val="374151"/>
                </a:solidFill>
                <a:effectLst/>
                <a:latin typeface="Söhne"/>
              </a:rPr>
              <a:t>Flask</a:t>
            </a:r>
            <a:r>
              <a:rPr lang="lt-LT" b="0" i="0" dirty="0">
                <a:solidFill>
                  <a:srgbClr val="374151"/>
                </a:solidFill>
                <a:effectLst/>
                <a:latin typeface="Söhne"/>
              </a:rPr>
              <a:t> programa kreipiasi į </a:t>
            </a:r>
            <a:r>
              <a:rPr lang="lt-LT" b="0" i="0" dirty="0" err="1">
                <a:solidFill>
                  <a:srgbClr val="374151"/>
                </a:solidFill>
                <a:effectLst/>
                <a:latin typeface="Söhne"/>
              </a:rPr>
              <a:t>login</a:t>
            </a:r>
            <a:r>
              <a:rPr lang="lt-LT" b="0" i="0" dirty="0">
                <a:solidFill>
                  <a:srgbClr val="374151"/>
                </a:solidFill>
                <a:effectLst/>
                <a:latin typeface="Söhne"/>
              </a:rPr>
              <a:t> maršrutą ir </a:t>
            </a:r>
            <a:r>
              <a:rPr lang="lt-LT" b="0" i="0" dirty="0" err="1">
                <a:solidFill>
                  <a:srgbClr val="374151"/>
                </a:solidFill>
                <a:effectLst/>
                <a:latin typeface="Söhne"/>
              </a:rPr>
              <a:t>login.html</a:t>
            </a:r>
            <a:r>
              <a:rPr lang="lt-LT" b="0" i="0" dirty="0">
                <a:solidFill>
                  <a:srgbClr val="374151"/>
                </a:solidFill>
                <a:effectLst/>
                <a:latin typeface="Söhne"/>
              </a:rPr>
              <a:t> šabloną, ji naudojasi </a:t>
            </a:r>
            <a:r>
              <a:rPr lang="lt-LT" b="0" i="0" dirty="0" err="1">
                <a:solidFill>
                  <a:srgbClr val="374151"/>
                </a:solidFill>
                <a:effectLst/>
                <a:latin typeface="Söhne"/>
              </a:rPr>
              <a:t>base.html</a:t>
            </a:r>
            <a:r>
              <a:rPr lang="lt-LT" b="0" i="0" dirty="0">
                <a:solidFill>
                  <a:srgbClr val="374151"/>
                </a:solidFill>
                <a:effectLst/>
                <a:latin typeface="Söhne"/>
              </a:rPr>
              <a:t> kaip pagrindu ir pakeičia {% </a:t>
            </a:r>
            <a:r>
              <a:rPr lang="lt-LT" b="0" i="0" dirty="0" err="1">
                <a:solidFill>
                  <a:srgbClr val="374151"/>
                </a:solidFill>
                <a:effectLst/>
                <a:latin typeface="Söhne"/>
              </a:rPr>
              <a:t>block</a:t>
            </a:r>
            <a:r>
              <a:rPr lang="lt-LT" b="0" i="0" dirty="0">
                <a:solidFill>
                  <a:srgbClr val="374151"/>
                </a:solidFill>
                <a:effectLst/>
                <a:latin typeface="Söhne"/>
              </a:rPr>
              <a:t> </a:t>
            </a:r>
            <a:r>
              <a:rPr lang="lt-LT" b="0" i="0" dirty="0" err="1">
                <a:solidFill>
                  <a:srgbClr val="374151"/>
                </a:solidFill>
                <a:effectLst/>
                <a:latin typeface="Söhne"/>
              </a:rPr>
              <a:t>content</a:t>
            </a:r>
            <a:r>
              <a:rPr lang="lt-LT" b="0" i="0" dirty="0">
                <a:solidFill>
                  <a:srgbClr val="374151"/>
                </a:solidFill>
                <a:effectLst/>
                <a:latin typeface="Söhne"/>
              </a:rPr>
              <a:t> %} dalį </a:t>
            </a:r>
            <a:r>
              <a:rPr lang="lt-LT" b="0" i="0" dirty="0" err="1">
                <a:solidFill>
                  <a:srgbClr val="374151"/>
                </a:solidFill>
                <a:effectLst/>
                <a:latin typeface="Söhne"/>
              </a:rPr>
              <a:t>base.html</a:t>
            </a:r>
            <a:r>
              <a:rPr lang="lt-LT" b="0" i="0" dirty="0">
                <a:solidFill>
                  <a:srgbClr val="374151"/>
                </a:solidFill>
                <a:effectLst/>
                <a:latin typeface="Söhne"/>
              </a:rPr>
              <a:t> tuo turiniu, kurį nurodėme </a:t>
            </a:r>
            <a:r>
              <a:rPr lang="lt-LT" b="0" i="0" dirty="0" err="1">
                <a:solidFill>
                  <a:srgbClr val="374151"/>
                </a:solidFill>
                <a:effectLst/>
                <a:latin typeface="Söhne"/>
              </a:rPr>
              <a:t>login.html</a:t>
            </a:r>
            <a:r>
              <a:rPr lang="lt-LT" b="0" i="0" dirty="0">
                <a:solidFill>
                  <a:srgbClr val="374151"/>
                </a:solidFill>
                <a:effectLst/>
                <a:latin typeface="Söhne"/>
              </a:rPr>
              <a:t> šablone.</a:t>
            </a:r>
          </a:p>
          <a:p>
            <a:pPr algn="l"/>
            <a:br>
              <a:rPr lang="lt-LT" b="0" i="0" dirty="0">
                <a:solidFill>
                  <a:srgbClr val="374151"/>
                </a:solidFill>
                <a:effectLst/>
                <a:latin typeface="Söhne"/>
              </a:rPr>
            </a:br>
            <a:r>
              <a:rPr lang="lt-LT" b="0" i="0" dirty="0">
                <a:solidFill>
                  <a:srgbClr val="374151"/>
                </a:solidFill>
                <a:effectLst/>
                <a:latin typeface="Söhne"/>
              </a:rPr>
              <a:t>Tai reiškia, kad </a:t>
            </a:r>
            <a:r>
              <a:rPr lang="lt-LT" b="0" i="0" dirty="0" err="1">
                <a:solidFill>
                  <a:srgbClr val="374151"/>
                </a:solidFill>
                <a:effectLst/>
                <a:latin typeface="Söhne"/>
              </a:rPr>
              <a:t>login.html</a:t>
            </a:r>
            <a:r>
              <a:rPr lang="lt-LT" b="0" i="0" dirty="0">
                <a:solidFill>
                  <a:srgbClr val="374151"/>
                </a:solidFill>
                <a:effectLst/>
                <a:latin typeface="Söhne"/>
              </a:rPr>
              <a:t> rodys visą turinį iš </a:t>
            </a:r>
            <a:r>
              <a:rPr lang="lt-LT" b="0" i="0" dirty="0" err="1">
                <a:solidFill>
                  <a:srgbClr val="374151"/>
                </a:solidFill>
                <a:effectLst/>
                <a:latin typeface="Söhne"/>
              </a:rPr>
              <a:t>base.html</a:t>
            </a:r>
            <a:r>
              <a:rPr lang="lt-LT" b="0" i="0" dirty="0">
                <a:solidFill>
                  <a:srgbClr val="374151"/>
                </a:solidFill>
                <a:effectLst/>
                <a:latin typeface="Söhne"/>
              </a:rPr>
              <a:t>, tačiau turinio bloke (kurį nurodėme kaip {% </a:t>
            </a:r>
            <a:r>
              <a:rPr lang="lt-LT" b="0" i="0" dirty="0" err="1">
                <a:solidFill>
                  <a:srgbClr val="374151"/>
                </a:solidFill>
                <a:effectLst/>
                <a:latin typeface="Söhne"/>
              </a:rPr>
              <a:t>block</a:t>
            </a:r>
            <a:r>
              <a:rPr lang="lt-LT" b="0" i="0" dirty="0">
                <a:solidFill>
                  <a:srgbClr val="374151"/>
                </a:solidFill>
                <a:effectLst/>
                <a:latin typeface="Söhne"/>
              </a:rPr>
              <a:t> </a:t>
            </a:r>
            <a:r>
              <a:rPr lang="lt-LT" b="0" i="0" dirty="0" err="1">
                <a:solidFill>
                  <a:srgbClr val="374151"/>
                </a:solidFill>
                <a:effectLst/>
                <a:latin typeface="Söhne"/>
              </a:rPr>
              <a:t>content</a:t>
            </a:r>
            <a:r>
              <a:rPr lang="lt-LT" b="0" i="0" dirty="0">
                <a:solidFill>
                  <a:srgbClr val="374151"/>
                </a:solidFill>
                <a:effectLst/>
                <a:latin typeface="Söhne"/>
              </a:rPr>
              <a:t> %}) bus rodoma prisijungimo forma.</a:t>
            </a:r>
          </a:p>
          <a:p>
            <a:pPr algn="l"/>
            <a:br>
              <a:rPr lang="lt-LT" b="1" i="0" dirty="0">
                <a:solidFill>
                  <a:srgbClr val="374151"/>
                </a:solidFill>
                <a:effectLst/>
                <a:latin typeface="Söhne"/>
              </a:rPr>
            </a:br>
            <a:r>
              <a:rPr lang="lt-LT" b="1" i="0" dirty="0">
                <a:solidFill>
                  <a:srgbClr val="374151"/>
                </a:solidFill>
                <a:effectLst/>
                <a:latin typeface="Söhne"/>
              </a:rPr>
              <a:t>Kodėl tai naudinga?</a:t>
            </a:r>
            <a:endParaRPr lang="lt-LT" b="0" i="0" dirty="0">
              <a:solidFill>
                <a:srgbClr val="374151"/>
              </a:solidFill>
              <a:effectLst/>
              <a:latin typeface="Söhne"/>
            </a:endParaRPr>
          </a:p>
          <a:p>
            <a:pPr algn="l"/>
            <a:br>
              <a:rPr lang="lt-LT" b="0" i="0" dirty="0">
                <a:solidFill>
                  <a:srgbClr val="374151"/>
                </a:solidFill>
                <a:effectLst/>
                <a:latin typeface="Söhne"/>
              </a:rPr>
            </a:br>
            <a:r>
              <a:rPr lang="lt-LT" b="0" i="0" dirty="0">
                <a:solidFill>
                  <a:srgbClr val="374151"/>
                </a:solidFill>
                <a:effectLst/>
                <a:latin typeface="Söhne"/>
              </a:rPr>
              <a:t>Šablono išplėtimas yra ypač naudingas didesnėse svetainėse ar programose, kur yra daug puslapių su panašia struktūra. Vietoj to, kad kiekviename šablone kartotumėte bendrą kodą (pvz., meniu, antraštę, poraštę), galite turėti vieną bendrą šabloną (</a:t>
            </a:r>
            <a:r>
              <a:rPr lang="lt-LT" b="0" i="0" dirty="0" err="1">
                <a:solidFill>
                  <a:srgbClr val="374151"/>
                </a:solidFill>
                <a:effectLst/>
                <a:latin typeface="Söhne"/>
              </a:rPr>
              <a:t>base.html</a:t>
            </a:r>
            <a:r>
              <a:rPr lang="lt-LT" b="0" i="0" dirty="0">
                <a:solidFill>
                  <a:srgbClr val="374151"/>
                </a:solidFill>
                <a:effectLst/>
                <a:latin typeface="Söhne"/>
              </a:rPr>
              <a:t>) ir tiesiog pridėti tai, kas skiriasi kiekviename puslapyje, panaudojant blokus.</a:t>
            </a:r>
          </a:p>
          <a:p>
            <a:pPr algn="l"/>
            <a:r>
              <a:rPr lang="lt-LT" b="0" i="0" dirty="0">
                <a:solidFill>
                  <a:srgbClr val="374151"/>
                </a:solidFill>
                <a:effectLst/>
                <a:latin typeface="Söhne"/>
              </a:rPr>
              <a:t>Tikiuosi, kad šis paaiškinimas padėjo suprasti, kaip veikia šablono išplėtimas </a:t>
            </a:r>
            <a:r>
              <a:rPr lang="lt-LT" b="0" i="0" dirty="0" err="1">
                <a:solidFill>
                  <a:srgbClr val="374151"/>
                </a:solidFill>
                <a:effectLst/>
                <a:latin typeface="Söhne"/>
              </a:rPr>
              <a:t>Flask'e</a:t>
            </a:r>
            <a:r>
              <a:rPr lang="lt-LT" b="0" i="0" dirty="0">
                <a:solidFill>
                  <a:srgbClr val="374151"/>
                </a:solidFill>
                <a:effectLst/>
                <a:latin typeface="Söhne"/>
              </a:rPr>
              <a:t>!</a:t>
            </a:r>
          </a:p>
          <a:p>
            <a:endParaRPr lang="en-LT" dirty="0"/>
          </a:p>
        </p:txBody>
      </p:sp>
      <p:sp>
        <p:nvSpPr>
          <p:cNvPr id="4" name="Slide Number Placeholder 3"/>
          <p:cNvSpPr>
            <a:spLocks noGrp="1"/>
          </p:cNvSpPr>
          <p:nvPr>
            <p:ph type="sldNum" sz="quarter" idx="5"/>
          </p:nvPr>
        </p:nvSpPr>
        <p:spPr/>
        <p:txBody>
          <a:bodyPr/>
          <a:lstStyle/>
          <a:p>
            <a:fld id="{9E46DC84-BDD5-C14F-A269-611DAA1376C2}" type="slidenum">
              <a:rPr lang="en-LT" smtClean="0"/>
              <a:t>13</a:t>
            </a:fld>
            <a:endParaRPr lang="en-LT"/>
          </a:p>
        </p:txBody>
      </p:sp>
    </p:spTree>
    <p:extLst>
      <p:ext uri="{BB962C8B-B14F-4D97-AF65-F5344CB8AC3E}">
        <p14:creationId xmlns:p14="http://schemas.microsoft.com/office/powerpoint/2010/main" val="2787422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effectLst/>
                <a:latin typeface="Söhne"/>
              </a:rPr>
              <a:t>Kaip Veikia Šablonų Išplėtimas su </a:t>
            </a:r>
            <a:r>
              <a:rPr lang="lt-LT" b="1" i="0" dirty="0" err="1">
                <a:effectLst/>
                <a:latin typeface="Söhne"/>
              </a:rPr>
              <a:t>greetings.html</a:t>
            </a:r>
            <a:endParaRPr lang="lt-LT" b="0" i="0" dirty="0">
              <a:effectLst/>
              <a:latin typeface="Söhne"/>
            </a:endParaRPr>
          </a:p>
          <a:p>
            <a:pPr algn="l"/>
            <a:r>
              <a:rPr lang="lt-LT" b="0" i="0" dirty="0">
                <a:effectLst/>
                <a:latin typeface="Söhne"/>
              </a:rPr>
              <a:t>Kaip jau aptarėme anksčiau, šablonų išplėtimas </a:t>
            </a:r>
            <a:r>
              <a:rPr lang="lt-LT" b="0" i="0" dirty="0" err="1">
                <a:effectLst/>
                <a:latin typeface="Söhne"/>
              </a:rPr>
              <a:t>Flask</a:t>
            </a:r>
            <a:r>
              <a:rPr lang="lt-LT" b="0" i="0" dirty="0">
                <a:effectLst/>
                <a:latin typeface="Söhne"/>
              </a:rPr>
              <a:t> programavimo karkase suteikia galimybę naudoti bendrą puslapio struktūrą visuose mūsų šablonuose. Dabar pažvelkime į </a:t>
            </a:r>
            <a:r>
              <a:rPr lang="lt-LT" b="0" i="0" dirty="0" err="1">
                <a:effectLst/>
                <a:latin typeface="Söhne"/>
              </a:rPr>
              <a:t>greetings.html</a:t>
            </a:r>
            <a:r>
              <a:rPr lang="lt-LT" b="0" i="0" dirty="0">
                <a:effectLst/>
                <a:latin typeface="Söhne"/>
              </a:rPr>
              <a:t> šabloną:</a:t>
            </a:r>
          </a:p>
          <a:p>
            <a:pPr algn="l"/>
            <a:endParaRPr lang="lt-LT" b="0" i="0" dirty="0">
              <a:effectLst/>
              <a:latin typeface="Söhne"/>
            </a:endParaRPr>
          </a:p>
          <a:p>
            <a:pPr algn="l"/>
            <a:r>
              <a:rPr lang="lt-LT" b="0" i="0" dirty="0">
                <a:effectLst/>
                <a:latin typeface="Söhne"/>
              </a:rPr>
              <a:t>{% </a:t>
            </a:r>
            <a:r>
              <a:rPr lang="lt-LT" b="0" i="0" dirty="0" err="1">
                <a:effectLst/>
                <a:latin typeface="Söhne"/>
              </a:rPr>
              <a:t>extends</a:t>
            </a:r>
            <a:r>
              <a:rPr lang="lt-LT" b="0" i="0" dirty="0">
                <a:effectLst/>
                <a:latin typeface="Söhne"/>
              </a:rPr>
              <a:t> "</a:t>
            </a:r>
            <a:r>
              <a:rPr lang="lt-LT" b="0" i="0" dirty="0" err="1">
                <a:effectLst/>
                <a:latin typeface="Söhne"/>
              </a:rPr>
              <a:t>base.html</a:t>
            </a:r>
            <a:r>
              <a:rPr lang="lt-LT" b="0" i="0" dirty="0">
                <a:effectLst/>
                <a:latin typeface="Söhne"/>
              </a:rPr>
              <a:t>" %} {% </a:t>
            </a:r>
            <a:r>
              <a:rPr lang="lt-LT" b="0" i="0" dirty="0" err="1">
                <a:effectLst/>
                <a:latin typeface="Söhne"/>
              </a:rPr>
              <a:t>block</a:t>
            </a:r>
            <a:r>
              <a:rPr lang="lt-LT" b="0" i="0" dirty="0">
                <a:effectLst/>
                <a:latin typeface="Söhne"/>
              </a:rPr>
              <a:t> </a:t>
            </a:r>
            <a:r>
              <a:rPr lang="lt-LT" b="0" i="0" dirty="0" err="1">
                <a:effectLst/>
                <a:latin typeface="Söhne"/>
              </a:rPr>
              <a:t>content</a:t>
            </a:r>
            <a:r>
              <a:rPr lang="lt-LT" b="0" i="0" dirty="0">
                <a:effectLst/>
                <a:latin typeface="Söhne"/>
              </a:rPr>
              <a:t> %} &lt;</a:t>
            </a:r>
            <a:r>
              <a:rPr lang="lt-LT" b="0" i="0" dirty="0" err="1">
                <a:effectLst/>
                <a:latin typeface="Söhne"/>
              </a:rPr>
              <a:t>form</a:t>
            </a:r>
            <a:r>
              <a:rPr lang="lt-LT" b="0" i="0" dirty="0">
                <a:effectLst/>
                <a:latin typeface="Söhne"/>
              </a:rPr>
              <a:t> </a:t>
            </a:r>
            <a:r>
              <a:rPr lang="lt-LT" b="0" i="0" dirty="0" err="1">
                <a:solidFill>
                  <a:srgbClr val="DF3079"/>
                </a:solidFill>
                <a:effectLst/>
                <a:latin typeface="Söhne"/>
              </a:rPr>
              <a:t>action</a:t>
            </a:r>
            <a:r>
              <a:rPr lang="lt-LT" b="0" i="0" dirty="0">
                <a:effectLst/>
                <a:latin typeface="Söhne"/>
              </a:rPr>
              <a:t>=</a:t>
            </a:r>
            <a:r>
              <a:rPr lang="lt-LT" b="0" i="0" dirty="0">
                <a:solidFill>
                  <a:srgbClr val="00A67D"/>
                </a:solidFill>
                <a:effectLst/>
                <a:latin typeface="Söhne"/>
              </a:rPr>
              <a:t>"#"</a:t>
            </a:r>
            <a:r>
              <a:rPr lang="lt-LT" b="0" i="0" dirty="0">
                <a:effectLst/>
                <a:latin typeface="Söhne"/>
              </a:rPr>
              <a:t> </a:t>
            </a:r>
            <a:r>
              <a:rPr lang="lt-LT" b="0" i="0" dirty="0" err="1">
                <a:solidFill>
                  <a:srgbClr val="DF3079"/>
                </a:solidFill>
                <a:effectLst/>
                <a:latin typeface="Söhne"/>
              </a:rPr>
              <a:t>method</a:t>
            </a:r>
            <a:r>
              <a:rPr lang="lt-LT" b="0" i="0" dirty="0">
                <a:effectLst/>
                <a:latin typeface="Söhne"/>
              </a:rPr>
              <a:t>=</a:t>
            </a:r>
            <a:r>
              <a:rPr lang="lt-LT" b="0" i="0" dirty="0">
                <a:solidFill>
                  <a:srgbClr val="00A67D"/>
                </a:solidFill>
                <a:effectLst/>
                <a:latin typeface="Söhne"/>
              </a:rPr>
              <a:t>"</a:t>
            </a:r>
            <a:r>
              <a:rPr lang="lt-LT" b="0" i="0" dirty="0" err="1">
                <a:solidFill>
                  <a:srgbClr val="00A67D"/>
                </a:solidFill>
                <a:effectLst/>
                <a:latin typeface="Söhne"/>
              </a:rPr>
              <a:t>post</a:t>
            </a:r>
            <a:r>
              <a:rPr lang="lt-LT" b="0" i="0" dirty="0">
                <a:solidFill>
                  <a:srgbClr val="00A67D"/>
                </a:solidFill>
                <a:effectLst/>
                <a:latin typeface="Söhne"/>
              </a:rPr>
              <a:t>"</a:t>
            </a:r>
            <a:r>
              <a:rPr lang="lt-LT" b="0" i="0" dirty="0">
                <a:effectLst/>
                <a:latin typeface="Söhne"/>
              </a:rPr>
              <a:t>&gt; &lt;</a:t>
            </a:r>
            <a:r>
              <a:rPr lang="lt-LT" b="0" i="0" dirty="0" err="1">
                <a:effectLst/>
                <a:latin typeface="Söhne"/>
              </a:rPr>
              <a:t>p</a:t>
            </a:r>
            <a:r>
              <a:rPr lang="lt-LT" b="0" i="0" dirty="0">
                <a:effectLst/>
                <a:latin typeface="Söhne"/>
              </a:rPr>
              <a:t>&gt;Vardas:&lt;/</a:t>
            </a:r>
            <a:r>
              <a:rPr lang="lt-LT" b="0" i="0" dirty="0" err="1">
                <a:effectLst/>
                <a:latin typeface="Söhne"/>
              </a:rPr>
              <a:t>p</a:t>
            </a:r>
            <a:r>
              <a:rPr lang="lt-LT" b="0" i="0" dirty="0">
                <a:effectLst/>
                <a:latin typeface="Söhne"/>
              </a:rPr>
              <a:t>&gt; &lt;</a:t>
            </a:r>
            <a:r>
              <a:rPr lang="lt-LT" b="0" i="0" dirty="0" err="1">
                <a:effectLst/>
                <a:latin typeface="Söhne"/>
              </a:rPr>
              <a:t>p</a:t>
            </a:r>
            <a:r>
              <a:rPr lang="lt-LT" b="0" i="0" dirty="0">
                <a:effectLst/>
                <a:latin typeface="Söhne"/>
              </a:rPr>
              <a:t>&gt;&lt;</a:t>
            </a:r>
            <a:r>
              <a:rPr lang="lt-LT" b="0" i="0" dirty="0" err="1">
                <a:effectLst/>
                <a:latin typeface="Söhne"/>
              </a:rPr>
              <a:t>input</a:t>
            </a:r>
            <a:r>
              <a:rPr lang="lt-LT" b="0" i="0" dirty="0">
                <a:effectLst/>
                <a:latin typeface="Söhne"/>
              </a:rPr>
              <a:t> </a:t>
            </a:r>
            <a:r>
              <a:rPr lang="lt-LT" b="0" i="0" dirty="0" err="1">
                <a:solidFill>
                  <a:srgbClr val="DF3079"/>
                </a:solidFill>
                <a:effectLst/>
                <a:latin typeface="Söhne"/>
              </a:rPr>
              <a:t>type</a:t>
            </a:r>
            <a:r>
              <a:rPr lang="lt-LT" b="0" i="0" dirty="0">
                <a:effectLst/>
                <a:latin typeface="Söhne"/>
              </a:rPr>
              <a:t>=</a:t>
            </a:r>
            <a:r>
              <a:rPr lang="lt-LT" b="0" i="0" dirty="0">
                <a:solidFill>
                  <a:srgbClr val="00A67D"/>
                </a:solidFill>
                <a:effectLst/>
                <a:latin typeface="Söhne"/>
              </a:rPr>
              <a:t>"</a:t>
            </a:r>
            <a:r>
              <a:rPr lang="lt-LT" b="0" i="0" dirty="0" err="1">
                <a:solidFill>
                  <a:srgbClr val="00A67D"/>
                </a:solidFill>
                <a:effectLst/>
                <a:latin typeface="Söhne"/>
              </a:rPr>
              <a:t>text</a:t>
            </a:r>
            <a:r>
              <a:rPr lang="lt-LT" b="0" i="0" dirty="0">
                <a:solidFill>
                  <a:srgbClr val="00A67D"/>
                </a:solidFill>
                <a:effectLst/>
                <a:latin typeface="Söhne"/>
              </a:rPr>
              <a:t>"</a:t>
            </a:r>
            <a:r>
              <a:rPr lang="lt-LT" b="0" i="0" dirty="0">
                <a:effectLst/>
                <a:latin typeface="Söhne"/>
              </a:rPr>
              <a:t> </a:t>
            </a:r>
            <a:r>
              <a:rPr lang="lt-LT" b="0" i="0" dirty="0">
                <a:solidFill>
                  <a:srgbClr val="DF3079"/>
                </a:solidFill>
                <a:effectLst/>
                <a:latin typeface="Söhne"/>
              </a:rPr>
              <a:t>name</a:t>
            </a:r>
            <a:r>
              <a:rPr lang="lt-LT" b="0" i="0" dirty="0">
                <a:effectLst/>
                <a:latin typeface="Söhne"/>
              </a:rPr>
              <a:t>=</a:t>
            </a:r>
            <a:r>
              <a:rPr lang="lt-LT" b="0" i="0" dirty="0">
                <a:solidFill>
                  <a:srgbClr val="00A67D"/>
                </a:solidFill>
                <a:effectLst/>
                <a:latin typeface="Söhne"/>
              </a:rPr>
              <a:t>"vardas"</a:t>
            </a:r>
            <a:r>
              <a:rPr lang="lt-LT" b="0" i="0" dirty="0">
                <a:effectLst/>
                <a:latin typeface="Söhne"/>
              </a:rPr>
              <a:t>/&gt;&lt;/</a:t>
            </a:r>
            <a:r>
              <a:rPr lang="lt-LT" b="0" i="0" dirty="0" err="1">
                <a:effectLst/>
                <a:latin typeface="Söhne"/>
              </a:rPr>
              <a:t>p</a:t>
            </a:r>
            <a:r>
              <a:rPr lang="lt-LT" b="0" i="0" dirty="0">
                <a:effectLst/>
                <a:latin typeface="Söhne"/>
              </a:rPr>
              <a:t>&gt; &lt;</a:t>
            </a:r>
            <a:r>
              <a:rPr lang="lt-LT" b="0" i="0" dirty="0" err="1">
                <a:effectLst/>
                <a:latin typeface="Söhne"/>
              </a:rPr>
              <a:t>p</a:t>
            </a:r>
            <a:r>
              <a:rPr lang="lt-LT" b="0" i="0" dirty="0">
                <a:effectLst/>
                <a:latin typeface="Söhne"/>
              </a:rPr>
              <a:t>&gt;&lt;</a:t>
            </a:r>
            <a:r>
              <a:rPr lang="lt-LT" b="0" i="0" dirty="0" err="1">
                <a:effectLst/>
                <a:latin typeface="Söhne"/>
              </a:rPr>
              <a:t>input</a:t>
            </a:r>
            <a:r>
              <a:rPr lang="lt-LT" b="0" i="0" dirty="0">
                <a:effectLst/>
                <a:latin typeface="Söhne"/>
              </a:rPr>
              <a:t> </a:t>
            </a:r>
            <a:r>
              <a:rPr lang="lt-LT" b="0" i="0" dirty="0" err="1">
                <a:solidFill>
                  <a:srgbClr val="DF3079"/>
                </a:solidFill>
                <a:effectLst/>
                <a:latin typeface="Söhne"/>
              </a:rPr>
              <a:t>type</a:t>
            </a:r>
            <a:r>
              <a:rPr lang="lt-LT" b="0" i="0" dirty="0">
                <a:effectLst/>
                <a:latin typeface="Söhne"/>
              </a:rPr>
              <a:t>=</a:t>
            </a:r>
            <a:r>
              <a:rPr lang="lt-LT" b="0" i="0" dirty="0">
                <a:solidFill>
                  <a:srgbClr val="00A67D"/>
                </a:solidFill>
                <a:effectLst/>
                <a:latin typeface="Söhne"/>
              </a:rPr>
              <a:t>"</a:t>
            </a:r>
            <a:r>
              <a:rPr lang="lt-LT" b="0" i="0" dirty="0" err="1">
                <a:solidFill>
                  <a:srgbClr val="00A67D"/>
                </a:solidFill>
                <a:effectLst/>
                <a:latin typeface="Söhne"/>
              </a:rPr>
              <a:t>submit</a:t>
            </a:r>
            <a:r>
              <a:rPr lang="lt-LT" b="0" i="0" dirty="0">
                <a:solidFill>
                  <a:srgbClr val="00A67D"/>
                </a:solidFill>
                <a:effectLst/>
                <a:latin typeface="Söhne"/>
              </a:rPr>
              <a:t>"</a:t>
            </a:r>
            <a:r>
              <a:rPr lang="lt-LT" b="0" i="0" dirty="0">
                <a:effectLst/>
                <a:latin typeface="Söhne"/>
              </a:rPr>
              <a:t> </a:t>
            </a:r>
            <a:r>
              <a:rPr lang="lt-LT" b="0" i="0" dirty="0" err="1">
                <a:solidFill>
                  <a:srgbClr val="DF3079"/>
                </a:solidFill>
                <a:effectLst/>
                <a:latin typeface="Söhne"/>
              </a:rPr>
              <a:t>value</a:t>
            </a:r>
            <a:r>
              <a:rPr lang="lt-LT" b="0" i="0" dirty="0">
                <a:effectLst/>
                <a:latin typeface="Söhne"/>
              </a:rPr>
              <a:t>=</a:t>
            </a:r>
            <a:r>
              <a:rPr lang="lt-LT" b="0" i="0" dirty="0">
                <a:solidFill>
                  <a:srgbClr val="00A67D"/>
                </a:solidFill>
                <a:effectLst/>
                <a:latin typeface="Söhne"/>
              </a:rPr>
              <a:t>"</a:t>
            </a:r>
            <a:r>
              <a:rPr lang="lt-LT" b="0" i="0" dirty="0" err="1">
                <a:solidFill>
                  <a:srgbClr val="00A67D"/>
                </a:solidFill>
                <a:effectLst/>
                <a:latin typeface="Söhne"/>
              </a:rPr>
              <a:t>submit</a:t>
            </a:r>
            <a:r>
              <a:rPr lang="lt-LT" b="0" i="0" dirty="0">
                <a:solidFill>
                  <a:srgbClr val="00A67D"/>
                </a:solidFill>
                <a:effectLst/>
                <a:latin typeface="Söhne"/>
              </a:rPr>
              <a:t>"</a:t>
            </a:r>
            <a:r>
              <a:rPr lang="lt-LT" b="0" i="0" dirty="0">
                <a:effectLst/>
                <a:latin typeface="Söhne"/>
              </a:rPr>
              <a:t>/&gt;&lt;/</a:t>
            </a:r>
            <a:r>
              <a:rPr lang="lt-LT" b="0" i="0" dirty="0" err="1">
                <a:effectLst/>
                <a:latin typeface="Söhne"/>
              </a:rPr>
              <a:t>p</a:t>
            </a:r>
            <a:r>
              <a:rPr lang="lt-LT" b="0" i="0" dirty="0">
                <a:effectLst/>
                <a:latin typeface="Söhne"/>
              </a:rPr>
              <a:t>&gt; &lt;/</a:t>
            </a:r>
            <a:r>
              <a:rPr lang="lt-LT" b="0" i="0" dirty="0" err="1">
                <a:effectLst/>
                <a:latin typeface="Söhne"/>
              </a:rPr>
              <a:t>form</a:t>
            </a:r>
            <a:r>
              <a:rPr lang="lt-LT" b="0" i="0" dirty="0">
                <a:effectLst/>
                <a:latin typeface="Söhne"/>
              </a:rPr>
              <a:t>&gt; {% </a:t>
            </a:r>
            <a:r>
              <a:rPr lang="lt-LT" b="0" i="0" dirty="0" err="1">
                <a:effectLst/>
                <a:latin typeface="Söhne"/>
              </a:rPr>
              <a:t>endblock</a:t>
            </a:r>
            <a:r>
              <a:rPr lang="lt-LT" b="0" i="0" dirty="0">
                <a:effectLst/>
                <a:latin typeface="Söhne"/>
              </a:rPr>
              <a:t> %} </a:t>
            </a:r>
          </a:p>
          <a:p>
            <a:pPr algn="l"/>
            <a:endParaRPr lang="lt-LT" b="1" i="0" dirty="0">
              <a:effectLst/>
              <a:latin typeface="Söhne"/>
            </a:endParaRPr>
          </a:p>
          <a:p>
            <a:pPr algn="l"/>
            <a:r>
              <a:rPr lang="lt-LT" b="1" i="0" dirty="0">
                <a:effectLst/>
                <a:latin typeface="Söhne"/>
              </a:rPr>
              <a:t>Kuo </a:t>
            </a:r>
            <a:r>
              <a:rPr lang="lt-LT" b="1" i="0" dirty="0" err="1">
                <a:effectLst/>
                <a:latin typeface="Söhne"/>
              </a:rPr>
              <a:t>greetings.html</a:t>
            </a:r>
            <a:r>
              <a:rPr lang="lt-LT" b="1" i="0" dirty="0">
                <a:effectLst/>
                <a:latin typeface="Söhne"/>
              </a:rPr>
              <a:t> skiriasi nuo ankstesnio </a:t>
            </a:r>
            <a:r>
              <a:rPr lang="lt-LT" b="1" i="0" dirty="0" err="1">
                <a:effectLst/>
                <a:latin typeface="Söhne"/>
              </a:rPr>
              <a:t>login.html</a:t>
            </a:r>
            <a:r>
              <a:rPr lang="lt-LT" b="1" i="0" dirty="0">
                <a:effectLst/>
                <a:latin typeface="Söhne"/>
              </a:rPr>
              <a:t>?</a:t>
            </a:r>
            <a:endParaRPr lang="lt-LT" b="0" i="0" dirty="0">
              <a:effectLst/>
              <a:latin typeface="Söhne"/>
            </a:endParaRPr>
          </a:p>
          <a:p>
            <a:pPr algn="l"/>
            <a:r>
              <a:rPr lang="lt-LT" b="0" i="0" dirty="0">
                <a:effectLst/>
                <a:latin typeface="Söhne"/>
              </a:rPr>
              <a:t>Iš pažiūros šie du šablonai yra identiški, o tai reiškia, kad </a:t>
            </a:r>
            <a:r>
              <a:rPr lang="lt-LT" b="0" i="0" dirty="0" err="1">
                <a:effectLst/>
                <a:latin typeface="Söhne"/>
              </a:rPr>
              <a:t>greetings.html</a:t>
            </a:r>
            <a:r>
              <a:rPr lang="lt-LT" b="0" i="0" dirty="0">
                <a:effectLst/>
                <a:latin typeface="Söhne"/>
              </a:rPr>
              <a:t> taip pat yra sukurtas pagal </a:t>
            </a:r>
            <a:r>
              <a:rPr lang="lt-LT" b="0" i="0" dirty="0" err="1">
                <a:effectLst/>
                <a:latin typeface="Söhne"/>
              </a:rPr>
              <a:t>base.html</a:t>
            </a:r>
            <a:r>
              <a:rPr lang="lt-LT" b="0" i="0" dirty="0">
                <a:effectLst/>
                <a:latin typeface="Söhne"/>
              </a:rPr>
              <a:t> šabloną ir pakeičia {% </a:t>
            </a:r>
            <a:r>
              <a:rPr lang="lt-LT" b="0" i="0" dirty="0" err="1">
                <a:effectLst/>
                <a:latin typeface="Söhne"/>
              </a:rPr>
              <a:t>block</a:t>
            </a:r>
            <a:r>
              <a:rPr lang="lt-LT" b="0" i="0" dirty="0">
                <a:effectLst/>
                <a:latin typeface="Söhne"/>
              </a:rPr>
              <a:t> </a:t>
            </a:r>
            <a:r>
              <a:rPr lang="lt-LT" b="0" i="0" dirty="0" err="1">
                <a:effectLst/>
                <a:latin typeface="Söhne"/>
              </a:rPr>
              <a:t>content</a:t>
            </a:r>
            <a:r>
              <a:rPr lang="lt-LT" b="0" i="0" dirty="0">
                <a:effectLst/>
                <a:latin typeface="Söhne"/>
              </a:rPr>
              <a:t> %} bloko turinį į prisijungimo formą.</a:t>
            </a:r>
          </a:p>
          <a:p>
            <a:pPr algn="l"/>
            <a:endParaRPr lang="lt-LT" b="1" i="0" dirty="0">
              <a:effectLst/>
              <a:latin typeface="Söhne"/>
            </a:endParaRPr>
          </a:p>
          <a:p>
            <a:pPr algn="l"/>
            <a:r>
              <a:rPr lang="lt-LT" b="1" i="0" dirty="0">
                <a:effectLst/>
                <a:latin typeface="Söhne"/>
              </a:rPr>
              <a:t>Kaip tai veikia praktikoje?</a:t>
            </a:r>
            <a:endParaRPr lang="lt-LT" b="0" i="0" dirty="0">
              <a:effectLst/>
              <a:latin typeface="Söhne"/>
            </a:endParaRPr>
          </a:p>
          <a:p>
            <a:pPr algn="l"/>
            <a:r>
              <a:rPr lang="lt-LT" b="0" i="0" dirty="0">
                <a:effectLst/>
                <a:latin typeface="Söhne"/>
              </a:rPr>
              <a:t>Jeigu vartotojas kreipsis į maršrutą, kuris naudoja </a:t>
            </a:r>
            <a:r>
              <a:rPr lang="lt-LT" b="0" i="0" dirty="0" err="1">
                <a:effectLst/>
                <a:latin typeface="Söhne"/>
              </a:rPr>
              <a:t>greetings.html</a:t>
            </a:r>
            <a:r>
              <a:rPr lang="lt-LT" b="0" i="0" dirty="0">
                <a:effectLst/>
                <a:latin typeface="Söhne"/>
              </a:rPr>
              <a:t> šabloną, </a:t>
            </a:r>
            <a:r>
              <a:rPr lang="lt-LT" b="0" i="0" dirty="0" err="1">
                <a:effectLst/>
                <a:latin typeface="Söhne"/>
              </a:rPr>
              <a:t>Flask</a:t>
            </a:r>
            <a:r>
              <a:rPr lang="lt-LT" b="0" i="0" dirty="0">
                <a:effectLst/>
                <a:latin typeface="Söhne"/>
              </a:rPr>
              <a:t> programavimo karkasas pirmiausiai pažiūrės į </a:t>
            </a:r>
            <a:r>
              <a:rPr lang="lt-LT" b="0" i="0" dirty="0" err="1">
                <a:effectLst/>
                <a:latin typeface="Söhne"/>
              </a:rPr>
              <a:t>base.html</a:t>
            </a:r>
            <a:r>
              <a:rPr lang="lt-LT" b="0" i="0" dirty="0">
                <a:effectLst/>
                <a:latin typeface="Söhne"/>
              </a:rPr>
              <a:t> šabloną ir pakeis {% </a:t>
            </a:r>
            <a:r>
              <a:rPr lang="lt-LT" b="0" i="0" dirty="0" err="1">
                <a:effectLst/>
                <a:latin typeface="Söhne"/>
              </a:rPr>
              <a:t>block</a:t>
            </a:r>
            <a:r>
              <a:rPr lang="lt-LT" b="0" i="0" dirty="0">
                <a:effectLst/>
                <a:latin typeface="Söhne"/>
              </a:rPr>
              <a:t> </a:t>
            </a:r>
            <a:r>
              <a:rPr lang="lt-LT" b="0" i="0" dirty="0" err="1">
                <a:effectLst/>
                <a:latin typeface="Söhne"/>
              </a:rPr>
              <a:t>content</a:t>
            </a:r>
            <a:r>
              <a:rPr lang="lt-LT" b="0" i="0" dirty="0">
                <a:effectLst/>
                <a:latin typeface="Söhne"/>
              </a:rPr>
              <a:t> %} bloką turiniu iš </a:t>
            </a:r>
            <a:r>
              <a:rPr lang="lt-LT" b="0" i="0" dirty="0" err="1">
                <a:effectLst/>
                <a:latin typeface="Söhne"/>
              </a:rPr>
              <a:t>greetings.html</a:t>
            </a:r>
            <a:r>
              <a:rPr lang="lt-LT" b="0" i="0" dirty="0">
                <a:effectLst/>
                <a:latin typeface="Söhne"/>
              </a:rPr>
              <a:t>.</a:t>
            </a:r>
          </a:p>
          <a:p>
            <a:pPr algn="l"/>
            <a:endParaRPr lang="lt-LT" b="1" i="0" dirty="0">
              <a:effectLst/>
              <a:latin typeface="Söhne"/>
            </a:endParaRPr>
          </a:p>
          <a:p>
            <a:pPr algn="l"/>
            <a:r>
              <a:rPr lang="lt-LT" b="1" i="0" dirty="0">
                <a:effectLst/>
                <a:latin typeface="Söhne"/>
              </a:rPr>
              <a:t>Kodėl tai yra svarbu?</a:t>
            </a:r>
            <a:endParaRPr lang="lt-LT" b="0" i="0" dirty="0">
              <a:effectLst/>
              <a:latin typeface="Söhne"/>
            </a:endParaRPr>
          </a:p>
          <a:p>
            <a:pPr algn="l"/>
            <a:r>
              <a:rPr lang="lt-LT" b="0" i="0" dirty="0">
                <a:effectLst/>
                <a:latin typeface="Söhne"/>
              </a:rPr>
              <a:t>Panaudojant šablonų išplėtimą, jūs galite greitai adaptuoti ir modifikuoti turinį skirtinguose puslapiuose, išlaikydami bendrą svetainės dizainą ir struktūrą. Tai suteikia lankstumo, efektyvumo ir tvarkingumo.</a:t>
            </a:r>
          </a:p>
          <a:p>
            <a:pPr algn="l"/>
            <a:endParaRPr lang="lt-LT" b="0" i="0" dirty="0">
              <a:effectLst/>
              <a:latin typeface="Söhne"/>
            </a:endParaRPr>
          </a:p>
          <a:p>
            <a:pPr algn="l"/>
            <a:r>
              <a:rPr lang="lt-LT" b="0" i="0" dirty="0">
                <a:effectLst/>
                <a:latin typeface="Söhne"/>
              </a:rPr>
              <a:t>Vis dėlto, norint visiškai išnaudoti šią funkciją, svarbu, kad kiekvienas šablonas turėtų skirtingą turinį. Šiuo atveju, kadangi </a:t>
            </a:r>
            <a:r>
              <a:rPr lang="lt-LT" b="0" i="0" dirty="0" err="1">
                <a:effectLst/>
                <a:latin typeface="Söhne"/>
              </a:rPr>
              <a:t>login.html</a:t>
            </a:r>
            <a:r>
              <a:rPr lang="lt-LT" b="0" i="0" dirty="0">
                <a:effectLst/>
                <a:latin typeface="Söhne"/>
              </a:rPr>
              <a:t> ir </a:t>
            </a:r>
            <a:r>
              <a:rPr lang="lt-LT" b="0" i="0" dirty="0" err="1">
                <a:effectLst/>
                <a:latin typeface="Söhne"/>
              </a:rPr>
              <a:t>greetings.html</a:t>
            </a:r>
            <a:r>
              <a:rPr lang="lt-LT" b="0" i="0" dirty="0">
                <a:effectLst/>
                <a:latin typeface="Söhne"/>
              </a:rPr>
              <a:t> turinys yra identiškas, jūs galite apsvarstyti, ar norite pridėti ką nors unikalaus į </a:t>
            </a:r>
            <a:r>
              <a:rPr lang="lt-LT" b="0" i="0" dirty="0" err="1">
                <a:effectLst/>
                <a:latin typeface="Söhne"/>
              </a:rPr>
              <a:t>greetings.html</a:t>
            </a:r>
            <a:r>
              <a:rPr lang="lt-LT" b="0" i="0" dirty="0">
                <a:effectLst/>
                <a:latin typeface="Söhne"/>
              </a:rPr>
              <a:t>, pvz., sveikinimo žinutę ar papildomas funkcijas.</a:t>
            </a:r>
          </a:p>
          <a:p>
            <a:pPr algn="l"/>
            <a:r>
              <a:rPr lang="lt-LT" b="0" i="0" dirty="0">
                <a:effectLst/>
                <a:latin typeface="Söhne"/>
              </a:rPr>
              <a:t>Tikiuosi, kad šis paaiškinimas padėjo jums dar geriau suprasti, kaip veikia šablonų išplėtimas </a:t>
            </a:r>
            <a:r>
              <a:rPr lang="lt-LT" b="0" i="0" dirty="0" err="1">
                <a:effectLst/>
                <a:latin typeface="Söhne"/>
              </a:rPr>
              <a:t>Flask'e</a:t>
            </a:r>
            <a:r>
              <a:rPr lang="lt-LT" b="0" i="0" dirty="0">
                <a:effectLst/>
                <a:latin typeface="Söhne"/>
              </a:rPr>
              <a:t> ir kaip jis gali būti pritaikytas jūsų projektuose.</a:t>
            </a:r>
          </a:p>
          <a:p>
            <a:pPr algn="l"/>
            <a:br>
              <a:rPr lang="lt-LT" b="0" i="0" dirty="0">
                <a:effectLst/>
                <a:latin typeface="Söhne"/>
              </a:rPr>
            </a:br>
            <a:endParaRPr lang="lt-LT" b="0" i="0" dirty="0">
              <a:effectLst/>
              <a:latin typeface="Söhne"/>
            </a:endParaRPr>
          </a:p>
          <a:p>
            <a:endParaRPr lang="en-LT" dirty="0"/>
          </a:p>
        </p:txBody>
      </p:sp>
      <p:sp>
        <p:nvSpPr>
          <p:cNvPr id="4" name="Slide Number Placeholder 3"/>
          <p:cNvSpPr>
            <a:spLocks noGrp="1"/>
          </p:cNvSpPr>
          <p:nvPr>
            <p:ph type="sldNum" sz="quarter" idx="5"/>
          </p:nvPr>
        </p:nvSpPr>
        <p:spPr/>
        <p:txBody>
          <a:bodyPr/>
          <a:lstStyle/>
          <a:p>
            <a:fld id="{9E46DC84-BDD5-C14F-A269-611DAA1376C2}" type="slidenum">
              <a:rPr lang="en-LT" smtClean="0"/>
              <a:t>14</a:t>
            </a:fld>
            <a:endParaRPr lang="en-LT"/>
          </a:p>
        </p:txBody>
      </p:sp>
    </p:spTree>
    <p:extLst>
      <p:ext uri="{BB962C8B-B14F-4D97-AF65-F5344CB8AC3E}">
        <p14:creationId xmlns:p14="http://schemas.microsoft.com/office/powerpoint/2010/main" val="642670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effectLst/>
                <a:latin typeface="Söhne"/>
              </a:rPr>
              <a:t>Kaip Integruoti </a:t>
            </a:r>
            <a:r>
              <a:rPr lang="lt-LT" b="1" i="0" dirty="0" err="1">
                <a:effectLst/>
                <a:latin typeface="Söhne"/>
              </a:rPr>
              <a:t>Bootstrap</a:t>
            </a:r>
            <a:r>
              <a:rPr lang="lt-LT" b="1" i="0" dirty="0">
                <a:effectLst/>
                <a:latin typeface="Söhne"/>
              </a:rPr>
              <a:t> į </a:t>
            </a:r>
            <a:r>
              <a:rPr lang="lt-LT" b="1" i="0" dirty="0" err="1">
                <a:effectLst/>
                <a:latin typeface="Söhne"/>
              </a:rPr>
              <a:t>Flask</a:t>
            </a:r>
            <a:r>
              <a:rPr lang="lt-LT" b="1" i="0" dirty="0">
                <a:effectLst/>
                <a:latin typeface="Söhne"/>
              </a:rPr>
              <a:t> Svetainę</a:t>
            </a:r>
            <a:endParaRPr lang="lt-LT" b="0" i="0" dirty="0">
              <a:effectLst/>
              <a:latin typeface="Söhne"/>
            </a:endParaRPr>
          </a:p>
          <a:p>
            <a:pPr algn="l"/>
            <a:r>
              <a:rPr lang="lt-LT" b="0" i="0" dirty="0" err="1">
                <a:effectLst/>
                <a:latin typeface="Söhne"/>
              </a:rPr>
              <a:t>Bootstrap</a:t>
            </a:r>
            <a:r>
              <a:rPr lang="lt-LT" b="0" i="0" dirty="0">
                <a:effectLst/>
                <a:latin typeface="Söhne"/>
              </a:rPr>
              <a:t> yra populiariausia priekinio plano karkaso sistema, leidžianti lengvai sukurti stilingus ir modernius tinklalapius. Integracija su </a:t>
            </a:r>
            <a:r>
              <a:rPr lang="lt-LT" b="0" i="0" dirty="0" err="1">
                <a:effectLst/>
                <a:latin typeface="Söhne"/>
              </a:rPr>
              <a:t>Flask</a:t>
            </a:r>
            <a:r>
              <a:rPr lang="lt-LT" b="0" i="0" dirty="0">
                <a:effectLst/>
                <a:latin typeface="Söhne"/>
              </a:rPr>
              <a:t> yra gana paprasta, bet yra keletas dalykų, į kuriuos reikia atkreipti dėmesį.</a:t>
            </a:r>
          </a:p>
          <a:p>
            <a:pPr algn="l"/>
            <a:endParaRPr lang="lt-LT" b="1" i="0" dirty="0">
              <a:effectLst/>
              <a:latin typeface="Söhne"/>
            </a:endParaRPr>
          </a:p>
          <a:p>
            <a:pPr algn="l"/>
            <a:r>
              <a:rPr lang="lt-LT" b="1" i="0" dirty="0">
                <a:effectLst/>
                <a:latin typeface="Söhne"/>
              </a:rPr>
              <a:t>1. Įterpiame </a:t>
            </a:r>
            <a:r>
              <a:rPr lang="lt-LT" b="1" i="0" dirty="0" err="1">
                <a:effectLst/>
                <a:latin typeface="Söhne"/>
              </a:rPr>
              <a:t>Bootstrap</a:t>
            </a:r>
            <a:r>
              <a:rPr lang="lt-LT" b="1" i="0" dirty="0">
                <a:effectLst/>
                <a:latin typeface="Söhne"/>
              </a:rPr>
              <a:t> stilių:</a:t>
            </a:r>
            <a:endParaRPr lang="lt-LT" b="0" i="0" dirty="0">
              <a:effectLst/>
              <a:latin typeface="Söhne"/>
            </a:endParaRPr>
          </a:p>
          <a:p>
            <a:pPr algn="l"/>
            <a:r>
              <a:rPr lang="lt-LT" b="0" i="0" dirty="0">
                <a:effectLst/>
                <a:latin typeface="Söhne"/>
              </a:rPr>
              <a:t>&lt;link </a:t>
            </a:r>
            <a:r>
              <a:rPr lang="lt-LT" b="0" i="0" dirty="0" err="1">
                <a:solidFill>
                  <a:srgbClr val="DF3079"/>
                </a:solidFill>
                <a:effectLst/>
                <a:latin typeface="Söhne"/>
              </a:rPr>
              <a:t>rel</a:t>
            </a:r>
            <a:r>
              <a:rPr lang="lt-LT" b="0" i="0" dirty="0">
                <a:effectLst/>
                <a:latin typeface="Söhne"/>
              </a:rPr>
              <a:t>=</a:t>
            </a:r>
            <a:r>
              <a:rPr lang="lt-LT" b="0" i="0" dirty="0">
                <a:solidFill>
                  <a:srgbClr val="00A67D"/>
                </a:solidFill>
                <a:effectLst/>
                <a:latin typeface="Söhne"/>
              </a:rPr>
              <a:t>"</a:t>
            </a:r>
            <a:r>
              <a:rPr lang="lt-LT" b="0" i="0" dirty="0" err="1">
                <a:solidFill>
                  <a:srgbClr val="00A67D"/>
                </a:solidFill>
                <a:effectLst/>
                <a:latin typeface="Söhne"/>
              </a:rPr>
              <a:t>stylesheet</a:t>
            </a:r>
            <a:r>
              <a:rPr lang="lt-LT" b="0" i="0" dirty="0">
                <a:solidFill>
                  <a:srgbClr val="00A67D"/>
                </a:solidFill>
                <a:effectLst/>
                <a:latin typeface="Söhne"/>
              </a:rPr>
              <a:t>"</a:t>
            </a:r>
            <a:r>
              <a:rPr lang="lt-LT" b="0" i="0" dirty="0">
                <a:effectLst/>
                <a:latin typeface="Söhne"/>
              </a:rPr>
              <a:t> </a:t>
            </a:r>
            <a:r>
              <a:rPr lang="lt-LT" b="0" i="0" dirty="0" err="1">
                <a:solidFill>
                  <a:srgbClr val="DF3079"/>
                </a:solidFill>
                <a:effectLst/>
                <a:latin typeface="Söhne"/>
              </a:rPr>
              <a:t>href</a:t>
            </a:r>
            <a:r>
              <a:rPr lang="lt-LT" b="0" i="0" dirty="0">
                <a:effectLst/>
                <a:latin typeface="Söhne"/>
              </a:rPr>
              <a:t>=</a:t>
            </a:r>
            <a:r>
              <a:rPr lang="lt-LT" b="0" i="0" dirty="0">
                <a:solidFill>
                  <a:srgbClr val="00A67D"/>
                </a:solidFill>
                <a:effectLst/>
                <a:latin typeface="Söhne"/>
              </a:rPr>
              <a:t>"https://</a:t>
            </a:r>
            <a:r>
              <a:rPr lang="lt-LT" b="0" i="0" dirty="0" err="1">
                <a:solidFill>
                  <a:srgbClr val="00A67D"/>
                </a:solidFill>
                <a:effectLst/>
                <a:latin typeface="Söhne"/>
              </a:rPr>
              <a:t>maxcdn.bootstrapcdn.com</a:t>
            </a:r>
            <a:r>
              <a:rPr lang="lt-LT" b="0" i="0" dirty="0">
                <a:solidFill>
                  <a:srgbClr val="00A67D"/>
                </a:solidFill>
                <a:effectLst/>
                <a:latin typeface="Söhne"/>
              </a:rPr>
              <a:t>/</a:t>
            </a:r>
            <a:r>
              <a:rPr lang="lt-LT" b="0" i="0" dirty="0" err="1">
                <a:solidFill>
                  <a:srgbClr val="00A67D"/>
                </a:solidFill>
                <a:effectLst/>
                <a:latin typeface="Söhne"/>
              </a:rPr>
              <a:t>bootstrap</a:t>
            </a:r>
            <a:r>
              <a:rPr lang="lt-LT" b="0" i="0" dirty="0">
                <a:solidFill>
                  <a:srgbClr val="00A67D"/>
                </a:solidFill>
                <a:effectLst/>
                <a:latin typeface="Söhne"/>
              </a:rPr>
              <a:t>/4.5.0/</a:t>
            </a:r>
            <a:r>
              <a:rPr lang="lt-LT" b="0" i="0" dirty="0" err="1">
                <a:solidFill>
                  <a:srgbClr val="00A67D"/>
                </a:solidFill>
                <a:effectLst/>
                <a:latin typeface="Söhne"/>
              </a:rPr>
              <a:t>css</a:t>
            </a:r>
            <a:r>
              <a:rPr lang="lt-LT" b="0" i="0" dirty="0">
                <a:solidFill>
                  <a:srgbClr val="00A67D"/>
                </a:solidFill>
                <a:effectLst/>
                <a:latin typeface="Söhne"/>
              </a:rPr>
              <a:t>/</a:t>
            </a:r>
            <a:r>
              <a:rPr lang="lt-LT" b="0" i="0" dirty="0" err="1">
                <a:solidFill>
                  <a:srgbClr val="00A67D"/>
                </a:solidFill>
                <a:effectLst/>
                <a:latin typeface="Söhne"/>
              </a:rPr>
              <a:t>bootstrap.min.css</a:t>
            </a:r>
            <a:r>
              <a:rPr lang="lt-LT" b="0" i="0" dirty="0">
                <a:solidFill>
                  <a:srgbClr val="00A67D"/>
                </a:solidFill>
                <a:effectLst/>
                <a:latin typeface="Söhne"/>
              </a:rPr>
              <a:t>"</a:t>
            </a:r>
            <a:r>
              <a:rPr lang="lt-LT" b="0" i="0" dirty="0">
                <a:effectLst/>
                <a:latin typeface="Söhne"/>
              </a:rPr>
              <a:t>&gt; </a:t>
            </a:r>
          </a:p>
          <a:p>
            <a:pPr algn="l"/>
            <a:endParaRPr lang="lt-LT" b="0" i="0" dirty="0">
              <a:effectLst/>
              <a:latin typeface="Söhne"/>
            </a:endParaRPr>
          </a:p>
          <a:p>
            <a:pPr algn="l"/>
            <a:r>
              <a:rPr lang="lt-LT" b="0" i="0" dirty="0">
                <a:effectLst/>
                <a:latin typeface="Söhne"/>
              </a:rPr>
              <a:t>Čia mes nurodome nuorodą į </a:t>
            </a:r>
            <a:r>
              <a:rPr lang="lt-LT" b="0" i="0" dirty="0" err="1">
                <a:effectLst/>
                <a:latin typeface="Söhne"/>
              </a:rPr>
              <a:t>Bootstrap</a:t>
            </a:r>
            <a:r>
              <a:rPr lang="lt-LT" b="0" i="0" dirty="0">
                <a:effectLst/>
                <a:latin typeface="Söhne"/>
              </a:rPr>
              <a:t> stilių. Tai yra </a:t>
            </a:r>
            <a:r>
              <a:rPr lang="lt-LT" b="0" i="0" dirty="0" err="1">
                <a:effectLst/>
                <a:latin typeface="Söhne"/>
              </a:rPr>
              <a:t>eksterninė</a:t>
            </a:r>
            <a:r>
              <a:rPr lang="lt-LT" b="0" i="0" dirty="0">
                <a:effectLst/>
                <a:latin typeface="Söhne"/>
              </a:rPr>
              <a:t> nuoroda, todėl mums nereikia parsisiųsti jokių failų - viskas veikia tiesiog per internetą.</a:t>
            </a:r>
          </a:p>
          <a:p>
            <a:pPr algn="l"/>
            <a:endParaRPr lang="lt-LT" b="1" i="0" dirty="0">
              <a:effectLst/>
              <a:latin typeface="Söhne"/>
            </a:endParaRPr>
          </a:p>
          <a:p>
            <a:pPr algn="l"/>
            <a:r>
              <a:rPr lang="lt-LT" b="1" i="0" dirty="0">
                <a:effectLst/>
                <a:latin typeface="Söhne"/>
              </a:rPr>
              <a:t>2. Įterpiame būtinas bibliotekas:</a:t>
            </a:r>
            <a:endParaRPr lang="lt-LT" b="0" i="0" dirty="0">
              <a:effectLst/>
              <a:latin typeface="Söhne"/>
            </a:endParaRPr>
          </a:p>
          <a:p>
            <a:pPr algn="l"/>
            <a:r>
              <a:rPr lang="lt-LT" b="0" i="0" dirty="0" err="1">
                <a:effectLst/>
                <a:latin typeface="Söhne"/>
              </a:rPr>
              <a:t>Bootstrap</a:t>
            </a:r>
            <a:r>
              <a:rPr lang="lt-LT" b="0" i="0" dirty="0">
                <a:effectLst/>
                <a:latin typeface="Söhne"/>
              </a:rPr>
              <a:t> naudoja </a:t>
            </a:r>
            <a:r>
              <a:rPr lang="lt-LT" b="0" i="0" dirty="0" err="1">
                <a:effectLst/>
                <a:latin typeface="Söhne"/>
              </a:rPr>
              <a:t>jQuery</a:t>
            </a:r>
            <a:r>
              <a:rPr lang="lt-LT" b="0" i="0" dirty="0">
                <a:effectLst/>
                <a:latin typeface="Söhne"/>
              </a:rPr>
              <a:t> ir </a:t>
            </a:r>
            <a:r>
              <a:rPr lang="lt-LT" b="0" i="0" dirty="0" err="1">
                <a:effectLst/>
                <a:latin typeface="Söhne"/>
              </a:rPr>
              <a:t>Popper.js</a:t>
            </a:r>
            <a:r>
              <a:rPr lang="lt-LT" b="0" i="0" dirty="0">
                <a:effectLst/>
                <a:latin typeface="Söhne"/>
              </a:rPr>
              <a:t>, tad turime juos įtraukti:</a:t>
            </a:r>
          </a:p>
          <a:p>
            <a:pPr algn="l"/>
            <a:r>
              <a:rPr lang="lt-LT" b="0" i="0" dirty="0">
                <a:effectLst/>
                <a:latin typeface="Söhne"/>
              </a:rPr>
              <a:t>&lt;</a:t>
            </a:r>
            <a:r>
              <a:rPr lang="lt-LT" b="0" i="0" dirty="0" err="1">
                <a:effectLst/>
                <a:latin typeface="Söhne"/>
              </a:rPr>
              <a:t>script</a:t>
            </a:r>
            <a:r>
              <a:rPr lang="lt-LT" b="0" i="0" dirty="0">
                <a:effectLst/>
                <a:latin typeface="Söhne"/>
              </a:rPr>
              <a:t> </a:t>
            </a:r>
            <a:r>
              <a:rPr lang="lt-LT" b="0" i="0" dirty="0" err="1">
                <a:solidFill>
                  <a:srgbClr val="DF3079"/>
                </a:solidFill>
                <a:effectLst/>
                <a:latin typeface="Söhne"/>
              </a:rPr>
              <a:t>src</a:t>
            </a:r>
            <a:r>
              <a:rPr lang="lt-LT" b="0" i="0" dirty="0">
                <a:effectLst/>
                <a:latin typeface="Söhne"/>
              </a:rPr>
              <a:t>=</a:t>
            </a:r>
            <a:r>
              <a:rPr lang="lt-LT" b="0" i="0" dirty="0">
                <a:solidFill>
                  <a:srgbClr val="00A67D"/>
                </a:solidFill>
                <a:effectLst/>
                <a:latin typeface="Söhne"/>
              </a:rPr>
              <a:t>"https://</a:t>
            </a:r>
            <a:r>
              <a:rPr lang="lt-LT" b="0" i="0" dirty="0" err="1">
                <a:solidFill>
                  <a:srgbClr val="00A67D"/>
                </a:solidFill>
                <a:effectLst/>
                <a:latin typeface="Söhne"/>
              </a:rPr>
              <a:t>ajax.googleapis.com</a:t>
            </a:r>
            <a:r>
              <a:rPr lang="lt-LT" b="0" i="0" dirty="0">
                <a:solidFill>
                  <a:srgbClr val="00A67D"/>
                </a:solidFill>
                <a:effectLst/>
                <a:latin typeface="Söhne"/>
              </a:rPr>
              <a:t>/</a:t>
            </a:r>
            <a:r>
              <a:rPr lang="lt-LT" b="0" i="0" dirty="0" err="1">
                <a:solidFill>
                  <a:srgbClr val="00A67D"/>
                </a:solidFill>
                <a:effectLst/>
                <a:latin typeface="Söhne"/>
              </a:rPr>
              <a:t>ajax</a:t>
            </a:r>
            <a:r>
              <a:rPr lang="lt-LT" b="0" i="0" dirty="0">
                <a:solidFill>
                  <a:srgbClr val="00A67D"/>
                </a:solidFill>
                <a:effectLst/>
                <a:latin typeface="Söhne"/>
              </a:rPr>
              <a:t>/</a:t>
            </a:r>
            <a:r>
              <a:rPr lang="lt-LT" b="0" i="0" dirty="0" err="1">
                <a:solidFill>
                  <a:srgbClr val="00A67D"/>
                </a:solidFill>
                <a:effectLst/>
                <a:latin typeface="Söhne"/>
              </a:rPr>
              <a:t>libs</a:t>
            </a:r>
            <a:r>
              <a:rPr lang="lt-LT" b="0" i="0" dirty="0">
                <a:solidFill>
                  <a:srgbClr val="00A67D"/>
                </a:solidFill>
                <a:effectLst/>
                <a:latin typeface="Söhne"/>
              </a:rPr>
              <a:t>/</a:t>
            </a:r>
            <a:r>
              <a:rPr lang="lt-LT" b="0" i="0" dirty="0" err="1">
                <a:solidFill>
                  <a:srgbClr val="00A67D"/>
                </a:solidFill>
                <a:effectLst/>
                <a:latin typeface="Söhne"/>
              </a:rPr>
              <a:t>jquery</a:t>
            </a:r>
            <a:r>
              <a:rPr lang="lt-LT" b="0" i="0" dirty="0">
                <a:solidFill>
                  <a:srgbClr val="00A67D"/>
                </a:solidFill>
                <a:effectLst/>
                <a:latin typeface="Söhne"/>
              </a:rPr>
              <a:t>/3.5.1/</a:t>
            </a:r>
            <a:r>
              <a:rPr lang="lt-LT" b="0" i="0" dirty="0" err="1">
                <a:solidFill>
                  <a:srgbClr val="00A67D"/>
                </a:solidFill>
                <a:effectLst/>
                <a:latin typeface="Söhne"/>
              </a:rPr>
              <a:t>jquery.min.js</a:t>
            </a:r>
            <a:r>
              <a:rPr lang="lt-LT" b="0" i="0" dirty="0">
                <a:solidFill>
                  <a:srgbClr val="00A67D"/>
                </a:solidFill>
                <a:effectLst/>
                <a:latin typeface="Söhne"/>
              </a:rPr>
              <a:t>"</a:t>
            </a:r>
            <a:r>
              <a:rPr lang="lt-LT" b="0" i="0" dirty="0">
                <a:effectLst/>
                <a:latin typeface="Söhne"/>
              </a:rPr>
              <a:t>&gt;&lt;/</a:t>
            </a:r>
            <a:r>
              <a:rPr lang="lt-LT" b="0" i="0" dirty="0" err="1">
                <a:effectLst/>
                <a:latin typeface="Söhne"/>
              </a:rPr>
              <a:t>script</a:t>
            </a:r>
            <a:r>
              <a:rPr lang="lt-LT" b="0" i="0" dirty="0">
                <a:effectLst/>
                <a:latin typeface="Söhne"/>
              </a:rPr>
              <a:t>&gt; &lt;</a:t>
            </a:r>
            <a:r>
              <a:rPr lang="lt-LT" b="0" i="0" dirty="0" err="1">
                <a:effectLst/>
                <a:latin typeface="Söhne"/>
              </a:rPr>
              <a:t>script</a:t>
            </a:r>
            <a:r>
              <a:rPr lang="lt-LT" b="0" i="0" dirty="0">
                <a:effectLst/>
                <a:latin typeface="Söhne"/>
              </a:rPr>
              <a:t> </a:t>
            </a:r>
            <a:r>
              <a:rPr lang="lt-LT" b="0" i="0" dirty="0" err="1">
                <a:solidFill>
                  <a:srgbClr val="DF3079"/>
                </a:solidFill>
                <a:effectLst/>
                <a:latin typeface="Söhne"/>
              </a:rPr>
              <a:t>src</a:t>
            </a:r>
            <a:r>
              <a:rPr lang="lt-LT" b="0" i="0" dirty="0">
                <a:effectLst/>
                <a:latin typeface="Söhne"/>
              </a:rPr>
              <a:t>=</a:t>
            </a:r>
            <a:r>
              <a:rPr lang="lt-LT" b="0" i="0" dirty="0">
                <a:solidFill>
                  <a:srgbClr val="00A67D"/>
                </a:solidFill>
                <a:effectLst/>
                <a:latin typeface="Söhne"/>
              </a:rPr>
              <a:t>"https://</a:t>
            </a:r>
            <a:r>
              <a:rPr lang="lt-LT" b="0" i="0" dirty="0" err="1">
                <a:solidFill>
                  <a:srgbClr val="00A67D"/>
                </a:solidFill>
                <a:effectLst/>
                <a:latin typeface="Söhne"/>
              </a:rPr>
              <a:t>cdnjs.cloudflare.com</a:t>
            </a:r>
            <a:r>
              <a:rPr lang="lt-LT" b="0" i="0" dirty="0">
                <a:solidFill>
                  <a:srgbClr val="00A67D"/>
                </a:solidFill>
                <a:effectLst/>
                <a:latin typeface="Söhne"/>
              </a:rPr>
              <a:t>/</a:t>
            </a:r>
            <a:r>
              <a:rPr lang="lt-LT" b="0" i="0" dirty="0" err="1">
                <a:solidFill>
                  <a:srgbClr val="00A67D"/>
                </a:solidFill>
                <a:effectLst/>
                <a:latin typeface="Söhne"/>
              </a:rPr>
              <a:t>ajax</a:t>
            </a:r>
            <a:r>
              <a:rPr lang="lt-LT" b="0" i="0" dirty="0">
                <a:solidFill>
                  <a:srgbClr val="00A67D"/>
                </a:solidFill>
                <a:effectLst/>
                <a:latin typeface="Söhne"/>
              </a:rPr>
              <a:t>/</a:t>
            </a:r>
            <a:r>
              <a:rPr lang="lt-LT" b="0" i="0" dirty="0" err="1">
                <a:solidFill>
                  <a:srgbClr val="00A67D"/>
                </a:solidFill>
                <a:effectLst/>
                <a:latin typeface="Söhne"/>
              </a:rPr>
              <a:t>libs</a:t>
            </a:r>
            <a:r>
              <a:rPr lang="lt-LT" b="0" i="0" dirty="0">
                <a:solidFill>
                  <a:srgbClr val="00A67D"/>
                </a:solidFill>
                <a:effectLst/>
                <a:latin typeface="Söhne"/>
              </a:rPr>
              <a:t>/</a:t>
            </a:r>
            <a:r>
              <a:rPr lang="lt-LT" b="0" i="0" dirty="0" err="1">
                <a:solidFill>
                  <a:srgbClr val="00A67D"/>
                </a:solidFill>
                <a:effectLst/>
                <a:latin typeface="Söhne"/>
              </a:rPr>
              <a:t>popper.js</a:t>
            </a:r>
            <a:r>
              <a:rPr lang="lt-LT" b="0" i="0" dirty="0">
                <a:solidFill>
                  <a:srgbClr val="00A67D"/>
                </a:solidFill>
                <a:effectLst/>
                <a:latin typeface="Söhne"/>
              </a:rPr>
              <a:t>/1.16.0/</a:t>
            </a:r>
            <a:r>
              <a:rPr lang="lt-LT" b="0" i="0" dirty="0" err="1">
                <a:solidFill>
                  <a:srgbClr val="00A67D"/>
                </a:solidFill>
                <a:effectLst/>
                <a:latin typeface="Söhne"/>
              </a:rPr>
              <a:t>umd</a:t>
            </a:r>
            <a:r>
              <a:rPr lang="lt-LT" b="0" i="0" dirty="0">
                <a:solidFill>
                  <a:srgbClr val="00A67D"/>
                </a:solidFill>
                <a:effectLst/>
                <a:latin typeface="Söhne"/>
              </a:rPr>
              <a:t>/</a:t>
            </a:r>
            <a:r>
              <a:rPr lang="lt-LT" b="0" i="0" dirty="0" err="1">
                <a:solidFill>
                  <a:srgbClr val="00A67D"/>
                </a:solidFill>
                <a:effectLst/>
                <a:latin typeface="Söhne"/>
              </a:rPr>
              <a:t>popper.min.js</a:t>
            </a:r>
            <a:r>
              <a:rPr lang="lt-LT" b="0" i="0" dirty="0">
                <a:solidFill>
                  <a:srgbClr val="00A67D"/>
                </a:solidFill>
                <a:effectLst/>
                <a:latin typeface="Söhne"/>
              </a:rPr>
              <a:t>"</a:t>
            </a:r>
            <a:r>
              <a:rPr lang="lt-LT" b="0" i="0" dirty="0">
                <a:effectLst/>
                <a:latin typeface="Söhne"/>
              </a:rPr>
              <a:t>&gt;&lt;/</a:t>
            </a:r>
            <a:r>
              <a:rPr lang="lt-LT" b="0" i="0" dirty="0" err="1">
                <a:effectLst/>
                <a:latin typeface="Söhne"/>
              </a:rPr>
              <a:t>script</a:t>
            </a:r>
            <a:r>
              <a:rPr lang="lt-LT" b="0" i="0" dirty="0">
                <a:effectLst/>
                <a:latin typeface="Söhne"/>
              </a:rPr>
              <a:t>&gt; </a:t>
            </a:r>
          </a:p>
          <a:p>
            <a:pPr algn="l"/>
            <a:endParaRPr lang="lt-LT" b="1" i="0" dirty="0">
              <a:effectLst/>
              <a:latin typeface="Söhne"/>
            </a:endParaRPr>
          </a:p>
          <a:p>
            <a:pPr algn="l"/>
            <a:r>
              <a:rPr lang="lt-LT" b="1" i="0" dirty="0">
                <a:effectLst/>
                <a:latin typeface="Söhne"/>
              </a:rPr>
              <a:t>3. Galiausiai įterpiame </a:t>
            </a:r>
            <a:r>
              <a:rPr lang="lt-LT" b="1" i="0" dirty="0" err="1">
                <a:effectLst/>
                <a:latin typeface="Söhne"/>
              </a:rPr>
              <a:t>Bootstrap</a:t>
            </a:r>
            <a:r>
              <a:rPr lang="lt-LT" b="1" i="0" dirty="0">
                <a:effectLst/>
                <a:latin typeface="Söhne"/>
              </a:rPr>
              <a:t> JavaScript kodą:</a:t>
            </a:r>
            <a:endParaRPr lang="lt-LT" b="0" i="0" dirty="0">
              <a:effectLst/>
              <a:latin typeface="Söhne"/>
            </a:endParaRPr>
          </a:p>
          <a:p>
            <a:pPr algn="l"/>
            <a:r>
              <a:rPr lang="lt-LT" b="0" i="0" dirty="0">
                <a:effectLst/>
                <a:latin typeface="Söhne"/>
              </a:rPr>
              <a:t>&lt;</a:t>
            </a:r>
            <a:r>
              <a:rPr lang="lt-LT" b="0" i="0" dirty="0" err="1">
                <a:effectLst/>
                <a:latin typeface="Söhne"/>
              </a:rPr>
              <a:t>script</a:t>
            </a:r>
            <a:r>
              <a:rPr lang="lt-LT" b="0" i="0" dirty="0">
                <a:effectLst/>
                <a:latin typeface="Söhne"/>
              </a:rPr>
              <a:t> </a:t>
            </a:r>
            <a:r>
              <a:rPr lang="lt-LT" b="0" i="0" dirty="0" err="1">
                <a:solidFill>
                  <a:srgbClr val="DF3079"/>
                </a:solidFill>
                <a:effectLst/>
                <a:latin typeface="Söhne"/>
              </a:rPr>
              <a:t>src</a:t>
            </a:r>
            <a:r>
              <a:rPr lang="lt-LT" b="0" i="0" dirty="0">
                <a:effectLst/>
                <a:latin typeface="Söhne"/>
              </a:rPr>
              <a:t>=</a:t>
            </a:r>
            <a:r>
              <a:rPr lang="lt-LT" b="0" i="0" dirty="0">
                <a:solidFill>
                  <a:srgbClr val="00A67D"/>
                </a:solidFill>
                <a:effectLst/>
                <a:latin typeface="Söhne"/>
              </a:rPr>
              <a:t>"https://</a:t>
            </a:r>
            <a:r>
              <a:rPr lang="lt-LT" b="0" i="0" dirty="0" err="1">
                <a:solidFill>
                  <a:srgbClr val="00A67D"/>
                </a:solidFill>
                <a:effectLst/>
                <a:latin typeface="Söhne"/>
              </a:rPr>
              <a:t>maxcdn.bootstrapcdn.com</a:t>
            </a:r>
            <a:r>
              <a:rPr lang="lt-LT" b="0" i="0" dirty="0">
                <a:solidFill>
                  <a:srgbClr val="00A67D"/>
                </a:solidFill>
                <a:effectLst/>
                <a:latin typeface="Söhne"/>
              </a:rPr>
              <a:t>/</a:t>
            </a:r>
            <a:r>
              <a:rPr lang="lt-LT" b="0" i="0" dirty="0" err="1">
                <a:solidFill>
                  <a:srgbClr val="00A67D"/>
                </a:solidFill>
                <a:effectLst/>
                <a:latin typeface="Söhne"/>
              </a:rPr>
              <a:t>bootstrap</a:t>
            </a:r>
            <a:r>
              <a:rPr lang="lt-LT" b="0" i="0" dirty="0">
                <a:solidFill>
                  <a:srgbClr val="00A67D"/>
                </a:solidFill>
                <a:effectLst/>
                <a:latin typeface="Söhne"/>
              </a:rPr>
              <a:t>/4.5.0/</a:t>
            </a:r>
            <a:r>
              <a:rPr lang="lt-LT" b="0" i="0" dirty="0" err="1">
                <a:solidFill>
                  <a:srgbClr val="00A67D"/>
                </a:solidFill>
                <a:effectLst/>
                <a:latin typeface="Söhne"/>
              </a:rPr>
              <a:t>js</a:t>
            </a:r>
            <a:r>
              <a:rPr lang="lt-LT" b="0" i="0" dirty="0">
                <a:solidFill>
                  <a:srgbClr val="00A67D"/>
                </a:solidFill>
                <a:effectLst/>
                <a:latin typeface="Söhne"/>
              </a:rPr>
              <a:t>/</a:t>
            </a:r>
            <a:r>
              <a:rPr lang="lt-LT" b="0" i="0" dirty="0" err="1">
                <a:solidFill>
                  <a:srgbClr val="00A67D"/>
                </a:solidFill>
                <a:effectLst/>
                <a:latin typeface="Söhne"/>
              </a:rPr>
              <a:t>bootstrap.min.js</a:t>
            </a:r>
            <a:r>
              <a:rPr lang="lt-LT" b="0" i="0" dirty="0">
                <a:solidFill>
                  <a:srgbClr val="00A67D"/>
                </a:solidFill>
                <a:effectLst/>
                <a:latin typeface="Söhne"/>
              </a:rPr>
              <a:t>"</a:t>
            </a:r>
            <a:r>
              <a:rPr lang="lt-LT" b="0" i="0" dirty="0">
                <a:effectLst/>
                <a:latin typeface="Söhne"/>
              </a:rPr>
              <a:t>&gt;&lt;/</a:t>
            </a:r>
            <a:r>
              <a:rPr lang="lt-LT" b="0" i="0" dirty="0" err="1">
                <a:effectLst/>
                <a:latin typeface="Söhne"/>
              </a:rPr>
              <a:t>script</a:t>
            </a:r>
            <a:r>
              <a:rPr lang="lt-LT" b="0" i="0" dirty="0">
                <a:effectLst/>
                <a:latin typeface="Söhne"/>
              </a:rPr>
              <a:t>&gt; </a:t>
            </a:r>
          </a:p>
          <a:p>
            <a:pPr algn="l"/>
            <a:endParaRPr lang="lt-LT" b="1" i="0" dirty="0">
              <a:effectLst/>
              <a:latin typeface="Söhne"/>
            </a:endParaRPr>
          </a:p>
          <a:p>
            <a:pPr algn="l"/>
            <a:r>
              <a:rPr lang="lt-LT" b="1" i="0" dirty="0">
                <a:effectLst/>
                <a:latin typeface="Söhne"/>
              </a:rPr>
              <a:t>4. </a:t>
            </a:r>
            <a:r>
              <a:rPr lang="lt-LT" b="1" i="0" dirty="0" err="1">
                <a:effectLst/>
                <a:latin typeface="Söhne"/>
              </a:rPr>
              <a:t>Bootstrap</a:t>
            </a:r>
            <a:r>
              <a:rPr lang="lt-LT" b="1" i="0" dirty="0">
                <a:effectLst/>
                <a:latin typeface="Söhne"/>
              </a:rPr>
              <a:t> komponentai:</a:t>
            </a:r>
            <a:endParaRPr lang="lt-LT" b="0" i="0" dirty="0">
              <a:effectLst/>
              <a:latin typeface="Söhne"/>
            </a:endParaRPr>
          </a:p>
          <a:p>
            <a:pPr algn="l"/>
            <a:r>
              <a:rPr lang="lt-LT" b="0" i="0" dirty="0">
                <a:effectLst/>
                <a:latin typeface="Söhne"/>
              </a:rPr>
              <a:t>Dabartinis šablonas jau turi keletą </a:t>
            </a:r>
            <a:r>
              <a:rPr lang="lt-LT" b="0" i="0" dirty="0" err="1">
                <a:effectLst/>
                <a:latin typeface="Söhne"/>
              </a:rPr>
              <a:t>Bootstrap</a:t>
            </a:r>
            <a:r>
              <a:rPr lang="lt-LT" b="0" i="0" dirty="0">
                <a:effectLst/>
                <a:latin typeface="Söhne"/>
              </a:rPr>
              <a:t> komponentų. Pavyzdžiui, mes matome </a:t>
            </a:r>
            <a:r>
              <a:rPr lang="lt-LT" b="0" i="0" dirty="0" err="1">
                <a:effectLst/>
                <a:latin typeface="Söhne"/>
              </a:rPr>
              <a:t>navbar</a:t>
            </a:r>
            <a:r>
              <a:rPr lang="lt-LT" b="0" i="0" dirty="0">
                <a:effectLst/>
                <a:latin typeface="Söhne"/>
              </a:rPr>
              <a:t>, tai yra navigacinė juosta, kuri yra vienas iš populiariausių </a:t>
            </a:r>
            <a:r>
              <a:rPr lang="lt-LT" b="0" i="0" dirty="0" err="1">
                <a:effectLst/>
                <a:latin typeface="Söhne"/>
              </a:rPr>
              <a:t>Bootstrap</a:t>
            </a:r>
            <a:r>
              <a:rPr lang="lt-LT" b="0" i="0" dirty="0">
                <a:effectLst/>
                <a:latin typeface="Söhne"/>
              </a:rPr>
              <a:t> komponentų. Taip pat yra </a:t>
            </a:r>
            <a:r>
              <a:rPr lang="lt-LT" b="0" i="0" dirty="0" err="1">
                <a:effectLst/>
                <a:latin typeface="Söhne"/>
              </a:rPr>
              <a:t>jumbotron</a:t>
            </a:r>
            <a:r>
              <a:rPr lang="lt-LT" b="0" i="0" dirty="0">
                <a:effectLst/>
                <a:latin typeface="Söhne"/>
              </a:rPr>
              <a:t>, kuris yra didelis antraštės skyrius, dažnai naudojamas pradiniame puslapyje.</a:t>
            </a:r>
          </a:p>
          <a:p>
            <a:pPr algn="l"/>
            <a:endParaRPr lang="lt-LT" b="1" i="0" dirty="0">
              <a:effectLst/>
              <a:latin typeface="Söhne"/>
            </a:endParaRPr>
          </a:p>
          <a:p>
            <a:pPr algn="l"/>
            <a:r>
              <a:rPr lang="lt-LT" b="1" i="0" dirty="0">
                <a:effectLst/>
                <a:latin typeface="Söhne"/>
              </a:rPr>
              <a:t>5. Blokų naudojimas su </a:t>
            </a:r>
            <a:r>
              <a:rPr lang="lt-LT" b="1" i="0" dirty="0" err="1">
                <a:effectLst/>
                <a:latin typeface="Söhne"/>
              </a:rPr>
              <a:t>Flask</a:t>
            </a:r>
            <a:r>
              <a:rPr lang="lt-LT" b="1" i="0" dirty="0">
                <a:effectLst/>
                <a:latin typeface="Söhne"/>
              </a:rPr>
              <a:t>:</a:t>
            </a:r>
            <a:endParaRPr lang="lt-LT" b="0" i="0" dirty="0">
              <a:effectLst/>
              <a:latin typeface="Söhne"/>
            </a:endParaRPr>
          </a:p>
          <a:p>
            <a:pPr algn="l"/>
            <a:endParaRPr lang="lt-LT" b="0" i="0" dirty="0">
              <a:effectLst/>
              <a:latin typeface="Söhne"/>
            </a:endParaRPr>
          </a:p>
          <a:p>
            <a:pPr algn="l"/>
            <a:r>
              <a:rPr lang="lt-LT" b="0" i="0" dirty="0">
                <a:effectLst/>
                <a:latin typeface="Söhne"/>
              </a:rPr>
              <a:t>Šablonas taip pat turi {% </a:t>
            </a:r>
            <a:r>
              <a:rPr lang="lt-LT" b="0" i="0" dirty="0" err="1">
                <a:effectLst/>
                <a:latin typeface="Söhne"/>
              </a:rPr>
              <a:t>block</a:t>
            </a:r>
            <a:r>
              <a:rPr lang="lt-LT" b="0" i="0" dirty="0">
                <a:effectLst/>
                <a:latin typeface="Söhne"/>
              </a:rPr>
              <a:t> </a:t>
            </a:r>
            <a:r>
              <a:rPr lang="lt-LT" b="0" i="0" dirty="0" err="1">
                <a:effectLst/>
                <a:latin typeface="Söhne"/>
              </a:rPr>
              <a:t>content</a:t>
            </a:r>
            <a:r>
              <a:rPr lang="lt-LT" b="0" i="0" dirty="0">
                <a:effectLst/>
                <a:latin typeface="Söhne"/>
              </a:rPr>
              <a:t> %} {% </a:t>
            </a:r>
            <a:r>
              <a:rPr lang="lt-LT" b="0" i="0" dirty="0" err="1">
                <a:effectLst/>
                <a:latin typeface="Söhne"/>
              </a:rPr>
              <a:t>endblock</a:t>
            </a:r>
            <a:r>
              <a:rPr lang="lt-LT" b="0" i="0" dirty="0">
                <a:effectLst/>
                <a:latin typeface="Söhne"/>
              </a:rPr>
              <a:t> %}, kuris yra </a:t>
            </a:r>
            <a:r>
              <a:rPr lang="lt-LT" b="0" i="0" dirty="0" err="1">
                <a:effectLst/>
                <a:latin typeface="Söhne"/>
              </a:rPr>
              <a:t>Flask</a:t>
            </a:r>
            <a:r>
              <a:rPr lang="lt-LT" b="0" i="0" dirty="0">
                <a:effectLst/>
                <a:latin typeface="Söhne"/>
              </a:rPr>
              <a:t> būdas leisti jums modifikuoti šio bloko turinį kiekviename išvestiniame šablone.</a:t>
            </a:r>
          </a:p>
          <a:p>
            <a:pPr algn="l"/>
            <a:endParaRPr lang="lt-LT" b="0" i="0" dirty="0">
              <a:effectLst/>
              <a:latin typeface="Söhne"/>
            </a:endParaRPr>
          </a:p>
          <a:p>
            <a:pPr algn="l"/>
            <a:r>
              <a:rPr lang="lt-LT" b="0" i="0" dirty="0">
                <a:effectLst/>
                <a:latin typeface="Söhne"/>
              </a:rPr>
              <a:t>Vis dėlto, kai naudojate </a:t>
            </a:r>
            <a:r>
              <a:rPr lang="lt-LT" b="0" i="0" dirty="0" err="1">
                <a:effectLst/>
                <a:latin typeface="Söhne"/>
              </a:rPr>
              <a:t>Bootstrap</a:t>
            </a:r>
            <a:r>
              <a:rPr lang="lt-LT" b="0" i="0" dirty="0">
                <a:effectLst/>
                <a:latin typeface="Söhne"/>
              </a:rPr>
              <a:t>, visada gerai pažvelgti į oficialią </a:t>
            </a:r>
            <a:r>
              <a:rPr lang="lt-LT" b="0" i="0" dirty="0" err="1">
                <a:effectLst/>
                <a:latin typeface="Söhne"/>
              </a:rPr>
              <a:t>Bootstrap</a:t>
            </a:r>
            <a:r>
              <a:rPr lang="lt-LT" b="0" i="0" dirty="0">
                <a:effectLst/>
                <a:latin typeface="Söhne"/>
              </a:rPr>
              <a:t> dokumentaciją. Tai padės suprasti kiekvieną komponentą, jų stilius ir galimus modifikacijas, kurias galite atlikti. Taip pat, jei planuojate kurti daugiau pažangių svetainių, galbūt norėsite apsvarstyti </a:t>
            </a:r>
            <a:r>
              <a:rPr lang="lt-LT" b="0" i="0" dirty="0" err="1">
                <a:effectLst/>
                <a:latin typeface="Söhne"/>
              </a:rPr>
              <a:t>Bootstrap</a:t>
            </a:r>
            <a:r>
              <a:rPr lang="lt-LT" b="0" i="0" dirty="0">
                <a:effectLst/>
                <a:latin typeface="Söhne"/>
              </a:rPr>
              <a:t> temų naudojimą ar net kurti savo pasirinktinius stilius.</a:t>
            </a:r>
          </a:p>
          <a:p>
            <a:pPr algn="l"/>
            <a:endParaRPr lang="lt-LT" b="0" i="0" dirty="0">
              <a:effectLst/>
              <a:latin typeface="Söhne"/>
            </a:endParaRPr>
          </a:p>
          <a:p>
            <a:pPr algn="l"/>
            <a:r>
              <a:rPr lang="lt-LT" b="0" i="0" dirty="0">
                <a:effectLst/>
                <a:latin typeface="Söhne"/>
              </a:rPr>
              <a:t>Tikiuosi, kad šis paaiškinimas padėjo jums suprasti, kaip naudoti </a:t>
            </a:r>
            <a:r>
              <a:rPr lang="lt-LT" b="0" i="0" dirty="0" err="1">
                <a:effectLst/>
                <a:latin typeface="Söhne"/>
              </a:rPr>
              <a:t>Bootstrap</a:t>
            </a:r>
            <a:r>
              <a:rPr lang="lt-LT" b="0" i="0" dirty="0">
                <a:effectLst/>
                <a:latin typeface="Söhne"/>
              </a:rPr>
              <a:t> su </a:t>
            </a:r>
            <a:r>
              <a:rPr lang="lt-LT" b="0" i="0" dirty="0" err="1">
                <a:effectLst/>
                <a:latin typeface="Söhne"/>
              </a:rPr>
              <a:t>Flask</a:t>
            </a:r>
            <a:r>
              <a:rPr lang="lt-LT" b="0" i="0" dirty="0">
                <a:effectLst/>
                <a:latin typeface="Söhne"/>
              </a:rPr>
              <a:t>, ir kaip tai gali padėti jums kurti gražias ir funkcionalias svetaines.</a:t>
            </a:r>
          </a:p>
          <a:p>
            <a:pPr algn="l"/>
            <a:br>
              <a:rPr lang="lt-LT" b="0" i="0" dirty="0">
                <a:effectLst/>
                <a:latin typeface="Söhne"/>
              </a:rPr>
            </a:br>
            <a:endParaRPr lang="lt-LT" b="0" i="0" dirty="0">
              <a:effectLst/>
              <a:latin typeface="Söhne"/>
            </a:endParaRPr>
          </a:p>
          <a:p>
            <a:endParaRPr lang="en-LT" dirty="0"/>
          </a:p>
        </p:txBody>
      </p:sp>
      <p:sp>
        <p:nvSpPr>
          <p:cNvPr id="4" name="Slide Number Placeholder 3"/>
          <p:cNvSpPr>
            <a:spLocks noGrp="1"/>
          </p:cNvSpPr>
          <p:nvPr>
            <p:ph type="sldNum" sz="quarter" idx="5"/>
          </p:nvPr>
        </p:nvSpPr>
        <p:spPr/>
        <p:txBody>
          <a:bodyPr/>
          <a:lstStyle/>
          <a:p>
            <a:fld id="{9E46DC84-BDD5-C14F-A269-611DAA1376C2}" type="slidenum">
              <a:rPr lang="en-LT" smtClean="0"/>
              <a:t>15</a:t>
            </a:fld>
            <a:endParaRPr lang="en-LT"/>
          </a:p>
        </p:txBody>
      </p:sp>
    </p:spTree>
    <p:extLst>
      <p:ext uri="{BB962C8B-B14F-4D97-AF65-F5344CB8AC3E}">
        <p14:creationId xmlns:p14="http://schemas.microsoft.com/office/powerpoint/2010/main" val="939058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Sukurti duomenų bazę su </a:t>
            </a:r>
            <a:r>
              <a:rPr lang="lt-LT" b="1" i="0" dirty="0" err="1">
                <a:solidFill>
                  <a:srgbClr val="374151"/>
                </a:solidFill>
                <a:effectLst/>
                <a:latin typeface="Söhne"/>
              </a:rPr>
              <a:t>Flask-SQLAlchemy</a:t>
            </a:r>
            <a:endParaRPr lang="lt-LT" b="0" i="0" dirty="0">
              <a:solidFill>
                <a:srgbClr val="374151"/>
              </a:solidFill>
              <a:effectLst/>
              <a:latin typeface="Söhne"/>
            </a:endParaRPr>
          </a:p>
          <a:p>
            <a:pPr algn="l"/>
            <a:r>
              <a:rPr lang="lt-LT" b="0" i="0" dirty="0">
                <a:solidFill>
                  <a:srgbClr val="374151"/>
                </a:solidFill>
                <a:effectLst/>
                <a:latin typeface="Söhne"/>
              </a:rPr>
              <a:t>Pasitelkus </a:t>
            </a:r>
            <a:r>
              <a:rPr lang="lt-LT" b="0" i="0" dirty="0" err="1">
                <a:solidFill>
                  <a:srgbClr val="374151"/>
                </a:solidFill>
                <a:effectLst/>
                <a:latin typeface="Söhne"/>
              </a:rPr>
              <a:t>Flask-SQLAlchemy</a:t>
            </a:r>
            <a:r>
              <a:rPr lang="lt-LT" b="0" i="0" dirty="0">
                <a:solidFill>
                  <a:srgbClr val="374151"/>
                </a:solidFill>
                <a:effectLst/>
                <a:latin typeface="Söhne"/>
              </a:rPr>
              <a:t>, duomenų bazės kūrimas tampa daug paprastesnis. Tai leidžia mums valdyti duomenų bazę, atlikti CRUD operacijas (Sukurti, Skaityti, Atnaujinti, Trinti) be didelio sudėtingumo. Leiskite man paaiškinti pagrindines kodo dalis:</a:t>
            </a:r>
          </a:p>
          <a:p>
            <a:pPr algn="l">
              <a:buFont typeface="+mj-lt"/>
              <a:buAutoNum type="arabicPeriod"/>
            </a:pPr>
            <a:endParaRPr lang="lt-LT" b="1" i="0" dirty="0">
              <a:solidFill>
                <a:srgbClr val="374151"/>
              </a:solidFill>
              <a:effectLst/>
              <a:latin typeface="Söhne"/>
            </a:endParaRPr>
          </a:p>
          <a:p>
            <a:pPr algn="l">
              <a:buFont typeface="+mj-lt"/>
              <a:buAutoNum type="arabicPeriod"/>
            </a:pPr>
            <a:r>
              <a:rPr lang="lt-LT" b="1" i="0" dirty="0">
                <a:solidFill>
                  <a:srgbClr val="374151"/>
                </a:solidFill>
                <a:effectLst/>
                <a:latin typeface="Söhne"/>
              </a:rPr>
              <a:t>Nustatymai</a:t>
            </a:r>
            <a:r>
              <a:rPr lang="lt-LT" b="0" i="0" dirty="0">
                <a:solidFill>
                  <a:srgbClr val="374151"/>
                </a:solidFill>
                <a:effectLst/>
                <a:latin typeface="Söhne"/>
              </a:rPr>
              <a:t>:</a:t>
            </a:r>
            <a:br>
              <a:rPr lang="lt-LT" b="0" i="0" dirty="0">
                <a:solidFill>
                  <a:srgbClr val="374151"/>
                </a:solidFill>
                <a:effectLst/>
                <a:latin typeface="Söhne"/>
              </a:rPr>
            </a:br>
            <a:r>
              <a:rPr lang="lt-LT" b="0" i="0" dirty="0" err="1">
                <a:solidFill>
                  <a:srgbClr val="374151"/>
                </a:solidFill>
                <a:effectLst/>
                <a:latin typeface="Söhne"/>
              </a:rPr>
              <a:t>app.config</a:t>
            </a:r>
            <a:r>
              <a:rPr lang="lt-LT" b="0" i="0" dirty="0">
                <a:solidFill>
                  <a:srgbClr val="374151"/>
                </a:solidFill>
                <a:effectLst/>
                <a:latin typeface="Söhne"/>
              </a:rPr>
              <a:t>['SQLALCHEMY_DATABASE_URI'] = '</a:t>
            </a:r>
            <a:r>
              <a:rPr lang="lt-LT" b="0" i="0" dirty="0" err="1">
                <a:solidFill>
                  <a:srgbClr val="374151"/>
                </a:solidFill>
                <a:effectLst/>
                <a:latin typeface="Söhne"/>
              </a:rPr>
              <a:t>sqlite</a:t>
            </a:r>
            <a:r>
              <a:rPr lang="lt-LT" b="0" i="0" dirty="0">
                <a:solidFill>
                  <a:srgbClr val="374151"/>
                </a:solidFill>
                <a:effectLst/>
                <a:latin typeface="Söhne"/>
              </a:rPr>
              <a:t>:///'+</a:t>
            </a:r>
            <a:r>
              <a:rPr lang="lt-LT" b="0" i="0" dirty="0" err="1">
                <a:solidFill>
                  <a:srgbClr val="374151"/>
                </a:solidFill>
                <a:effectLst/>
                <a:latin typeface="Söhne"/>
              </a:rPr>
              <a:t>os.path.join</a:t>
            </a:r>
            <a:r>
              <a:rPr lang="lt-LT" b="0" i="0" dirty="0">
                <a:solidFill>
                  <a:srgbClr val="374151"/>
                </a:solidFill>
                <a:effectLst/>
                <a:latin typeface="Söhne"/>
              </a:rPr>
              <a:t>(</a:t>
            </a:r>
            <a:r>
              <a:rPr lang="lt-LT" b="0" i="0" dirty="0" err="1">
                <a:solidFill>
                  <a:srgbClr val="374151"/>
                </a:solidFill>
                <a:effectLst/>
                <a:latin typeface="Söhne"/>
              </a:rPr>
              <a:t>basedir</a:t>
            </a:r>
            <a:r>
              <a:rPr lang="lt-LT" b="0" i="0" dirty="0">
                <a:solidFill>
                  <a:srgbClr val="374151"/>
                </a:solidFill>
                <a:effectLst/>
                <a:latin typeface="Söhne"/>
              </a:rPr>
              <a:t>, '</a:t>
            </a:r>
            <a:r>
              <a:rPr lang="lt-LT" b="0" i="0" dirty="0" err="1">
                <a:solidFill>
                  <a:srgbClr val="374151"/>
                </a:solidFill>
                <a:effectLst/>
                <a:latin typeface="Söhne"/>
              </a:rPr>
              <a:t>data.sqlite</a:t>
            </a:r>
            <a:r>
              <a:rPr lang="lt-LT" b="0" i="0" dirty="0">
                <a:solidFill>
                  <a:srgbClr val="374151"/>
                </a:solidFill>
                <a:effectLst/>
                <a:latin typeface="Söhne"/>
              </a:rPr>
              <a:t>‘)</a:t>
            </a:r>
            <a:br>
              <a:rPr lang="lt-LT" b="0" i="0" dirty="0">
                <a:solidFill>
                  <a:srgbClr val="374151"/>
                </a:solidFill>
                <a:effectLst/>
                <a:latin typeface="Söhne"/>
              </a:rPr>
            </a:br>
            <a:r>
              <a:rPr lang="lt-LT" b="0" i="0" dirty="0">
                <a:solidFill>
                  <a:srgbClr val="374151"/>
                </a:solidFill>
                <a:effectLst/>
                <a:latin typeface="Söhne"/>
              </a:rPr>
              <a:t>Šiuo metu naudojama </a:t>
            </a:r>
            <a:r>
              <a:rPr lang="lt-LT" b="0" i="0" dirty="0" err="1">
                <a:solidFill>
                  <a:srgbClr val="374151"/>
                </a:solidFill>
                <a:effectLst/>
                <a:latin typeface="Söhne"/>
              </a:rPr>
              <a:t>SQLite</a:t>
            </a:r>
            <a:r>
              <a:rPr lang="lt-LT" b="0" i="0" dirty="0">
                <a:solidFill>
                  <a:srgbClr val="374151"/>
                </a:solidFill>
                <a:effectLst/>
                <a:latin typeface="Söhne"/>
              </a:rPr>
              <a:t> duomenų bazė, kuri saugoma failo pavidalu. Tai labai patogu pradedantiesiems, nes nereikia rūpintis papildoma duomenų bazės konfigūracija.</a:t>
            </a:r>
          </a:p>
          <a:p>
            <a:pPr algn="l">
              <a:buFont typeface="+mj-lt"/>
              <a:buAutoNum type="arabicPeriod"/>
            </a:pPr>
            <a:r>
              <a:rPr lang="lt-LT" b="1" i="0" dirty="0">
                <a:solidFill>
                  <a:srgbClr val="374151"/>
                </a:solidFill>
                <a:effectLst/>
                <a:latin typeface="Söhne"/>
              </a:rPr>
              <a:t>Duomenų bazės objekto sukūrimas</a:t>
            </a:r>
            <a:r>
              <a:rPr lang="lt-LT" b="0" i="0" dirty="0">
                <a:solidFill>
                  <a:srgbClr val="374151"/>
                </a:solidFill>
                <a:effectLst/>
                <a:latin typeface="Söhne"/>
              </a:rPr>
              <a:t>:</a:t>
            </a:r>
            <a:br>
              <a:rPr lang="lt-LT" b="0" i="0" dirty="0">
                <a:solidFill>
                  <a:srgbClr val="374151"/>
                </a:solidFill>
                <a:effectLst/>
                <a:latin typeface="Söhne"/>
              </a:rPr>
            </a:br>
            <a:r>
              <a:rPr lang="lt-LT" b="0" i="0" dirty="0" err="1">
                <a:solidFill>
                  <a:srgbClr val="374151"/>
                </a:solidFill>
                <a:effectLst/>
                <a:latin typeface="Söhne"/>
              </a:rPr>
              <a:t>db</a:t>
            </a:r>
            <a:r>
              <a:rPr lang="lt-LT" b="0" i="0" dirty="0">
                <a:solidFill>
                  <a:srgbClr val="374151"/>
                </a:solidFill>
                <a:effectLst/>
                <a:latin typeface="Söhne"/>
              </a:rPr>
              <a:t> = </a:t>
            </a:r>
            <a:r>
              <a:rPr lang="lt-LT" b="0" i="0" dirty="0" err="1">
                <a:solidFill>
                  <a:srgbClr val="374151"/>
                </a:solidFill>
                <a:effectLst/>
                <a:latin typeface="Söhne"/>
              </a:rPr>
              <a:t>SQLAlchemy</a:t>
            </a:r>
            <a:r>
              <a:rPr lang="lt-LT" b="0" i="0" dirty="0">
                <a:solidFill>
                  <a:srgbClr val="374151"/>
                </a:solidFill>
                <a:effectLst/>
                <a:latin typeface="Söhne"/>
              </a:rPr>
              <a:t>(</a:t>
            </a:r>
            <a:r>
              <a:rPr lang="lt-LT" b="0" i="0" dirty="0" err="1">
                <a:solidFill>
                  <a:srgbClr val="374151"/>
                </a:solidFill>
                <a:effectLst/>
                <a:latin typeface="Söhne"/>
              </a:rPr>
              <a:t>app</a:t>
            </a:r>
            <a:r>
              <a:rPr lang="lt-LT" b="0" i="0" dirty="0">
                <a:solidFill>
                  <a:srgbClr val="374151"/>
                </a:solidFill>
                <a:effectLst/>
                <a:latin typeface="Söhne"/>
              </a:rPr>
              <a:t>)</a:t>
            </a:r>
            <a:br>
              <a:rPr lang="lt-LT" b="0" i="0" dirty="0">
                <a:solidFill>
                  <a:srgbClr val="374151"/>
                </a:solidFill>
                <a:effectLst/>
                <a:latin typeface="Söhne"/>
              </a:rPr>
            </a:br>
            <a:br>
              <a:rPr lang="lt-LT" b="0" i="0" dirty="0">
                <a:solidFill>
                  <a:srgbClr val="374151"/>
                </a:solidFill>
                <a:effectLst/>
                <a:latin typeface="Söhne"/>
              </a:rPr>
            </a:br>
            <a:r>
              <a:rPr lang="lt-LT" b="0" i="0" dirty="0">
                <a:solidFill>
                  <a:srgbClr val="374151"/>
                </a:solidFill>
                <a:effectLst/>
                <a:latin typeface="Söhne"/>
              </a:rPr>
              <a:t>Čia mes sukuriam duomenų bazės objektą, kuriame galime atlikti operacijas su duomenų baze.</a:t>
            </a:r>
          </a:p>
          <a:p>
            <a:pPr algn="l">
              <a:buFont typeface="+mj-lt"/>
              <a:buAutoNum type="arabicPeriod"/>
            </a:pPr>
            <a:r>
              <a:rPr lang="lt-LT" b="1" i="0" dirty="0">
                <a:solidFill>
                  <a:srgbClr val="374151"/>
                </a:solidFill>
                <a:effectLst/>
                <a:latin typeface="Söhne"/>
              </a:rPr>
              <a:t>Modelio sukūrimas</a:t>
            </a:r>
            <a:r>
              <a:rPr lang="lt-LT" b="0" i="0" dirty="0">
                <a:solidFill>
                  <a:srgbClr val="374151"/>
                </a:solidFill>
                <a:effectLst/>
                <a:latin typeface="Söhne"/>
              </a:rPr>
              <a:t>:</a:t>
            </a:r>
            <a:br>
              <a:rPr lang="lt-LT" b="0" i="0" dirty="0">
                <a:solidFill>
                  <a:srgbClr val="374151"/>
                </a:solidFill>
                <a:effectLst/>
                <a:latin typeface="Söhne"/>
              </a:rPr>
            </a:br>
            <a:r>
              <a:rPr lang="lt-LT" b="0" i="0" dirty="0" err="1">
                <a:solidFill>
                  <a:srgbClr val="374151"/>
                </a:solidFill>
                <a:effectLst/>
                <a:latin typeface="Söhne"/>
              </a:rPr>
              <a:t>class</a:t>
            </a:r>
            <a:r>
              <a:rPr lang="lt-LT" b="0" i="0" dirty="0">
                <a:solidFill>
                  <a:srgbClr val="374151"/>
                </a:solidFill>
                <a:effectLst/>
                <a:latin typeface="Söhne"/>
              </a:rPr>
              <a:t> </a:t>
            </a:r>
            <a:r>
              <a:rPr lang="lt-LT" b="0" i="0" dirty="0" err="1">
                <a:solidFill>
                  <a:srgbClr val="374151"/>
                </a:solidFill>
                <a:effectLst/>
                <a:latin typeface="Söhne"/>
              </a:rPr>
              <a:t>Query</a:t>
            </a:r>
            <a:r>
              <a:rPr lang="lt-LT" b="0" i="0" dirty="0">
                <a:solidFill>
                  <a:srgbClr val="374151"/>
                </a:solidFill>
                <a:effectLst/>
                <a:latin typeface="Söhne"/>
              </a:rPr>
              <a:t>(</a:t>
            </a:r>
            <a:r>
              <a:rPr lang="lt-LT" b="0" i="0" dirty="0" err="1">
                <a:solidFill>
                  <a:srgbClr val="374151"/>
                </a:solidFill>
                <a:effectLst/>
                <a:latin typeface="Söhne"/>
              </a:rPr>
              <a:t>db.Model</a:t>
            </a:r>
            <a:r>
              <a:rPr lang="lt-LT" b="0" i="0" dirty="0">
                <a:solidFill>
                  <a:srgbClr val="374151"/>
                </a:solidFill>
                <a:effectLst/>
                <a:latin typeface="Söhne"/>
              </a:rPr>
              <a:t>):</a:t>
            </a:r>
            <a:br>
              <a:rPr lang="lt-LT" b="0" i="0" dirty="0">
                <a:solidFill>
                  <a:srgbClr val="374151"/>
                </a:solidFill>
                <a:effectLst/>
                <a:latin typeface="Söhne"/>
              </a:rPr>
            </a:br>
            <a:r>
              <a:rPr lang="lt-LT" b="0" i="0" dirty="0">
                <a:solidFill>
                  <a:srgbClr val="374151"/>
                </a:solidFill>
                <a:effectLst/>
                <a:latin typeface="Söhne"/>
              </a:rPr>
              <a:t>Modelis yra reprezentacija duomenų bazės lentelės. Kiekvienas modelis atitinka vieną lentelę duomenų bazėje.</a:t>
            </a:r>
            <a:br>
              <a:rPr lang="lt-LT" b="0" i="0" dirty="0">
                <a:solidFill>
                  <a:srgbClr val="374151"/>
                </a:solidFill>
                <a:effectLst/>
                <a:latin typeface="Söhne"/>
              </a:rPr>
            </a:br>
            <a:r>
              <a:rPr lang="lt-LT" b="0" i="0" dirty="0">
                <a:solidFill>
                  <a:srgbClr val="374151"/>
                </a:solidFill>
                <a:effectLst/>
                <a:latin typeface="Söhne"/>
              </a:rPr>
              <a:t>Modelio savybės, tokios kaip </a:t>
            </a:r>
            <a:r>
              <a:rPr lang="lt-LT" b="0" i="0" dirty="0" err="1">
                <a:solidFill>
                  <a:srgbClr val="374151"/>
                </a:solidFill>
                <a:effectLst/>
                <a:latin typeface="Söhne"/>
              </a:rPr>
              <a:t>id</a:t>
            </a:r>
            <a:r>
              <a:rPr lang="lt-LT" b="0" i="0" dirty="0">
                <a:solidFill>
                  <a:srgbClr val="374151"/>
                </a:solidFill>
                <a:effectLst/>
                <a:latin typeface="Söhne"/>
              </a:rPr>
              <a:t>, name, </a:t>
            </a:r>
            <a:r>
              <a:rPr lang="lt-LT" b="0" i="0" dirty="0" err="1">
                <a:solidFill>
                  <a:srgbClr val="374151"/>
                </a:solidFill>
                <a:effectLst/>
                <a:latin typeface="Söhne"/>
              </a:rPr>
              <a:t>email</a:t>
            </a:r>
            <a:r>
              <a:rPr lang="lt-LT" b="0" i="0" dirty="0">
                <a:solidFill>
                  <a:srgbClr val="374151"/>
                </a:solidFill>
                <a:effectLst/>
                <a:latin typeface="Söhne"/>
              </a:rPr>
              <a:t> ir </a:t>
            </a:r>
            <a:r>
              <a:rPr lang="lt-LT" b="0" i="0" dirty="0" err="1">
                <a:solidFill>
                  <a:srgbClr val="374151"/>
                </a:solidFill>
                <a:effectLst/>
                <a:latin typeface="Söhne"/>
              </a:rPr>
              <a:t>message</a:t>
            </a:r>
            <a:r>
              <a:rPr lang="lt-LT" b="0" i="0" dirty="0">
                <a:solidFill>
                  <a:srgbClr val="374151"/>
                </a:solidFill>
                <a:effectLst/>
                <a:latin typeface="Söhne"/>
              </a:rPr>
              <a:t>, atitinka stulpelius lentelėje. Jūs galite nustatyti kiekvieno stulpelio tipą, unikalumą ir kitiems atributams.</a:t>
            </a:r>
          </a:p>
          <a:p>
            <a:pPr algn="l">
              <a:buFont typeface="+mj-lt"/>
              <a:buAutoNum type="arabicPeriod"/>
            </a:pPr>
            <a:r>
              <a:rPr lang="lt-LT" b="1" i="0" dirty="0">
                <a:solidFill>
                  <a:srgbClr val="374151"/>
                </a:solidFill>
                <a:effectLst/>
                <a:latin typeface="Söhne"/>
              </a:rPr>
              <a:t>Konstruktorius ir atvaizdavimas</a:t>
            </a:r>
            <a:r>
              <a:rPr lang="lt-LT" b="0" i="0" dirty="0">
                <a:solidFill>
                  <a:srgbClr val="374151"/>
                </a:solidFill>
                <a:effectLst/>
                <a:latin typeface="Söhne"/>
              </a:rPr>
              <a:t>:</a:t>
            </a:r>
            <a:br>
              <a:rPr lang="lt-LT" b="0" i="0" dirty="0">
                <a:solidFill>
                  <a:srgbClr val="374151"/>
                </a:solidFill>
                <a:effectLst/>
                <a:latin typeface="Söhne"/>
              </a:rPr>
            </a:br>
            <a:r>
              <a:rPr lang="lt-LT" b="0" i="0" dirty="0" err="1">
                <a:solidFill>
                  <a:srgbClr val="374151"/>
                </a:solidFill>
                <a:effectLst/>
                <a:latin typeface="Söhne"/>
              </a:rPr>
              <a:t>def</a:t>
            </a:r>
            <a:r>
              <a:rPr lang="lt-LT" b="0" i="0" dirty="0">
                <a:solidFill>
                  <a:srgbClr val="374151"/>
                </a:solidFill>
                <a:effectLst/>
                <a:latin typeface="Söhne"/>
              </a:rPr>
              <a:t> __</a:t>
            </a:r>
            <a:r>
              <a:rPr lang="lt-LT" b="0" i="0" dirty="0" err="1">
                <a:solidFill>
                  <a:srgbClr val="374151"/>
                </a:solidFill>
                <a:effectLst/>
                <a:latin typeface="Söhne"/>
              </a:rPr>
              <a:t>init</a:t>
            </a:r>
            <a:r>
              <a:rPr lang="lt-LT" b="0" i="0" dirty="0">
                <a:solidFill>
                  <a:srgbClr val="374151"/>
                </a:solidFill>
                <a:effectLst/>
                <a:latin typeface="Söhne"/>
              </a:rPr>
              <a:t>__(</a:t>
            </a:r>
            <a:r>
              <a:rPr lang="lt-LT" b="0" i="0" dirty="0" err="1">
                <a:solidFill>
                  <a:srgbClr val="374151"/>
                </a:solidFill>
                <a:effectLst/>
                <a:latin typeface="Söhne"/>
              </a:rPr>
              <a:t>self</a:t>
            </a:r>
            <a:r>
              <a:rPr lang="lt-LT" b="0" i="0" dirty="0">
                <a:solidFill>
                  <a:srgbClr val="374151"/>
                </a:solidFill>
                <a:effectLst/>
                <a:latin typeface="Söhne"/>
              </a:rPr>
              <a:t>, name, </a:t>
            </a:r>
            <a:r>
              <a:rPr lang="lt-LT" b="0" i="0" dirty="0" err="1">
                <a:solidFill>
                  <a:srgbClr val="374151"/>
                </a:solidFill>
                <a:effectLst/>
                <a:latin typeface="Söhne"/>
              </a:rPr>
              <a:t>email</a:t>
            </a:r>
            <a:r>
              <a:rPr lang="lt-LT" b="0" i="0" dirty="0">
                <a:solidFill>
                  <a:srgbClr val="374151"/>
                </a:solidFill>
                <a:effectLst/>
                <a:latin typeface="Söhne"/>
              </a:rPr>
              <a:t>, </a:t>
            </a:r>
            <a:r>
              <a:rPr lang="lt-LT" b="0" i="0" dirty="0" err="1">
                <a:solidFill>
                  <a:srgbClr val="374151"/>
                </a:solidFill>
                <a:effectLst/>
                <a:latin typeface="Söhne"/>
              </a:rPr>
              <a:t>message</a:t>
            </a:r>
            <a:r>
              <a:rPr lang="lt-LT" b="0" i="0" dirty="0">
                <a:solidFill>
                  <a:srgbClr val="374151"/>
                </a:solidFill>
                <a:effectLst/>
                <a:latin typeface="Söhne"/>
              </a:rPr>
              <a:t>): leidžia mums sukuriant objektą (įrašą) nurodyti reikiamas savybes.</a:t>
            </a:r>
            <a:br>
              <a:rPr lang="lt-LT" b="0" i="0" dirty="0">
                <a:solidFill>
                  <a:srgbClr val="374151"/>
                </a:solidFill>
                <a:effectLst/>
                <a:latin typeface="Söhne"/>
              </a:rPr>
            </a:br>
            <a:r>
              <a:rPr lang="lt-LT" b="0" i="0" dirty="0" err="1">
                <a:solidFill>
                  <a:srgbClr val="374151"/>
                </a:solidFill>
                <a:effectLst/>
                <a:latin typeface="Söhne"/>
              </a:rPr>
              <a:t>def</a:t>
            </a:r>
            <a:r>
              <a:rPr lang="lt-LT" b="0" i="0" dirty="0">
                <a:solidFill>
                  <a:srgbClr val="374151"/>
                </a:solidFill>
                <a:effectLst/>
                <a:latin typeface="Söhne"/>
              </a:rPr>
              <a:t> __</a:t>
            </a:r>
            <a:r>
              <a:rPr lang="lt-LT" b="0" i="0" dirty="0" err="1">
                <a:solidFill>
                  <a:srgbClr val="374151"/>
                </a:solidFill>
                <a:effectLst/>
                <a:latin typeface="Söhne"/>
              </a:rPr>
              <a:t>repr</a:t>
            </a:r>
            <a:r>
              <a:rPr lang="lt-LT" b="0" i="0" dirty="0">
                <a:solidFill>
                  <a:srgbClr val="374151"/>
                </a:solidFill>
                <a:effectLst/>
                <a:latin typeface="Söhne"/>
              </a:rPr>
              <a:t>__(</a:t>
            </a:r>
            <a:r>
              <a:rPr lang="lt-LT" b="0" i="0" dirty="0" err="1">
                <a:solidFill>
                  <a:srgbClr val="374151"/>
                </a:solidFill>
                <a:effectLst/>
                <a:latin typeface="Söhne"/>
              </a:rPr>
              <a:t>self</a:t>
            </a:r>
            <a:r>
              <a:rPr lang="lt-LT" b="0" i="0" dirty="0">
                <a:solidFill>
                  <a:srgbClr val="374151"/>
                </a:solidFill>
                <a:effectLst/>
                <a:latin typeface="Söhne"/>
              </a:rPr>
              <a:t>): yra metodas, leidžiantis nustatyti, kaip objektas bus atvaizduojamas. Tai labai naudinga, kai norime greitai peržiūrėti objektą.</a:t>
            </a:r>
          </a:p>
          <a:p>
            <a:pPr algn="l"/>
            <a:r>
              <a:rPr lang="lt-LT" b="0" i="0" dirty="0">
                <a:solidFill>
                  <a:srgbClr val="374151"/>
                </a:solidFill>
                <a:effectLst/>
                <a:latin typeface="Söhne"/>
              </a:rPr>
              <a:t>Norint pradėti dirbti su duomenų baze, reikia atlikti keletą papildomų žingsnių:</a:t>
            </a:r>
          </a:p>
          <a:p>
            <a:pPr algn="l">
              <a:buFont typeface="+mj-lt"/>
              <a:buAutoNum type="arabicPeriod"/>
            </a:pPr>
            <a:r>
              <a:rPr lang="lt-LT" b="1" i="0" dirty="0">
                <a:solidFill>
                  <a:srgbClr val="374151"/>
                </a:solidFill>
                <a:effectLst/>
                <a:latin typeface="Söhne"/>
              </a:rPr>
              <a:t>Duomenų bazės kūrimas</a:t>
            </a:r>
            <a:r>
              <a:rPr lang="lt-LT" b="0" i="0" dirty="0">
                <a:solidFill>
                  <a:srgbClr val="374151"/>
                </a:solidFill>
                <a:effectLst/>
                <a:latin typeface="Söhne"/>
              </a:rPr>
              <a:t>:</a:t>
            </a:r>
            <a:br>
              <a:rPr lang="lt-LT" b="0" i="0" dirty="0">
                <a:solidFill>
                  <a:srgbClr val="374151"/>
                </a:solidFill>
                <a:effectLst/>
                <a:latin typeface="Söhne"/>
              </a:rPr>
            </a:br>
            <a:r>
              <a:rPr lang="lt-LT" b="0" i="0" dirty="0">
                <a:solidFill>
                  <a:srgbClr val="374151"/>
                </a:solidFill>
                <a:effectLst/>
                <a:latin typeface="Söhne"/>
              </a:rPr>
              <a:t>Pasitelkiant terminalą, importuokite duomenų bazės objektą ir modelį. Tada paleiskite </a:t>
            </a:r>
            <a:r>
              <a:rPr lang="lt-LT" b="0" i="0" dirty="0" err="1">
                <a:solidFill>
                  <a:srgbClr val="374151"/>
                </a:solidFill>
                <a:effectLst/>
                <a:latin typeface="Söhne"/>
              </a:rPr>
              <a:t>db.create_all</a:t>
            </a:r>
            <a:r>
              <a:rPr lang="lt-LT" b="0" i="0" dirty="0">
                <a:solidFill>
                  <a:srgbClr val="374151"/>
                </a:solidFill>
                <a:effectLst/>
                <a:latin typeface="Söhne"/>
              </a:rPr>
              <a:t>(), kad sukurtumėte lentelę pagal nurodytą modelį.</a:t>
            </a:r>
          </a:p>
          <a:p>
            <a:pPr algn="l">
              <a:buFont typeface="+mj-lt"/>
              <a:buAutoNum type="arabicPeriod"/>
            </a:pPr>
            <a:r>
              <a:rPr lang="lt-LT" b="1" i="0" dirty="0">
                <a:solidFill>
                  <a:srgbClr val="374151"/>
                </a:solidFill>
                <a:effectLst/>
                <a:latin typeface="Söhne"/>
              </a:rPr>
              <a:t>Duomenų įkėlimas</a:t>
            </a:r>
            <a:r>
              <a:rPr lang="lt-LT" b="0" i="0" dirty="0">
                <a:solidFill>
                  <a:srgbClr val="374151"/>
                </a:solidFill>
                <a:effectLst/>
                <a:latin typeface="Söhne"/>
              </a:rPr>
              <a:t>:</a:t>
            </a:r>
            <a:br>
              <a:rPr lang="lt-LT" b="0" i="0" dirty="0">
                <a:solidFill>
                  <a:srgbClr val="374151"/>
                </a:solidFill>
                <a:effectLst/>
                <a:latin typeface="Söhne"/>
              </a:rPr>
            </a:br>
            <a:r>
              <a:rPr lang="lt-LT" b="0" i="0" dirty="0">
                <a:solidFill>
                  <a:srgbClr val="374151"/>
                </a:solidFill>
                <a:effectLst/>
                <a:latin typeface="Söhne"/>
              </a:rPr>
              <a:t>Galite sukurti naujus įrašus naudodamiesi modelio konstruktoriumi ir pridėti juos prie duomenų bazės naudojant </a:t>
            </a:r>
            <a:r>
              <a:rPr lang="lt-LT" b="0" i="0" dirty="0" err="1">
                <a:solidFill>
                  <a:srgbClr val="374151"/>
                </a:solidFill>
                <a:effectLst/>
                <a:latin typeface="Söhne"/>
              </a:rPr>
              <a:t>db.session.add</a:t>
            </a:r>
            <a:r>
              <a:rPr lang="lt-LT" b="0" i="0" dirty="0">
                <a:solidFill>
                  <a:srgbClr val="374151"/>
                </a:solidFill>
                <a:effectLst/>
                <a:latin typeface="Söhne"/>
              </a:rPr>
              <a:t>() ir </a:t>
            </a:r>
            <a:r>
              <a:rPr lang="lt-LT" b="0" i="0" dirty="0" err="1">
                <a:solidFill>
                  <a:srgbClr val="374151"/>
                </a:solidFill>
                <a:effectLst/>
                <a:latin typeface="Söhne"/>
              </a:rPr>
              <a:t>db.session.commit</a:t>
            </a:r>
            <a:r>
              <a:rPr lang="lt-LT" b="0" i="0" dirty="0">
                <a:solidFill>
                  <a:srgbClr val="374151"/>
                </a:solidFill>
                <a:effectLst/>
                <a:latin typeface="Söhne"/>
              </a:rPr>
              <a:t>().</a:t>
            </a:r>
          </a:p>
          <a:p>
            <a:pPr algn="l">
              <a:buFont typeface="+mj-lt"/>
              <a:buAutoNum type="arabicPeriod"/>
            </a:pPr>
            <a:r>
              <a:rPr lang="lt-LT" b="1" i="0" dirty="0">
                <a:solidFill>
                  <a:srgbClr val="374151"/>
                </a:solidFill>
                <a:effectLst/>
                <a:latin typeface="Söhne"/>
              </a:rPr>
              <a:t>Duomenų paėmimas</a:t>
            </a:r>
            <a:r>
              <a:rPr lang="lt-LT" b="0" i="0" dirty="0">
                <a:solidFill>
                  <a:srgbClr val="374151"/>
                </a:solidFill>
                <a:effectLst/>
                <a:latin typeface="Söhne"/>
              </a:rPr>
              <a:t>:</a:t>
            </a:r>
            <a:br>
              <a:rPr lang="lt-LT" b="0" i="0" dirty="0">
                <a:solidFill>
                  <a:srgbClr val="374151"/>
                </a:solidFill>
                <a:effectLst/>
                <a:latin typeface="Söhne"/>
              </a:rPr>
            </a:br>
            <a:r>
              <a:rPr lang="lt-LT" b="0" i="0" dirty="0">
                <a:solidFill>
                  <a:srgbClr val="374151"/>
                </a:solidFill>
                <a:effectLst/>
                <a:latin typeface="Söhne"/>
              </a:rPr>
              <a:t>Naudojant metodus, pvz., </a:t>
            </a:r>
            <a:r>
              <a:rPr lang="lt-LT" b="0" i="0" dirty="0" err="1">
                <a:solidFill>
                  <a:srgbClr val="374151"/>
                </a:solidFill>
                <a:effectLst/>
                <a:latin typeface="Söhne"/>
              </a:rPr>
              <a:t>Query.query.all</a:t>
            </a:r>
            <a:r>
              <a:rPr lang="lt-LT" b="0" i="0" dirty="0">
                <a:solidFill>
                  <a:srgbClr val="374151"/>
                </a:solidFill>
                <a:effectLst/>
                <a:latin typeface="Söhne"/>
              </a:rPr>
              <a:t>(), galite gauti visus įrašus iš lentelės.</a:t>
            </a:r>
          </a:p>
          <a:p>
            <a:endParaRPr lang="en-LT" dirty="0"/>
          </a:p>
        </p:txBody>
      </p:sp>
      <p:sp>
        <p:nvSpPr>
          <p:cNvPr id="4" name="Slide Number Placeholder 3"/>
          <p:cNvSpPr>
            <a:spLocks noGrp="1"/>
          </p:cNvSpPr>
          <p:nvPr>
            <p:ph type="sldNum" sz="quarter" idx="5"/>
          </p:nvPr>
        </p:nvSpPr>
        <p:spPr/>
        <p:txBody>
          <a:bodyPr/>
          <a:lstStyle/>
          <a:p>
            <a:fld id="{9E46DC84-BDD5-C14F-A269-611DAA1376C2}" type="slidenum">
              <a:rPr lang="en-LT" smtClean="0"/>
              <a:t>16</a:t>
            </a:fld>
            <a:endParaRPr lang="en-LT"/>
          </a:p>
        </p:txBody>
      </p:sp>
    </p:spTree>
    <p:extLst>
      <p:ext uri="{BB962C8B-B14F-4D97-AF65-F5344CB8AC3E}">
        <p14:creationId xmlns:p14="http://schemas.microsoft.com/office/powerpoint/2010/main" val="4102047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Duomenų įkėlimas į duomenų bazę:</a:t>
            </a: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Duomenų bazės lentelės kūrimas</a:t>
            </a:r>
            <a:r>
              <a:rPr lang="lt-LT" b="0" i="0" dirty="0">
                <a:solidFill>
                  <a:srgbClr val="374151"/>
                </a:solidFill>
                <a:effectLst/>
                <a:latin typeface="Söhne"/>
              </a:rPr>
              <a:t>:</a:t>
            </a:r>
            <a:br>
              <a:rPr lang="lt-LT" b="0" i="0" dirty="0">
                <a:solidFill>
                  <a:srgbClr val="374151"/>
                </a:solidFill>
                <a:effectLst/>
                <a:latin typeface="Söhne"/>
              </a:rPr>
            </a:br>
            <a:r>
              <a:rPr lang="lt-LT" b="0" i="0" dirty="0" err="1">
                <a:solidFill>
                  <a:srgbClr val="374151"/>
                </a:solidFill>
                <a:effectLst/>
                <a:latin typeface="Söhne"/>
              </a:rPr>
              <a:t>db.create_all</a:t>
            </a:r>
            <a:r>
              <a:rPr lang="lt-LT" b="0" i="0" dirty="0">
                <a:solidFill>
                  <a:srgbClr val="374151"/>
                </a:solidFill>
                <a:effectLst/>
                <a:latin typeface="Söhne"/>
              </a:rPr>
              <a:t>()</a:t>
            </a:r>
            <a:br>
              <a:rPr lang="lt-LT" b="0" i="0" dirty="0">
                <a:solidFill>
                  <a:srgbClr val="374151"/>
                </a:solidFill>
                <a:effectLst/>
                <a:latin typeface="Söhne"/>
              </a:rPr>
            </a:br>
            <a:r>
              <a:rPr lang="lt-LT" b="0" i="0" dirty="0">
                <a:solidFill>
                  <a:srgbClr val="374151"/>
                </a:solidFill>
                <a:effectLst/>
                <a:latin typeface="Söhne"/>
              </a:rPr>
              <a:t>Šis metodas sukuria duomenų bazės lentelę pagal mūsų apibrėžtą modelį. Jei lentelė jau egzistuoja, ji nebus perrašyta.</a:t>
            </a:r>
          </a:p>
          <a:p>
            <a:pPr algn="l">
              <a:buFont typeface="+mj-lt"/>
              <a:buAutoNum type="arabicPeriod"/>
            </a:pPr>
            <a:r>
              <a:rPr lang="lt-LT" b="1" i="0" dirty="0">
                <a:solidFill>
                  <a:srgbClr val="374151"/>
                </a:solidFill>
                <a:effectLst/>
                <a:latin typeface="Söhne"/>
              </a:rPr>
              <a:t>Duomenų objektų kūrimas</a:t>
            </a:r>
            <a:r>
              <a:rPr lang="lt-LT" b="0" i="0" dirty="0">
                <a:solidFill>
                  <a:srgbClr val="374151"/>
                </a:solidFill>
                <a:effectLst/>
                <a:latin typeface="Söhne"/>
              </a:rPr>
              <a:t>:</a:t>
            </a:r>
            <a:br>
              <a:rPr lang="lt-LT" b="0" i="0" dirty="0">
                <a:solidFill>
                  <a:srgbClr val="374151"/>
                </a:solidFill>
                <a:effectLst/>
                <a:latin typeface="Söhne"/>
              </a:rPr>
            </a:br>
            <a:r>
              <a:rPr lang="lt-LT" b="0" i="0" dirty="0">
                <a:solidFill>
                  <a:srgbClr val="374151"/>
                </a:solidFill>
                <a:effectLst/>
                <a:latin typeface="Söhne"/>
              </a:rPr>
              <a:t>Sukurkime keletą duomenų objektų (įrašų), kurie bus įrašyti į mūsų duomenų bazę. Kiekvienas objektas atstovauja vienam įrašui mūsų lentelėje:</a:t>
            </a:r>
            <a:br>
              <a:rPr lang="lt-LT" b="0" i="0" dirty="0">
                <a:solidFill>
                  <a:srgbClr val="374151"/>
                </a:solidFill>
                <a:effectLst/>
                <a:latin typeface="Söhne"/>
              </a:rPr>
            </a:br>
            <a:r>
              <a:rPr lang="lt-LT" b="0" i="0" dirty="0">
                <a:solidFill>
                  <a:srgbClr val="374151"/>
                </a:solidFill>
                <a:effectLst/>
                <a:latin typeface="Söhne"/>
              </a:rPr>
              <a:t>jonas = </a:t>
            </a:r>
            <a:r>
              <a:rPr lang="lt-LT" b="0" i="0" dirty="0" err="1">
                <a:solidFill>
                  <a:srgbClr val="374151"/>
                </a:solidFill>
                <a:effectLst/>
                <a:latin typeface="Söhne"/>
              </a:rPr>
              <a:t>Message</a:t>
            </a:r>
            <a:r>
              <a:rPr lang="lt-LT" b="0" i="0" dirty="0">
                <a:solidFill>
                  <a:srgbClr val="374151"/>
                </a:solidFill>
                <a:effectLst/>
                <a:latin typeface="Söhne"/>
              </a:rPr>
              <a:t>(</a:t>
            </a:r>
            <a:r>
              <a:rPr lang="lt-LT" b="0" i="0" dirty="0">
                <a:solidFill>
                  <a:srgbClr val="00A67D"/>
                </a:solidFill>
                <a:effectLst/>
                <a:latin typeface="Söhne"/>
              </a:rPr>
              <a:t>'Jonas'</a:t>
            </a:r>
            <a:r>
              <a:rPr lang="lt-LT" b="0" i="0" dirty="0">
                <a:solidFill>
                  <a:srgbClr val="374151"/>
                </a:solidFill>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jonas@mail.com</a:t>
            </a:r>
            <a:r>
              <a:rPr lang="lt-LT" b="0" i="0" dirty="0">
                <a:solidFill>
                  <a:srgbClr val="00A67D"/>
                </a:solidFill>
                <a:effectLst/>
                <a:latin typeface="Söhne"/>
              </a:rPr>
              <a:t>'</a:t>
            </a:r>
            <a:r>
              <a:rPr lang="lt-LT" b="0" i="0" dirty="0">
                <a:solidFill>
                  <a:srgbClr val="374151"/>
                </a:solidFill>
                <a:effectLst/>
                <a:latin typeface="Söhne"/>
              </a:rPr>
              <a:t>, </a:t>
            </a:r>
            <a:r>
              <a:rPr lang="lt-LT" b="0" i="0" dirty="0">
                <a:solidFill>
                  <a:srgbClr val="00A67D"/>
                </a:solidFill>
                <a:effectLst/>
                <a:latin typeface="Söhne"/>
              </a:rPr>
              <a:t>'Kažkoks labai rimtas atsiliepimas.'</a:t>
            </a:r>
            <a:r>
              <a:rPr lang="lt-LT" b="0" i="0" dirty="0">
                <a:solidFill>
                  <a:srgbClr val="374151"/>
                </a:solidFill>
                <a:effectLst/>
                <a:latin typeface="Söhne"/>
              </a:rPr>
              <a:t>) </a:t>
            </a:r>
            <a:r>
              <a:rPr lang="lt-LT" b="0" i="0" dirty="0" err="1">
                <a:solidFill>
                  <a:srgbClr val="374151"/>
                </a:solidFill>
                <a:effectLst/>
                <a:latin typeface="Söhne"/>
              </a:rPr>
              <a:t>antanas</a:t>
            </a:r>
            <a:r>
              <a:rPr lang="lt-LT" b="0" i="0" dirty="0">
                <a:solidFill>
                  <a:srgbClr val="374151"/>
                </a:solidFill>
                <a:effectLst/>
                <a:latin typeface="Söhne"/>
              </a:rPr>
              <a:t> = </a:t>
            </a:r>
            <a:r>
              <a:rPr lang="lt-LT" b="0" i="0" dirty="0" err="1">
                <a:solidFill>
                  <a:srgbClr val="374151"/>
                </a:solidFill>
                <a:effectLst/>
                <a:latin typeface="Söhne"/>
              </a:rPr>
              <a:t>Message</a:t>
            </a:r>
            <a:r>
              <a:rPr lang="lt-LT" b="0" i="0" dirty="0">
                <a:solidFill>
                  <a:srgbClr val="374151"/>
                </a:solidFill>
                <a:effectLst/>
                <a:latin typeface="Söhne"/>
              </a:rPr>
              <a:t>(</a:t>
            </a:r>
            <a:r>
              <a:rPr lang="lt-LT" b="0" i="0" dirty="0">
                <a:solidFill>
                  <a:srgbClr val="00A67D"/>
                </a:solidFill>
                <a:effectLst/>
                <a:latin typeface="Söhne"/>
              </a:rPr>
              <a:t>'Antanas'</a:t>
            </a:r>
            <a:r>
              <a:rPr lang="lt-LT" b="0" i="0" dirty="0">
                <a:solidFill>
                  <a:srgbClr val="374151"/>
                </a:solidFill>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antanas@mail.lt</a:t>
            </a:r>
            <a:r>
              <a:rPr lang="lt-LT" b="0" i="0" dirty="0">
                <a:solidFill>
                  <a:srgbClr val="00A67D"/>
                </a:solidFill>
                <a:effectLst/>
                <a:latin typeface="Söhne"/>
              </a:rPr>
              <a:t>'</a:t>
            </a:r>
            <a:r>
              <a:rPr lang="lt-LT" b="0" i="0" dirty="0">
                <a:solidFill>
                  <a:srgbClr val="374151"/>
                </a:solidFill>
                <a:effectLst/>
                <a:latin typeface="Söhne"/>
              </a:rPr>
              <a:t>, </a:t>
            </a:r>
            <a:r>
              <a:rPr lang="lt-LT" b="0" i="0" dirty="0">
                <a:solidFill>
                  <a:srgbClr val="00A67D"/>
                </a:solidFill>
                <a:effectLst/>
                <a:latin typeface="Söhne"/>
              </a:rPr>
              <a:t>'Antano nuomonė labai svarbi.'</a:t>
            </a:r>
            <a:r>
              <a:rPr lang="lt-LT" b="0" i="0" dirty="0">
                <a:solidFill>
                  <a:srgbClr val="374151"/>
                </a:solidFill>
                <a:effectLst/>
                <a:latin typeface="Söhne"/>
              </a:rPr>
              <a:t>) </a:t>
            </a:r>
            <a:r>
              <a:rPr lang="lt-LT" b="0" i="0" dirty="0" err="1">
                <a:solidFill>
                  <a:srgbClr val="374151"/>
                </a:solidFill>
                <a:effectLst/>
                <a:latin typeface="Söhne"/>
              </a:rPr>
              <a:t>juozas</a:t>
            </a:r>
            <a:r>
              <a:rPr lang="lt-LT" b="0" i="0" dirty="0">
                <a:solidFill>
                  <a:srgbClr val="374151"/>
                </a:solidFill>
                <a:effectLst/>
                <a:latin typeface="Söhne"/>
              </a:rPr>
              <a:t> = </a:t>
            </a:r>
            <a:r>
              <a:rPr lang="lt-LT" b="0" i="0" dirty="0" err="1">
                <a:solidFill>
                  <a:srgbClr val="374151"/>
                </a:solidFill>
                <a:effectLst/>
                <a:latin typeface="Söhne"/>
              </a:rPr>
              <a:t>Message</a:t>
            </a:r>
            <a:r>
              <a:rPr lang="lt-LT" b="0" i="0" dirty="0">
                <a:solidFill>
                  <a:srgbClr val="374151"/>
                </a:solidFill>
                <a:effectLst/>
                <a:latin typeface="Söhne"/>
              </a:rPr>
              <a:t>(</a:t>
            </a:r>
            <a:r>
              <a:rPr lang="lt-LT" b="0" i="0" dirty="0">
                <a:solidFill>
                  <a:srgbClr val="00A67D"/>
                </a:solidFill>
                <a:effectLst/>
                <a:latin typeface="Söhne"/>
              </a:rPr>
              <a:t>'Juozas'</a:t>
            </a:r>
            <a:r>
              <a:rPr lang="lt-LT" b="0" i="0" dirty="0">
                <a:solidFill>
                  <a:srgbClr val="374151"/>
                </a:solidFill>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juozukas@friends.lt</a:t>
            </a:r>
            <a:r>
              <a:rPr lang="lt-LT" b="0" i="0" dirty="0">
                <a:solidFill>
                  <a:srgbClr val="00A67D"/>
                </a:solidFill>
                <a:effectLst/>
                <a:latin typeface="Söhne"/>
              </a:rPr>
              <a:t>'</a:t>
            </a:r>
            <a:r>
              <a:rPr lang="lt-LT" b="0" i="0" dirty="0">
                <a:solidFill>
                  <a:srgbClr val="374151"/>
                </a:solidFill>
                <a:effectLst/>
                <a:latin typeface="Söhne"/>
              </a:rPr>
              <a:t>, </a:t>
            </a:r>
            <a:r>
              <a:rPr lang="lt-LT" b="0" i="0" dirty="0">
                <a:solidFill>
                  <a:srgbClr val="00A67D"/>
                </a:solidFill>
                <a:effectLst/>
                <a:latin typeface="Söhne"/>
              </a:rPr>
              <a:t>'Aš labai piktas, nes blogai.'</a:t>
            </a:r>
            <a:r>
              <a:rPr lang="lt-LT" b="0" i="0" dirty="0">
                <a:solidFill>
                  <a:srgbClr val="374151"/>
                </a:solidFill>
                <a:effectLst/>
                <a:latin typeface="Söhne"/>
              </a:rPr>
              <a:t>) </a:t>
            </a:r>
            <a:r>
              <a:rPr lang="lt-LT" b="0" i="0" dirty="0" err="1">
                <a:solidFill>
                  <a:srgbClr val="374151"/>
                </a:solidFill>
                <a:effectLst/>
                <a:latin typeface="Söhne"/>
              </a:rPr>
              <a:t>bronius</a:t>
            </a:r>
            <a:r>
              <a:rPr lang="lt-LT" b="0" i="0" dirty="0">
                <a:solidFill>
                  <a:srgbClr val="374151"/>
                </a:solidFill>
                <a:effectLst/>
                <a:latin typeface="Söhne"/>
              </a:rPr>
              <a:t> = </a:t>
            </a:r>
            <a:r>
              <a:rPr lang="lt-LT" b="0" i="0" dirty="0" err="1">
                <a:solidFill>
                  <a:srgbClr val="374151"/>
                </a:solidFill>
                <a:effectLst/>
                <a:latin typeface="Söhne"/>
              </a:rPr>
              <a:t>Message</a:t>
            </a:r>
            <a:r>
              <a:rPr lang="lt-LT" b="0" i="0" dirty="0">
                <a:solidFill>
                  <a:srgbClr val="374151"/>
                </a:solidFill>
                <a:effectLst/>
                <a:latin typeface="Söhne"/>
              </a:rPr>
              <a:t>(</a:t>
            </a:r>
            <a:r>
              <a:rPr lang="lt-LT" b="0" i="0" dirty="0">
                <a:solidFill>
                  <a:srgbClr val="00A67D"/>
                </a:solidFill>
                <a:effectLst/>
                <a:latin typeface="Söhne"/>
              </a:rPr>
              <a:t>'Bronius'</a:t>
            </a:r>
            <a:r>
              <a:rPr lang="lt-LT" b="0" i="0" dirty="0">
                <a:solidFill>
                  <a:srgbClr val="374151"/>
                </a:solidFill>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bronka@yahoo.com</a:t>
            </a:r>
            <a:r>
              <a:rPr lang="lt-LT" b="0" i="0" dirty="0">
                <a:solidFill>
                  <a:srgbClr val="00A67D"/>
                </a:solidFill>
                <a:effectLst/>
                <a:latin typeface="Söhne"/>
              </a:rPr>
              <a:t>'</a:t>
            </a:r>
            <a:r>
              <a:rPr lang="lt-LT" b="0" i="0" dirty="0">
                <a:solidFill>
                  <a:srgbClr val="374151"/>
                </a:solidFill>
                <a:effectLst/>
                <a:latin typeface="Söhne"/>
              </a:rPr>
              <a:t>, </a:t>
            </a:r>
            <a:r>
              <a:rPr lang="lt-LT" b="0" i="0" dirty="0">
                <a:solidFill>
                  <a:srgbClr val="00A67D"/>
                </a:solidFill>
                <a:effectLst/>
                <a:latin typeface="Söhne"/>
              </a:rPr>
              <a:t>'Aš tai linksmas esu, man patinka.'</a:t>
            </a:r>
            <a:r>
              <a:rPr lang="lt-LT" b="0" i="0" dirty="0">
                <a:solidFill>
                  <a:srgbClr val="374151"/>
                </a:solidFill>
                <a:effectLst/>
                <a:latin typeface="Söhne"/>
              </a:rPr>
              <a:t>) </a:t>
            </a:r>
          </a:p>
          <a:p>
            <a:pPr algn="l">
              <a:buFont typeface="+mj-lt"/>
              <a:buAutoNum type="arabicPeriod"/>
            </a:pPr>
            <a:r>
              <a:rPr lang="lt-LT" b="1" i="0" dirty="0">
                <a:solidFill>
                  <a:srgbClr val="374151"/>
                </a:solidFill>
                <a:effectLst/>
                <a:latin typeface="Söhne"/>
              </a:rPr>
              <a:t>Pridėti duomenis į duomenų bazę</a:t>
            </a:r>
            <a:r>
              <a:rPr lang="lt-LT" b="0" i="0" dirty="0">
                <a:solidFill>
                  <a:srgbClr val="374151"/>
                </a:solidFill>
                <a:effectLst/>
                <a:latin typeface="Söhne"/>
              </a:rPr>
              <a:t>:</a:t>
            </a:r>
            <a:br>
              <a:rPr lang="lt-LT" b="0" i="0" dirty="0">
                <a:solidFill>
                  <a:srgbClr val="374151"/>
                </a:solidFill>
                <a:effectLst/>
                <a:latin typeface="Söhne"/>
              </a:rPr>
            </a:br>
            <a:r>
              <a:rPr lang="lt-LT" b="0" i="0" dirty="0" err="1">
                <a:solidFill>
                  <a:srgbClr val="374151"/>
                </a:solidFill>
                <a:effectLst/>
                <a:latin typeface="Söhne"/>
              </a:rPr>
              <a:t>db.session.add_all</a:t>
            </a:r>
            <a:r>
              <a:rPr lang="lt-LT" b="0" i="0" dirty="0">
                <a:solidFill>
                  <a:srgbClr val="374151"/>
                </a:solidFill>
                <a:effectLst/>
                <a:latin typeface="Söhne"/>
              </a:rPr>
              <a:t>([jonas, </a:t>
            </a:r>
            <a:r>
              <a:rPr lang="lt-LT" b="0" i="0" dirty="0" err="1">
                <a:solidFill>
                  <a:srgbClr val="374151"/>
                </a:solidFill>
                <a:effectLst/>
                <a:latin typeface="Söhne"/>
              </a:rPr>
              <a:t>antanas</a:t>
            </a:r>
            <a:r>
              <a:rPr lang="lt-LT" b="0" i="0" dirty="0">
                <a:solidFill>
                  <a:srgbClr val="374151"/>
                </a:solidFill>
                <a:effectLst/>
                <a:latin typeface="Söhne"/>
              </a:rPr>
              <a:t>, </a:t>
            </a:r>
            <a:r>
              <a:rPr lang="lt-LT" b="0" i="0" dirty="0" err="1">
                <a:solidFill>
                  <a:srgbClr val="374151"/>
                </a:solidFill>
                <a:effectLst/>
                <a:latin typeface="Söhne"/>
              </a:rPr>
              <a:t>juozas</a:t>
            </a:r>
            <a:r>
              <a:rPr lang="lt-LT" b="0" i="0" dirty="0">
                <a:solidFill>
                  <a:srgbClr val="374151"/>
                </a:solidFill>
                <a:effectLst/>
                <a:latin typeface="Söhne"/>
              </a:rPr>
              <a:t>, </a:t>
            </a:r>
            <a:r>
              <a:rPr lang="lt-LT" b="0" i="0" dirty="0" err="1">
                <a:solidFill>
                  <a:srgbClr val="374151"/>
                </a:solidFill>
                <a:effectLst/>
                <a:latin typeface="Söhne"/>
              </a:rPr>
              <a:t>bronius</a:t>
            </a:r>
            <a:r>
              <a:rPr lang="lt-LT" b="0" i="0" dirty="0">
                <a:solidFill>
                  <a:srgbClr val="374151"/>
                </a:solidFill>
                <a:effectLst/>
                <a:latin typeface="Söhne"/>
              </a:rPr>
              <a:t>])</a:t>
            </a:r>
            <a:br>
              <a:rPr lang="lt-LT" b="0" i="0" dirty="0">
                <a:solidFill>
                  <a:srgbClr val="374151"/>
                </a:solidFill>
                <a:effectLst/>
                <a:latin typeface="Söhne"/>
              </a:rPr>
            </a:br>
            <a:r>
              <a:rPr lang="lt-LT" b="0" i="0" dirty="0">
                <a:solidFill>
                  <a:srgbClr val="374151"/>
                </a:solidFill>
                <a:effectLst/>
                <a:latin typeface="Söhne"/>
              </a:rPr>
              <a:t>Šis metodas leidžia mums pridėti kelių objektų sąrašą į duomenų bazę. Jūs taip pat galite pridėti vieną objektą naudodami </a:t>
            </a:r>
            <a:r>
              <a:rPr lang="lt-LT" b="0" i="0" dirty="0" err="1">
                <a:solidFill>
                  <a:srgbClr val="374151"/>
                </a:solidFill>
                <a:effectLst/>
                <a:latin typeface="Söhne"/>
              </a:rPr>
              <a:t>db.session.add</a:t>
            </a:r>
            <a:r>
              <a:rPr lang="lt-LT" b="0" i="0" dirty="0">
                <a:solidFill>
                  <a:srgbClr val="374151"/>
                </a:solidFill>
                <a:effectLst/>
                <a:latin typeface="Söhne"/>
              </a:rPr>
              <a:t>(jonas).</a:t>
            </a:r>
          </a:p>
          <a:p>
            <a:pPr algn="l">
              <a:buFont typeface="+mj-lt"/>
              <a:buAutoNum type="arabicPeriod"/>
            </a:pPr>
            <a:r>
              <a:rPr lang="lt-LT" b="1" i="0" dirty="0">
                <a:solidFill>
                  <a:srgbClr val="374151"/>
                </a:solidFill>
                <a:effectLst/>
                <a:latin typeface="Söhne"/>
              </a:rPr>
              <a:t>Išsaugoti pakeitimus</a:t>
            </a:r>
            <a:r>
              <a:rPr lang="lt-LT" b="0" i="0" dirty="0">
                <a:solidFill>
                  <a:srgbClr val="374151"/>
                </a:solidFill>
                <a:effectLst/>
                <a:latin typeface="Söhne"/>
              </a:rPr>
              <a:t>:</a:t>
            </a:r>
            <a:br>
              <a:rPr lang="lt-LT" b="0" i="0" dirty="0">
                <a:solidFill>
                  <a:srgbClr val="374151"/>
                </a:solidFill>
                <a:effectLst/>
                <a:latin typeface="Söhne"/>
              </a:rPr>
            </a:br>
            <a:r>
              <a:rPr lang="lt-LT" b="0" i="0" dirty="0" err="1">
                <a:solidFill>
                  <a:srgbClr val="374151"/>
                </a:solidFill>
                <a:effectLst/>
                <a:latin typeface="Söhne"/>
              </a:rPr>
              <a:t>db.session.commit</a:t>
            </a:r>
            <a:r>
              <a:rPr lang="lt-LT" b="0" i="0" dirty="0">
                <a:solidFill>
                  <a:srgbClr val="374151"/>
                </a:solidFill>
                <a:effectLst/>
                <a:latin typeface="Söhne"/>
              </a:rPr>
              <a:t>()</a:t>
            </a:r>
            <a:br>
              <a:rPr lang="lt-LT" b="0" i="0" dirty="0">
                <a:solidFill>
                  <a:srgbClr val="374151"/>
                </a:solidFill>
                <a:effectLst/>
                <a:latin typeface="Söhne"/>
              </a:rPr>
            </a:br>
            <a:r>
              <a:rPr lang="lt-LT" b="0" i="0" dirty="0">
                <a:solidFill>
                  <a:srgbClr val="374151"/>
                </a:solidFill>
                <a:effectLst/>
                <a:latin typeface="Söhne"/>
              </a:rPr>
              <a:t>Tai labai svarbus žingsnis. Jūs turite patvirtinti pakeitimus, kad jie būtų išsaugoti duomenų bazėje. Jei pamiršite šį žingsnį, jokie pakeitimai nebus atlikti!</a:t>
            </a:r>
          </a:p>
          <a:p>
            <a:pPr algn="l">
              <a:buFont typeface="+mj-lt"/>
              <a:buAutoNum type="arabicPeriod"/>
            </a:pPr>
            <a:r>
              <a:rPr lang="lt-LT" b="1" i="0" dirty="0">
                <a:solidFill>
                  <a:srgbClr val="374151"/>
                </a:solidFill>
                <a:effectLst/>
                <a:latin typeface="Söhne"/>
              </a:rPr>
              <a:t>Objektų ID</a:t>
            </a:r>
            <a:r>
              <a:rPr lang="lt-LT" b="0" i="0" dirty="0">
                <a:solidFill>
                  <a:srgbClr val="374151"/>
                </a:solidFill>
                <a:effectLst/>
                <a:latin typeface="Söhne"/>
              </a:rPr>
              <a:t>:</a:t>
            </a:r>
            <a:br>
              <a:rPr lang="lt-LT" b="0" i="0" dirty="0">
                <a:solidFill>
                  <a:srgbClr val="374151"/>
                </a:solidFill>
                <a:effectLst/>
                <a:latin typeface="Söhne"/>
              </a:rPr>
            </a:br>
            <a:r>
              <a:rPr lang="lt-LT" b="0" i="0" dirty="0">
                <a:solidFill>
                  <a:srgbClr val="374151"/>
                </a:solidFill>
                <a:effectLst/>
                <a:latin typeface="Söhne"/>
              </a:rPr>
              <a:t>Po įrašymo kiekvienam objektui yra priskiriamas unikalus ID. Tai automatinis procesas, kurį atlieka duomenų bazė. Pabandykime atspausdinti kiekvieno objekto ID:</a:t>
            </a:r>
            <a:br>
              <a:rPr lang="lt-LT" b="0" i="0" dirty="0">
                <a:solidFill>
                  <a:srgbClr val="374151"/>
                </a:solidFill>
                <a:effectLst/>
                <a:latin typeface="Söhne"/>
              </a:rPr>
            </a:br>
            <a:r>
              <a:rPr lang="lt-LT" b="0" i="0" dirty="0" err="1">
                <a:solidFill>
                  <a:srgbClr val="E9950C"/>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jonas.</a:t>
            </a:r>
            <a:r>
              <a:rPr lang="lt-LT" b="0" i="0" dirty="0" err="1">
                <a:solidFill>
                  <a:srgbClr val="E9950C"/>
                </a:solidFill>
                <a:effectLst/>
                <a:latin typeface="Söhne"/>
              </a:rPr>
              <a:t>id</a:t>
            </a:r>
            <a:r>
              <a:rPr lang="lt-LT" b="0" i="0" dirty="0">
                <a:solidFill>
                  <a:srgbClr val="374151"/>
                </a:solidFill>
                <a:effectLst/>
                <a:latin typeface="Söhne"/>
              </a:rPr>
              <a:t>) </a:t>
            </a:r>
            <a:r>
              <a:rPr lang="lt-LT" b="0" i="0" dirty="0" err="1">
                <a:solidFill>
                  <a:srgbClr val="E9950C"/>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antanas.</a:t>
            </a:r>
            <a:r>
              <a:rPr lang="lt-LT" b="0" i="0" dirty="0" err="1">
                <a:solidFill>
                  <a:srgbClr val="E9950C"/>
                </a:solidFill>
                <a:effectLst/>
                <a:latin typeface="Söhne"/>
              </a:rPr>
              <a:t>id</a:t>
            </a:r>
            <a:r>
              <a:rPr lang="lt-LT" b="0" i="0" dirty="0">
                <a:solidFill>
                  <a:srgbClr val="374151"/>
                </a:solidFill>
                <a:effectLst/>
                <a:latin typeface="Söhne"/>
              </a:rPr>
              <a:t>) </a:t>
            </a:r>
            <a:r>
              <a:rPr lang="lt-LT" b="0" i="0" dirty="0" err="1">
                <a:solidFill>
                  <a:srgbClr val="E9950C"/>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bronius.</a:t>
            </a:r>
            <a:r>
              <a:rPr lang="lt-LT" b="0" i="0" dirty="0" err="1">
                <a:solidFill>
                  <a:srgbClr val="E9950C"/>
                </a:solidFill>
                <a:effectLst/>
                <a:latin typeface="Söhne"/>
              </a:rPr>
              <a:t>id</a:t>
            </a:r>
            <a:r>
              <a:rPr lang="lt-LT" b="0" i="0" dirty="0">
                <a:solidFill>
                  <a:srgbClr val="374151"/>
                </a:solidFill>
                <a:effectLst/>
                <a:latin typeface="Söhne"/>
              </a:rPr>
              <a:t>) </a:t>
            </a:r>
            <a:r>
              <a:rPr lang="lt-LT" b="0" i="0" dirty="0" err="1">
                <a:solidFill>
                  <a:srgbClr val="E9950C"/>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juozas.</a:t>
            </a:r>
            <a:r>
              <a:rPr lang="lt-LT" b="0" i="0" dirty="0" err="1">
                <a:solidFill>
                  <a:srgbClr val="E9950C"/>
                </a:solidFill>
                <a:effectLst/>
                <a:latin typeface="Söhne"/>
              </a:rPr>
              <a:t>id</a:t>
            </a:r>
            <a:r>
              <a:rPr lang="lt-LT" b="0" i="0" dirty="0">
                <a:solidFill>
                  <a:srgbClr val="374151"/>
                </a:solidFill>
                <a:effectLst/>
                <a:latin typeface="Söhne"/>
              </a:rPr>
              <a:t>) </a:t>
            </a:r>
            <a:br>
              <a:rPr lang="lt-LT" b="0" i="0" dirty="0">
                <a:solidFill>
                  <a:srgbClr val="374151"/>
                </a:solidFill>
                <a:effectLst/>
                <a:latin typeface="Söhne"/>
              </a:rPr>
            </a:br>
            <a:br>
              <a:rPr lang="lt-LT" b="0" i="0" dirty="0">
                <a:solidFill>
                  <a:srgbClr val="374151"/>
                </a:solidFill>
                <a:effectLst/>
                <a:latin typeface="Söhne"/>
              </a:rPr>
            </a:br>
            <a:r>
              <a:rPr lang="lt-LT" b="0" i="0" dirty="0">
                <a:solidFill>
                  <a:srgbClr val="374151"/>
                </a:solidFill>
                <a:effectLst/>
                <a:latin typeface="Söhne"/>
              </a:rPr>
              <a:t>Kaip matome iš rezultatų, kiekvienam objektui buvo sėkmingai priskirtas unikalus ID.</a:t>
            </a:r>
          </a:p>
          <a:p>
            <a:br>
              <a:rPr lang="lt-LT" dirty="0"/>
            </a:br>
            <a:endParaRPr lang="en-LT" dirty="0"/>
          </a:p>
        </p:txBody>
      </p:sp>
      <p:sp>
        <p:nvSpPr>
          <p:cNvPr id="4" name="Slide Number Placeholder 3"/>
          <p:cNvSpPr>
            <a:spLocks noGrp="1"/>
          </p:cNvSpPr>
          <p:nvPr>
            <p:ph type="sldNum" sz="quarter" idx="5"/>
          </p:nvPr>
        </p:nvSpPr>
        <p:spPr/>
        <p:txBody>
          <a:bodyPr/>
          <a:lstStyle/>
          <a:p>
            <a:fld id="{9E46DC84-BDD5-C14F-A269-611DAA1376C2}" type="slidenum">
              <a:rPr lang="en-LT" smtClean="0"/>
              <a:t>17</a:t>
            </a:fld>
            <a:endParaRPr lang="en-LT"/>
          </a:p>
        </p:txBody>
      </p:sp>
    </p:spTree>
    <p:extLst>
      <p:ext uri="{BB962C8B-B14F-4D97-AF65-F5344CB8AC3E}">
        <p14:creationId xmlns:p14="http://schemas.microsoft.com/office/powerpoint/2010/main" val="1253694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Duomenų įrašymas į duomenų bazę</a:t>
            </a:r>
            <a:r>
              <a:rPr lang="lt-LT" b="0" i="0" dirty="0">
                <a:solidFill>
                  <a:srgbClr val="374151"/>
                </a:solidFill>
                <a:effectLst/>
                <a:latin typeface="Söhne"/>
              </a:rPr>
              <a:t>:</a:t>
            </a:r>
          </a:p>
          <a:p>
            <a:pPr algn="l">
              <a:buFont typeface="+mj-lt"/>
              <a:buAutoNum type="arabicPeriod"/>
            </a:pPr>
            <a:r>
              <a:rPr lang="lt-LT" b="1" i="0" dirty="0">
                <a:solidFill>
                  <a:srgbClr val="374151"/>
                </a:solidFill>
                <a:effectLst/>
                <a:latin typeface="Söhne"/>
              </a:rPr>
              <a:t>Pasiruošimas</a:t>
            </a:r>
            <a:r>
              <a:rPr lang="lt-LT" b="0" i="0" dirty="0">
                <a:solidFill>
                  <a:srgbClr val="374151"/>
                </a:solidFill>
                <a:effectLst/>
                <a:latin typeface="Söhne"/>
              </a:rPr>
              <a:t>:</a:t>
            </a:r>
            <a:br>
              <a:rPr lang="lt-LT" b="0" i="0" dirty="0">
                <a:solidFill>
                  <a:srgbClr val="374151"/>
                </a:solidFill>
                <a:effectLst/>
                <a:latin typeface="Söhne"/>
              </a:rPr>
            </a:br>
            <a:r>
              <a:rPr lang="lt-LT" b="0" i="0" dirty="0">
                <a:solidFill>
                  <a:srgbClr val="374151"/>
                </a:solidFill>
                <a:effectLst/>
                <a:latin typeface="Söhne"/>
              </a:rPr>
              <a:t>Pradėkime nuo </a:t>
            </a:r>
            <a:r>
              <a:rPr lang="lt-LT" b="0" i="0" dirty="0" err="1">
                <a:solidFill>
                  <a:srgbClr val="374151"/>
                </a:solidFill>
                <a:effectLst/>
                <a:latin typeface="Söhne"/>
              </a:rPr>
              <a:t>query.py</a:t>
            </a:r>
            <a:r>
              <a:rPr lang="lt-LT" b="0" i="0" dirty="0">
                <a:solidFill>
                  <a:srgbClr val="374151"/>
                </a:solidFill>
                <a:effectLst/>
                <a:latin typeface="Söhne"/>
              </a:rPr>
              <a:t> failo. Čia mums reikės importuoti mūsų sukurtą </a:t>
            </a:r>
            <a:r>
              <a:rPr lang="lt-LT" b="0" i="0" dirty="0" err="1">
                <a:solidFill>
                  <a:srgbClr val="374151"/>
                </a:solidFill>
                <a:effectLst/>
                <a:latin typeface="Söhne"/>
              </a:rPr>
              <a:t>db</a:t>
            </a:r>
            <a:r>
              <a:rPr lang="lt-LT" b="0" i="0" dirty="0">
                <a:solidFill>
                  <a:srgbClr val="374151"/>
                </a:solidFill>
                <a:effectLst/>
                <a:latin typeface="Söhne"/>
              </a:rPr>
              <a:t> objektą ir </a:t>
            </a:r>
            <a:r>
              <a:rPr lang="lt-LT" b="0" i="0" dirty="0" err="1">
                <a:solidFill>
                  <a:srgbClr val="374151"/>
                </a:solidFill>
                <a:effectLst/>
                <a:latin typeface="Söhne"/>
              </a:rPr>
              <a:t>Message</a:t>
            </a:r>
            <a:r>
              <a:rPr lang="lt-LT" b="0" i="0" dirty="0">
                <a:solidFill>
                  <a:srgbClr val="374151"/>
                </a:solidFill>
                <a:effectLst/>
                <a:latin typeface="Söhne"/>
              </a:rPr>
              <a:t> klasę iš </a:t>
            </a:r>
            <a:r>
              <a:rPr lang="lt-LT" b="0" i="0" dirty="0" err="1">
                <a:solidFill>
                  <a:srgbClr val="374151"/>
                </a:solidFill>
                <a:effectLst/>
                <a:latin typeface="Söhne"/>
              </a:rPr>
              <a:t>app.py</a:t>
            </a:r>
            <a:r>
              <a:rPr lang="lt-LT" b="0" i="0" dirty="0">
                <a:solidFill>
                  <a:srgbClr val="374151"/>
                </a:solidFill>
                <a:effectLst/>
                <a:latin typeface="Söhne"/>
              </a:rPr>
              <a:t> failo.</a:t>
            </a:r>
            <a:br>
              <a:rPr lang="lt-LT" b="0" i="0" dirty="0">
                <a:solidFill>
                  <a:srgbClr val="374151"/>
                </a:solidFill>
                <a:effectLst/>
                <a:latin typeface="Söhne"/>
              </a:rPr>
            </a:br>
            <a:r>
              <a:rPr lang="lt-LT" b="0" i="0" dirty="0" err="1">
                <a:solidFill>
                  <a:srgbClr val="2E95D3"/>
                </a:solidFill>
                <a:effectLst/>
                <a:latin typeface="Söhne"/>
              </a:rPr>
              <a:t>from</a:t>
            </a:r>
            <a:r>
              <a:rPr lang="lt-LT" b="0" i="0" dirty="0">
                <a:solidFill>
                  <a:srgbClr val="374151"/>
                </a:solidFill>
                <a:effectLst/>
                <a:latin typeface="Söhne"/>
              </a:rPr>
              <a:t> </a:t>
            </a:r>
            <a:r>
              <a:rPr lang="lt-LT" b="0" i="0" dirty="0" err="1">
                <a:solidFill>
                  <a:srgbClr val="374151"/>
                </a:solidFill>
                <a:effectLst/>
                <a:latin typeface="Söhne"/>
              </a:rPr>
              <a:t>app</a:t>
            </a:r>
            <a:r>
              <a:rPr lang="lt-LT" b="0" i="0" dirty="0">
                <a:solidFill>
                  <a:srgbClr val="374151"/>
                </a:solidFill>
                <a:effectLst/>
                <a:latin typeface="Söhne"/>
              </a:rPr>
              <a:t> </a:t>
            </a:r>
            <a:r>
              <a:rPr lang="lt-LT" b="0" i="0" dirty="0" err="1">
                <a:solidFill>
                  <a:srgbClr val="2E95D3"/>
                </a:solidFill>
                <a:effectLst/>
                <a:latin typeface="Söhne"/>
              </a:rPr>
              <a:t>import</a:t>
            </a:r>
            <a:r>
              <a:rPr lang="lt-LT" b="0" i="0" dirty="0">
                <a:solidFill>
                  <a:srgbClr val="374151"/>
                </a:solidFill>
                <a:effectLst/>
                <a:latin typeface="Söhne"/>
              </a:rPr>
              <a:t> </a:t>
            </a:r>
            <a:r>
              <a:rPr lang="lt-LT" b="0" i="0" dirty="0" err="1">
                <a:solidFill>
                  <a:srgbClr val="374151"/>
                </a:solidFill>
                <a:effectLst/>
                <a:latin typeface="Söhne"/>
              </a:rPr>
              <a:t>db</a:t>
            </a:r>
            <a:r>
              <a:rPr lang="lt-LT" b="0" i="0" dirty="0">
                <a:solidFill>
                  <a:srgbClr val="374151"/>
                </a:solidFill>
                <a:effectLst/>
                <a:latin typeface="Söhne"/>
              </a:rPr>
              <a:t>, </a:t>
            </a:r>
            <a:r>
              <a:rPr lang="lt-LT" b="0" i="0" dirty="0" err="1">
                <a:solidFill>
                  <a:srgbClr val="374151"/>
                </a:solidFill>
                <a:effectLst/>
                <a:latin typeface="Söhne"/>
              </a:rPr>
              <a:t>Message</a:t>
            </a:r>
            <a:r>
              <a:rPr lang="lt-LT" b="0" i="0" dirty="0">
                <a:solidFill>
                  <a:srgbClr val="374151"/>
                </a:solidFill>
                <a:effectLst/>
                <a:latin typeface="Söhne"/>
              </a:rPr>
              <a:t> </a:t>
            </a:r>
          </a:p>
          <a:p>
            <a:pPr algn="l">
              <a:buFont typeface="+mj-lt"/>
              <a:buAutoNum type="arabicPeriod"/>
            </a:pPr>
            <a:r>
              <a:rPr lang="lt-LT" b="1" i="0" dirty="0">
                <a:solidFill>
                  <a:srgbClr val="374151"/>
                </a:solidFill>
                <a:effectLst/>
                <a:latin typeface="Söhne"/>
              </a:rPr>
              <a:t>Lentelės kūrimas</a:t>
            </a:r>
            <a:r>
              <a:rPr lang="lt-LT" b="0" i="0" dirty="0">
                <a:solidFill>
                  <a:srgbClr val="374151"/>
                </a:solidFill>
                <a:effectLst/>
                <a:latin typeface="Söhne"/>
              </a:rPr>
              <a:t>:</a:t>
            </a:r>
            <a:br>
              <a:rPr lang="lt-LT" b="0" i="0" dirty="0">
                <a:solidFill>
                  <a:srgbClr val="374151"/>
                </a:solidFill>
                <a:effectLst/>
                <a:latin typeface="Söhne"/>
              </a:rPr>
            </a:br>
            <a:r>
              <a:rPr lang="lt-LT" b="0" i="0" dirty="0">
                <a:solidFill>
                  <a:srgbClr val="374151"/>
                </a:solidFill>
                <a:effectLst/>
                <a:latin typeface="Söhne"/>
              </a:rPr>
              <a:t>Jei dar neturite sukurta duomenų bazės lentelės, galite ją sukurti šiuo metodu:</a:t>
            </a:r>
            <a:br>
              <a:rPr lang="lt-LT" b="0" i="0" dirty="0">
                <a:solidFill>
                  <a:srgbClr val="374151"/>
                </a:solidFill>
                <a:effectLst/>
                <a:latin typeface="Söhne"/>
              </a:rPr>
            </a:br>
            <a:r>
              <a:rPr lang="lt-LT" b="0" i="0" dirty="0" err="1">
                <a:solidFill>
                  <a:srgbClr val="374151"/>
                </a:solidFill>
                <a:effectLst/>
                <a:latin typeface="Söhne"/>
              </a:rPr>
              <a:t>db.create_all</a:t>
            </a:r>
            <a:r>
              <a:rPr lang="lt-LT" b="0" i="0" dirty="0">
                <a:solidFill>
                  <a:srgbClr val="374151"/>
                </a:solidFill>
                <a:effectLst/>
                <a:latin typeface="Söhne"/>
              </a:rPr>
              <a:t>() </a:t>
            </a:r>
            <a:br>
              <a:rPr lang="lt-LT" b="0" i="0" dirty="0">
                <a:solidFill>
                  <a:srgbClr val="374151"/>
                </a:solidFill>
                <a:effectLst/>
                <a:latin typeface="Söhne"/>
              </a:rPr>
            </a:br>
            <a:r>
              <a:rPr lang="lt-LT" b="0" i="0" dirty="0">
                <a:solidFill>
                  <a:srgbClr val="374151"/>
                </a:solidFill>
                <a:effectLst/>
                <a:latin typeface="Söhne"/>
              </a:rPr>
              <a:t>Po šio metodo vykdymo bus sukurta lentelė pagal mūsų </a:t>
            </a:r>
            <a:r>
              <a:rPr lang="lt-LT" b="0" i="0" dirty="0" err="1">
                <a:solidFill>
                  <a:srgbClr val="374151"/>
                </a:solidFill>
                <a:effectLst/>
                <a:latin typeface="Söhne"/>
              </a:rPr>
              <a:t>Message</a:t>
            </a:r>
            <a:r>
              <a:rPr lang="lt-LT" b="0" i="0" dirty="0">
                <a:solidFill>
                  <a:srgbClr val="374151"/>
                </a:solidFill>
                <a:effectLst/>
                <a:latin typeface="Söhne"/>
              </a:rPr>
              <a:t> klasės modelį.</a:t>
            </a:r>
          </a:p>
          <a:p>
            <a:pPr algn="l">
              <a:buFont typeface="+mj-lt"/>
              <a:buAutoNum type="arabicPeriod"/>
            </a:pPr>
            <a:r>
              <a:rPr lang="lt-LT" b="1" i="0" dirty="0">
                <a:solidFill>
                  <a:srgbClr val="374151"/>
                </a:solidFill>
                <a:effectLst/>
                <a:latin typeface="Söhne"/>
              </a:rPr>
              <a:t>Duomenų objektų kūrimas</a:t>
            </a:r>
            <a:r>
              <a:rPr lang="lt-LT" b="0" i="0" dirty="0">
                <a:solidFill>
                  <a:srgbClr val="374151"/>
                </a:solidFill>
                <a:effectLst/>
                <a:latin typeface="Söhne"/>
              </a:rPr>
              <a:t>:</a:t>
            </a:r>
            <a:br>
              <a:rPr lang="lt-LT" b="0" i="0" dirty="0">
                <a:solidFill>
                  <a:srgbClr val="374151"/>
                </a:solidFill>
                <a:effectLst/>
                <a:latin typeface="Söhne"/>
              </a:rPr>
            </a:br>
            <a:r>
              <a:rPr lang="lt-LT" b="0" i="0" dirty="0">
                <a:solidFill>
                  <a:srgbClr val="374151"/>
                </a:solidFill>
                <a:effectLst/>
                <a:latin typeface="Söhne"/>
              </a:rPr>
              <a:t>Mūsų tikslas – sukurti keletą </a:t>
            </a:r>
            <a:r>
              <a:rPr lang="lt-LT" b="0" i="0" dirty="0" err="1">
                <a:solidFill>
                  <a:srgbClr val="374151"/>
                </a:solidFill>
                <a:effectLst/>
                <a:latin typeface="Söhne"/>
              </a:rPr>
              <a:t>testinių</a:t>
            </a:r>
            <a:r>
              <a:rPr lang="lt-LT" b="0" i="0" dirty="0">
                <a:solidFill>
                  <a:srgbClr val="374151"/>
                </a:solidFill>
                <a:effectLst/>
                <a:latin typeface="Söhne"/>
              </a:rPr>
              <a:t> įrašų, kurie bus įrašyti į duomenų bazę:</a:t>
            </a:r>
            <a:br>
              <a:rPr lang="lt-LT" b="0" i="0" dirty="0">
                <a:solidFill>
                  <a:srgbClr val="374151"/>
                </a:solidFill>
                <a:effectLst/>
                <a:latin typeface="Söhne"/>
              </a:rPr>
            </a:br>
            <a:r>
              <a:rPr lang="lt-LT" b="0" i="0" dirty="0">
                <a:solidFill>
                  <a:srgbClr val="374151"/>
                </a:solidFill>
                <a:effectLst/>
                <a:latin typeface="Söhne"/>
              </a:rPr>
              <a:t>jonas = </a:t>
            </a:r>
            <a:r>
              <a:rPr lang="lt-LT" b="0" i="0" dirty="0" err="1">
                <a:solidFill>
                  <a:srgbClr val="374151"/>
                </a:solidFill>
                <a:effectLst/>
                <a:latin typeface="Söhne"/>
              </a:rPr>
              <a:t>Message</a:t>
            </a:r>
            <a:r>
              <a:rPr lang="lt-LT" b="0" i="0" dirty="0">
                <a:solidFill>
                  <a:srgbClr val="374151"/>
                </a:solidFill>
                <a:effectLst/>
                <a:latin typeface="Söhne"/>
              </a:rPr>
              <a:t>(</a:t>
            </a:r>
            <a:r>
              <a:rPr lang="lt-LT" b="0" i="0" dirty="0">
                <a:solidFill>
                  <a:srgbClr val="00A67D"/>
                </a:solidFill>
                <a:effectLst/>
                <a:latin typeface="Söhne"/>
              </a:rPr>
              <a:t>'Jonas'</a:t>
            </a:r>
            <a:r>
              <a:rPr lang="lt-LT" b="0" i="0" dirty="0">
                <a:solidFill>
                  <a:srgbClr val="374151"/>
                </a:solidFill>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jonas@mail.com</a:t>
            </a:r>
            <a:r>
              <a:rPr lang="lt-LT" b="0" i="0" dirty="0">
                <a:solidFill>
                  <a:srgbClr val="00A67D"/>
                </a:solidFill>
                <a:effectLst/>
                <a:latin typeface="Söhne"/>
              </a:rPr>
              <a:t>'</a:t>
            </a:r>
            <a:r>
              <a:rPr lang="lt-LT" b="0" i="0" dirty="0">
                <a:solidFill>
                  <a:srgbClr val="374151"/>
                </a:solidFill>
                <a:effectLst/>
                <a:latin typeface="Söhne"/>
              </a:rPr>
              <a:t>, </a:t>
            </a:r>
            <a:r>
              <a:rPr lang="lt-LT" b="0" i="0" dirty="0">
                <a:solidFill>
                  <a:srgbClr val="00A67D"/>
                </a:solidFill>
                <a:effectLst/>
                <a:latin typeface="Söhne"/>
              </a:rPr>
              <a:t>'Kažkoks labai rimtas atsiliepimas.'</a:t>
            </a:r>
            <a:r>
              <a:rPr lang="lt-LT" b="0" i="0" dirty="0">
                <a:solidFill>
                  <a:srgbClr val="374151"/>
                </a:solidFill>
                <a:effectLst/>
                <a:latin typeface="Söhne"/>
              </a:rPr>
              <a:t>) </a:t>
            </a:r>
            <a:r>
              <a:rPr lang="lt-LT" b="0" i="0" dirty="0" err="1">
                <a:solidFill>
                  <a:srgbClr val="374151"/>
                </a:solidFill>
                <a:effectLst/>
                <a:latin typeface="Söhne"/>
              </a:rPr>
              <a:t>antanas</a:t>
            </a:r>
            <a:r>
              <a:rPr lang="lt-LT" b="0" i="0" dirty="0">
                <a:solidFill>
                  <a:srgbClr val="374151"/>
                </a:solidFill>
                <a:effectLst/>
                <a:latin typeface="Söhne"/>
              </a:rPr>
              <a:t> = </a:t>
            </a:r>
            <a:r>
              <a:rPr lang="lt-LT" b="0" i="0" dirty="0" err="1">
                <a:solidFill>
                  <a:srgbClr val="374151"/>
                </a:solidFill>
                <a:effectLst/>
                <a:latin typeface="Söhne"/>
              </a:rPr>
              <a:t>Message</a:t>
            </a:r>
            <a:r>
              <a:rPr lang="lt-LT" b="0" i="0" dirty="0">
                <a:solidFill>
                  <a:srgbClr val="374151"/>
                </a:solidFill>
                <a:effectLst/>
                <a:latin typeface="Söhne"/>
              </a:rPr>
              <a:t>(</a:t>
            </a:r>
            <a:r>
              <a:rPr lang="lt-LT" b="0" i="0" dirty="0">
                <a:solidFill>
                  <a:srgbClr val="00A67D"/>
                </a:solidFill>
                <a:effectLst/>
                <a:latin typeface="Söhne"/>
              </a:rPr>
              <a:t>'Antanas'</a:t>
            </a:r>
            <a:r>
              <a:rPr lang="lt-LT" b="0" i="0" dirty="0">
                <a:solidFill>
                  <a:srgbClr val="374151"/>
                </a:solidFill>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antanas@mail.lt</a:t>
            </a:r>
            <a:r>
              <a:rPr lang="lt-LT" b="0" i="0" dirty="0">
                <a:solidFill>
                  <a:srgbClr val="00A67D"/>
                </a:solidFill>
                <a:effectLst/>
                <a:latin typeface="Söhne"/>
              </a:rPr>
              <a:t>'</a:t>
            </a:r>
            <a:r>
              <a:rPr lang="lt-LT" b="0" i="0" dirty="0">
                <a:solidFill>
                  <a:srgbClr val="374151"/>
                </a:solidFill>
                <a:effectLst/>
                <a:latin typeface="Söhne"/>
              </a:rPr>
              <a:t>, </a:t>
            </a:r>
            <a:r>
              <a:rPr lang="lt-LT" b="0" i="0" dirty="0">
                <a:solidFill>
                  <a:srgbClr val="00A67D"/>
                </a:solidFill>
                <a:effectLst/>
                <a:latin typeface="Söhne"/>
              </a:rPr>
              <a:t>'Antano nuomonė labai svarbi.'</a:t>
            </a:r>
            <a:r>
              <a:rPr lang="lt-LT" b="0" i="0" dirty="0">
                <a:solidFill>
                  <a:srgbClr val="374151"/>
                </a:solidFill>
                <a:effectLst/>
                <a:latin typeface="Söhne"/>
              </a:rPr>
              <a:t>) </a:t>
            </a:r>
            <a:r>
              <a:rPr lang="lt-LT" b="0" i="0" dirty="0" err="1">
                <a:solidFill>
                  <a:srgbClr val="374151"/>
                </a:solidFill>
                <a:effectLst/>
                <a:latin typeface="Söhne"/>
              </a:rPr>
              <a:t>juozas</a:t>
            </a:r>
            <a:r>
              <a:rPr lang="lt-LT" b="0" i="0" dirty="0">
                <a:solidFill>
                  <a:srgbClr val="374151"/>
                </a:solidFill>
                <a:effectLst/>
                <a:latin typeface="Söhne"/>
              </a:rPr>
              <a:t> = </a:t>
            </a:r>
            <a:r>
              <a:rPr lang="lt-LT" b="0" i="0" dirty="0" err="1">
                <a:solidFill>
                  <a:srgbClr val="374151"/>
                </a:solidFill>
                <a:effectLst/>
                <a:latin typeface="Söhne"/>
              </a:rPr>
              <a:t>Message</a:t>
            </a:r>
            <a:r>
              <a:rPr lang="lt-LT" b="0" i="0" dirty="0">
                <a:solidFill>
                  <a:srgbClr val="374151"/>
                </a:solidFill>
                <a:effectLst/>
                <a:latin typeface="Söhne"/>
              </a:rPr>
              <a:t>(</a:t>
            </a:r>
            <a:r>
              <a:rPr lang="lt-LT" b="0" i="0" dirty="0">
                <a:solidFill>
                  <a:srgbClr val="00A67D"/>
                </a:solidFill>
                <a:effectLst/>
                <a:latin typeface="Söhne"/>
              </a:rPr>
              <a:t>'Juozas'</a:t>
            </a:r>
            <a:r>
              <a:rPr lang="lt-LT" b="0" i="0" dirty="0">
                <a:solidFill>
                  <a:srgbClr val="374151"/>
                </a:solidFill>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juozukas@friends.lt</a:t>
            </a:r>
            <a:r>
              <a:rPr lang="lt-LT" b="0" i="0" dirty="0">
                <a:solidFill>
                  <a:srgbClr val="00A67D"/>
                </a:solidFill>
                <a:effectLst/>
                <a:latin typeface="Söhne"/>
              </a:rPr>
              <a:t>'</a:t>
            </a:r>
            <a:r>
              <a:rPr lang="lt-LT" b="0" i="0" dirty="0">
                <a:solidFill>
                  <a:srgbClr val="374151"/>
                </a:solidFill>
                <a:effectLst/>
                <a:latin typeface="Söhne"/>
              </a:rPr>
              <a:t>, </a:t>
            </a:r>
            <a:r>
              <a:rPr lang="lt-LT" b="0" i="0" dirty="0">
                <a:solidFill>
                  <a:srgbClr val="00A67D"/>
                </a:solidFill>
                <a:effectLst/>
                <a:latin typeface="Söhne"/>
              </a:rPr>
              <a:t>'Aš labai piktas, nes blogai.'</a:t>
            </a:r>
            <a:r>
              <a:rPr lang="lt-LT" b="0" i="0" dirty="0">
                <a:solidFill>
                  <a:srgbClr val="374151"/>
                </a:solidFill>
                <a:effectLst/>
                <a:latin typeface="Söhne"/>
              </a:rPr>
              <a:t>) </a:t>
            </a:r>
            <a:r>
              <a:rPr lang="lt-LT" b="0" i="0" dirty="0" err="1">
                <a:solidFill>
                  <a:srgbClr val="374151"/>
                </a:solidFill>
                <a:effectLst/>
                <a:latin typeface="Söhne"/>
              </a:rPr>
              <a:t>bronius</a:t>
            </a:r>
            <a:r>
              <a:rPr lang="lt-LT" b="0" i="0" dirty="0">
                <a:solidFill>
                  <a:srgbClr val="374151"/>
                </a:solidFill>
                <a:effectLst/>
                <a:latin typeface="Söhne"/>
              </a:rPr>
              <a:t> = </a:t>
            </a:r>
            <a:r>
              <a:rPr lang="lt-LT" b="0" i="0" dirty="0" err="1">
                <a:solidFill>
                  <a:srgbClr val="374151"/>
                </a:solidFill>
                <a:effectLst/>
                <a:latin typeface="Söhne"/>
              </a:rPr>
              <a:t>Message</a:t>
            </a:r>
            <a:r>
              <a:rPr lang="lt-LT" b="0" i="0" dirty="0">
                <a:solidFill>
                  <a:srgbClr val="374151"/>
                </a:solidFill>
                <a:effectLst/>
                <a:latin typeface="Söhne"/>
              </a:rPr>
              <a:t>(</a:t>
            </a:r>
            <a:r>
              <a:rPr lang="lt-LT" b="0" i="0" dirty="0">
                <a:solidFill>
                  <a:srgbClr val="00A67D"/>
                </a:solidFill>
                <a:effectLst/>
                <a:latin typeface="Söhne"/>
              </a:rPr>
              <a:t>'Bronius'</a:t>
            </a:r>
            <a:r>
              <a:rPr lang="lt-LT" b="0" i="0" dirty="0">
                <a:solidFill>
                  <a:srgbClr val="374151"/>
                </a:solidFill>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bronka@yahoo.com</a:t>
            </a:r>
            <a:r>
              <a:rPr lang="lt-LT" b="0" i="0" dirty="0">
                <a:solidFill>
                  <a:srgbClr val="00A67D"/>
                </a:solidFill>
                <a:effectLst/>
                <a:latin typeface="Söhne"/>
              </a:rPr>
              <a:t>'</a:t>
            </a:r>
            <a:r>
              <a:rPr lang="lt-LT" b="0" i="0" dirty="0">
                <a:solidFill>
                  <a:srgbClr val="374151"/>
                </a:solidFill>
                <a:effectLst/>
                <a:latin typeface="Söhne"/>
              </a:rPr>
              <a:t>, </a:t>
            </a:r>
            <a:r>
              <a:rPr lang="lt-LT" b="0" i="0" dirty="0">
                <a:solidFill>
                  <a:srgbClr val="00A67D"/>
                </a:solidFill>
                <a:effectLst/>
                <a:latin typeface="Söhne"/>
              </a:rPr>
              <a:t>'Aš tai linksmas esu, man patinka.'</a:t>
            </a:r>
            <a:r>
              <a:rPr lang="lt-LT" b="0" i="0" dirty="0">
                <a:solidFill>
                  <a:srgbClr val="374151"/>
                </a:solidFill>
                <a:effectLst/>
                <a:latin typeface="Söhne"/>
              </a:rPr>
              <a:t>) </a:t>
            </a:r>
          </a:p>
          <a:p>
            <a:pPr algn="l">
              <a:buFont typeface="+mj-lt"/>
              <a:buAutoNum type="arabicPeriod"/>
            </a:pPr>
            <a:r>
              <a:rPr lang="lt-LT" b="1" i="0" dirty="0">
                <a:solidFill>
                  <a:srgbClr val="374151"/>
                </a:solidFill>
                <a:effectLst/>
                <a:latin typeface="Söhne"/>
              </a:rPr>
              <a:t>Duomenų pridėjimas į duomenų bazę</a:t>
            </a:r>
            <a:r>
              <a:rPr lang="lt-LT" b="0" i="0" dirty="0">
                <a:solidFill>
                  <a:srgbClr val="374151"/>
                </a:solidFill>
                <a:effectLst/>
                <a:latin typeface="Söhne"/>
              </a:rPr>
              <a:t>:</a:t>
            </a:r>
            <a:br>
              <a:rPr lang="lt-LT" b="0" i="0" dirty="0">
                <a:solidFill>
                  <a:srgbClr val="374151"/>
                </a:solidFill>
                <a:effectLst/>
                <a:latin typeface="Söhne"/>
              </a:rPr>
            </a:br>
            <a:r>
              <a:rPr lang="lt-LT" b="0" i="0" dirty="0">
                <a:solidFill>
                  <a:srgbClr val="374151"/>
                </a:solidFill>
                <a:effectLst/>
                <a:latin typeface="Söhne"/>
              </a:rPr>
              <a:t>Kad pridėtumėte šiuos objektus į duomenų bazę, naudokite šį metodą:</a:t>
            </a:r>
            <a:br>
              <a:rPr lang="lt-LT" b="0" i="0" dirty="0">
                <a:solidFill>
                  <a:srgbClr val="374151"/>
                </a:solidFill>
                <a:effectLst/>
                <a:latin typeface="Söhne"/>
              </a:rPr>
            </a:br>
            <a:r>
              <a:rPr lang="lt-LT" b="0" i="0" dirty="0" err="1">
                <a:solidFill>
                  <a:srgbClr val="374151"/>
                </a:solidFill>
                <a:effectLst/>
                <a:latin typeface="Söhne"/>
              </a:rPr>
              <a:t>db.session.add_all</a:t>
            </a:r>
            <a:r>
              <a:rPr lang="lt-LT" b="0" i="0" dirty="0">
                <a:solidFill>
                  <a:srgbClr val="374151"/>
                </a:solidFill>
                <a:effectLst/>
                <a:latin typeface="Söhne"/>
              </a:rPr>
              <a:t>([jonas, </a:t>
            </a:r>
            <a:r>
              <a:rPr lang="lt-LT" b="0" i="0" dirty="0" err="1">
                <a:solidFill>
                  <a:srgbClr val="374151"/>
                </a:solidFill>
                <a:effectLst/>
                <a:latin typeface="Söhne"/>
              </a:rPr>
              <a:t>antanas</a:t>
            </a:r>
            <a:r>
              <a:rPr lang="lt-LT" b="0" i="0" dirty="0">
                <a:solidFill>
                  <a:srgbClr val="374151"/>
                </a:solidFill>
                <a:effectLst/>
                <a:latin typeface="Söhne"/>
              </a:rPr>
              <a:t>, </a:t>
            </a:r>
            <a:r>
              <a:rPr lang="lt-LT" b="0" i="0" dirty="0" err="1">
                <a:solidFill>
                  <a:srgbClr val="374151"/>
                </a:solidFill>
                <a:effectLst/>
                <a:latin typeface="Söhne"/>
              </a:rPr>
              <a:t>juozas</a:t>
            </a:r>
            <a:r>
              <a:rPr lang="lt-LT" b="0" i="0" dirty="0">
                <a:solidFill>
                  <a:srgbClr val="374151"/>
                </a:solidFill>
                <a:effectLst/>
                <a:latin typeface="Söhne"/>
              </a:rPr>
              <a:t>, </a:t>
            </a:r>
            <a:r>
              <a:rPr lang="lt-LT" b="0" i="0" dirty="0" err="1">
                <a:solidFill>
                  <a:srgbClr val="374151"/>
                </a:solidFill>
                <a:effectLst/>
                <a:latin typeface="Söhne"/>
              </a:rPr>
              <a:t>bronius</a:t>
            </a:r>
            <a:r>
              <a:rPr lang="lt-LT" b="0" i="0" dirty="0">
                <a:solidFill>
                  <a:srgbClr val="374151"/>
                </a:solidFill>
                <a:effectLst/>
                <a:latin typeface="Söhne"/>
              </a:rPr>
              <a:t>]) </a:t>
            </a:r>
          </a:p>
          <a:p>
            <a:pPr algn="l">
              <a:buFont typeface="+mj-lt"/>
              <a:buAutoNum type="arabicPeriod"/>
            </a:pPr>
            <a:r>
              <a:rPr lang="lt-LT" b="1" i="0" dirty="0">
                <a:solidFill>
                  <a:srgbClr val="374151"/>
                </a:solidFill>
                <a:effectLst/>
                <a:latin typeface="Söhne"/>
              </a:rPr>
              <a:t>Pakeitimų išsaugojimas</a:t>
            </a:r>
            <a:r>
              <a:rPr lang="lt-LT" b="0" i="0" dirty="0">
                <a:solidFill>
                  <a:srgbClr val="374151"/>
                </a:solidFill>
                <a:effectLst/>
                <a:latin typeface="Söhne"/>
              </a:rPr>
              <a:t>:</a:t>
            </a:r>
            <a:br>
              <a:rPr lang="lt-LT" b="0" i="0" dirty="0">
                <a:solidFill>
                  <a:srgbClr val="374151"/>
                </a:solidFill>
                <a:effectLst/>
                <a:latin typeface="Söhne"/>
              </a:rPr>
            </a:br>
            <a:r>
              <a:rPr lang="lt-LT" b="0" i="0" dirty="0">
                <a:solidFill>
                  <a:srgbClr val="374151"/>
                </a:solidFill>
                <a:effectLst/>
                <a:latin typeface="Söhne"/>
              </a:rPr>
              <a:t>Visi pakeitimai, kurie yra daromi su duomenų baze, turi būti patvirtinti. Tam reikia naudoti:</a:t>
            </a:r>
            <a:br>
              <a:rPr lang="lt-LT" b="0" i="0" dirty="0">
                <a:solidFill>
                  <a:srgbClr val="374151"/>
                </a:solidFill>
                <a:effectLst/>
                <a:latin typeface="Söhne"/>
              </a:rPr>
            </a:br>
            <a:r>
              <a:rPr lang="lt-LT" b="0" i="0" dirty="0" err="1">
                <a:solidFill>
                  <a:srgbClr val="374151"/>
                </a:solidFill>
                <a:effectLst/>
                <a:latin typeface="Söhne"/>
              </a:rPr>
              <a:t>db.session.commit</a:t>
            </a:r>
            <a:r>
              <a:rPr lang="lt-LT" b="0" i="0" dirty="0">
                <a:solidFill>
                  <a:srgbClr val="374151"/>
                </a:solidFill>
                <a:effectLst/>
                <a:latin typeface="Söhne"/>
              </a:rPr>
              <a:t>() </a:t>
            </a:r>
          </a:p>
          <a:p>
            <a:pPr algn="l">
              <a:buFont typeface="+mj-lt"/>
              <a:buAutoNum type="arabicPeriod"/>
            </a:pPr>
            <a:r>
              <a:rPr lang="lt-LT" b="1" i="0" dirty="0">
                <a:solidFill>
                  <a:srgbClr val="374151"/>
                </a:solidFill>
                <a:effectLst/>
                <a:latin typeface="Söhne"/>
              </a:rPr>
              <a:t>ID tikrinimas</a:t>
            </a:r>
            <a:r>
              <a:rPr lang="lt-LT" b="0" i="0" dirty="0">
                <a:solidFill>
                  <a:srgbClr val="374151"/>
                </a:solidFill>
                <a:effectLst/>
                <a:latin typeface="Söhne"/>
              </a:rPr>
              <a:t>:</a:t>
            </a:r>
            <a:br>
              <a:rPr lang="lt-LT" b="0" i="0" dirty="0">
                <a:solidFill>
                  <a:srgbClr val="374151"/>
                </a:solidFill>
                <a:effectLst/>
                <a:latin typeface="Söhne"/>
              </a:rPr>
            </a:br>
            <a:r>
              <a:rPr lang="lt-LT" b="0" i="0" dirty="0">
                <a:solidFill>
                  <a:srgbClr val="374151"/>
                </a:solidFill>
                <a:effectLst/>
                <a:latin typeface="Söhne"/>
              </a:rPr>
              <a:t>Paskutinis žingsnis – pasitikrinti, ar visi įrašai buvo sėkmingai pridėti. Šiuo atveju, mes tikrinsime kiekvieno įrašo unikalų ID:</a:t>
            </a:r>
            <a:br>
              <a:rPr lang="lt-LT" b="0" i="0" dirty="0">
                <a:solidFill>
                  <a:srgbClr val="374151"/>
                </a:solidFill>
                <a:effectLst/>
                <a:latin typeface="Söhne"/>
              </a:rPr>
            </a:br>
            <a:r>
              <a:rPr lang="lt-LT" b="0" i="0" dirty="0" err="1">
                <a:solidFill>
                  <a:srgbClr val="E9950C"/>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jonas.</a:t>
            </a:r>
            <a:r>
              <a:rPr lang="lt-LT" b="0" i="0" dirty="0" err="1">
                <a:solidFill>
                  <a:srgbClr val="E9950C"/>
                </a:solidFill>
                <a:effectLst/>
                <a:latin typeface="Söhne"/>
              </a:rPr>
              <a:t>id</a:t>
            </a:r>
            <a:r>
              <a:rPr lang="lt-LT" b="0" i="0" dirty="0">
                <a:solidFill>
                  <a:srgbClr val="374151"/>
                </a:solidFill>
                <a:effectLst/>
                <a:latin typeface="Söhne"/>
              </a:rPr>
              <a:t>) # Turėtų grąžinti 1 </a:t>
            </a:r>
            <a:r>
              <a:rPr lang="lt-LT" b="0" i="0" dirty="0" err="1">
                <a:solidFill>
                  <a:srgbClr val="E9950C"/>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antanas.</a:t>
            </a:r>
            <a:r>
              <a:rPr lang="lt-LT" b="0" i="0" dirty="0" err="1">
                <a:solidFill>
                  <a:srgbClr val="E9950C"/>
                </a:solidFill>
                <a:effectLst/>
                <a:latin typeface="Söhne"/>
              </a:rPr>
              <a:t>id</a:t>
            </a:r>
            <a:r>
              <a:rPr lang="lt-LT" b="0" i="0" dirty="0">
                <a:solidFill>
                  <a:srgbClr val="374151"/>
                </a:solidFill>
                <a:effectLst/>
                <a:latin typeface="Söhne"/>
              </a:rPr>
              <a:t>) # Turėtų grąžinti 2 </a:t>
            </a:r>
            <a:r>
              <a:rPr lang="lt-LT" b="0" i="0" dirty="0" err="1">
                <a:solidFill>
                  <a:srgbClr val="E9950C"/>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juozas.</a:t>
            </a:r>
            <a:r>
              <a:rPr lang="lt-LT" b="0" i="0" dirty="0" err="1">
                <a:solidFill>
                  <a:srgbClr val="E9950C"/>
                </a:solidFill>
                <a:effectLst/>
                <a:latin typeface="Söhne"/>
              </a:rPr>
              <a:t>id</a:t>
            </a:r>
            <a:r>
              <a:rPr lang="lt-LT" b="0" i="0" dirty="0">
                <a:solidFill>
                  <a:srgbClr val="374151"/>
                </a:solidFill>
                <a:effectLst/>
                <a:latin typeface="Söhne"/>
              </a:rPr>
              <a:t>) # Turėtų grąžinti 3 </a:t>
            </a:r>
            <a:r>
              <a:rPr lang="lt-LT" b="0" i="0" dirty="0" err="1">
                <a:solidFill>
                  <a:srgbClr val="E9950C"/>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bronius.</a:t>
            </a:r>
            <a:r>
              <a:rPr lang="lt-LT" b="0" i="0" dirty="0" err="1">
                <a:solidFill>
                  <a:srgbClr val="E9950C"/>
                </a:solidFill>
                <a:effectLst/>
                <a:latin typeface="Söhne"/>
              </a:rPr>
              <a:t>id</a:t>
            </a:r>
            <a:r>
              <a:rPr lang="lt-LT" b="0" i="0" dirty="0">
                <a:solidFill>
                  <a:srgbClr val="374151"/>
                </a:solidFill>
                <a:effectLst/>
                <a:latin typeface="Söhne"/>
              </a:rPr>
              <a:t>) # Turėtų grąžinti 4 </a:t>
            </a:r>
          </a:p>
          <a:p>
            <a:pPr algn="l"/>
            <a:br>
              <a:rPr lang="lt-LT" b="0" i="0" dirty="0">
                <a:solidFill>
                  <a:srgbClr val="374151"/>
                </a:solidFill>
                <a:effectLst/>
                <a:latin typeface="Söhne"/>
              </a:rPr>
            </a:br>
            <a:r>
              <a:rPr lang="lt-LT" b="0" i="0" dirty="0">
                <a:solidFill>
                  <a:srgbClr val="374151"/>
                </a:solidFill>
                <a:effectLst/>
                <a:latin typeface="Söhne"/>
              </a:rPr>
              <a:t>Su šia informacija dabar turite pagrindines žinias, kaip sukurti ir tvarkyti duomenų bazės įrašus naudojant </a:t>
            </a:r>
            <a:r>
              <a:rPr lang="lt-LT" b="0" i="0" dirty="0" err="1">
                <a:solidFill>
                  <a:srgbClr val="374151"/>
                </a:solidFill>
                <a:effectLst/>
                <a:latin typeface="Söhne"/>
              </a:rPr>
              <a:t>Flask-SQLAlchemy</a:t>
            </a:r>
            <a:r>
              <a:rPr lang="lt-LT" b="0" i="0" dirty="0">
                <a:solidFill>
                  <a:srgbClr val="374151"/>
                </a:solidFill>
                <a:effectLst/>
                <a:latin typeface="Söhne"/>
              </a:rPr>
              <a:t>. Ateinančiose pamokose mes pasidalinsime dar daugiau patarimų ir triukų, kaip optimizuoti šį procesą!</a:t>
            </a:r>
          </a:p>
          <a:p>
            <a:endParaRPr lang="en-LT" dirty="0"/>
          </a:p>
        </p:txBody>
      </p:sp>
      <p:sp>
        <p:nvSpPr>
          <p:cNvPr id="4" name="Slide Number Placeholder 3"/>
          <p:cNvSpPr>
            <a:spLocks noGrp="1"/>
          </p:cNvSpPr>
          <p:nvPr>
            <p:ph type="sldNum" sz="quarter" idx="5"/>
          </p:nvPr>
        </p:nvSpPr>
        <p:spPr/>
        <p:txBody>
          <a:bodyPr/>
          <a:lstStyle/>
          <a:p>
            <a:fld id="{9E46DC84-BDD5-C14F-A269-611DAA1376C2}" type="slidenum">
              <a:rPr lang="en-LT" smtClean="0"/>
              <a:t>18</a:t>
            </a:fld>
            <a:endParaRPr lang="en-LT"/>
          </a:p>
        </p:txBody>
      </p:sp>
    </p:spTree>
    <p:extLst>
      <p:ext uri="{BB962C8B-B14F-4D97-AF65-F5344CB8AC3E}">
        <p14:creationId xmlns:p14="http://schemas.microsoft.com/office/powerpoint/2010/main" val="88125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Ankstesnėse </a:t>
            </a:r>
            <a:r>
              <a:rPr lang="lt-LT" b="0" i="0" dirty="0" err="1">
                <a:effectLst/>
                <a:latin typeface="Söhne"/>
              </a:rPr>
              <a:t>skaidrese</a:t>
            </a:r>
            <a:r>
              <a:rPr lang="lt-LT" b="0" i="0" dirty="0">
                <a:effectLst/>
                <a:latin typeface="Söhne"/>
              </a:rPr>
              <a:t> mes susipažinome su duomenų bazės sukūrimu </a:t>
            </a:r>
            <a:r>
              <a:rPr lang="lt-LT" b="0" i="0" dirty="0" err="1">
                <a:effectLst/>
                <a:latin typeface="Söhne"/>
              </a:rPr>
              <a:t>Flask</a:t>
            </a:r>
            <a:r>
              <a:rPr lang="lt-LT" b="0" i="0" dirty="0">
                <a:effectLst/>
                <a:latin typeface="Söhne"/>
              </a:rPr>
              <a:t> aplikacijoje ir kaip įrašyti duomenis į šią bazę. Dabar panagrinėkime, kaip naudoti pagrindines CRUD operacijas (Sukurti, Skaityti, Atnaujinti, Ištrinti) su </a:t>
            </a:r>
            <a:r>
              <a:rPr lang="lt-LT" b="0" i="0" dirty="0" err="1">
                <a:effectLst/>
                <a:latin typeface="Söhne"/>
              </a:rPr>
              <a:t>Flask-SQLAlchemy</a:t>
            </a:r>
            <a:r>
              <a:rPr lang="lt-LT" b="0" i="0" dirty="0">
                <a:effectLst/>
                <a:latin typeface="Söhne"/>
              </a:rPr>
              <a:t>.</a:t>
            </a:r>
          </a:p>
          <a:p>
            <a:pPr algn="l"/>
            <a:br>
              <a:rPr lang="lt-LT" b="1" i="0" dirty="0">
                <a:effectLst/>
                <a:latin typeface="Söhne"/>
              </a:rPr>
            </a:br>
            <a:r>
              <a:rPr lang="lt-LT" b="1" i="0" dirty="0">
                <a:effectLst/>
                <a:latin typeface="Söhne"/>
              </a:rPr>
              <a:t>CRUD operacijos su </a:t>
            </a:r>
            <a:r>
              <a:rPr lang="lt-LT" b="1" i="0" dirty="0" err="1">
                <a:effectLst/>
                <a:latin typeface="Söhne"/>
              </a:rPr>
              <a:t>Flask-SQLAlchemy</a:t>
            </a:r>
            <a:r>
              <a:rPr lang="lt-LT" b="0" i="0" dirty="0">
                <a:effectLst/>
                <a:latin typeface="Söhne"/>
              </a:rPr>
              <a:t>:</a:t>
            </a:r>
          </a:p>
          <a:p>
            <a:pPr algn="l">
              <a:buFont typeface="+mj-lt"/>
              <a:buAutoNum type="arabicPeriod"/>
            </a:pPr>
            <a:r>
              <a:rPr lang="lt-LT" b="1" i="0" dirty="0">
                <a:effectLst/>
                <a:latin typeface="Söhne"/>
              </a:rPr>
              <a:t>Skaitymas (</a:t>
            </a:r>
            <a:r>
              <a:rPr lang="lt-LT" b="1" i="0" dirty="0" err="1">
                <a:effectLst/>
                <a:latin typeface="Söhne"/>
              </a:rPr>
              <a:t>Read</a:t>
            </a:r>
            <a:r>
              <a:rPr lang="lt-LT" b="1" i="0" dirty="0">
                <a:effectLst/>
                <a:latin typeface="Söhne"/>
              </a:rPr>
              <a:t>)</a:t>
            </a:r>
            <a:r>
              <a:rPr lang="lt-LT" b="0" i="0" dirty="0">
                <a:effectLst/>
                <a:latin typeface="Söhne"/>
              </a:rPr>
              <a:t>:</a:t>
            </a:r>
            <a:br>
              <a:rPr lang="lt-LT" b="0" i="0" dirty="0">
                <a:effectLst/>
                <a:latin typeface="Söhne"/>
              </a:rPr>
            </a:br>
            <a:r>
              <a:rPr lang="lt-LT" b="0" i="0" dirty="0">
                <a:effectLst/>
                <a:latin typeface="Söhne"/>
              </a:rPr>
              <a:t>Įprastai, jei norite gauti visus įrašus iš duomenų bazės, galite naudoti .</a:t>
            </a:r>
            <a:r>
              <a:rPr lang="lt-LT" b="0" i="0" dirty="0" err="1">
                <a:effectLst/>
                <a:latin typeface="Söhne"/>
              </a:rPr>
              <a:t>query.all</a:t>
            </a:r>
            <a:r>
              <a:rPr lang="lt-LT" b="0" i="0" dirty="0">
                <a:effectLst/>
                <a:latin typeface="Söhne"/>
              </a:rPr>
              <a:t>():</a:t>
            </a:r>
            <a:br>
              <a:rPr lang="lt-LT" b="0" i="0" dirty="0">
                <a:effectLst/>
                <a:latin typeface="Söhne"/>
              </a:rPr>
            </a:br>
            <a:r>
              <a:rPr lang="lt-LT" b="0" i="0" dirty="0" err="1">
                <a:effectLst/>
                <a:latin typeface="Söhne"/>
              </a:rPr>
              <a:t>all_messages</a:t>
            </a:r>
            <a:r>
              <a:rPr lang="lt-LT" b="0" i="0" dirty="0">
                <a:effectLst/>
                <a:latin typeface="Söhne"/>
              </a:rPr>
              <a:t> = </a:t>
            </a:r>
            <a:r>
              <a:rPr lang="lt-LT" b="0" i="0" dirty="0" err="1">
                <a:effectLst/>
                <a:latin typeface="Söhne"/>
              </a:rPr>
              <a:t>Message.query.</a:t>
            </a:r>
            <a:r>
              <a:rPr lang="lt-LT" b="0" i="0" dirty="0" err="1">
                <a:solidFill>
                  <a:srgbClr val="E9950C"/>
                </a:solidFill>
                <a:effectLst/>
                <a:latin typeface="Söhne"/>
              </a:rPr>
              <a:t>all</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a:t>
            </a:r>
            <a:r>
              <a:rPr lang="lt-LT" b="0" i="0" dirty="0" err="1">
                <a:effectLst/>
                <a:latin typeface="Söhne"/>
              </a:rPr>
              <a:t>all_messages</a:t>
            </a:r>
            <a:r>
              <a:rPr lang="lt-LT" b="0" i="0" dirty="0">
                <a:effectLst/>
                <a:latin typeface="Söhne"/>
              </a:rPr>
              <a:t>) </a:t>
            </a:r>
            <a:br>
              <a:rPr lang="lt-LT" b="0" i="0" dirty="0">
                <a:effectLst/>
                <a:latin typeface="Söhne"/>
              </a:rPr>
            </a:br>
            <a:r>
              <a:rPr lang="lt-LT" b="0" i="0" dirty="0">
                <a:effectLst/>
                <a:latin typeface="Söhne"/>
              </a:rPr>
              <a:t>Jei norite gauti konkretų įrašą pagal jo ID, naudokite .</a:t>
            </a:r>
            <a:r>
              <a:rPr lang="lt-LT" b="0" i="0" dirty="0" err="1">
                <a:effectLst/>
                <a:latin typeface="Söhne"/>
              </a:rPr>
              <a:t>query.get</a:t>
            </a:r>
            <a:r>
              <a:rPr lang="lt-LT" b="0" i="0" dirty="0">
                <a:effectLst/>
                <a:latin typeface="Söhne"/>
              </a:rPr>
              <a:t>(</a:t>
            </a:r>
            <a:r>
              <a:rPr lang="lt-LT" b="0" i="0" dirty="0" err="1">
                <a:effectLst/>
                <a:latin typeface="Söhne"/>
              </a:rPr>
              <a:t>id</a:t>
            </a:r>
            <a:r>
              <a:rPr lang="lt-LT" b="0" i="0" dirty="0">
                <a:effectLst/>
                <a:latin typeface="Söhne"/>
              </a:rPr>
              <a:t>):</a:t>
            </a:r>
            <a:br>
              <a:rPr lang="lt-LT" b="0" i="0" dirty="0">
                <a:effectLst/>
                <a:latin typeface="Söhne"/>
              </a:rPr>
            </a:br>
            <a:r>
              <a:rPr lang="lt-LT" b="0" i="0" dirty="0">
                <a:effectLst/>
                <a:latin typeface="Söhne"/>
              </a:rPr>
              <a:t>message_1 = </a:t>
            </a:r>
            <a:r>
              <a:rPr lang="lt-LT" b="0" i="0" dirty="0" err="1">
                <a:effectLst/>
                <a:latin typeface="Söhne"/>
              </a:rPr>
              <a:t>Message.query.get</a:t>
            </a:r>
            <a:r>
              <a:rPr lang="lt-LT" b="0" i="0" dirty="0">
                <a:effectLst/>
                <a:latin typeface="Söhne"/>
              </a:rPr>
              <a:t>(</a:t>
            </a:r>
            <a:r>
              <a:rPr lang="lt-LT" b="0" i="0" dirty="0">
                <a:solidFill>
                  <a:srgbClr val="DF3079"/>
                </a:solidFill>
                <a:effectLst/>
                <a:latin typeface="Söhne"/>
              </a:rPr>
              <a:t>1</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(message_1) </a:t>
            </a:r>
            <a:br>
              <a:rPr lang="lt-LT" b="0" i="0" dirty="0">
                <a:effectLst/>
                <a:latin typeface="Söhne"/>
              </a:rPr>
            </a:br>
            <a:r>
              <a:rPr lang="lt-LT" b="0" i="0" dirty="0">
                <a:effectLst/>
                <a:latin typeface="Söhne"/>
              </a:rPr>
              <a:t>Jei norite filtruoti duomenų bazę pagal tam tikrą kriterijų (pvz., vardą), galite naudoti .</a:t>
            </a:r>
            <a:r>
              <a:rPr lang="lt-LT" b="0" i="0" dirty="0" err="1">
                <a:effectLst/>
                <a:latin typeface="Söhne"/>
              </a:rPr>
              <a:t>query.filter_by</a:t>
            </a:r>
            <a:r>
              <a:rPr lang="lt-LT" b="0" i="0" dirty="0">
                <a:effectLst/>
                <a:latin typeface="Söhne"/>
              </a:rPr>
              <a:t>():</a:t>
            </a:r>
            <a:br>
              <a:rPr lang="lt-LT" b="0" i="0" dirty="0">
                <a:effectLst/>
                <a:latin typeface="Söhne"/>
              </a:rPr>
            </a:br>
            <a:r>
              <a:rPr lang="lt-LT" b="0" i="0" dirty="0" err="1">
                <a:effectLst/>
                <a:latin typeface="Söhne"/>
              </a:rPr>
              <a:t>message_antanas</a:t>
            </a:r>
            <a:r>
              <a:rPr lang="lt-LT" b="0" i="0" dirty="0">
                <a:effectLst/>
                <a:latin typeface="Söhne"/>
              </a:rPr>
              <a:t> = </a:t>
            </a:r>
            <a:r>
              <a:rPr lang="lt-LT" b="0" i="0" dirty="0" err="1">
                <a:effectLst/>
                <a:latin typeface="Söhne"/>
              </a:rPr>
              <a:t>Message.query.filter_by</a:t>
            </a:r>
            <a:r>
              <a:rPr lang="lt-LT" b="0" i="0" dirty="0">
                <a:effectLst/>
                <a:latin typeface="Söhne"/>
              </a:rPr>
              <a:t>(name=</a:t>
            </a:r>
            <a:r>
              <a:rPr lang="lt-LT" b="0" i="0" dirty="0">
                <a:solidFill>
                  <a:srgbClr val="00A67D"/>
                </a:solidFill>
                <a:effectLst/>
                <a:latin typeface="Söhne"/>
              </a:rPr>
              <a:t>'Antanas'</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a:t>
            </a:r>
            <a:r>
              <a:rPr lang="lt-LT" b="0" i="0" dirty="0" err="1">
                <a:effectLst/>
                <a:latin typeface="Söhne"/>
              </a:rPr>
              <a:t>message_antanas.</a:t>
            </a:r>
            <a:r>
              <a:rPr lang="lt-LT" b="0" i="0" dirty="0" err="1">
                <a:solidFill>
                  <a:srgbClr val="E9950C"/>
                </a:solidFill>
                <a:effectLst/>
                <a:latin typeface="Söhne"/>
              </a:rPr>
              <a:t>all</a:t>
            </a:r>
            <a:r>
              <a:rPr lang="lt-LT" b="0" i="0" dirty="0">
                <a:effectLst/>
                <a:latin typeface="Söhne"/>
              </a:rPr>
              <a:t>()) </a:t>
            </a:r>
          </a:p>
          <a:p>
            <a:pPr algn="l">
              <a:buFont typeface="+mj-lt"/>
              <a:buAutoNum type="arabicPeriod"/>
            </a:pPr>
            <a:r>
              <a:rPr lang="lt-LT" b="1" i="0" dirty="0">
                <a:effectLst/>
                <a:latin typeface="Söhne"/>
              </a:rPr>
              <a:t>Atnaujinimas (</a:t>
            </a:r>
            <a:r>
              <a:rPr lang="lt-LT" b="1" i="0" dirty="0" err="1">
                <a:effectLst/>
                <a:latin typeface="Söhne"/>
              </a:rPr>
              <a:t>Update</a:t>
            </a:r>
            <a:r>
              <a:rPr lang="lt-LT" b="1" i="0" dirty="0">
                <a:effectLst/>
                <a:latin typeface="Söhne"/>
              </a:rPr>
              <a:t>)</a:t>
            </a:r>
            <a:r>
              <a:rPr lang="lt-LT" b="0" i="0" dirty="0">
                <a:effectLst/>
                <a:latin typeface="Söhne"/>
              </a:rPr>
              <a:t>:</a:t>
            </a:r>
            <a:br>
              <a:rPr lang="lt-LT" b="0" i="0" dirty="0">
                <a:effectLst/>
                <a:latin typeface="Söhne"/>
              </a:rPr>
            </a:br>
            <a:r>
              <a:rPr lang="lt-LT" b="0" i="0" dirty="0">
                <a:effectLst/>
                <a:latin typeface="Söhne"/>
              </a:rPr>
              <a:t>Jei turite duomenų bazės objektą ir norite jį atnaujinti, galite tiesiog pakeisti jo savybes ir pridėti jį atgal į sesiją:</a:t>
            </a:r>
            <a:br>
              <a:rPr lang="lt-LT" b="0" i="0" dirty="0">
                <a:effectLst/>
                <a:latin typeface="Söhne"/>
              </a:rPr>
            </a:br>
            <a:r>
              <a:rPr lang="lt-LT" b="0" i="0" dirty="0" err="1">
                <a:effectLst/>
                <a:latin typeface="Söhne"/>
              </a:rPr>
              <a:t>antanas</a:t>
            </a:r>
            <a:r>
              <a:rPr lang="lt-LT" b="0" i="0" dirty="0">
                <a:effectLst/>
                <a:latin typeface="Söhne"/>
              </a:rPr>
              <a:t> = </a:t>
            </a:r>
            <a:r>
              <a:rPr lang="lt-LT" b="0" i="0" dirty="0" err="1">
                <a:effectLst/>
                <a:latin typeface="Söhne"/>
              </a:rPr>
              <a:t>Message.query.get</a:t>
            </a:r>
            <a:r>
              <a:rPr lang="lt-LT" b="0" i="0" dirty="0">
                <a:effectLst/>
                <a:latin typeface="Söhne"/>
              </a:rPr>
              <a:t>(</a:t>
            </a:r>
            <a:r>
              <a:rPr lang="lt-LT" b="0" i="0" dirty="0">
                <a:solidFill>
                  <a:srgbClr val="DF3079"/>
                </a:solidFill>
                <a:effectLst/>
                <a:latin typeface="Söhne"/>
              </a:rPr>
              <a:t>2</a:t>
            </a:r>
            <a:r>
              <a:rPr lang="lt-LT" b="0" i="0" dirty="0">
                <a:effectLst/>
                <a:latin typeface="Söhne"/>
              </a:rPr>
              <a:t>) </a:t>
            </a:r>
            <a:r>
              <a:rPr lang="lt-LT" b="0" i="0" dirty="0" err="1">
                <a:effectLst/>
                <a:latin typeface="Söhne"/>
              </a:rPr>
              <a:t>antanas.email</a:t>
            </a:r>
            <a:r>
              <a:rPr lang="lt-LT" b="0" i="0" dirty="0">
                <a:effectLst/>
                <a:latin typeface="Söhne"/>
              </a:rPr>
              <a:t> = </a:t>
            </a:r>
            <a:r>
              <a:rPr lang="lt-LT" b="0" i="0" dirty="0">
                <a:solidFill>
                  <a:srgbClr val="00A67D"/>
                </a:solidFill>
                <a:effectLst/>
                <a:latin typeface="Söhne"/>
              </a:rPr>
              <a:t>'</a:t>
            </a:r>
            <a:r>
              <a:rPr lang="lt-LT" b="0" i="0" dirty="0" err="1">
                <a:solidFill>
                  <a:srgbClr val="00A67D"/>
                </a:solidFill>
                <a:effectLst/>
                <a:latin typeface="Söhne"/>
              </a:rPr>
              <a:t>geras.zmogus@lrs.lt</a:t>
            </a:r>
            <a:r>
              <a:rPr lang="lt-LT" b="0" i="0" dirty="0">
                <a:solidFill>
                  <a:srgbClr val="00A67D"/>
                </a:solidFill>
                <a:effectLst/>
                <a:latin typeface="Söhne"/>
              </a:rPr>
              <a:t>'</a:t>
            </a:r>
            <a:r>
              <a:rPr lang="lt-LT" b="0" i="0" dirty="0">
                <a:effectLst/>
                <a:latin typeface="Söhne"/>
              </a:rPr>
              <a:t> </a:t>
            </a:r>
            <a:r>
              <a:rPr lang="lt-LT" b="0" i="0" dirty="0" err="1">
                <a:effectLst/>
                <a:latin typeface="Söhne"/>
              </a:rPr>
              <a:t>db.session.add</a:t>
            </a:r>
            <a:r>
              <a:rPr lang="lt-LT" b="0" i="0" dirty="0">
                <a:effectLst/>
                <a:latin typeface="Söhne"/>
              </a:rPr>
              <a:t>(</a:t>
            </a:r>
            <a:r>
              <a:rPr lang="lt-LT" b="0" i="0" dirty="0" err="1">
                <a:effectLst/>
                <a:latin typeface="Söhne"/>
              </a:rPr>
              <a:t>antanas</a:t>
            </a:r>
            <a:r>
              <a:rPr lang="lt-LT" b="0" i="0" dirty="0">
                <a:effectLst/>
                <a:latin typeface="Söhne"/>
              </a:rPr>
              <a:t>) </a:t>
            </a:r>
            <a:r>
              <a:rPr lang="lt-LT" b="0" i="0" dirty="0" err="1">
                <a:effectLst/>
                <a:latin typeface="Söhne"/>
              </a:rPr>
              <a:t>db.session.commit</a:t>
            </a:r>
            <a:r>
              <a:rPr lang="lt-LT" b="0" i="0" dirty="0">
                <a:effectLst/>
                <a:latin typeface="Söhne"/>
              </a:rPr>
              <a:t>() </a:t>
            </a:r>
          </a:p>
          <a:p>
            <a:pPr algn="l">
              <a:buFont typeface="+mj-lt"/>
              <a:buAutoNum type="arabicPeriod"/>
            </a:pPr>
            <a:r>
              <a:rPr lang="lt-LT" b="1" i="0" dirty="0" err="1">
                <a:effectLst/>
                <a:latin typeface="Söhne"/>
              </a:rPr>
              <a:t>Ištrinimas</a:t>
            </a:r>
            <a:r>
              <a:rPr lang="lt-LT" b="1" i="0" dirty="0">
                <a:effectLst/>
                <a:latin typeface="Söhne"/>
              </a:rPr>
              <a:t> (</a:t>
            </a:r>
            <a:r>
              <a:rPr lang="lt-LT" b="1" i="0" dirty="0" err="1">
                <a:effectLst/>
                <a:latin typeface="Söhne"/>
              </a:rPr>
              <a:t>Delete</a:t>
            </a:r>
            <a:r>
              <a:rPr lang="lt-LT" b="1" i="0" dirty="0">
                <a:effectLst/>
                <a:latin typeface="Söhne"/>
              </a:rPr>
              <a:t>)</a:t>
            </a:r>
            <a:r>
              <a:rPr lang="lt-LT" b="0" i="0" dirty="0">
                <a:effectLst/>
                <a:latin typeface="Söhne"/>
              </a:rPr>
              <a:t>:</a:t>
            </a:r>
            <a:br>
              <a:rPr lang="lt-LT" b="0" i="0" dirty="0">
                <a:effectLst/>
                <a:latin typeface="Söhne"/>
              </a:rPr>
            </a:br>
            <a:r>
              <a:rPr lang="lt-LT" b="0" i="0" dirty="0" err="1">
                <a:effectLst/>
                <a:latin typeface="Söhne"/>
              </a:rPr>
              <a:t>Ištrinimas</a:t>
            </a:r>
            <a:r>
              <a:rPr lang="lt-LT" b="0" i="0" dirty="0">
                <a:effectLst/>
                <a:latin typeface="Söhne"/>
              </a:rPr>
              <a:t> yra panašus į atnaujinimą. Jums reikia gauti objektą, kurį norite ištrinti, ir tada pasinaudoti </a:t>
            </a:r>
            <a:r>
              <a:rPr lang="lt-LT" b="0" i="0" dirty="0" err="1">
                <a:effectLst/>
                <a:latin typeface="Söhne"/>
              </a:rPr>
              <a:t>db.session.delete</a:t>
            </a:r>
            <a:r>
              <a:rPr lang="lt-LT" b="0" i="0" dirty="0">
                <a:effectLst/>
                <a:latin typeface="Söhne"/>
              </a:rPr>
              <a:t>():</a:t>
            </a:r>
            <a:br>
              <a:rPr lang="lt-LT" b="0" i="0" dirty="0">
                <a:effectLst/>
                <a:latin typeface="Söhne"/>
              </a:rPr>
            </a:br>
            <a:r>
              <a:rPr lang="lt-LT" b="0" i="0" dirty="0">
                <a:effectLst/>
                <a:latin typeface="Söhne"/>
              </a:rPr>
              <a:t>jonas = </a:t>
            </a:r>
            <a:r>
              <a:rPr lang="lt-LT" b="0" i="0" dirty="0" err="1">
                <a:effectLst/>
                <a:latin typeface="Söhne"/>
              </a:rPr>
              <a:t>Message.query.get</a:t>
            </a:r>
            <a:r>
              <a:rPr lang="lt-LT" b="0" i="0" dirty="0">
                <a:effectLst/>
                <a:latin typeface="Söhne"/>
              </a:rPr>
              <a:t>(</a:t>
            </a:r>
            <a:r>
              <a:rPr lang="lt-LT" b="0" i="0" dirty="0">
                <a:solidFill>
                  <a:srgbClr val="DF3079"/>
                </a:solidFill>
                <a:effectLst/>
                <a:latin typeface="Söhne"/>
              </a:rPr>
              <a:t>1</a:t>
            </a:r>
            <a:r>
              <a:rPr lang="lt-LT" b="0" i="0" dirty="0">
                <a:effectLst/>
                <a:latin typeface="Söhne"/>
              </a:rPr>
              <a:t>) </a:t>
            </a:r>
            <a:r>
              <a:rPr lang="lt-LT" b="0" i="0" dirty="0" err="1">
                <a:effectLst/>
                <a:latin typeface="Söhne"/>
              </a:rPr>
              <a:t>db.session.delete</a:t>
            </a:r>
            <a:r>
              <a:rPr lang="lt-LT" b="0" i="0" dirty="0">
                <a:effectLst/>
                <a:latin typeface="Söhne"/>
              </a:rPr>
              <a:t>(jonas) </a:t>
            </a:r>
            <a:r>
              <a:rPr lang="lt-LT" b="0" i="0" dirty="0" err="1">
                <a:effectLst/>
                <a:latin typeface="Söhne"/>
              </a:rPr>
              <a:t>db.session.commit</a:t>
            </a:r>
            <a:r>
              <a:rPr lang="lt-LT" b="0" i="0" dirty="0">
                <a:effectLst/>
                <a:latin typeface="Söhne"/>
              </a:rPr>
              <a:t>() </a:t>
            </a:r>
          </a:p>
          <a:p>
            <a:pPr algn="l">
              <a:buFont typeface="+mj-lt"/>
              <a:buAutoNum type="arabicPeriod"/>
            </a:pPr>
            <a:r>
              <a:rPr lang="lt-LT" b="1" i="0" dirty="0">
                <a:effectLst/>
                <a:latin typeface="Söhne"/>
              </a:rPr>
              <a:t>Sukūrimas (</a:t>
            </a:r>
            <a:r>
              <a:rPr lang="lt-LT" b="1" i="0" dirty="0" err="1">
                <a:effectLst/>
                <a:latin typeface="Söhne"/>
              </a:rPr>
              <a:t>Create</a:t>
            </a:r>
            <a:r>
              <a:rPr lang="lt-LT" b="1" i="0" dirty="0">
                <a:effectLst/>
                <a:latin typeface="Söhne"/>
              </a:rPr>
              <a:t>)</a:t>
            </a:r>
            <a:r>
              <a:rPr lang="lt-LT" b="0" i="0" dirty="0">
                <a:effectLst/>
                <a:latin typeface="Söhne"/>
              </a:rPr>
              <a:t>:</a:t>
            </a:r>
            <a:br>
              <a:rPr lang="lt-LT" b="0" i="0" dirty="0">
                <a:effectLst/>
                <a:latin typeface="Söhne"/>
              </a:rPr>
            </a:br>
            <a:r>
              <a:rPr lang="lt-LT" b="0" i="0" dirty="0">
                <a:effectLst/>
                <a:latin typeface="Söhne"/>
              </a:rPr>
              <a:t>Sukūrimo procesą jau matėme ankstesnėje pamokoje, kai sukūrėme naujus įrašus. Bet čia priminsiu:</a:t>
            </a:r>
            <a:br>
              <a:rPr lang="lt-LT" b="0" i="0" dirty="0">
                <a:effectLst/>
                <a:latin typeface="Söhne"/>
              </a:rPr>
            </a:br>
            <a:r>
              <a:rPr lang="lt-LT" b="0" i="0" dirty="0" err="1">
                <a:effectLst/>
                <a:latin typeface="Söhne"/>
              </a:rPr>
              <a:t>new_message</a:t>
            </a:r>
            <a:r>
              <a:rPr lang="lt-LT" b="0" i="0" dirty="0">
                <a:effectLst/>
                <a:latin typeface="Söhne"/>
              </a:rPr>
              <a:t> = </a:t>
            </a:r>
            <a:r>
              <a:rPr lang="lt-LT" b="0" i="0" dirty="0" err="1">
                <a:effectLst/>
                <a:latin typeface="Söhne"/>
              </a:rPr>
              <a:t>Message</a:t>
            </a:r>
            <a:r>
              <a:rPr lang="lt-LT" b="0" i="0" dirty="0">
                <a:effectLst/>
                <a:latin typeface="Söhne"/>
              </a:rPr>
              <a:t>(</a:t>
            </a:r>
            <a:r>
              <a:rPr lang="lt-LT" b="0" i="0" dirty="0">
                <a:solidFill>
                  <a:srgbClr val="00A67D"/>
                </a:solidFill>
                <a:effectLst/>
                <a:latin typeface="Söhne"/>
              </a:rPr>
              <a:t>'Vardas'</a:t>
            </a:r>
            <a:r>
              <a:rPr lang="lt-LT" b="0" i="0" dirty="0">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email@example.com</a:t>
            </a:r>
            <a:r>
              <a:rPr lang="lt-LT" b="0" i="0" dirty="0">
                <a:solidFill>
                  <a:srgbClr val="00A67D"/>
                </a:solidFill>
                <a:effectLst/>
                <a:latin typeface="Söhne"/>
              </a:rPr>
              <a:t>'</a:t>
            </a:r>
            <a:r>
              <a:rPr lang="lt-LT" b="0" i="0" dirty="0">
                <a:effectLst/>
                <a:latin typeface="Söhne"/>
              </a:rPr>
              <a:t>, </a:t>
            </a:r>
            <a:r>
              <a:rPr lang="lt-LT" b="0" i="0" dirty="0">
                <a:solidFill>
                  <a:srgbClr val="00A67D"/>
                </a:solidFill>
                <a:effectLst/>
                <a:latin typeface="Söhne"/>
              </a:rPr>
              <a:t>'Tekstas čia'</a:t>
            </a:r>
            <a:r>
              <a:rPr lang="lt-LT" b="0" i="0" dirty="0">
                <a:effectLst/>
                <a:latin typeface="Söhne"/>
              </a:rPr>
              <a:t>) </a:t>
            </a:r>
            <a:r>
              <a:rPr lang="lt-LT" b="0" i="0" dirty="0" err="1">
                <a:effectLst/>
                <a:latin typeface="Söhne"/>
              </a:rPr>
              <a:t>db.session.add</a:t>
            </a:r>
            <a:r>
              <a:rPr lang="lt-LT" b="0" i="0" dirty="0">
                <a:effectLst/>
                <a:latin typeface="Söhne"/>
              </a:rPr>
              <a:t>(</a:t>
            </a:r>
            <a:r>
              <a:rPr lang="lt-LT" b="0" i="0" dirty="0" err="1">
                <a:effectLst/>
                <a:latin typeface="Söhne"/>
              </a:rPr>
              <a:t>new_message</a:t>
            </a:r>
            <a:r>
              <a:rPr lang="lt-LT" b="0" i="0" dirty="0">
                <a:effectLst/>
                <a:latin typeface="Söhne"/>
              </a:rPr>
              <a:t>) </a:t>
            </a:r>
            <a:r>
              <a:rPr lang="lt-LT" b="0" i="0" dirty="0" err="1">
                <a:effectLst/>
                <a:latin typeface="Söhne"/>
              </a:rPr>
              <a:t>db.session.commit</a:t>
            </a:r>
            <a:r>
              <a:rPr lang="lt-LT" b="0" i="0" dirty="0">
                <a:effectLst/>
                <a:latin typeface="Söhne"/>
              </a:rPr>
              <a:t>() </a:t>
            </a:r>
          </a:p>
          <a:p>
            <a:pPr algn="l"/>
            <a:br>
              <a:rPr lang="lt-LT" b="0" i="0" dirty="0">
                <a:effectLst/>
                <a:latin typeface="Söhne"/>
              </a:rPr>
            </a:br>
            <a:r>
              <a:rPr lang="lt-LT" b="0" i="0" dirty="0">
                <a:effectLst/>
                <a:latin typeface="Söhne"/>
              </a:rPr>
              <a:t>Taigi, su šiomis pamokomis turite pagrindines žinias, kaip dirbti su duomenų bazėmis naudojant </a:t>
            </a:r>
            <a:r>
              <a:rPr lang="lt-LT" b="0" i="0" dirty="0" err="1">
                <a:effectLst/>
                <a:latin typeface="Söhne"/>
              </a:rPr>
              <a:t>Flask-SQLAlchemy</a:t>
            </a:r>
            <a:r>
              <a:rPr lang="lt-LT" b="0" i="0" dirty="0">
                <a:effectLst/>
                <a:latin typeface="Söhne"/>
              </a:rPr>
              <a:t>. CRUD operacijos yra pagrindas bet kurioje aplikacijoje, kurioje reikia tvarkyti duomenis, todėl šių žinių pritaikymas praktikoje yra labai vertingas. Kitose pamokose gilinsimės į sudėtingesnes užduotis ir funkcionalumus, kurie padės jums sukurti dar geresnes ir funkcionalias aplikacijas.</a:t>
            </a:r>
          </a:p>
          <a:p>
            <a:pPr algn="l"/>
            <a:br>
              <a:rPr lang="lt-LT" b="0" i="0" dirty="0">
                <a:effectLst/>
                <a:latin typeface="Söhne"/>
              </a:rPr>
            </a:br>
            <a:endParaRPr lang="lt-LT" b="0" i="0" dirty="0">
              <a:effectLst/>
              <a:latin typeface="Söhne"/>
            </a:endParaRPr>
          </a:p>
          <a:p>
            <a:endParaRPr lang="en-LT" dirty="0"/>
          </a:p>
        </p:txBody>
      </p:sp>
      <p:sp>
        <p:nvSpPr>
          <p:cNvPr id="4" name="Slide Number Placeholder 3"/>
          <p:cNvSpPr>
            <a:spLocks noGrp="1"/>
          </p:cNvSpPr>
          <p:nvPr>
            <p:ph type="sldNum" sz="quarter" idx="5"/>
          </p:nvPr>
        </p:nvSpPr>
        <p:spPr/>
        <p:txBody>
          <a:bodyPr/>
          <a:lstStyle/>
          <a:p>
            <a:fld id="{9E46DC84-BDD5-C14F-A269-611DAA1376C2}" type="slidenum">
              <a:rPr lang="en-LT" smtClean="0"/>
              <a:t>19</a:t>
            </a:fld>
            <a:endParaRPr lang="en-LT"/>
          </a:p>
        </p:txBody>
      </p:sp>
    </p:spTree>
    <p:extLst>
      <p:ext uri="{BB962C8B-B14F-4D97-AF65-F5344CB8AC3E}">
        <p14:creationId xmlns:p14="http://schemas.microsoft.com/office/powerpoint/2010/main" val="1721059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LT" dirty="0"/>
              <a:t>usipazinsime su ja, tada sukursime Flask aplikcaija, veliau sukursime duomenu base susieta su Falsk aplikacija ir atliksime CRUD veiksmus naudojant o pradekime nuo ()</a:t>
            </a:r>
          </a:p>
        </p:txBody>
      </p:sp>
      <p:sp>
        <p:nvSpPr>
          <p:cNvPr id="4" name="Slide Number Placeholder 3"/>
          <p:cNvSpPr>
            <a:spLocks noGrp="1"/>
          </p:cNvSpPr>
          <p:nvPr>
            <p:ph type="sldNum" sz="quarter" idx="5"/>
          </p:nvPr>
        </p:nvSpPr>
        <p:spPr/>
        <p:txBody>
          <a:bodyPr/>
          <a:lstStyle/>
          <a:p>
            <a:fld id="{9E46DC84-BDD5-C14F-A269-611DAA1376C2}" type="slidenum">
              <a:rPr lang="en-LT" smtClean="0"/>
              <a:t>2</a:t>
            </a:fld>
            <a:endParaRPr lang="en-LT"/>
          </a:p>
        </p:txBody>
      </p:sp>
    </p:spTree>
    <p:extLst>
      <p:ext uri="{BB962C8B-B14F-4D97-AF65-F5344CB8AC3E}">
        <p14:creationId xmlns:p14="http://schemas.microsoft.com/office/powerpoint/2010/main" val="3805460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Jei jau susipažinote su CRUD operacijomis </a:t>
            </a:r>
            <a:r>
              <a:rPr lang="lt-LT" b="0" i="0" dirty="0" err="1">
                <a:effectLst/>
                <a:latin typeface="Söhne"/>
              </a:rPr>
              <a:t>Flask-SQLAlchemy</a:t>
            </a:r>
            <a:r>
              <a:rPr lang="lt-LT" b="0" i="0" dirty="0">
                <a:effectLst/>
                <a:latin typeface="Söhne"/>
              </a:rPr>
              <a:t>, tai dabar panagrinėkime, kaip galime įrašyti naujus duomenis į duomenų bazę iš mūsų </a:t>
            </a:r>
            <a:r>
              <a:rPr lang="lt-LT" b="0" i="0" dirty="0" err="1">
                <a:effectLst/>
                <a:latin typeface="Söhne"/>
              </a:rPr>
              <a:t>Flask</a:t>
            </a:r>
            <a:r>
              <a:rPr lang="lt-LT" b="0" i="0" dirty="0">
                <a:effectLst/>
                <a:latin typeface="Söhne"/>
              </a:rPr>
              <a:t> aplikacijos. Tai viena pagrindinių užduočių, kuriai galite naudotis bet kurioje internetinėje aplikacijoje.</a:t>
            </a:r>
          </a:p>
          <a:p>
            <a:pPr algn="l"/>
            <a:endParaRPr lang="lt-LT" b="0" i="0" dirty="0">
              <a:effectLst/>
              <a:latin typeface="Söhne"/>
            </a:endParaRPr>
          </a:p>
          <a:p>
            <a:pPr algn="l"/>
            <a:r>
              <a:rPr lang="lt-LT" b="0" i="0" dirty="0">
                <a:effectLst/>
                <a:latin typeface="Söhne"/>
              </a:rPr>
              <a:t>Čia yra pavyzdys, kurį gavote:</a:t>
            </a:r>
          </a:p>
          <a:p>
            <a:pPr algn="l"/>
            <a:r>
              <a:rPr lang="lt-LT" b="0" i="0" dirty="0" err="1">
                <a:solidFill>
                  <a:srgbClr val="2E95D3"/>
                </a:solidFill>
                <a:effectLst/>
                <a:latin typeface="Söhne"/>
              </a:rPr>
              <a:t>from</a:t>
            </a:r>
            <a:r>
              <a:rPr lang="lt-LT" b="0" i="0" dirty="0">
                <a:effectLst/>
                <a:latin typeface="Söhne"/>
              </a:rPr>
              <a:t> </a:t>
            </a:r>
            <a:r>
              <a:rPr lang="lt-LT" b="0" i="0" dirty="0" err="1">
                <a:effectLst/>
                <a:latin typeface="Söhne"/>
              </a:rPr>
              <a:t>app</a:t>
            </a:r>
            <a:r>
              <a:rPr lang="lt-LT" b="0" i="0" dirty="0">
                <a:effectLst/>
                <a:latin typeface="Söhne"/>
              </a:rPr>
              <a:t> </a:t>
            </a:r>
            <a:r>
              <a:rPr lang="lt-LT" b="0" i="0" dirty="0" err="1">
                <a:solidFill>
                  <a:srgbClr val="2E95D3"/>
                </a:solidFill>
                <a:effectLst/>
                <a:latin typeface="Söhne"/>
              </a:rPr>
              <a:t>import</a:t>
            </a:r>
            <a:r>
              <a:rPr lang="lt-LT" b="0" i="0" dirty="0">
                <a:effectLst/>
                <a:latin typeface="Söhne"/>
              </a:rPr>
              <a:t> </a:t>
            </a:r>
            <a:r>
              <a:rPr lang="lt-LT" b="0" i="0" dirty="0" err="1">
                <a:effectLst/>
                <a:latin typeface="Söhne"/>
              </a:rPr>
              <a:t>db</a:t>
            </a:r>
            <a:r>
              <a:rPr lang="lt-LT" b="0" i="0" dirty="0">
                <a:effectLst/>
                <a:latin typeface="Söhne"/>
              </a:rPr>
              <a:t>, </a:t>
            </a:r>
            <a:r>
              <a:rPr lang="lt-LT" b="0" i="0" dirty="0" err="1">
                <a:effectLst/>
                <a:latin typeface="Söhne"/>
              </a:rPr>
              <a:t>Message</a:t>
            </a:r>
            <a:r>
              <a:rPr lang="lt-LT" b="0" i="0" dirty="0">
                <a:effectLst/>
                <a:latin typeface="Söhne"/>
              </a:rPr>
              <a:t>, </a:t>
            </a:r>
            <a:r>
              <a:rPr lang="lt-LT" b="0" i="0" dirty="0" err="1">
                <a:effectLst/>
                <a:latin typeface="Söhne"/>
              </a:rPr>
              <a:t>app</a:t>
            </a:r>
            <a:r>
              <a:rPr lang="lt-LT" b="0" i="0" dirty="0">
                <a:effectLst/>
                <a:latin typeface="Söhne"/>
              </a:rPr>
              <a:t> </a:t>
            </a:r>
            <a:r>
              <a:rPr lang="lt-LT" b="0" i="0" dirty="0" err="1">
                <a:solidFill>
                  <a:srgbClr val="2E95D3"/>
                </a:solidFill>
                <a:effectLst/>
                <a:latin typeface="Söhne"/>
              </a:rPr>
              <a:t>from</a:t>
            </a:r>
            <a:r>
              <a:rPr lang="lt-LT" b="0" i="0" dirty="0">
                <a:effectLst/>
                <a:latin typeface="Söhne"/>
              </a:rPr>
              <a:t> </a:t>
            </a:r>
            <a:r>
              <a:rPr lang="lt-LT" b="0" i="0" dirty="0" err="1">
                <a:effectLst/>
                <a:latin typeface="Söhne"/>
              </a:rPr>
              <a:t>flask</a:t>
            </a:r>
            <a:r>
              <a:rPr lang="lt-LT" b="0" i="0" dirty="0">
                <a:effectLst/>
                <a:latin typeface="Söhne"/>
              </a:rPr>
              <a:t> </a:t>
            </a:r>
            <a:r>
              <a:rPr lang="lt-LT" b="0" i="0" dirty="0" err="1">
                <a:solidFill>
                  <a:srgbClr val="2E95D3"/>
                </a:solidFill>
                <a:effectLst/>
                <a:latin typeface="Söhne"/>
              </a:rPr>
              <a:t>import</a:t>
            </a:r>
            <a:r>
              <a:rPr lang="lt-LT" b="0" i="0" dirty="0">
                <a:effectLst/>
                <a:latin typeface="Söhne"/>
              </a:rPr>
              <a:t> </a:t>
            </a:r>
            <a:r>
              <a:rPr lang="lt-LT" b="0" i="0" dirty="0" err="1">
                <a:effectLst/>
                <a:latin typeface="Söhne"/>
              </a:rPr>
              <a:t>request</a:t>
            </a:r>
            <a:r>
              <a:rPr lang="lt-LT" b="0" i="0" dirty="0">
                <a:effectLst/>
                <a:latin typeface="Söhne"/>
              </a:rPr>
              <a:t>, </a:t>
            </a:r>
            <a:r>
              <a:rPr lang="lt-LT" b="0" i="0" dirty="0" err="1">
                <a:effectLst/>
                <a:latin typeface="Söhne"/>
              </a:rPr>
              <a:t>render_template</a:t>
            </a:r>
            <a:r>
              <a:rPr lang="lt-LT" b="0" i="0" dirty="0">
                <a:effectLst/>
                <a:latin typeface="Söhne"/>
              </a:rPr>
              <a:t> @</a:t>
            </a:r>
            <a:r>
              <a:rPr lang="lt-LT" b="0" i="0" dirty="0" err="1">
                <a:effectLst/>
                <a:latin typeface="Söhne"/>
              </a:rPr>
              <a:t>app.route</a:t>
            </a:r>
            <a:r>
              <a:rPr lang="lt-LT" b="0" i="0" dirty="0">
                <a:effectLst/>
                <a:latin typeface="Söhne"/>
              </a:rPr>
              <a:t>(</a:t>
            </a:r>
            <a:r>
              <a:rPr lang="lt-LT" b="0" i="0" dirty="0">
                <a:solidFill>
                  <a:srgbClr val="00A67D"/>
                </a:solidFill>
                <a:effectLst/>
                <a:latin typeface="Söhne"/>
              </a:rPr>
              <a:t>"/</a:t>
            </a:r>
            <a:r>
              <a:rPr lang="lt-LT" b="0" i="0" dirty="0" err="1">
                <a:solidFill>
                  <a:srgbClr val="00A67D"/>
                </a:solidFill>
                <a:effectLst/>
                <a:latin typeface="Söhne"/>
              </a:rPr>
              <a:t>login</a:t>
            </a:r>
            <a:r>
              <a:rPr lang="lt-LT" b="0" i="0" dirty="0">
                <a:solidFill>
                  <a:srgbClr val="00A67D"/>
                </a:solidFill>
                <a:effectLst/>
                <a:latin typeface="Söhne"/>
              </a:rPr>
              <a:t>"</a:t>
            </a:r>
            <a:r>
              <a:rPr lang="lt-LT" b="0" i="0" dirty="0">
                <a:effectLst/>
                <a:latin typeface="Söhne"/>
              </a:rPr>
              <a:t>, </a:t>
            </a:r>
            <a:r>
              <a:rPr lang="lt-LT" b="0" i="0" dirty="0" err="1">
                <a:effectLst/>
                <a:latin typeface="Söhne"/>
              </a:rPr>
              <a:t>methods</a:t>
            </a:r>
            <a:r>
              <a:rPr lang="lt-LT" b="0" i="0" dirty="0">
                <a:effectLst/>
                <a:latin typeface="Söhne"/>
              </a:rPr>
              <a:t>=[</a:t>
            </a:r>
            <a:r>
              <a:rPr lang="lt-LT" b="0" i="0" dirty="0">
                <a:solidFill>
                  <a:srgbClr val="00A67D"/>
                </a:solidFill>
                <a:effectLst/>
                <a:latin typeface="Söhne"/>
              </a:rPr>
              <a:t>'GET'</a:t>
            </a:r>
            <a:r>
              <a:rPr lang="lt-LT" b="0" i="0" dirty="0">
                <a:effectLst/>
                <a:latin typeface="Söhne"/>
              </a:rPr>
              <a:t>, </a:t>
            </a:r>
            <a:r>
              <a:rPr lang="lt-LT" b="0" i="0" dirty="0">
                <a:solidFill>
                  <a:srgbClr val="00A67D"/>
                </a:solidFill>
                <a:effectLst/>
                <a:latin typeface="Söhne"/>
              </a:rPr>
              <a:t>'POST'</a:t>
            </a:r>
            <a:r>
              <a:rPr lang="lt-LT" b="0" i="0" dirty="0">
                <a:effectLst/>
                <a:latin typeface="Söhne"/>
              </a:rPr>
              <a:t>]) </a:t>
            </a:r>
            <a:r>
              <a:rPr lang="lt-LT" b="0" i="0" dirty="0" err="1">
                <a:solidFill>
                  <a:srgbClr val="2E95D3"/>
                </a:solidFill>
                <a:effectLst/>
                <a:latin typeface="Söhne"/>
              </a:rPr>
              <a:t>def</a:t>
            </a:r>
            <a:r>
              <a:rPr lang="lt-LT" b="0" i="0" dirty="0">
                <a:effectLst/>
                <a:latin typeface="Söhne"/>
              </a:rPr>
              <a:t> </a:t>
            </a:r>
            <a:r>
              <a:rPr lang="lt-LT" b="0" i="0" dirty="0" err="1">
                <a:solidFill>
                  <a:srgbClr val="F22C3D"/>
                </a:solidFill>
                <a:effectLst/>
                <a:latin typeface="Söhne"/>
              </a:rPr>
              <a:t>login</a:t>
            </a:r>
            <a:r>
              <a:rPr lang="lt-LT" b="0" i="0" dirty="0">
                <a:effectLst/>
                <a:latin typeface="Söhne"/>
              </a:rPr>
              <a:t>(): </a:t>
            </a:r>
            <a:r>
              <a:rPr lang="lt-LT" b="0" i="0" dirty="0" err="1">
                <a:solidFill>
                  <a:srgbClr val="2E95D3"/>
                </a:solidFill>
                <a:effectLst/>
                <a:latin typeface="Söhne"/>
              </a:rPr>
              <a:t>if</a:t>
            </a:r>
            <a:r>
              <a:rPr lang="lt-LT" b="0" i="0" dirty="0">
                <a:effectLst/>
                <a:latin typeface="Söhne"/>
              </a:rPr>
              <a:t> </a:t>
            </a:r>
            <a:r>
              <a:rPr lang="lt-LT" b="0" i="0" dirty="0" err="1">
                <a:effectLst/>
                <a:latin typeface="Söhne"/>
              </a:rPr>
              <a:t>request.method</a:t>
            </a:r>
            <a:r>
              <a:rPr lang="lt-LT" b="0" i="0" dirty="0">
                <a:effectLst/>
                <a:latin typeface="Söhne"/>
              </a:rPr>
              <a:t> == </a:t>
            </a:r>
            <a:r>
              <a:rPr lang="lt-LT" b="0" i="0" dirty="0">
                <a:solidFill>
                  <a:srgbClr val="00A67D"/>
                </a:solidFill>
                <a:effectLst/>
                <a:latin typeface="Söhne"/>
              </a:rPr>
              <a:t>"POST"</a:t>
            </a:r>
            <a:r>
              <a:rPr lang="lt-LT" b="0" i="0" dirty="0">
                <a:effectLst/>
                <a:latin typeface="Söhne"/>
              </a:rPr>
              <a:t>: name = </a:t>
            </a:r>
            <a:r>
              <a:rPr lang="lt-LT" b="0" i="0" dirty="0" err="1">
                <a:effectLst/>
                <a:latin typeface="Söhne"/>
              </a:rPr>
              <a:t>request.form</a:t>
            </a:r>
            <a:r>
              <a:rPr lang="lt-LT" b="0" i="0" dirty="0">
                <a:effectLst/>
                <a:latin typeface="Söhne"/>
              </a:rPr>
              <a:t>[</a:t>
            </a:r>
            <a:r>
              <a:rPr lang="lt-LT" b="0" i="0" dirty="0">
                <a:solidFill>
                  <a:srgbClr val="00A67D"/>
                </a:solidFill>
                <a:effectLst/>
                <a:latin typeface="Söhne"/>
              </a:rPr>
              <a:t>'name'</a:t>
            </a:r>
            <a:r>
              <a:rPr lang="lt-LT" b="0" i="0" dirty="0">
                <a:effectLst/>
                <a:latin typeface="Söhne"/>
              </a:rPr>
              <a:t>] </a:t>
            </a:r>
            <a:r>
              <a:rPr lang="lt-LT" b="0" i="0" dirty="0" err="1">
                <a:effectLst/>
                <a:latin typeface="Söhne"/>
              </a:rPr>
              <a:t>email</a:t>
            </a:r>
            <a:r>
              <a:rPr lang="lt-LT" b="0" i="0" dirty="0">
                <a:effectLst/>
                <a:latin typeface="Söhne"/>
              </a:rPr>
              <a:t> = </a:t>
            </a:r>
            <a:r>
              <a:rPr lang="lt-LT" b="0" i="0" dirty="0" err="1">
                <a:effectLst/>
                <a:latin typeface="Söhne"/>
              </a:rPr>
              <a:t>request.form</a:t>
            </a:r>
            <a:r>
              <a:rPr lang="lt-LT" b="0" i="0" dirty="0">
                <a:effectLst/>
                <a:latin typeface="Söhne"/>
              </a:rPr>
              <a:t>[</a:t>
            </a:r>
            <a:r>
              <a:rPr lang="lt-LT" b="0" i="0" dirty="0">
                <a:solidFill>
                  <a:srgbClr val="00A67D"/>
                </a:solidFill>
                <a:effectLst/>
                <a:latin typeface="Söhne"/>
              </a:rPr>
              <a:t>'</a:t>
            </a:r>
            <a:r>
              <a:rPr lang="lt-LT" b="0" i="0" dirty="0" err="1">
                <a:solidFill>
                  <a:srgbClr val="00A67D"/>
                </a:solidFill>
                <a:effectLst/>
                <a:latin typeface="Söhne"/>
              </a:rPr>
              <a:t>email</a:t>
            </a:r>
            <a:r>
              <a:rPr lang="lt-LT" b="0" i="0" dirty="0">
                <a:solidFill>
                  <a:srgbClr val="00A67D"/>
                </a:solidFill>
                <a:effectLst/>
                <a:latin typeface="Söhne"/>
              </a:rPr>
              <a:t>'</a:t>
            </a:r>
            <a:r>
              <a:rPr lang="lt-LT" b="0" i="0" dirty="0">
                <a:effectLst/>
                <a:latin typeface="Söhne"/>
              </a:rPr>
              <a:t>] </a:t>
            </a:r>
            <a:r>
              <a:rPr lang="lt-LT" b="0" i="0" dirty="0" err="1">
                <a:effectLst/>
                <a:latin typeface="Söhne"/>
              </a:rPr>
              <a:t>message</a:t>
            </a:r>
            <a:r>
              <a:rPr lang="lt-LT" b="0" i="0" dirty="0">
                <a:effectLst/>
                <a:latin typeface="Söhne"/>
              </a:rPr>
              <a:t> = </a:t>
            </a:r>
            <a:r>
              <a:rPr lang="lt-LT" b="0" i="0" dirty="0" err="1">
                <a:effectLst/>
                <a:latin typeface="Söhne"/>
              </a:rPr>
              <a:t>request.form</a:t>
            </a:r>
            <a:r>
              <a:rPr lang="lt-LT" b="0" i="0" dirty="0">
                <a:effectLst/>
                <a:latin typeface="Söhne"/>
              </a:rPr>
              <a:t>[</a:t>
            </a:r>
            <a:r>
              <a:rPr lang="lt-LT" b="0" i="0" dirty="0">
                <a:solidFill>
                  <a:srgbClr val="00A67D"/>
                </a:solidFill>
                <a:effectLst/>
                <a:latin typeface="Söhne"/>
              </a:rPr>
              <a:t>'</a:t>
            </a:r>
            <a:r>
              <a:rPr lang="lt-LT" b="0" i="0" dirty="0" err="1">
                <a:solidFill>
                  <a:srgbClr val="00A67D"/>
                </a:solidFill>
                <a:effectLst/>
                <a:latin typeface="Söhne"/>
              </a:rPr>
              <a:t>message</a:t>
            </a:r>
            <a:r>
              <a:rPr lang="lt-LT" b="0" i="0" dirty="0">
                <a:solidFill>
                  <a:srgbClr val="00A67D"/>
                </a:solidFill>
                <a:effectLst/>
                <a:latin typeface="Söhne"/>
              </a:rPr>
              <a:t>'</a:t>
            </a:r>
            <a:r>
              <a:rPr lang="lt-LT" b="0" i="0" dirty="0">
                <a:effectLst/>
                <a:latin typeface="Söhne"/>
              </a:rPr>
              <a:t>] </a:t>
            </a:r>
            <a:r>
              <a:rPr lang="lt-LT" b="0" i="0" dirty="0" err="1">
                <a:effectLst/>
                <a:latin typeface="Söhne"/>
              </a:rPr>
              <a:t>query</a:t>
            </a:r>
            <a:r>
              <a:rPr lang="lt-LT" b="0" i="0" dirty="0">
                <a:effectLst/>
                <a:latin typeface="Söhne"/>
              </a:rPr>
              <a:t> = </a:t>
            </a:r>
            <a:r>
              <a:rPr lang="lt-LT" b="0" i="0" dirty="0" err="1">
                <a:effectLst/>
                <a:latin typeface="Söhne"/>
              </a:rPr>
              <a:t>Message</a:t>
            </a:r>
            <a:r>
              <a:rPr lang="lt-LT" b="0" i="0" dirty="0">
                <a:effectLst/>
                <a:latin typeface="Söhne"/>
              </a:rPr>
              <a:t>(name, </a:t>
            </a:r>
            <a:r>
              <a:rPr lang="lt-LT" b="0" i="0" dirty="0" err="1">
                <a:effectLst/>
                <a:latin typeface="Söhne"/>
              </a:rPr>
              <a:t>email</a:t>
            </a:r>
            <a:r>
              <a:rPr lang="lt-LT" b="0" i="0" dirty="0">
                <a:effectLst/>
                <a:latin typeface="Söhne"/>
              </a:rPr>
              <a:t>, </a:t>
            </a:r>
            <a:r>
              <a:rPr lang="lt-LT" b="0" i="0" dirty="0" err="1">
                <a:effectLst/>
                <a:latin typeface="Söhne"/>
              </a:rPr>
              <a:t>message</a:t>
            </a:r>
            <a:r>
              <a:rPr lang="lt-LT" b="0" i="0" dirty="0">
                <a:effectLst/>
                <a:latin typeface="Söhne"/>
              </a:rPr>
              <a:t>) </a:t>
            </a:r>
            <a:r>
              <a:rPr lang="lt-LT" b="0" i="0" dirty="0" err="1">
                <a:effectLst/>
                <a:latin typeface="Söhne"/>
              </a:rPr>
              <a:t>db.session.add</a:t>
            </a:r>
            <a:r>
              <a:rPr lang="lt-LT" b="0" i="0" dirty="0">
                <a:effectLst/>
                <a:latin typeface="Söhne"/>
              </a:rPr>
              <a:t>(</a:t>
            </a:r>
            <a:r>
              <a:rPr lang="lt-LT" b="0" i="0" dirty="0" err="1">
                <a:effectLst/>
                <a:latin typeface="Söhne"/>
              </a:rPr>
              <a:t>query</a:t>
            </a:r>
            <a:r>
              <a:rPr lang="lt-LT" b="0" i="0" dirty="0">
                <a:effectLst/>
                <a:latin typeface="Söhne"/>
              </a:rPr>
              <a:t>) </a:t>
            </a:r>
            <a:r>
              <a:rPr lang="lt-LT" b="0" i="0" dirty="0" err="1">
                <a:effectLst/>
                <a:latin typeface="Söhne"/>
              </a:rPr>
              <a:t>db.session.commit</a:t>
            </a:r>
            <a:r>
              <a:rPr lang="lt-LT" b="0" i="0" dirty="0">
                <a:effectLst/>
                <a:latin typeface="Söhne"/>
              </a:rPr>
              <a:t>() </a:t>
            </a:r>
            <a:r>
              <a:rPr lang="lt-LT" b="0" i="0" dirty="0" err="1">
                <a:solidFill>
                  <a:srgbClr val="2E95D3"/>
                </a:solidFill>
                <a:effectLst/>
                <a:latin typeface="Söhne"/>
              </a:rPr>
              <a:t>return</a:t>
            </a:r>
            <a:r>
              <a:rPr lang="lt-LT" b="0" i="0" dirty="0">
                <a:effectLst/>
                <a:latin typeface="Söhne"/>
              </a:rPr>
              <a:t> </a:t>
            </a:r>
            <a:r>
              <a:rPr lang="lt-LT" b="0" i="0" dirty="0" err="1">
                <a:effectLst/>
                <a:latin typeface="Söhne"/>
              </a:rPr>
              <a:t>render_template</a:t>
            </a:r>
            <a:r>
              <a:rPr lang="lt-LT" b="0" i="0" dirty="0">
                <a:effectLst/>
                <a:latin typeface="Söhne"/>
              </a:rPr>
              <a:t>(</a:t>
            </a:r>
            <a:r>
              <a:rPr lang="lt-LT" b="0" i="0" dirty="0">
                <a:solidFill>
                  <a:srgbClr val="00A67D"/>
                </a:solidFill>
                <a:effectLst/>
                <a:latin typeface="Söhne"/>
              </a:rPr>
              <a:t>"</a:t>
            </a:r>
            <a:r>
              <a:rPr lang="lt-LT" b="0" i="0" dirty="0" err="1">
                <a:solidFill>
                  <a:srgbClr val="00A67D"/>
                </a:solidFill>
                <a:effectLst/>
                <a:latin typeface="Söhne"/>
              </a:rPr>
              <a:t>greetings.html</a:t>
            </a:r>
            <a:r>
              <a:rPr lang="lt-LT" b="0" i="0" dirty="0">
                <a:solidFill>
                  <a:srgbClr val="00A67D"/>
                </a:solidFill>
                <a:effectLst/>
                <a:latin typeface="Söhne"/>
              </a:rPr>
              <a:t>"</a:t>
            </a:r>
            <a:r>
              <a:rPr lang="lt-LT" b="0" i="0" dirty="0">
                <a:effectLst/>
                <a:latin typeface="Söhne"/>
              </a:rPr>
              <a:t>, vardas=name) </a:t>
            </a:r>
            <a:r>
              <a:rPr lang="lt-LT" b="0" i="0" dirty="0" err="1">
                <a:solidFill>
                  <a:srgbClr val="2E95D3"/>
                </a:solidFill>
                <a:effectLst/>
                <a:latin typeface="Söhne"/>
              </a:rPr>
              <a:t>elif</a:t>
            </a:r>
            <a:r>
              <a:rPr lang="lt-LT" b="0" i="0" dirty="0">
                <a:effectLst/>
                <a:latin typeface="Söhne"/>
              </a:rPr>
              <a:t> </a:t>
            </a:r>
            <a:r>
              <a:rPr lang="lt-LT" b="0" i="0" dirty="0" err="1">
                <a:effectLst/>
                <a:latin typeface="Söhne"/>
              </a:rPr>
              <a:t>request.method</a:t>
            </a:r>
            <a:r>
              <a:rPr lang="lt-LT" b="0" i="0" dirty="0">
                <a:effectLst/>
                <a:latin typeface="Söhne"/>
              </a:rPr>
              <a:t> == </a:t>
            </a:r>
            <a:r>
              <a:rPr lang="lt-LT" b="0" i="0" dirty="0">
                <a:solidFill>
                  <a:srgbClr val="00A67D"/>
                </a:solidFill>
                <a:effectLst/>
                <a:latin typeface="Söhne"/>
              </a:rPr>
              <a:t>"GET"</a:t>
            </a:r>
            <a:r>
              <a:rPr lang="lt-LT" b="0" i="0" dirty="0">
                <a:effectLst/>
                <a:latin typeface="Söhne"/>
              </a:rPr>
              <a:t>: </a:t>
            </a:r>
            <a:r>
              <a:rPr lang="lt-LT" b="0" i="0" dirty="0" err="1">
                <a:solidFill>
                  <a:srgbClr val="2E95D3"/>
                </a:solidFill>
                <a:effectLst/>
                <a:latin typeface="Söhne"/>
              </a:rPr>
              <a:t>return</a:t>
            </a:r>
            <a:r>
              <a:rPr lang="lt-LT" b="0" i="0" dirty="0">
                <a:effectLst/>
                <a:latin typeface="Söhne"/>
              </a:rPr>
              <a:t> </a:t>
            </a:r>
            <a:r>
              <a:rPr lang="lt-LT" b="0" i="0" dirty="0" err="1">
                <a:effectLst/>
                <a:latin typeface="Söhne"/>
              </a:rPr>
              <a:t>render_template</a:t>
            </a:r>
            <a:r>
              <a:rPr lang="lt-LT" b="0" i="0" dirty="0">
                <a:effectLst/>
                <a:latin typeface="Söhne"/>
              </a:rPr>
              <a:t>(</a:t>
            </a:r>
            <a:r>
              <a:rPr lang="lt-LT" b="0" i="0" dirty="0">
                <a:solidFill>
                  <a:srgbClr val="00A67D"/>
                </a:solidFill>
                <a:effectLst/>
                <a:latin typeface="Söhne"/>
              </a:rPr>
              <a:t>"</a:t>
            </a:r>
            <a:r>
              <a:rPr lang="lt-LT" b="0" i="0" dirty="0" err="1">
                <a:solidFill>
                  <a:srgbClr val="00A67D"/>
                </a:solidFill>
                <a:effectLst/>
                <a:latin typeface="Söhne"/>
              </a:rPr>
              <a:t>login.html</a:t>
            </a:r>
            <a:r>
              <a:rPr lang="lt-LT" b="0" i="0" dirty="0">
                <a:solidFill>
                  <a:srgbClr val="00A67D"/>
                </a:solidFill>
                <a:effectLst/>
                <a:latin typeface="Söhne"/>
              </a:rPr>
              <a:t>"</a:t>
            </a:r>
            <a:r>
              <a:rPr lang="lt-LT" b="0" i="0" dirty="0">
                <a:effectLst/>
                <a:latin typeface="Söhne"/>
              </a:rPr>
              <a:t>) </a:t>
            </a:r>
            <a:r>
              <a:rPr lang="lt-LT" b="0" i="0" dirty="0" err="1">
                <a:solidFill>
                  <a:srgbClr val="2E95D3"/>
                </a:solidFill>
                <a:effectLst/>
                <a:latin typeface="Söhne"/>
              </a:rPr>
              <a:t>if</a:t>
            </a:r>
            <a:r>
              <a:rPr lang="lt-LT" b="0" i="0" dirty="0">
                <a:effectLst/>
                <a:latin typeface="Söhne"/>
              </a:rPr>
              <a:t> __name__ == </a:t>
            </a:r>
            <a:r>
              <a:rPr lang="lt-LT" b="0" i="0" dirty="0">
                <a:solidFill>
                  <a:srgbClr val="00A67D"/>
                </a:solidFill>
                <a:effectLst/>
                <a:latin typeface="Söhne"/>
              </a:rPr>
              <a:t>"__</a:t>
            </a:r>
            <a:r>
              <a:rPr lang="lt-LT" b="0" i="0" dirty="0" err="1">
                <a:solidFill>
                  <a:srgbClr val="00A67D"/>
                </a:solidFill>
                <a:effectLst/>
                <a:latin typeface="Söhne"/>
              </a:rPr>
              <a:t>main</a:t>
            </a:r>
            <a:r>
              <a:rPr lang="lt-LT" b="0" i="0" dirty="0">
                <a:solidFill>
                  <a:srgbClr val="00A67D"/>
                </a:solidFill>
                <a:effectLst/>
                <a:latin typeface="Söhne"/>
              </a:rPr>
              <a:t>__"</a:t>
            </a:r>
            <a:r>
              <a:rPr lang="lt-LT" b="0" i="0" dirty="0">
                <a:effectLst/>
                <a:latin typeface="Söhne"/>
              </a:rPr>
              <a:t>: </a:t>
            </a:r>
            <a:r>
              <a:rPr lang="lt-LT" b="0" i="0" dirty="0" err="1">
                <a:effectLst/>
                <a:latin typeface="Söhne"/>
              </a:rPr>
              <a:t>app.run</a:t>
            </a:r>
            <a:r>
              <a:rPr lang="lt-LT" b="0" i="0" dirty="0">
                <a:effectLst/>
                <a:latin typeface="Söhne"/>
              </a:rPr>
              <a:t>(</a:t>
            </a:r>
            <a:r>
              <a:rPr lang="lt-LT" b="0" i="0" dirty="0" err="1">
                <a:effectLst/>
                <a:latin typeface="Söhne"/>
              </a:rPr>
              <a:t>debug</a:t>
            </a:r>
            <a:r>
              <a:rPr lang="lt-LT" b="0" i="0" dirty="0">
                <a:effectLst/>
                <a:latin typeface="Söhne"/>
              </a:rPr>
              <a:t>=</a:t>
            </a:r>
            <a:r>
              <a:rPr lang="lt-LT" b="0" i="0" dirty="0" err="1">
                <a:solidFill>
                  <a:srgbClr val="2E95D3"/>
                </a:solidFill>
                <a:effectLst/>
                <a:latin typeface="Söhne"/>
              </a:rPr>
              <a:t>True</a:t>
            </a:r>
            <a:r>
              <a:rPr lang="lt-LT" b="0" i="0" dirty="0">
                <a:effectLst/>
                <a:latin typeface="Söhne"/>
              </a:rPr>
              <a:t>) </a:t>
            </a:r>
          </a:p>
          <a:p>
            <a:pPr algn="l"/>
            <a:endParaRPr lang="lt-LT" b="0" i="0" dirty="0">
              <a:effectLst/>
              <a:latin typeface="Söhne"/>
            </a:endParaRPr>
          </a:p>
          <a:p>
            <a:pPr algn="l"/>
            <a:r>
              <a:rPr lang="lt-LT" b="0" i="0" dirty="0">
                <a:effectLst/>
                <a:latin typeface="Söhne"/>
              </a:rPr>
              <a:t>Čia kaip veikia šis kodas:</a:t>
            </a:r>
          </a:p>
          <a:p>
            <a:pPr algn="l">
              <a:buFont typeface="+mj-lt"/>
              <a:buAutoNum type="arabicPeriod"/>
            </a:pPr>
            <a:r>
              <a:rPr lang="lt-LT" b="1" i="0" dirty="0">
                <a:effectLst/>
                <a:latin typeface="Söhne"/>
              </a:rPr>
              <a:t>Importavimas</a:t>
            </a:r>
            <a:r>
              <a:rPr lang="lt-LT" b="0" i="0" dirty="0">
                <a:effectLst/>
                <a:latin typeface="Söhne"/>
              </a:rPr>
              <a:t>:</a:t>
            </a:r>
            <a:br>
              <a:rPr lang="lt-LT" b="0" i="0" dirty="0">
                <a:effectLst/>
                <a:latin typeface="Söhne"/>
              </a:rPr>
            </a:br>
            <a:r>
              <a:rPr lang="lt-LT" b="0" i="0" dirty="0">
                <a:effectLst/>
                <a:latin typeface="Söhne"/>
              </a:rPr>
              <a:t>Importuojame reikiamus modulius ir objektus iš </a:t>
            </a:r>
            <a:r>
              <a:rPr lang="lt-LT" b="0" i="0" dirty="0" err="1">
                <a:effectLst/>
                <a:latin typeface="Söhne"/>
              </a:rPr>
              <a:t>app</a:t>
            </a:r>
            <a:r>
              <a:rPr lang="lt-LT" b="0" i="0" dirty="0">
                <a:effectLst/>
                <a:latin typeface="Söhne"/>
              </a:rPr>
              <a:t> failo, taip pat </a:t>
            </a:r>
            <a:r>
              <a:rPr lang="lt-LT" b="0" i="0" dirty="0" err="1">
                <a:effectLst/>
                <a:latin typeface="Söhne"/>
              </a:rPr>
              <a:t>Flask</a:t>
            </a:r>
            <a:r>
              <a:rPr lang="lt-LT" b="0" i="0" dirty="0">
                <a:effectLst/>
                <a:latin typeface="Söhne"/>
              </a:rPr>
              <a:t> bibliotekos funkcijas.</a:t>
            </a:r>
          </a:p>
          <a:p>
            <a:pPr algn="l">
              <a:buFont typeface="+mj-lt"/>
              <a:buAutoNum type="arabicPeriod"/>
            </a:pPr>
            <a:r>
              <a:rPr lang="lt-LT" b="1" i="0" dirty="0">
                <a:effectLst/>
                <a:latin typeface="Söhne"/>
              </a:rPr>
              <a:t>Maršrutas (</a:t>
            </a:r>
            <a:r>
              <a:rPr lang="lt-LT" b="1" i="0" dirty="0" err="1">
                <a:effectLst/>
                <a:latin typeface="Söhne"/>
              </a:rPr>
              <a:t>Route</a:t>
            </a:r>
            <a:r>
              <a:rPr lang="lt-LT" b="1" i="0" dirty="0">
                <a:effectLst/>
                <a:latin typeface="Söhne"/>
              </a:rPr>
              <a:t>) /</a:t>
            </a:r>
            <a:r>
              <a:rPr lang="lt-LT" b="1" i="0" dirty="0" err="1">
                <a:effectLst/>
                <a:latin typeface="Söhne"/>
              </a:rPr>
              <a:t>login</a:t>
            </a:r>
            <a:r>
              <a:rPr lang="lt-LT" b="0" i="0" dirty="0">
                <a:effectLst/>
                <a:latin typeface="Söhne"/>
              </a:rPr>
              <a:t>:</a:t>
            </a:r>
            <a:br>
              <a:rPr lang="lt-LT" b="0" i="0" dirty="0">
                <a:effectLst/>
                <a:latin typeface="Söhne"/>
              </a:rPr>
            </a:br>
            <a:r>
              <a:rPr lang="lt-LT" b="0" i="0" dirty="0">
                <a:effectLst/>
                <a:latin typeface="Söhne"/>
              </a:rPr>
              <a:t>Sukuriamas maršrutas, kuris reaguoja tiek į GET, tiek į POST užklausas. GET užklausą naudojame, kai tik atidarome /</a:t>
            </a:r>
            <a:r>
              <a:rPr lang="lt-LT" b="0" i="0" dirty="0" err="1">
                <a:effectLst/>
                <a:latin typeface="Söhne"/>
              </a:rPr>
              <a:t>login</a:t>
            </a:r>
            <a:r>
              <a:rPr lang="lt-LT" b="0" i="0" dirty="0">
                <a:effectLst/>
                <a:latin typeface="Söhne"/>
              </a:rPr>
              <a:t> puslapį, o POST - kai išsiunčiame formą.</a:t>
            </a:r>
          </a:p>
          <a:p>
            <a:pPr algn="l">
              <a:buFont typeface="+mj-lt"/>
              <a:buAutoNum type="arabicPeriod"/>
            </a:pPr>
            <a:r>
              <a:rPr lang="lt-LT" b="1" i="0" dirty="0">
                <a:effectLst/>
                <a:latin typeface="Söhne"/>
              </a:rPr>
              <a:t>Duomenų Įrašymas (POST užklausa)</a:t>
            </a:r>
            <a:r>
              <a:rPr lang="lt-LT" b="0" i="0" dirty="0">
                <a:effectLst/>
                <a:latin typeface="Söhne"/>
              </a:rPr>
              <a:t>:</a:t>
            </a:r>
            <a:br>
              <a:rPr lang="lt-LT" b="0" i="0" dirty="0">
                <a:effectLst/>
                <a:latin typeface="Söhne"/>
              </a:rPr>
            </a:br>
            <a:r>
              <a:rPr lang="lt-LT" b="0" i="0" dirty="0">
                <a:effectLst/>
                <a:latin typeface="Söhne"/>
              </a:rPr>
              <a:t>Jei tai POST užklausa (</a:t>
            </a:r>
            <a:r>
              <a:rPr lang="lt-LT" b="0" i="0" dirty="0" err="1">
                <a:effectLst/>
                <a:latin typeface="Söhne"/>
              </a:rPr>
              <a:t>t.y</a:t>
            </a:r>
            <a:r>
              <a:rPr lang="lt-LT" b="0" i="0" dirty="0">
                <a:effectLst/>
                <a:latin typeface="Söhne"/>
              </a:rPr>
              <a:t>., kai vartotojas išsiuntė formą), mes gauname duomenis iš formos, naudodami </a:t>
            </a:r>
            <a:r>
              <a:rPr lang="lt-LT" b="0" i="0" dirty="0" err="1">
                <a:effectLst/>
                <a:latin typeface="Söhne"/>
              </a:rPr>
              <a:t>request.form</a:t>
            </a:r>
            <a:r>
              <a:rPr lang="lt-LT" b="0" i="0" dirty="0">
                <a:effectLst/>
                <a:latin typeface="Söhne"/>
              </a:rPr>
              <a:t>['name'] ir </a:t>
            </a:r>
            <a:r>
              <a:rPr lang="lt-LT" b="0" i="0" dirty="0" err="1">
                <a:effectLst/>
                <a:latin typeface="Söhne"/>
              </a:rPr>
              <a:t>t.t</a:t>
            </a:r>
            <a:r>
              <a:rPr lang="lt-LT" b="0" i="0" dirty="0">
                <a:effectLst/>
                <a:latin typeface="Söhne"/>
              </a:rPr>
              <a:t>. Tada sukuriame naują </a:t>
            </a:r>
            <a:r>
              <a:rPr lang="lt-LT" b="0" i="0" dirty="0" err="1">
                <a:effectLst/>
                <a:latin typeface="Söhne"/>
              </a:rPr>
              <a:t>Message</a:t>
            </a:r>
            <a:r>
              <a:rPr lang="lt-LT" b="0" i="0" dirty="0">
                <a:effectLst/>
                <a:latin typeface="Söhne"/>
              </a:rPr>
              <a:t> objektą ir pridedame jį prie duomenų bazės sesijos. </a:t>
            </a:r>
            <a:r>
              <a:rPr lang="lt-LT" b="0" i="0" dirty="0" err="1">
                <a:effectLst/>
                <a:latin typeface="Söhne"/>
              </a:rPr>
              <a:t>db.session.commit</a:t>
            </a:r>
            <a:r>
              <a:rPr lang="lt-LT" b="0" i="0" dirty="0">
                <a:effectLst/>
                <a:latin typeface="Söhne"/>
              </a:rPr>
              <a:t>() išsaugo šiuos duomenis duomenų bazėje.</a:t>
            </a:r>
          </a:p>
          <a:p>
            <a:pPr algn="l">
              <a:buFont typeface="+mj-lt"/>
              <a:buAutoNum type="arabicPeriod"/>
            </a:pPr>
            <a:r>
              <a:rPr lang="lt-LT" b="1" i="0" dirty="0">
                <a:effectLst/>
                <a:latin typeface="Söhne"/>
              </a:rPr>
              <a:t>Duomenų Perdavimas Šablonui</a:t>
            </a:r>
            <a:r>
              <a:rPr lang="lt-LT" b="0" i="0" dirty="0">
                <a:effectLst/>
                <a:latin typeface="Söhne"/>
              </a:rPr>
              <a:t>:</a:t>
            </a:r>
            <a:br>
              <a:rPr lang="lt-LT" b="0" i="0" dirty="0">
                <a:effectLst/>
                <a:latin typeface="Söhne"/>
              </a:rPr>
            </a:br>
            <a:r>
              <a:rPr lang="lt-LT" b="0" i="0" dirty="0">
                <a:effectLst/>
                <a:latin typeface="Söhne"/>
              </a:rPr>
              <a:t>Kai duomenys sėkmingai įrašomi, vartotojas nukreipiamas į </a:t>
            </a:r>
            <a:r>
              <a:rPr lang="lt-LT" b="0" i="0" dirty="0" err="1">
                <a:effectLst/>
                <a:latin typeface="Söhne"/>
              </a:rPr>
              <a:t>greetings.html</a:t>
            </a:r>
            <a:r>
              <a:rPr lang="lt-LT" b="0" i="0" dirty="0">
                <a:effectLst/>
                <a:latin typeface="Söhne"/>
              </a:rPr>
              <a:t> šabloną, kuriame jis matys pasveikinimo žinutę su savo vardu.</a:t>
            </a:r>
          </a:p>
          <a:p>
            <a:pPr algn="l">
              <a:buFont typeface="+mj-lt"/>
              <a:buAutoNum type="arabicPeriod"/>
            </a:pPr>
            <a:r>
              <a:rPr lang="lt-LT" b="1" i="0" dirty="0">
                <a:effectLst/>
                <a:latin typeface="Söhne"/>
              </a:rPr>
              <a:t>Puslapio Rodymas (GET užklausa)</a:t>
            </a:r>
            <a:r>
              <a:rPr lang="lt-LT" b="0" i="0" dirty="0">
                <a:effectLst/>
                <a:latin typeface="Söhne"/>
              </a:rPr>
              <a:t>:</a:t>
            </a:r>
            <a:br>
              <a:rPr lang="lt-LT" b="0" i="0" dirty="0">
                <a:effectLst/>
                <a:latin typeface="Söhne"/>
              </a:rPr>
            </a:br>
            <a:r>
              <a:rPr lang="lt-LT" b="0" i="0" dirty="0">
                <a:effectLst/>
                <a:latin typeface="Söhne"/>
              </a:rPr>
              <a:t>Jei tai GET užklausa, tada tiesiog parodomas </a:t>
            </a:r>
            <a:r>
              <a:rPr lang="lt-LT" b="0" i="0" dirty="0" err="1">
                <a:effectLst/>
                <a:latin typeface="Söhne"/>
              </a:rPr>
              <a:t>login.html</a:t>
            </a:r>
            <a:r>
              <a:rPr lang="lt-LT" b="0" i="0" dirty="0">
                <a:effectLst/>
                <a:latin typeface="Söhne"/>
              </a:rPr>
              <a:t> šablonas, kuriame vartotojas gali įvesti savo duomenis.</a:t>
            </a:r>
          </a:p>
          <a:p>
            <a:pPr algn="l"/>
            <a:br>
              <a:rPr lang="lt-LT" b="0" i="0" dirty="0">
                <a:effectLst/>
                <a:latin typeface="Söhne"/>
              </a:rPr>
            </a:br>
            <a:r>
              <a:rPr lang="lt-LT" b="0" i="0" dirty="0">
                <a:effectLst/>
                <a:latin typeface="Söhne"/>
              </a:rPr>
              <a:t>Galų gale, šiame pavyzdyje matome, kaip lengva gauti duomenis iš formos ir įrašyti juos į duomenų bazę naudojant </a:t>
            </a:r>
            <a:r>
              <a:rPr lang="lt-LT" b="0" i="0" dirty="0" err="1">
                <a:effectLst/>
                <a:latin typeface="Söhne"/>
              </a:rPr>
              <a:t>Flask</a:t>
            </a:r>
            <a:r>
              <a:rPr lang="lt-LT" b="0" i="0" dirty="0">
                <a:effectLst/>
                <a:latin typeface="Söhne"/>
              </a:rPr>
              <a:t> ir </a:t>
            </a:r>
            <a:r>
              <a:rPr lang="lt-LT" b="0" i="0" dirty="0" err="1">
                <a:effectLst/>
                <a:latin typeface="Söhne"/>
              </a:rPr>
              <a:t>Flask-SQLAlchemy</a:t>
            </a:r>
            <a:r>
              <a:rPr lang="lt-LT" b="0" i="0" dirty="0">
                <a:effectLst/>
                <a:latin typeface="Söhne"/>
              </a:rPr>
              <a:t>. Dabar jūs turite pagrindines žinias, kaip kurti dinamiškas internetines aplikacijas su </a:t>
            </a:r>
            <a:r>
              <a:rPr lang="lt-LT" b="0" i="0" dirty="0" err="1">
                <a:effectLst/>
                <a:latin typeface="Söhne"/>
              </a:rPr>
              <a:t>Flask</a:t>
            </a:r>
            <a:r>
              <a:rPr lang="lt-LT" b="0" i="0" dirty="0">
                <a:effectLst/>
                <a:latin typeface="Söhne"/>
              </a:rPr>
              <a:t>. Kitose pamokose gilinsimės į dar daugiau funkcijų ir galimybių!</a:t>
            </a:r>
          </a:p>
          <a:p>
            <a:pPr algn="l"/>
            <a:br>
              <a:rPr lang="lt-LT" b="0" i="0" dirty="0">
                <a:effectLst/>
                <a:latin typeface="Söhne"/>
              </a:rPr>
            </a:br>
            <a:endParaRPr lang="lt-LT" b="0" i="0" dirty="0">
              <a:effectLst/>
              <a:latin typeface="Söhne"/>
            </a:endParaRPr>
          </a:p>
        </p:txBody>
      </p:sp>
      <p:sp>
        <p:nvSpPr>
          <p:cNvPr id="4" name="Slide Number Placeholder 3"/>
          <p:cNvSpPr>
            <a:spLocks noGrp="1"/>
          </p:cNvSpPr>
          <p:nvPr>
            <p:ph type="sldNum" sz="quarter" idx="5"/>
          </p:nvPr>
        </p:nvSpPr>
        <p:spPr/>
        <p:txBody>
          <a:bodyPr/>
          <a:lstStyle/>
          <a:p>
            <a:fld id="{9E46DC84-BDD5-C14F-A269-611DAA1376C2}" type="slidenum">
              <a:rPr lang="en-LT" smtClean="0"/>
              <a:t>20</a:t>
            </a:fld>
            <a:endParaRPr lang="en-LT"/>
          </a:p>
        </p:txBody>
      </p:sp>
    </p:spTree>
    <p:extLst>
      <p:ext uri="{BB962C8B-B14F-4D97-AF65-F5344CB8AC3E}">
        <p14:creationId xmlns:p14="http://schemas.microsoft.com/office/powerpoint/2010/main" val="2911942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Galutinėje šios dalies pamokoje, noriu aptarti, kaip sukuriamas vartotojo sąsajos elementas, leidžiantis įvesti ir siųsti duomenis į mūsų duomenų bazę. Visi duomenys, kurie bus siunčiami per šią formą, bus vėliau saugomi mūsų duomenų bazėje.</a:t>
            </a:r>
          </a:p>
          <a:p>
            <a:pPr algn="l"/>
            <a:br>
              <a:rPr lang="lt-LT" b="0" i="0" dirty="0">
                <a:solidFill>
                  <a:srgbClr val="374151"/>
                </a:solidFill>
                <a:effectLst/>
                <a:latin typeface="Söhne"/>
              </a:rPr>
            </a:br>
            <a:r>
              <a:rPr lang="lt-LT" b="0" i="0" dirty="0">
                <a:solidFill>
                  <a:srgbClr val="374151"/>
                </a:solidFill>
                <a:effectLst/>
                <a:latin typeface="Söhne"/>
              </a:rPr>
              <a:t>Pavertus į žvilgsnį į mūsų </a:t>
            </a:r>
            <a:r>
              <a:rPr lang="lt-LT" b="0" i="0" dirty="0" err="1">
                <a:solidFill>
                  <a:srgbClr val="374151"/>
                </a:solidFill>
                <a:effectLst/>
                <a:latin typeface="Söhne"/>
              </a:rPr>
              <a:t>templates</a:t>
            </a:r>
            <a:r>
              <a:rPr lang="lt-LT" b="0" i="0" dirty="0">
                <a:solidFill>
                  <a:srgbClr val="374151"/>
                </a:solidFill>
                <a:effectLst/>
                <a:latin typeface="Söhne"/>
              </a:rPr>
              <a:t>/</a:t>
            </a:r>
            <a:r>
              <a:rPr lang="lt-LT" b="0" i="0" dirty="0" err="1">
                <a:solidFill>
                  <a:srgbClr val="374151"/>
                </a:solidFill>
                <a:effectLst/>
                <a:latin typeface="Söhne"/>
              </a:rPr>
              <a:t>login.html</a:t>
            </a:r>
            <a:r>
              <a:rPr lang="lt-LT" b="0" i="0" dirty="0">
                <a:solidFill>
                  <a:srgbClr val="374151"/>
                </a:solidFill>
                <a:effectLst/>
                <a:latin typeface="Söhne"/>
              </a:rPr>
              <a:t> failą:</a:t>
            </a:r>
          </a:p>
          <a:p>
            <a:br>
              <a:rPr lang="lt-LT" dirty="0">
                <a:effectLst/>
              </a:rPr>
            </a:br>
            <a:r>
              <a:rPr lang="lt-LT" dirty="0">
                <a:effectLst/>
              </a:rPr>
              <a:t>{% </a:t>
            </a:r>
            <a:r>
              <a:rPr lang="lt-LT" dirty="0" err="1">
                <a:effectLst/>
              </a:rPr>
              <a:t>extends</a:t>
            </a:r>
            <a:r>
              <a:rPr lang="lt-LT" dirty="0">
                <a:effectLst/>
              </a:rPr>
              <a:t> "</a:t>
            </a:r>
            <a:r>
              <a:rPr lang="lt-LT" dirty="0" err="1">
                <a:effectLst/>
              </a:rPr>
              <a:t>base.html</a:t>
            </a:r>
            <a:r>
              <a:rPr lang="lt-LT" dirty="0">
                <a:effectLst/>
              </a:rPr>
              <a:t>" %} {% </a:t>
            </a:r>
            <a:r>
              <a:rPr lang="lt-LT" dirty="0" err="1">
                <a:effectLst/>
              </a:rPr>
              <a:t>block</a:t>
            </a:r>
            <a:r>
              <a:rPr lang="lt-LT" dirty="0">
                <a:effectLst/>
              </a:rPr>
              <a:t> </a:t>
            </a:r>
            <a:r>
              <a:rPr lang="lt-LT" dirty="0" err="1">
                <a:effectLst/>
              </a:rPr>
              <a:t>content</a:t>
            </a:r>
            <a:r>
              <a:rPr lang="lt-LT" dirty="0">
                <a:effectLst/>
              </a:rPr>
              <a:t> %} &lt;</a:t>
            </a:r>
            <a:r>
              <a:rPr lang="lt-LT" dirty="0" err="1">
                <a:effectLst/>
              </a:rPr>
              <a:t>form</a:t>
            </a:r>
            <a:r>
              <a:rPr lang="lt-LT" dirty="0">
                <a:effectLst/>
              </a:rPr>
              <a:t> </a:t>
            </a:r>
            <a:r>
              <a:rPr lang="lt-LT" dirty="0" err="1">
                <a:solidFill>
                  <a:srgbClr val="DF3079"/>
                </a:solidFill>
                <a:effectLst/>
              </a:rPr>
              <a:t>action</a:t>
            </a:r>
            <a:r>
              <a:rPr lang="lt-LT" dirty="0">
                <a:effectLst/>
              </a:rPr>
              <a:t>=</a:t>
            </a:r>
            <a:r>
              <a:rPr lang="lt-LT" dirty="0">
                <a:solidFill>
                  <a:srgbClr val="00A67D"/>
                </a:solidFill>
                <a:effectLst/>
              </a:rPr>
              <a:t>"#"</a:t>
            </a:r>
            <a:r>
              <a:rPr lang="lt-LT" dirty="0">
                <a:effectLst/>
              </a:rPr>
              <a:t> </a:t>
            </a:r>
            <a:r>
              <a:rPr lang="lt-LT" dirty="0" err="1">
                <a:solidFill>
                  <a:srgbClr val="DF3079"/>
                </a:solidFill>
                <a:effectLst/>
              </a:rPr>
              <a:t>method</a:t>
            </a:r>
            <a:r>
              <a:rPr lang="lt-LT" dirty="0">
                <a:effectLst/>
              </a:rPr>
              <a:t>=</a:t>
            </a:r>
            <a:r>
              <a:rPr lang="lt-LT" dirty="0">
                <a:solidFill>
                  <a:srgbClr val="00A67D"/>
                </a:solidFill>
                <a:effectLst/>
              </a:rPr>
              <a:t>"</a:t>
            </a:r>
            <a:r>
              <a:rPr lang="lt-LT" dirty="0" err="1">
                <a:solidFill>
                  <a:srgbClr val="00A67D"/>
                </a:solidFill>
                <a:effectLst/>
              </a:rPr>
              <a:t>post</a:t>
            </a:r>
            <a:r>
              <a:rPr lang="lt-LT" dirty="0">
                <a:solidFill>
                  <a:srgbClr val="00A67D"/>
                </a:solidFill>
                <a:effectLst/>
              </a:rPr>
              <a:t>"</a:t>
            </a:r>
            <a:r>
              <a:rPr lang="lt-LT" dirty="0">
                <a:effectLst/>
              </a:rPr>
              <a:t>&gt; &lt;</a:t>
            </a:r>
            <a:r>
              <a:rPr lang="lt-LT" dirty="0" err="1">
                <a:effectLst/>
              </a:rPr>
              <a:t>p</a:t>
            </a:r>
            <a:r>
              <a:rPr lang="lt-LT" dirty="0">
                <a:effectLst/>
              </a:rPr>
              <a:t>&gt;Vardas:&lt;/</a:t>
            </a:r>
            <a:r>
              <a:rPr lang="lt-LT" dirty="0" err="1">
                <a:effectLst/>
              </a:rPr>
              <a:t>p</a:t>
            </a:r>
            <a:r>
              <a:rPr lang="lt-LT" dirty="0">
                <a:effectLst/>
              </a:rPr>
              <a:t>&gt; &lt;</a:t>
            </a:r>
            <a:r>
              <a:rPr lang="lt-LT" dirty="0" err="1">
                <a:effectLst/>
              </a:rPr>
              <a:t>p</a:t>
            </a:r>
            <a:r>
              <a:rPr lang="lt-LT" dirty="0">
                <a:effectLst/>
              </a:rPr>
              <a:t>&gt;&lt;</a:t>
            </a:r>
            <a:r>
              <a:rPr lang="lt-LT" dirty="0" err="1">
                <a:effectLst/>
              </a:rPr>
              <a:t>input</a:t>
            </a:r>
            <a:r>
              <a:rPr lang="lt-LT" dirty="0">
                <a:effectLst/>
              </a:rPr>
              <a:t> </a:t>
            </a:r>
            <a:r>
              <a:rPr lang="lt-LT" dirty="0" err="1">
                <a:solidFill>
                  <a:srgbClr val="DF3079"/>
                </a:solidFill>
                <a:effectLst/>
              </a:rPr>
              <a:t>type</a:t>
            </a:r>
            <a:r>
              <a:rPr lang="lt-LT" dirty="0">
                <a:effectLst/>
              </a:rPr>
              <a:t>=</a:t>
            </a:r>
            <a:r>
              <a:rPr lang="lt-LT" dirty="0">
                <a:solidFill>
                  <a:srgbClr val="00A67D"/>
                </a:solidFill>
                <a:effectLst/>
              </a:rPr>
              <a:t>"</a:t>
            </a:r>
            <a:r>
              <a:rPr lang="lt-LT" dirty="0" err="1">
                <a:solidFill>
                  <a:srgbClr val="00A67D"/>
                </a:solidFill>
                <a:effectLst/>
              </a:rPr>
              <a:t>text</a:t>
            </a:r>
            <a:r>
              <a:rPr lang="lt-LT" dirty="0">
                <a:solidFill>
                  <a:srgbClr val="00A67D"/>
                </a:solidFill>
                <a:effectLst/>
              </a:rPr>
              <a:t>"</a:t>
            </a:r>
            <a:r>
              <a:rPr lang="lt-LT" dirty="0">
                <a:effectLst/>
              </a:rPr>
              <a:t> </a:t>
            </a:r>
            <a:r>
              <a:rPr lang="lt-LT" dirty="0">
                <a:solidFill>
                  <a:srgbClr val="DF3079"/>
                </a:solidFill>
                <a:effectLst/>
              </a:rPr>
              <a:t>name</a:t>
            </a:r>
            <a:r>
              <a:rPr lang="lt-LT" dirty="0">
                <a:effectLst/>
              </a:rPr>
              <a:t>=</a:t>
            </a:r>
            <a:r>
              <a:rPr lang="lt-LT" dirty="0">
                <a:solidFill>
                  <a:srgbClr val="00A67D"/>
                </a:solidFill>
                <a:effectLst/>
              </a:rPr>
              <a:t>"name"</a:t>
            </a:r>
            <a:r>
              <a:rPr lang="lt-LT" dirty="0">
                <a:effectLst/>
              </a:rPr>
              <a:t> /&gt;&lt;/</a:t>
            </a:r>
            <a:r>
              <a:rPr lang="lt-LT" dirty="0" err="1">
                <a:effectLst/>
              </a:rPr>
              <a:t>p</a:t>
            </a:r>
            <a:r>
              <a:rPr lang="lt-LT" dirty="0">
                <a:effectLst/>
              </a:rPr>
              <a:t>&gt; &lt;</a:t>
            </a:r>
            <a:r>
              <a:rPr lang="lt-LT" dirty="0" err="1">
                <a:effectLst/>
              </a:rPr>
              <a:t>p</a:t>
            </a:r>
            <a:r>
              <a:rPr lang="lt-LT" dirty="0">
                <a:effectLst/>
              </a:rPr>
              <a:t>&gt;El. paštas:&lt;/</a:t>
            </a:r>
            <a:r>
              <a:rPr lang="lt-LT" dirty="0" err="1">
                <a:effectLst/>
              </a:rPr>
              <a:t>p</a:t>
            </a:r>
            <a:r>
              <a:rPr lang="lt-LT" dirty="0">
                <a:effectLst/>
              </a:rPr>
              <a:t>&gt; &lt;</a:t>
            </a:r>
            <a:r>
              <a:rPr lang="lt-LT" dirty="0" err="1">
                <a:effectLst/>
              </a:rPr>
              <a:t>p</a:t>
            </a:r>
            <a:r>
              <a:rPr lang="lt-LT" dirty="0">
                <a:effectLst/>
              </a:rPr>
              <a:t>&gt;&lt;</a:t>
            </a:r>
            <a:r>
              <a:rPr lang="lt-LT" dirty="0" err="1">
                <a:effectLst/>
              </a:rPr>
              <a:t>input</a:t>
            </a:r>
            <a:r>
              <a:rPr lang="lt-LT" dirty="0">
                <a:effectLst/>
              </a:rPr>
              <a:t> </a:t>
            </a:r>
            <a:r>
              <a:rPr lang="lt-LT" dirty="0" err="1">
                <a:solidFill>
                  <a:srgbClr val="DF3079"/>
                </a:solidFill>
                <a:effectLst/>
              </a:rPr>
              <a:t>type</a:t>
            </a:r>
            <a:r>
              <a:rPr lang="lt-LT" dirty="0">
                <a:effectLst/>
              </a:rPr>
              <a:t>=</a:t>
            </a:r>
            <a:r>
              <a:rPr lang="lt-LT" dirty="0">
                <a:solidFill>
                  <a:srgbClr val="00A67D"/>
                </a:solidFill>
                <a:effectLst/>
              </a:rPr>
              <a:t>"</a:t>
            </a:r>
            <a:r>
              <a:rPr lang="lt-LT" dirty="0" err="1">
                <a:solidFill>
                  <a:srgbClr val="00A67D"/>
                </a:solidFill>
                <a:effectLst/>
              </a:rPr>
              <a:t>text</a:t>
            </a:r>
            <a:r>
              <a:rPr lang="lt-LT" dirty="0">
                <a:solidFill>
                  <a:srgbClr val="00A67D"/>
                </a:solidFill>
                <a:effectLst/>
              </a:rPr>
              <a:t>"</a:t>
            </a:r>
            <a:r>
              <a:rPr lang="lt-LT" dirty="0">
                <a:effectLst/>
              </a:rPr>
              <a:t> </a:t>
            </a:r>
            <a:r>
              <a:rPr lang="lt-LT" dirty="0">
                <a:solidFill>
                  <a:srgbClr val="DF3079"/>
                </a:solidFill>
                <a:effectLst/>
              </a:rPr>
              <a:t>name</a:t>
            </a:r>
            <a:r>
              <a:rPr lang="lt-LT" dirty="0">
                <a:effectLst/>
              </a:rPr>
              <a:t>=</a:t>
            </a:r>
            <a:r>
              <a:rPr lang="lt-LT" dirty="0">
                <a:solidFill>
                  <a:srgbClr val="00A67D"/>
                </a:solidFill>
                <a:effectLst/>
              </a:rPr>
              <a:t>"</a:t>
            </a:r>
            <a:r>
              <a:rPr lang="lt-LT" dirty="0" err="1">
                <a:solidFill>
                  <a:srgbClr val="00A67D"/>
                </a:solidFill>
                <a:effectLst/>
              </a:rPr>
              <a:t>email</a:t>
            </a:r>
            <a:r>
              <a:rPr lang="lt-LT" dirty="0">
                <a:solidFill>
                  <a:srgbClr val="00A67D"/>
                </a:solidFill>
                <a:effectLst/>
              </a:rPr>
              <a:t>"</a:t>
            </a:r>
            <a:r>
              <a:rPr lang="lt-LT" dirty="0">
                <a:effectLst/>
              </a:rPr>
              <a:t>/&gt;&lt;/</a:t>
            </a:r>
            <a:r>
              <a:rPr lang="lt-LT" dirty="0" err="1">
                <a:effectLst/>
              </a:rPr>
              <a:t>p</a:t>
            </a:r>
            <a:r>
              <a:rPr lang="lt-LT" dirty="0">
                <a:effectLst/>
              </a:rPr>
              <a:t>&gt; &lt;</a:t>
            </a:r>
            <a:r>
              <a:rPr lang="lt-LT" dirty="0" err="1">
                <a:effectLst/>
              </a:rPr>
              <a:t>p</a:t>
            </a:r>
            <a:r>
              <a:rPr lang="lt-LT" dirty="0">
                <a:effectLst/>
              </a:rPr>
              <a:t>&gt;Žinutė:&lt;/</a:t>
            </a:r>
            <a:r>
              <a:rPr lang="lt-LT" dirty="0" err="1">
                <a:effectLst/>
              </a:rPr>
              <a:t>p</a:t>
            </a:r>
            <a:r>
              <a:rPr lang="lt-LT" dirty="0">
                <a:effectLst/>
              </a:rPr>
              <a:t>&gt; &lt;</a:t>
            </a:r>
            <a:r>
              <a:rPr lang="lt-LT" dirty="0" err="1">
                <a:effectLst/>
              </a:rPr>
              <a:t>p</a:t>
            </a:r>
            <a:r>
              <a:rPr lang="lt-LT" dirty="0">
                <a:effectLst/>
              </a:rPr>
              <a:t>&gt;&lt;</a:t>
            </a:r>
            <a:r>
              <a:rPr lang="lt-LT" dirty="0" err="1">
                <a:effectLst/>
              </a:rPr>
              <a:t>input</a:t>
            </a:r>
            <a:r>
              <a:rPr lang="lt-LT" dirty="0">
                <a:effectLst/>
              </a:rPr>
              <a:t> </a:t>
            </a:r>
            <a:r>
              <a:rPr lang="lt-LT" dirty="0" err="1">
                <a:solidFill>
                  <a:srgbClr val="DF3079"/>
                </a:solidFill>
                <a:effectLst/>
              </a:rPr>
              <a:t>type</a:t>
            </a:r>
            <a:r>
              <a:rPr lang="lt-LT" dirty="0">
                <a:effectLst/>
              </a:rPr>
              <a:t>=</a:t>
            </a:r>
            <a:r>
              <a:rPr lang="lt-LT" dirty="0">
                <a:solidFill>
                  <a:srgbClr val="00A67D"/>
                </a:solidFill>
                <a:effectLst/>
              </a:rPr>
              <a:t>"</a:t>
            </a:r>
            <a:r>
              <a:rPr lang="lt-LT" dirty="0" err="1">
                <a:solidFill>
                  <a:srgbClr val="00A67D"/>
                </a:solidFill>
                <a:effectLst/>
              </a:rPr>
              <a:t>text</a:t>
            </a:r>
            <a:r>
              <a:rPr lang="lt-LT" dirty="0">
                <a:solidFill>
                  <a:srgbClr val="00A67D"/>
                </a:solidFill>
                <a:effectLst/>
              </a:rPr>
              <a:t>"</a:t>
            </a:r>
            <a:r>
              <a:rPr lang="lt-LT" dirty="0">
                <a:effectLst/>
              </a:rPr>
              <a:t> </a:t>
            </a:r>
            <a:r>
              <a:rPr lang="lt-LT" dirty="0">
                <a:solidFill>
                  <a:srgbClr val="DF3079"/>
                </a:solidFill>
                <a:effectLst/>
              </a:rPr>
              <a:t>name</a:t>
            </a:r>
            <a:r>
              <a:rPr lang="lt-LT" dirty="0">
                <a:effectLst/>
              </a:rPr>
              <a:t>=</a:t>
            </a:r>
            <a:r>
              <a:rPr lang="lt-LT" dirty="0">
                <a:solidFill>
                  <a:srgbClr val="00A67D"/>
                </a:solidFill>
                <a:effectLst/>
              </a:rPr>
              <a:t>"</a:t>
            </a:r>
            <a:r>
              <a:rPr lang="lt-LT" dirty="0" err="1">
                <a:solidFill>
                  <a:srgbClr val="00A67D"/>
                </a:solidFill>
                <a:effectLst/>
              </a:rPr>
              <a:t>message</a:t>
            </a:r>
            <a:r>
              <a:rPr lang="lt-LT" dirty="0">
                <a:solidFill>
                  <a:srgbClr val="00A67D"/>
                </a:solidFill>
                <a:effectLst/>
              </a:rPr>
              <a:t>"</a:t>
            </a:r>
            <a:r>
              <a:rPr lang="lt-LT" dirty="0">
                <a:effectLst/>
              </a:rPr>
              <a:t> /&gt;&lt;/</a:t>
            </a:r>
            <a:r>
              <a:rPr lang="lt-LT" dirty="0" err="1">
                <a:effectLst/>
              </a:rPr>
              <a:t>p</a:t>
            </a:r>
            <a:r>
              <a:rPr lang="lt-LT" dirty="0">
                <a:effectLst/>
              </a:rPr>
              <a:t>&gt; &lt;</a:t>
            </a:r>
            <a:r>
              <a:rPr lang="lt-LT" dirty="0" err="1">
                <a:effectLst/>
              </a:rPr>
              <a:t>p</a:t>
            </a:r>
            <a:r>
              <a:rPr lang="lt-LT" dirty="0">
                <a:effectLst/>
              </a:rPr>
              <a:t>&gt;&lt;</a:t>
            </a:r>
            <a:r>
              <a:rPr lang="lt-LT" dirty="0" err="1">
                <a:effectLst/>
              </a:rPr>
              <a:t>input</a:t>
            </a:r>
            <a:r>
              <a:rPr lang="lt-LT" dirty="0">
                <a:effectLst/>
              </a:rPr>
              <a:t> </a:t>
            </a:r>
            <a:r>
              <a:rPr lang="lt-LT" dirty="0" err="1">
                <a:solidFill>
                  <a:srgbClr val="DF3079"/>
                </a:solidFill>
                <a:effectLst/>
              </a:rPr>
              <a:t>type</a:t>
            </a:r>
            <a:r>
              <a:rPr lang="lt-LT" dirty="0">
                <a:effectLst/>
              </a:rPr>
              <a:t>=</a:t>
            </a:r>
            <a:r>
              <a:rPr lang="lt-LT" dirty="0">
                <a:solidFill>
                  <a:srgbClr val="00A67D"/>
                </a:solidFill>
                <a:effectLst/>
              </a:rPr>
              <a:t>"</a:t>
            </a:r>
            <a:r>
              <a:rPr lang="lt-LT" dirty="0" err="1">
                <a:solidFill>
                  <a:srgbClr val="00A67D"/>
                </a:solidFill>
                <a:effectLst/>
              </a:rPr>
              <a:t>submit</a:t>
            </a:r>
            <a:r>
              <a:rPr lang="lt-LT" dirty="0">
                <a:solidFill>
                  <a:srgbClr val="00A67D"/>
                </a:solidFill>
                <a:effectLst/>
              </a:rPr>
              <a:t>"</a:t>
            </a:r>
            <a:r>
              <a:rPr lang="lt-LT" dirty="0">
                <a:effectLst/>
              </a:rPr>
              <a:t> </a:t>
            </a:r>
            <a:r>
              <a:rPr lang="lt-LT" dirty="0" err="1">
                <a:solidFill>
                  <a:srgbClr val="DF3079"/>
                </a:solidFill>
                <a:effectLst/>
              </a:rPr>
              <a:t>value</a:t>
            </a:r>
            <a:r>
              <a:rPr lang="lt-LT" dirty="0">
                <a:effectLst/>
              </a:rPr>
              <a:t>=</a:t>
            </a:r>
            <a:r>
              <a:rPr lang="lt-LT" dirty="0">
                <a:solidFill>
                  <a:srgbClr val="00A67D"/>
                </a:solidFill>
                <a:effectLst/>
              </a:rPr>
              <a:t>"</a:t>
            </a:r>
            <a:r>
              <a:rPr lang="lt-LT" dirty="0" err="1">
                <a:solidFill>
                  <a:srgbClr val="00A67D"/>
                </a:solidFill>
                <a:effectLst/>
              </a:rPr>
              <a:t>submit</a:t>
            </a:r>
            <a:r>
              <a:rPr lang="lt-LT" dirty="0">
                <a:solidFill>
                  <a:srgbClr val="00A67D"/>
                </a:solidFill>
                <a:effectLst/>
              </a:rPr>
              <a:t>"</a:t>
            </a:r>
            <a:r>
              <a:rPr lang="lt-LT" dirty="0">
                <a:effectLst/>
              </a:rPr>
              <a:t>/&gt;&lt;/</a:t>
            </a:r>
            <a:r>
              <a:rPr lang="lt-LT" dirty="0" err="1">
                <a:effectLst/>
              </a:rPr>
              <a:t>p</a:t>
            </a:r>
            <a:r>
              <a:rPr lang="lt-LT" dirty="0">
                <a:effectLst/>
              </a:rPr>
              <a:t>&gt; &lt;/</a:t>
            </a:r>
            <a:r>
              <a:rPr lang="lt-LT" dirty="0" err="1">
                <a:effectLst/>
              </a:rPr>
              <a:t>form</a:t>
            </a:r>
            <a:r>
              <a:rPr lang="lt-LT" dirty="0">
                <a:effectLst/>
              </a:rPr>
              <a:t>&gt; {% </a:t>
            </a:r>
            <a:r>
              <a:rPr lang="lt-LT" dirty="0" err="1">
                <a:effectLst/>
              </a:rPr>
              <a:t>endblock</a:t>
            </a:r>
            <a:r>
              <a:rPr lang="lt-LT" dirty="0">
                <a:effectLst/>
              </a:rPr>
              <a:t> %} </a:t>
            </a:r>
          </a:p>
          <a:p>
            <a:pPr algn="l"/>
            <a:endParaRPr lang="lt-LT" b="0" i="0" dirty="0">
              <a:solidFill>
                <a:srgbClr val="374151"/>
              </a:solidFill>
              <a:effectLst/>
              <a:latin typeface="Söhne"/>
            </a:endParaRPr>
          </a:p>
          <a:p>
            <a:pPr algn="l"/>
            <a:r>
              <a:rPr lang="lt-LT" b="0" i="0" dirty="0">
                <a:solidFill>
                  <a:srgbClr val="374151"/>
                </a:solidFill>
                <a:effectLst/>
                <a:latin typeface="Söhne"/>
              </a:rPr>
              <a:t>Kai kurie pagrindiniai dalykai, kuriuos reikėtų pažymėti:</a:t>
            </a:r>
          </a:p>
          <a:p>
            <a:pPr algn="l">
              <a:buFont typeface="+mj-lt"/>
              <a:buAutoNum type="arabicPeriod"/>
            </a:pPr>
            <a:r>
              <a:rPr lang="lt-LT" b="1" i="0" dirty="0">
                <a:solidFill>
                  <a:srgbClr val="374151"/>
                </a:solidFill>
                <a:effectLst/>
                <a:latin typeface="Söhne"/>
              </a:rPr>
              <a:t>{% </a:t>
            </a:r>
            <a:r>
              <a:rPr lang="lt-LT" b="1" i="0" dirty="0" err="1">
                <a:solidFill>
                  <a:srgbClr val="374151"/>
                </a:solidFill>
                <a:effectLst/>
                <a:latin typeface="Söhne"/>
              </a:rPr>
              <a:t>extends</a:t>
            </a:r>
            <a:r>
              <a:rPr lang="lt-LT" b="1" i="0" dirty="0">
                <a:solidFill>
                  <a:srgbClr val="374151"/>
                </a:solidFill>
                <a:effectLst/>
                <a:latin typeface="Söhne"/>
              </a:rPr>
              <a:t> "</a:t>
            </a:r>
            <a:r>
              <a:rPr lang="lt-LT" b="1" i="0" dirty="0" err="1">
                <a:solidFill>
                  <a:srgbClr val="374151"/>
                </a:solidFill>
                <a:effectLst/>
                <a:latin typeface="Söhne"/>
              </a:rPr>
              <a:t>base.html</a:t>
            </a:r>
            <a:r>
              <a:rPr lang="lt-LT" b="1" i="0" dirty="0">
                <a:solidFill>
                  <a:srgbClr val="374151"/>
                </a:solidFill>
                <a:effectLst/>
                <a:latin typeface="Söhne"/>
              </a:rPr>
              <a:t>" %}</a:t>
            </a:r>
            <a:r>
              <a:rPr lang="lt-LT" b="0" i="0" dirty="0">
                <a:solidFill>
                  <a:srgbClr val="374151"/>
                </a:solidFill>
                <a:effectLst/>
                <a:latin typeface="Söhne"/>
              </a:rPr>
              <a:t>:</a:t>
            </a:r>
            <a:br>
              <a:rPr lang="lt-LT" b="0" i="0" dirty="0">
                <a:solidFill>
                  <a:srgbClr val="374151"/>
                </a:solidFill>
                <a:effectLst/>
                <a:latin typeface="Söhne"/>
              </a:rPr>
            </a:br>
            <a:r>
              <a:rPr lang="lt-LT" b="0" i="0" dirty="0">
                <a:solidFill>
                  <a:srgbClr val="374151"/>
                </a:solidFill>
                <a:effectLst/>
                <a:latin typeface="Söhne"/>
              </a:rPr>
              <a:t>Šis kodas pasako, kad </a:t>
            </a:r>
            <a:r>
              <a:rPr lang="lt-LT" b="0" i="0" dirty="0" err="1">
                <a:solidFill>
                  <a:srgbClr val="374151"/>
                </a:solidFill>
                <a:effectLst/>
                <a:latin typeface="Söhne"/>
              </a:rPr>
              <a:t>login.html</a:t>
            </a:r>
            <a:r>
              <a:rPr lang="lt-LT" b="0" i="0" dirty="0">
                <a:solidFill>
                  <a:srgbClr val="374151"/>
                </a:solidFill>
                <a:effectLst/>
                <a:latin typeface="Söhne"/>
              </a:rPr>
              <a:t> yra vaikinė šablono versija, kuri plėtoja </a:t>
            </a:r>
            <a:r>
              <a:rPr lang="lt-LT" b="0" i="0" dirty="0" err="1">
                <a:solidFill>
                  <a:srgbClr val="374151"/>
                </a:solidFill>
                <a:effectLst/>
                <a:latin typeface="Söhne"/>
              </a:rPr>
              <a:t>base.html</a:t>
            </a:r>
            <a:r>
              <a:rPr lang="lt-LT" b="0" i="0" dirty="0">
                <a:solidFill>
                  <a:srgbClr val="374151"/>
                </a:solidFill>
                <a:effectLst/>
                <a:latin typeface="Söhne"/>
              </a:rPr>
              <a:t> šabloną. Tai reiškia, kad visi "</a:t>
            </a:r>
            <a:r>
              <a:rPr lang="lt-LT" b="0" i="0" dirty="0" err="1">
                <a:solidFill>
                  <a:srgbClr val="374151"/>
                </a:solidFill>
                <a:effectLst/>
                <a:latin typeface="Söhne"/>
              </a:rPr>
              <a:t>base.html</a:t>
            </a:r>
            <a:r>
              <a:rPr lang="lt-LT" b="0" i="0" dirty="0">
                <a:solidFill>
                  <a:srgbClr val="374151"/>
                </a:solidFill>
                <a:effectLst/>
                <a:latin typeface="Söhne"/>
              </a:rPr>
              <a:t>" šablono elementai bus perimti, tačiau "</a:t>
            </a:r>
            <a:r>
              <a:rPr lang="lt-LT" b="0" i="0" dirty="0" err="1">
                <a:solidFill>
                  <a:srgbClr val="374151"/>
                </a:solidFill>
                <a:effectLst/>
                <a:latin typeface="Söhne"/>
              </a:rPr>
              <a:t>content</a:t>
            </a:r>
            <a:r>
              <a:rPr lang="lt-LT" b="0" i="0" dirty="0">
                <a:solidFill>
                  <a:srgbClr val="374151"/>
                </a:solidFill>
                <a:effectLst/>
                <a:latin typeface="Söhne"/>
              </a:rPr>
              <a:t>" blokas bus pakeistas "</a:t>
            </a:r>
            <a:r>
              <a:rPr lang="lt-LT" b="0" i="0" dirty="0" err="1">
                <a:solidFill>
                  <a:srgbClr val="374151"/>
                </a:solidFill>
                <a:effectLst/>
                <a:latin typeface="Söhne"/>
              </a:rPr>
              <a:t>login.html</a:t>
            </a:r>
            <a:r>
              <a:rPr lang="lt-LT" b="0" i="0" dirty="0">
                <a:solidFill>
                  <a:srgbClr val="374151"/>
                </a:solidFill>
                <a:effectLst/>
                <a:latin typeface="Söhne"/>
              </a:rPr>
              <a:t>" šablono turiniu.</a:t>
            </a:r>
          </a:p>
          <a:p>
            <a:pPr algn="l">
              <a:buFont typeface="+mj-lt"/>
              <a:buAutoNum type="arabicPeriod"/>
            </a:pPr>
            <a:r>
              <a:rPr lang="lt-LT" b="1" i="0" dirty="0">
                <a:solidFill>
                  <a:srgbClr val="374151"/>
                </a:solidFill>
                <a:effectLst/>
                <a:latin typeface="Söhne"/>
              </a:rPr>
              <a:t>{% </a:t>
            </a:r>
            <a:r>
              <a:rPr lang="lt-LT" b="1" i="0" dirty="0" err="1">
                <a:solidFill>
                  <a:srgbClr val="374151"/>
                </a:solidFill>
                <a:effectLst/>
                <a:latin typeface="Söhne"/>
              </a:rPr>
              <a:t>block</a:t>
            </a:r>
            <a:r>
              <a:rPr lang="lt-LT" b="1" i="0" dirty="0">
                <a:solidFill>
                  <a:srgbClr val="374151"/>
                </a:solidFill>
                <a:effectLst/>
                <a:latin typeface="Söhne"/>
              </a:rPr>
              <a:t> </a:t>
            </a:r>
            <a:r>
              <a:rPr lang="lt-LT" b="1" i="0" dirty="0" err="1">
                <a:solidFill>
                  <a:srgbClr val="374151"/>
                </a:solidFill>
                <a:effectLst/>
                <a:latin typeface="Söhne"/>
              </a:rPr>
              <a:t>content</a:t>
            </a:r>
            <a:r>
              <a:rPr lang="lt-LT" b="1" i="0" dirty="0">
                <a:solidFill>
                  <a:srgbClr val="374151"/>
                </a:solidFill>
                <a:effectLst/>
                <a:latin typeface="Söhne"/>
              </a:rPr>
              <a:t> %}</a:t>
            </a:r>
            <a:r>
              <a:rPr lang="lt-LT" b="0" i="0" dirty="0">
                <a:solidFill>
                  <a:srgbClr val="374151"/>
                </a:solidFill>
                <a:effectLst/>
                <a:latin typeface="Söhne"/>
              </a:rPr>
              <a:t>:</a:t>
            </a:r>
            <a:br>
              <a:rPr lang="lt-LT" b="0" i="0" dirty="0">
                <a:solidFill>
                  <a:srgbClr val="374151"/>
                </a:solidFill>
                <a:effectLst/>
                <a:latin typeface="Söhne"/>
              </a:rPr>
            </a:br>
            <a:r>
              <a:rPr lang="lt-LT" b="0" i="0" dirty="0">
                <a:solidFill>
                  <a:srgbClr val="374151"/>
                </a:solidFill>
                <a:effectLst/>
                <a:latin typeface="Söhne"/>
              </a:rPr>
              <a:t>Čia yra vieta, kur įterpiame savo kodą, skirtą formai. Visa tai bus įterpta vietoj atitinkamo bloko </a:t>
            </a:r>
            <a:r>
              <a:rPr lang="lt-LT" b="0" i="0" dirty="0" err="1">
                <a:solidFill>
                  <a:srgbClr val="374151"/>
                </a:solidFill>
                <a:effectLst/>
                <a:latin typeface="Söhne"/>
              </a:rPr>
              <a:t>base.html</a:t>
            </a:r>
            <a:r>
              <a:rPr lang="lt-LT" b="0" i="0" dirty="0">
                <a:solidFill>
                  <a:srgbClr val="374151"/>
                </a:solidFill>
                <a:effectLst/>
                <a:latin typeface="Söhne"/>
              </a:rPr>
              <a:t>.</a:t>
            </a:r>
          </a:p>
          <a:p>
            <a:pPr algn="l">
              <a:buFont typeface="+mj-lt"/>
              <a:buAutoNum type="arabicPeriod"/>
            </a:pPr>
            <a:r>
              <a:rPr lang="lt-LT" b="1" i="0" dirty="0">
                <a:solidFill>
                  <a:srgbClr val="374151"/>
                </a:solidFill>
                <a:effectLst/>
                <a:latin typeface="Söhne"/>
              </a:rPr>
              <a:t>Forma</a:t>
            </a:r>
            <a:r>
              <a:rPr lang="lt-LT" b="0" i="0" dirty="0">
                <a:solidFill>
                  <a:srgbClr val="374151"/>
                </a:solidFill>
                <a:effectLst/>
                <a:latin typeface="Söhne"/>
              </a:rPr>
              <a:t>:</a:t>
            </a:r>
            <a:br>
              <a:rPr lang="lt-LT" b="0" i="0" dirty="0">
                <a:solidFill>
                  <a:srgbClr val="374151"/>
                </a:solidFill>
                <a:effectLst/>
                <a:latin typeface="Söhne"/>
              </a:rPr>
            </a:br>
            <a:r>
              <a:rPr lang="lt-LT" b="0" i="0" dirty="0">
                <a:solidFill>
                  <a:srgbClr val="374151"/>
                </a:solidFill>
                <a:effectLst/>
                <a:latin typeface="Söhne"/>
              </a:rPr>
              <a:t>Forma yra pagrindinis būdas siųsti duomenis iš naršyklės į serverį. Mūsų forma yra nustatyta siųsti duomenis naudojant POST metodą. Įvesdami duomenis į šiuos laukus ir paspaudę "</a:t>
            </a:r>
            <a:r>
              <a:rPr lang="lt-LT" b="0" i="0" dirty="0" err="1">
                <a:solidFill>
                  <a:srgbClr val="374151"/>
                </a:solidFill>
                <a:effectLst/>
                <a:latin typeface="Söhne"/>
              </a:rPr>
              <a:t>submit</a:t>
            </a:r>
            <a:r>
              <a:rPr lang="lt-LT" b="0" i="0" dirty="0">
                <a:solidFill>
                  <a:srgbClr val="374151"/>
                </a:solidFill>
                <a:effectLst/>
                <a:latin typeface="Söhne"/>
              </a:rPr>
              <a:t>", informacija bus siunčiama į serverį, kuriuo mes galime dirbti mūsų </a:t>
            </a:r>
            <a:r>
              <a:rPr lang="lt-LT" b="0" i="0" dirty="0" err="1">
                <a:solidFill>
                  <a:srgbClr val="374151"/>
                </a:solidFill>
                <a:effectLst/>
                <a:latin typeface="Söhne"/>
              </a:rPr>
              <a:t>Python</a:t>
            </a:r>
            <a:r>
              <a:rPr lang="lt-LT" b="0" i="0" dirty="0">
                <a:solidFill>
                  <a:srgbClr val="374151"/>
                </a:solidFill>
                <a:effectLst/>
                <a:latin typeface="Söhne"/>
              </a:rPr>
              <a:t> kode.</a:t>
            </a:r>
          </a:p>
          <a:p>
            <a:pPr algn="l"/>
            <a:br>
              <a:rPr lang="lt-LT" b="0" i="0" dirty="0">
                <a:solidFill>
                  <a:srgbClr val="374151"/>
                </a:solidFill>
                <a:effectLst/>
                <a:latin typeface="Söhne"/>
              </a:rPr>
            </a:br>
            <a:r>
              <a:rPr lang="lt-LT" b="0" i="0" dirty="0">
                <a:solidFill>
                  <a:srgbClr val="374151"/>
                </a:solidFill>
                <a:effectLst/>
                <a:latin typeface="Söhne"/>
              </a:rPr>
              <a:t>Pabaigai, tai, ką jums reikia žinoti apie šį </a:t>
            </a:r>
            <a:r>
              <a:rPr lang="lt-LT" b="0" i="0" dirty="0" err="1">
                <a:solidFill>
                  <a:srgbClr val="374151"/>
                </a:solidFill>
                <a:effectLst/>
                <a:latin typeface="Söhne"/>
              </a:rPr>
              <a:t>login.html</a:t>
            </a:r>
            <a:r>
              <a:rPr lang="lt-LT" b="0" i="0" dirty="0">
                <a:solidFill>
                  <a:srgbClr val="374151"/>
                </a:solidFill>
                <a:effectLst/>
                <a:latin typeface="Söhne"/>
              </a:rPr>
              <a:t> šabloną, yra tai, kad jis leidžia vartotojui įvesti savo vardą, el. paštą ir žinutę. Kai vartotojas paspaudžia "</a:t>
            </a:r>
            <a:r>
              <a:rPr lang="lt-LT" b="0" i="0" dirty="0" err="1">
                <a:solidFill>
                  <a:srgbClr val="374151"/>
                </a:solidFill>
                <a:effectLst/>
                <a:latin typeface="Söhne"/>
              </a:rPr>
              <a:t>submit</a:t>
            </a:r>
            <a:r>
              <a:rPr lang="lt-LT" b="0" i="0" dirty="0">
                <a:solidFill>
                  <a:srgbClr val="374151"/>
                </a:solidFill>
                <a:effectLst/>
                <a:latin typeface="Söhne"/>
              </a:rPr>
              <a:t>", ši informacija tada siunčiama į mūsų </a:t>
            </a:r>
            <a:r>
              <a:rPr lang="lt-LT" b="0" i="0" dirty="0" err="1">
                <a:solidFill>
                  <a:srgbClr val="374151"/>
                </a:solidFill>
                <a:effectLst/>
                <a:latin typeface="Söhne"/>
              </a:rPr>
              <a:t>Flask</a:t>
            </a:r>
            <a:r>
              <a:rPr lang="lt-LT" b="0" i="0" dirty="0">
                <a:solidFill>
                  <a:srgbClr val="374151"/>
                </a:solidFill>
                <a:effectLst/>
                <a:latin typeface="Söhne"/>
              </a:rPr>
              <a:t> aplikaciją, kur mes galime apdoroti šią informaciją ir įrašyti ją į mūsų duomenų bazę.</a:t>
            </a:r>
          </a:p>
          <a:p>
            <a:pPr algn="l"/>
            <a:br>
              <a:rPr lang="lt-LT" b="0" i="0" dirty="0">
                <a:solidFill>
                  <a:srgbClr val="374151"/>
                </a:solidFill>
                <a:effectLst/>
                <a:latin typeface="Söhne"/>
              </a:rPr>
            </a:br>
            <a:r>
              <a:rPr lang="lt-LT" b="0" i="0" dirty="0">
                <a:solidFill>
                  <a:srgbClr val="374151"/>
                </a:solidFill>
                <a:effectLst/>
                <a:latin typeface="Söhne"/>
              </a:rPr>
              <a:t>Įsitikinkite, kad suprantate, kaip šis šablonas ir mūsų </a:t>
            </a:r>
            <a:r>
              <a:rPr lang="lt-LT" b="0" i="0" dirty="0" err="1">
                <a:solidFill>
                  <a:srgbClr val="374151"/>
                </a:solidFill>
                <a:effectLst/>
                <a:latin typeface="Söhne"/>
              </a:rPr>
              <a:t>Python</a:t>
            </a:r>
            <a:r>
              <a:rPr lang="lt-LT" b="0" i="0" dirty="0">
                <a:solidFill>
                  <a:srgbClr val="374151"/>
                </a:solidFill>
                <a:effectLst/>
                <a:latin typeface="Söhne"/>
              </a:rPr>
              <a:t> kodas dirba kartu, kad leistų vartotojui įvesti informaciją į duomenų bazę. Tai yra labai svarbus žingsnis kurdami bet kokią internetinę aplikaciją. Su šia žiniomis jūs esate pasirengę toliau plėtoti savo </a:t>
            </a:r>
            <a:r>
              <a:rPr lang="lt-LT" b="0" i="0" dirty="0" err="1">
                <a:solidFill>
                  <a:srgbClr val="374151"/>
                </a:solidFill>
                <a:effectLst/>
                <a:latin typeface="Söhne"/>
              </a:rPr>
              <a:t>web</a:t>
            </a:r>
            <a:r>
              <a:rPr lang="lt-LT" b="0" i="0" dirty="0">
                <a:solidFill>
                  <a:srgbClr val="374151"/>
                </a:solidFill>
                <a:effectLst/>
                <a:latin typeface="Söhne"/>
              </a:rPr>
              <a:t> aplikacijas su </a:t>
            </a:r>
            <a:r>
              <a:rPr lang="lt-LT" b="0" i="0" dirty="0" err="1">
                <a:solidFill>
                  <a:srgbClr val="374151"/>
                </a:solidFill>
                <a:effectLst/>
                <a:latin typeface="Söhne"/>
              </a:rPr>
              <a:t>Flask</a:t>
            </a:r>
            <a:r>
              <a:rPr lang="lt-LT"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9E46DC84-BDD5-C14F-A269-611DAA1376C2}" type="slidenum">
              <a:rPr lang="en-LT" smtClean="0"/>
              <a:t>21</a:t>
            </a:fld>
            <a:endParaRPr lang="en-LT"/>
          </a:p>
        </p:txBody>
      </p:sp>
    </p:spTree>
    <p:extLst>
      <p:ext uri="{BB962C8B-B14F-4D97-AF65-F5344CB8AC3E}">
        <p14:creationId xmlns:p14="http://schemas.microsoft.com/office/powerpoint/2010/main" val="2402170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Susipažinimo su </a:t>
            </a:r>
            <a:r>
              <a:rPr lang="lt-LT" b="1" i="0" dirty="0" err="1">
                <a:solidFill>
                  <a:srgbClr val="374151"/>
                </a:solidFill>
                <a:effectLst/>
                <a:latin typeface="Söhne"/>
              </a:rPr>
              <a:t>Flask</a:t>
            </a:r>
            <a:r>
              <a:rPr lang="lt-LT" b="1" i="0">
                <a:solidFill>
                  <a:srgbClr val="374151"/>
                </a:solidFill>
                <a:effectLst/>
                <a:latin typeface="Söhne"/>
              </a:rPr>
              <a:t>.</a:t>
            </a:r>
            <a:br>
              <a:rPr lang="lt-LT" b="1" i="0" dirty="0">
                <a:solidFill>
                  <a:srgbClr val="374151"/>
                </a:solidFill>
                <a:effectLst/>
                <a:latin typeface="Söhne"/>
              </a:rPr>
            </a:br>
            <a:br>
              <a:rPr lang="lt-LT" b="1" i="0" dirty="0">
                <a:solidFill>
                  <a:srgbClr val="374151"/>
                </a:solidFill>
                <a:effectLst/>
                <a:latin typeface="Söhne"/>
              </a:rPr>
            </a:br>
            <a:r>
              <a:rPr lang="lt-LT" b="1" i="0" dirty="0">
                <a:solidFill>
                  <a:srgbClr val="374151"/>
                </a:solidFill>
                <a:effectLst/>
                <a:latin typeface="Söhne"/>
              </a:rPr>
              <a:t>Įvadas į </a:t>
            </a:r>
            <a:r>
              <a:rPr lang="lt-LT" b="1" i="0" dirty="0" err="1">
                <a:solidFill>
                  <a:srgbClr val="374151"/>
                </a:solidFill>
                <a:effectLst/>
                <a:latin typeface="Söhne"/>
              </a:rPr>
              <a:t>Flask</a:t>
            </a:r>
            <a:endParaRPr lang="lt-LT" b="0" i="0" dirty="0">
              <a:solidFill>
                <a:srgbClr val="374151"/>
              </a:solidFill>
              <a:effectLst/>
              <a:latin typeface="Söhne"/>
            </a:endParaRPr>
          </a:p>
          <a:p>
            <a:pPr algn="l"/>
            <a:r>
              <a:rPr lang="lt-LT" b="0" i="0" dirty="0" err="1">
                <a:solidFill>
                  <a:srgbClr val="374151"/>
                </a:solidFill>
                <a:effectLst/>
                <a:latin typeface="Söhne"/>
              </a:rPr>
              <a:t>Flask</a:t>
            </a:r>
            <a:r>
              <a:rPr lang="lt-LT" b="0" i="0" dirty="0">
                <a:solidFill>
                  <a:srgbClr val="374151"/>
                </a:solidFill>
                <a:effectLst/>
                <a:latin typeface="Söhne"/>
              </a:rPr>
              <a:t> yra populiariausias </a:t>
            </a:r>
            <a:r>
              <a:rPr lang="lt-LT" b="0" i="0" dirty="0" err="1">
                <a:solidFill>
                  <a:srgbClr val="374151"/>
                </a:solidFill>
                <a:effectLst/>
                <a:latin typeface="Söhne"/>
              </a:rPr>
              <a:t>Python'o</a:t>
            </a:r>
            <a:r>
              <a:rPr lang="lt-LT" b="0" i="0" dirty="0">
                <a:solidFill>
                  <a:srgbClr val="374151"/>
                </a:solidFill>
                <a:effectLst/>
                <a:latin typeface="Söhne"/>
              </a:rPr>
              <a:t> </a:t>
            </a:r>
            <a:r>
              <a:rPr lang="lt-LT" b="0" i="0" dirty="0" err="1">
                <a:solidFill>
                  <a:srgbClr val="374151"/>
                </a:solidFill>
                <a:effectLst/>
                <a:latin typeface="Söhne"/>
              </a:rPr>
              <a:t>microframework'as</a:t>
            </a:r>
            <a:r>
              <a:rPr lang="lt-LT" b="0" i="0" dirty="0">
                <a:solidFill>
                  <a:srgbClr val="374151"/>
                </a:solidFill>
                <a:effectLst/>
                <a:latin typeface="Söhne"/>
              </a:rPr>
              <a:t>. Bet ką tai reiškia? „</a:t>
            </a:r>
            <a:r>
              <a:rPr lang="lt-LT" b="0" i="0" dirty="0" err="1">
                <a:solidFill>
                  <a:srgbClr val="374151"/>
                </a:solidFill>
                <a:effectLst/>
                <a:latin typeface="Söhne"/>
              </a:rPr>
              <a:t>Microframework</a:t>
            </a:r>
            <a:r>
              <a:rPr lang="lt-LT" b="0" i="0" dirty="0">
                <a:solidFill>
                  <a:srgbClr val="374151"/>
                </a:solidFill>
                <a:effectLst/>
                <a:latin typeface="Söhne"/>
              </a:rPr>
              <a:t>“ yra programa, kuri padeda kurti internetines aplikacijas, tačiau nesuteikia jums visų įrankių ir funkcijų, kurias galite rasti didesniuose karkasuose. Priešingai, jis suteikia pagrindą, ant kurio galite pridėti savo funkcijas, priklausomai nuo jūsų poreikių.</a:t>
            </a:r>
          </a:p>
          <a:p>
            <a:pPr algn="l"/>
            <a:endParaRPr lang="lt-LT" b="0" i="0" dirty="0">
              <a:solidFill>
                <a:srgbClr val="374151"/>
              </a:solidFill>
              <a:effectLst/>
              <a:latin typeface="Söhne"/>
            </a:endParaRPr>
          </a:p>
          <a:p>
            <a:pPr algn="l"/>
            <a:r>
              <a:rPr lang="lt-LT" b="0" i="0" dirty="0">
                <a:solidFill>
                  <a:srgbClr val="374151"/>
                </a:solidFill>
                <a:effectLst/>
                <a:latin typeface="Söhne"/>
              </a:rPr>
              <a:t>Kodėl </a:t>
            </a:r>
            <a:r>
              <a:rPr lang="lt-LT" b="0" i="0" dirty="0" err="1">
                <a:solidFill>
                  <a:srgbClr val="374151"/>
                </a:solidFill>
                <a:effectLst/>
                <a:latin typeface="Söhne"/>
              </a:rPr>
              <a:t>Flask</a:t>
            </a:r>
            <a:r>
              <a:rPr lang="lt-LT" b="0" i="0" dirty="0">
                <a:solidFill>
                  <a:srgbClr val="374151"/>
                </a:solidFill>
                <a:effectLst/>
                <a:latin typeface="Söhne"/>
              </a:rPr>
              <a:t> yra toks populiarus? Pagrindinė priežastis yra jo paprastumas. Jeigu projektas nėra labai didelis, arba tiesiog norite pasidaryti kažkokį vartotojo sąsajos langą per naršyklę, ar net greitai sukurti prototipą - </a:t>
            </a:r>
            <a:r>
              <a:rPr lang="lt-LT" b="0" i="0" dirty="0" err="1">
                <a:solidFill>
                  <a:srgbClr val="374151"/>
                </a:solidFill>
                <a:effectLst/>
                <a:latin typeface="Söhne"/>
              </a:rPr>
              <a:t>Flask</a:t>
            </a:r>
            <a:r>
              <a:rPr lang="lt-LT" b="0" i="0" dirty="0">
                <a:solidFill>
                  <a:srgbClr val="374151"/>
                </a:solidFill>
                <a:effectLst/>
                <a:latin typeface="Söhne"/>
              </a:rPr>
              <a:t> yra puikus pasirinkimas. Be to, jis yra ypač tinkamas pradedantiesiems, nes su </a:t>
            </a:r>
            <a:r>
              <a:rPr lang="lt-LT" b="0" i="0" dirty="0" err="1">
                <a:solidFill>
                  <a:srgbClr val="374151"/>
                </a:solidFill>
                <a:effectLst/>
                <a:latin typeface="Söhne"/>
              </a:rPr>
              <a:t>Flask</a:t>
            </a:r>
            <a:r>
              <a:rPr lang="lt-LT" b="0" i="0" dirty="0">
                <a:solidFill>
                  <a:srgbClr val="374151"/>
                </a:solidFill>
                <a:effectLst/>
                <a:latin typeface="Söhne"/>
              </a:rPr>
              <a:t>, </a:t>
            </a:r>
            <a:r>
              <a:rPr lang="lt-LT" b="0" i="0" dirty="0" err="1">
                <a:solidFill>
                  <a:srgbClr val="374151"/>
                </a:solidFill>
                <a:effectLst/>
                <a:latin typeface="Söhne"/>
              </a:rPr>
              <a:t>pradedantiesiai</a:t>
            </a:r>
            <a:r>
              <a:rPr lang="lt-LT" b="0" i="0" dirty="0">
                <a:solidFill>
                  <a:srgbClr val="374151"/>
                </a:solidFill>
                <a:effectLst/>
                <a:latin typeface="Söhne"/>
              </a:rPr>
              <a:t> gali lengvai suprasti pagrindines internetinės programavimo koncepcijas.</a:t>
            </a:r>
          </a:p>
          <a:p>
            <a:pPr algn="l"/>
            <a:endParaRPr lang="lt-LT" b="0" i="0" dirty="0">
              <a:solidFill>
                <a:srgbClr val="374151"/>
              </a:solidFill>
              <a:effectLst/>
              <a:latin typeface="Söhne"/>
            </a:endParaRPr>
          </a:p>
          <a:p>
            <a:pPr algn="l"/>
            <a:r>
              <a:rPr lang="lt-LT" b="0" i="0" dirty="0">
                <a:solidFill>
                  <a:srgbClr val="374151"/>
                </a:solidFill>
                <a:effectLst/>
                <a:latin typeface="Söhne"/>
              </a:rPr>
              <a:t>Kitas didelis </a:t>
            </a:r>
            <a:r>
              <a:rPr lang="lt-LT" b="0" i="0" dirty="0" err="1">
                <a:solidFill>
                  <a:srgbClr val="374151"/>
                </a:solidFill>
                <a:effectLst/>
                <a:latin typeface="Söhne"/>
              </a:rPr>
              <a:t>Flask</a:t>
            </a:r>
            <a:r>
              <a:rPr lang="lt-LT" b="0" i="0" dirty="0">
                <a:solidFill>
                  <a:srgbClr val="374151"/>
                </a:solidFill>
                <a:effectLst/>
                <a:latin typeface="Söhne"/>
              </a:rPr>
              <a:t> pranašumas yra galimybė kurti </a:t>
            </a:r>
            <a:r>
              <a:rPr lang="lt-LT" b="0" i="0" dirty="0" err="1">
                <a:solidFill>
                  <a:srgbClr val="374151"/>
                </a:solidFill>
                <a:effectLst/>
                <a:latin typeface="Söhne"/>
              </a:rPr>
              <a:t>API's</a:t>
            </a:r>
            <a:r>
              <a:rPr lang="lt-LT" b="0" i="0" dirty="0">
                <a:solidFill>
                  <a:srgbClr val="374151"/>
                </a:solidFill>
                <a:effectLst/>
                <a:latin typeface="Söhne"/>
              </a:rPr>
              <a:t>. API, arba programinės sąsajos, yra būdas, kaip leisti programoms bendrauti viena su kita. </a:t>
            </a:r>
            <a:r>
              <a:rPr lang="lt-LT" b="0" i="0" dirty="0" err="1">
                <a:solidFill>
                  <a:srgbClr val="374151"/>
                </a:solidFill>
                <a:effectLst/>
                <a:latin typeface="Söhne"/>
              </a:rPr>
              <a:t>Flask</a:t>
            </a:r>
            <a:r>
              <a:rPr lang="lt-LT" b="0" i="0" dirty="0">
                <a:solidFill>
                  <a:srgbClr val="374151"/>
                </a:solidFill>
                <a:effectLst/>
                <a:latin typeface="Söhne"/>
              </a:rPr>
              <a:t> padeda sukurti šiuos API paprastai ir efektyviai, todėl daug programuotojų renkasi jį, kai reikia sukurti vidinį ar viešą API.</a:t>
            </a:r>
          </a:p>
          <a:p>
            <a:pPr algn="l"/>
            <a:r>
              <a:rPr lang="lt-LT" b="0" i="0" dirty="0">
                <a:solidFill>
                  <a:srgbClr val="374151"/>
                </a:solidFill>
                <a:effectLst/>
                <a:latin typeface="Söhne"/>
              </a:rPr>
              <a:t>Galbūt svarbiausia, </a:t>
            </a:r>
            <a:r>
              <a:rPr lang="lt-LT" b="0" i="0" dirty="0" err="1">
                <a:solidFill>
                  <a:srgbClr val="374151"/>
                </a:solidFill>
                <a:effectLst/>
                <a:latin typeface="Söhne"/>
              </a:rPr>
              <a:t>Flask</a:t>
            </a:r>
            <a:r>
              <a:rPr lang="lt-LT" b="0" i="0" dirty="0">
                <a:solidFill>
                  <a:srgbClr val="374151"/>
                </a:solidFill>
                <a:effectLst/>
                <a:latin typeface="Söhne"/>
              </a:rPr>
              <a:t> yra labai lankstus. Nors jis yra </a:t>
            </a:r>
            <a:r>
              <a:rPr lang="lt-LT" b="0" i="0" dirty="0" err="1">
                <a:solidFill>
                  <a:srgbClr val="374151"/>
                </a:solidFill>
                <a:effectLst/>
                <a:latin typeface="Söhne"/>
              </a:rPr>
              <a:t>microframework'as</a:t>
            </a:r>
            <a:r>
              <a:rPr lang="lt-LT" b="0" i="0" dirty="0">
                <a:solidFill>
                  <a:srgbClr val="374151"/>
                </a:solidFill>
                <a:effectLst/>
                <a:latin typeface="Söhne"/>
              </a:rPr>
              <a:t>, tai nereiškia, kad jis yra ribotas. Galite pridėti daug papildomų įrankių ir priedų, kurie padės jūsų aplikacijai augti, kaip jūsų poreikiai keičiasi.</a:t>
            </a:r>
          </a:p>
          <a:p>
            <a:pPr algn="l"/>
            <a:endParaRPr lang="lt-LT" b="0" i="0" dirty="0">
              <a:solidFill>
                <a:srgbClr val="374151"/>
              </a:solidFill>
              <a:effectLst/>
              <a:latin typeface="Söhne"/>
            </a:endParaRPr>
          </a:p>
          <a:p>
            <a:pPr algn="l"/>
            <a:r>
              <a:rPr lang="lt-LT" b="0" i="0" dirty="0">
                <a:solidFill>
                  <a:srgbClr val="374151"/>
                </a:solidFill>
                <a:effectLst/>
                <a:latin typeface="Söhne"/>
              </a:rPr>
              <a:t>Apibendrinant, </a:t>
            </a:r>
            <a:r>
              <a:rPr lang="lt-LT" b="0" i="0" dirty="0" err="1">
                <a:solidFill>
                  <a:srgbClr val="374151"/>
                </a:solidFill>
                <a:effectLst/>
                <a:latin typeface="Söhne"/>
              </a:rPr>
              <a:t>Flask</a:t>
            </a:r>
            <a:r>
              <a:rPr lang="lt-LT" b="0" i="0" dirty="0">
                <a:solidFill>
                  <a:srgbClr val="374151"/>
                </a:solidFill>
                <a:effectLst/>
                <a:latin typeface="Söhne"/>
              </a:rPr>
              <a:t> yra puikus pasirinkimas tiek pradedantiesiems, tiek patyrusiems programuotojams. Jis yra paprastas, lankstus ir galingas, todėl nėra stebuklinga, kodėl jis yra vienas populiariausių </a:t>
            </a:r>
            <a:r>
              <a:rPr lang="lt-LT" b="0" i="0" dirty="0" err="1">
                <a:solidFill>
                  <a:srgbClr val="374151"/>
                </a:solidFill>
                <a:effectLst/>
                <a:latin typeface="Söhne"/>
              </a:rPr>
              <a:t>Python'o</a:t>
            </a:r>
            <a:r>
              <a:rPr lang="lt-LT" b="0" i="0" dirty="0">
                <a:solidFill>
                  <a:srgbClr val="374151"/>
                </a:solidFill>
                <a:effectLst/>
                <a:latin typeface="Söhne"/>
              </a:rPr>
              <a:t> karkasų pasaulyje.</a:t>
            </a:r>
          </a:p>
          <a:p>
            <a:br>
              <a:rPr lang="lt-LT" dirty="0"/>
            </a:br>
            <a:endParaRPr lang="en-LT" dirty="0"/>
          </a:p>
        </p:txBody>
      </p:sp>
      <p:sp>
        <p:nvSpPr>
          <p:cNvPr id="4" name="Slide Number Placeholder 3"/>
          <p:cNvSpPr>
            <a:spLocks noGrp="1"/>
          </p:cNvSpPr>
          <p:nvPr>
            <p:ph type="sldNum" sz="quarter" idx="5"/>
          </p:nvPr>
        </p:nvSpPr>
        <p:spPr/>
        <p:txBody>
          <a:bodyPr/>
          <a:lstStyle/>
          <a:p>
            <a:fld id="{9E46DC84-BDD5-C14F-A269-611DAA1376C2}" type="slidenum">
              <a:rPr lang="en-LT" smtClean="0"/>
              <a:t>3</a:t>
            </a:fld>
            <a:endParaRPr lang="en-LT"/>
          </a:p>
        </p:txBody>
      </p:sp>
    </p:spTree>
    <p:extLst>
      <p:ext uri="{BB962C8B-B14F-4D97-AF65-F5344CB8AC3E}">
        <p14:creationId xmlns:p14="http://schemas.microsoft.com/office/powerpoint/2010/main" val="389958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err="1">
                <a:solidFill>
                  <a:srgbClr val="374151"/>
                </a:solidFill>
                <a:effectLst/>
                <a:latin typeface="Söhne"/>
              </a:rPr>
              <a:t>Kurimas</a:t>
            </a:r>
            <a:r>
              <a:rPr lang="lt-LT" b="1" i="0" dirty="0">
                <a:solidFill>
                  <a:srgbClr val="374151"/>
                </a:solidFill>
                <a:effectLst/>
                <a:latin typeface="Söhne"/>
              </a:rPr>
              <a:t> Paprastos Svetainės su </a:t>
            </a:r>
            <a:r>
              <a:rPr lang="lt-LT" b="1" i="0" dirty="0" err="1">
                <a:solidFill>
                  <a:srgbClr val="374151"/>
                </a:solidFill>
                <a:effectLst/>
                <a:latin typeface="Söhne"/>
              </a:rPr>
              <a:t>Flask</a:t>
            </a:r>
            <a:endParaRPr lang="lt-LT" b="0" i="0" dirty="0">
              <a:solidFill>
                <a:srgbClr val="374151"/>
              </a:solidFill>
              <a:effectLst/>
              <a:latin typeface="Söhne"/>
            </a:endParaRPr>
          </a:p>
          <a:p>
            <a:pPr algn="l"/>
            <a:r>
              <a:rPr lang="lt-LT" b="0" i="0" dirty="0">
                <a:solidFill>
                  <a:srgbClr val="374151"/>
                </a:solidFill>
                <a:effectLst/>
                <a:latin typeface="Söhne"/>
              </a:rPr>
              <a:t>Norint sukurti paprastą svetainę su </a:t>
            </a:r>
            <a:r>
              <a:rPr lang="lt-LT" b="0" i="0" dirty="0" err="1">
                <a:solidFill>
                  <a:srgbClr val="374151"/>
                </a:solidFill>
                <a:effectLst/>
                <a:latin typeface="Söhne"/>
              </a:rPr>
              <a:t>Flask</a:t>
            </a:r>
            <a:r>
              <a:rPr lang="lt-LT" b="0" i="0" dirty="0">
                <a:solidFill>
                  <a:srgbClr val="374151"/>
                </a:solidFill>
                <a:effectLst/>
                <a:latin typeface="Söhne"/>
              </a:rPr>
              <a:t>, mes turime atlikti kelis žingsnius. Dabar jums paaiškinsiu šį kodą žingsnis po žingsnio:</a:t>
            </a:r>
          </a:p>
          <a:p>
            <a:pPr algn="l"/>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Importavimas</a:t>
            </a:r>
            <a:endParaRPr lang="lt-LT" b="0" i="0" dirty="0">
              <a:solidFill>
                <a:srgbClr val="374151"/>
              </a:solidFill>
              <a:effectLst/>
              <a:latin typeface="Söhne"/>
            </a:endParaRPr>
          </a:p>
          <a:p>
            <a:r>
              <a:rPr lang="lt-LT" dirty="0" err="1">
                <a:solidFill>
                  <a:srgbClr val="2E95D3"/>
                </a:solidFill>
                <a:effectLst/>
              </a:rPr>
              <a:t>from</a:t>
            </a:r>
            <a:r>
              <a:rPr lang="lt-LT" dirty="0">
                <a:effectLst/>
              </a:rPr>
              <a:t> </a:t>
            </a:r>
            <a:r>
              <a:rPr lang="lt-LT" dirty="0" err="1">
                <a:effectLst/>
              </a:rPr>
              <a:t>flask</a:t>
            </a:r>
            <a:r>
              <a:rPr lang="lt-LT" dirty="0">
                <a:effectLst/>
              </a:rPr>
              <a:t> </a:t>
            </a:r>
            <a:r>
              <a:rPr lang="lt-LT" dirty="0" err="1">
                <a:solidFill>
                  <a:srgbClr val="2E95D3"/>
                </a:solidFill>
                <a:effectLst/>
              </a:rPr>
              <a:t>import</a:t>
            </a:r>
            <a:r>
              <a:rPr lang="lt-LT" dirty="0">
                <a:effectLst/>
              </a:rPr>
              <a:t> </a:t>
            </a:r>
            <a:r>
              <a:rPr lang="lt-LT" dirty="0" err="1">
                <a:effectLst/>
              </a:rPr>
              <a:t>Flask</a:t>
            </a:r>
            <a:r>
              <a:rPr lang="lt-LT" dirty="0">
                <a:effectLst/>
              </a:rPr>
              <a:t> </a:t>
            </a:r>
          </a:p>
          <a:p>
            <a:pPr algn="l"/>
            <a:r>
              <a:rPr lang="lt-LT" b="0" i="0" dirty="0">
                <a:solidFill>
                  <a:srgbClr val="374151"/>
                </a:solidFill>
                <a:effectLst/>
                <a:latin typeface="Söhne"/>
              </a:rPr>
              <a:t>Pirmiausia mes importuojame </a:t>
            </a:r>
            <a:r>
              <a:rPr lang="lt-LT" b="0" i="0" dirty="0" err="1">
                <a:solidFill>
                  <a:srgbClr val="374151"/>
                </a:solidFill>
                <a:effectLst/>
                <a:latin typeface="Söhne"/>
              </a:rPr>
              <a:t>Flask</a:t>
            </a:r>
            <a:r>
              <a:rPr lang="lt-LT" b="0" i="0" dirty="0">
                <a:solidFill>
                  <a:srgbClr val="374151"/>
                </a:solidFill>
                <a:effectLst/>
                <a:latin typeface="Söhne"/>
              </a:rPr>
              <a:t> klasę iš </a:t>
            </a:r>
            <a:r>
              <a:rPr lang="lt-LT" b="0" i="0" dirty="0" err="1">
                <a:solidFill>
                  <a:srgbClr val="374151"/>
                </a:solidFill>
                <a:effectLst/>
                <a:latin typeface="Söhne"/>
              </a:rPr>
              <a:t>flask</a:t>
            </a:r>
            <a:r>
              <a:rPr lang="lt-LT" b="0" i="0" dirty="0">
                <a:solidFill>
                  <a:srgbClr val="374151"/>
                </a:solidFill>
                <a:effectLst/>
                <a:latin typeface="Söhne"/>
              </a:rPr>
              <a:t> bibliotekos. Ši klasė leidžia mums kurti internetines aplikacijas.</a:t>
            </a:r>
          </a:p>
          <a:p>
            <a:pPr algn="l"/>
            <a:endParaRPr lang="lt-LT" b="0" i="0" dirty="0">
              <a:solidFill>
                <a:srgbClr val="374151"/>
              </a:solidFill>
              <a:effectLst/>
              <a:latin typeface="Söhne"/>
            </a:endParaRPr>
          </a:p>
          <a:p>
            <a:pPr algn="l">
              <a:buFont typeface="+mj-lt"/>
              <a:buAutoNum type="arabicPeriod" startAt="2"/>
            </a:pPr>
            <a:r>
              <a:rPr lang="lt-LT" b="1" i="0" dirty="0">
                <a:solidFill>
                  <a:srgbClr val="374151"/>
                </a:solidFill>
                <a:effectLst/>
                <a:latin typeface="Söhne"/>
              </a:rPr>
              <a:t>Aplikacijos Sukūrimas</a:t>
            </a:r>
            <a:endParaRPr lang="lt-LT" b="0" i="0" dirty="0">
              <a:solidFill>
                <a:srgbClr val="374151"/>
              </a:solidFill>
              <a:effectLst/>
              <a:latin typeface="Söhne"/>
            </a:endParaRPr>
          </a:p>
          <a:p>
            <a:r>
              <a:rPr lang="lt-LT" dirty="0" err="1">
                <a:effectLst/>
              </a:rPr>
              <a:t>app</a:t>
            </a:r>
            <a:r>
              <a:rPr lang="lt-LT" dirty="0">
                <a:effectLst/>
              </a:rPr>
              <a:t> = </a:t>
            </a:r>
            <a:r>
              <a:rPr lang="lt-LT" dirty="0" err="1">
                <a:effectLst/>
              </a:rPr>
              <a:t>Flask</a:t>
            </a:r>
            <a:r>
              <a:rPr lang="lt-LT" dirty="0">
                <a:effectLst/>
              </a:rPr>
              <a:t>(__name__) </a:t>
            </a:r>
          </a:p>
          <a:p>
            <a:pPr algn="l"/>
            <a:r>
              <a:rPr lang="lt-LT" b="0" i="0" dirty="0">
                <a:solidFill>
                  <a:srgbClr val="374151"/>
                </a:solidFill>
                <a:effectLst/>
                <a:latin typeface="Söhne"/>
              </a:rPr>
              <a:t>Čia mes sukuriame </a:t>
            </a:r>
            <a:r>
              <a:rPr lang="lt-LT" b="0" i="0" dirty="0" err="1">
                <a:solidFill>
                  <a:srgbClr val="374151"/>
                </a:solidFill>
                <a:effectLst/>
                <a:latin typeface="Söhne"/>
              </a:rPr>
              <a:t>Flask</a:t>
            </a:r>
            <a:r>
              <a:rPr lang="lt-LT" b="0" i="0" dirty="0">
                <a:solidFill>
                  <a:srgbClr val="374151"/>
                </a:solidFill>
                <a:effectLst/>
                <a:latin typeface="Söhne"/>
              </a:rPr>
              <a:t> aplikacijos egzempliorių. __name__ yra speciali </a:t>
            </a:r>
            <a:r>
              <a:rPr lang="lt-LT" b="0" i="0" dirty="0" err="1">
                <a:solidFill>
                  <a:srgbClr val="374151"/>
                </a:solidFill>
                <a:effectLst/>
                <a:latin typeface="Söhne"/>
              </a:rPr>
              <a:t>Python</a:t>
            </a:r>
            <a:r>
              <a:rPr lang="lt-LT" b="0" i="0" dirty="0">
                <a:solidFill>
                  <a:srgbClr val="374151"/>
                </a:solidFill>
                <a:effectLst/>
                <a:latin typeface="Söhne"/>
              </a:rPr>
              <a:t> kintamojo reikšmė, kuri nurodo, ar kodas vykdomas kaip pagrindinė programa arba kaip modulis.</a:t>
            </a:r>
          </a:p>
          <a:p>
            <a:pPr algn="l"/>
            <a:endParaRPr lang="lt-LT" b="0" i="0" dirty="0">
              <a:solidFill>
                <a:srgbClr val="374151"/>
              </a:solidFill>
              <a:effectLst/>
              <a:latin typeface="Söhne"/>
            </a:endParaRPr>
          </a:p>
          <a:p>
            <a:pPr algn="l">
              <a:buFont typeface="+mj-lt"/>
              <a:buAutoNum type="arabicPeriod" startAt="3"/>
            </a:pPr>
            <a:r>
              <a:rPr lang="lt-LT" b="1" i="0" dirty="0">
                <a:solidFill>
                  <a:srgbClr val="374151"/>
                </a:solidFill>
                <a:effectLst/>
                <a:latin typeface="Söhne"/>
              </a:rPr>
              <a:t>Maršruto Sukūrimas</a:t>
            </a:r>
            <a:endParaRPr lang="lt-LT" b="0" i="0" dirty="0">
              <a:solidFill>
                <a:srgbClr val="374151"/>
              </a:solidFill>
              <a:effectLst/>
              <a:latin typeface="Söhne"/>
            </a:endParaRPr>
          </a:p>
          <a:p>
            <a:r>
              <a:rPr lang="lt-LT" dirty="0">
                <a:effectLst/>
              </a:rPr>
              <a:t>@</a:t>
            </a:r>
            <a:r>
              <a:rPr lang="lt-LT" dirty="0" err="1">
                <a:effectLst/>
              </a:rPr>
              <a:t>app.route</a:t>
            </a:r>
            <a:r>
              <a:rPr lang="lt-LT" dirty="0">
                <a:effectLst/>
              </a:rPr>
              <a:t>(</a:t>
            </a:r>
            <a:r>
              <a:rPr lang="lt-LT" dirty="0">
                <a:solidFill>
                  <a:srgbClr val="00A67D"/>
                </a:solidFill>
                <a:effectLst/>
              </a:rPr>
              <a:t>"/"</a:t>
            </a:r>
            <a:r>
              <a:rPr lang="lt-LT" dirty="0">
                <a:effectLst/>
              </a:rPr>
              <a:t>) </a:t>
            </a:r>
          </a:p>
          <a:p>
            <a:pPr algn="l"/>
            <a:r>
              <a:rPr lang="lt-LT" b="0" i="0" dirty="0">
                <a:solidFill>
                  <a:srgbClr val="374151"/>
                </a:solidFill>
                <a:effectLst/>
                <a:latin typeface="Söhne"/>
              </a:rPr>
              <a:t>Ši eilutė nurodo svetainės adresą (arba maršrutą). Šiuo atveju tai yra pagrindinis puslapis (/).</a:t>
            </a:r>
          </a:p>
          <a:p>
            <a:pPr algn="l"/>
            <a:endParaRPr lang="lt-LT" b="0" i="0" dirty="0">
              <a:solidFill>
                <a:srgbClr val="374151"/>
              </a:solidFill>
              <a:effectLst/>
              <a:latin typeface="Söhne"/>
            </a:endParaRPr>
          </a:p>
          <a:p>
            <a:pPr algn="l">
              <a:buFont typeface="+mj-lt"/>
              <a:buAutoNum type="arabicPeriod" startAt="4"/>
            </a:pPr>
            <a:r>
              <a:rPr lang="lt-LT" b="1" i="0" dirty="0">
                <a:solidFill>
                  <a:srgbClr val="374151"/>
                </a:solidFill>
                <a:effectLst/>
                <a:latin typeface="Söhne"/>
              </a:rPr>
              <a:t>Funkcijos Sukūrimas</a:t>
            </a:r>
            <a:endParaRPr lang="lt-LT" b="0" i="0" dirty="0">
              <a:solidFill>
                <a:srgbClr val="374151"/>
              </a:solidFill>
              <a:effectLst/>
              <a:latin typeface="Söhne"/>
            </a:endParaRPr>
          </a:p>
          <a:p>
            <a:r>
              <a:rPr lang="lt-LT" dirty="0" err="1">
                <a:solidFill>
                  <a:srgbClr val="2E95D3"/>
                </a:solidFill>
                <a:effectLst/>
              </a:rPr>
              <a:t>def</a:t>
            </a:r>
            <a:r>
              <a:rPr lang="lt-LT" dirty="0">
                <a:effectLst/>
              </a:rPr>
              <a:t> </a:t>
            </a:r>
            <a:r>
              <a:rPr lang="lt-LT" dirty="0" err="1">
                <a:solidFill>
                  <a:srgbClr val="F22C3D"/>
                </a:solidFill>
                <a:effectLst/>
              </a:rPr>
              <a:t>home</a:t>
            </a:r>
            <a:r>
              <a:rPr lang="lt-LT" dirty="0">
                <a:effectLst/>
              </a:rPr>
              <a:t>(): </a:t>
            </a:r>
            <a:r>
              <a:rPr lang="lt-LT" dirty="0" err="1">
                <a:solidFill>
                  <a:srgbClr val="2E95D3"/>
                </a:solidFill>
                <a:effectLst/>
              </a:rPr>
              <a:t>return</a:t>
            </a:r>
            <a:r>
              <a:rPr lang="lt-LT" dirty="0">
                <a:effectLst/>
              </a:rPr>
              <a:t> </a:t>
            </a:r>
            <a:r>
              <a:rPr lang="lt-LT" dirty="0">
                <a:solidFill>
                  <a:srgbClr val="00A67D"/>
                </a:solidFill>
                <a:effectLst/>
              </a:rPr>
              <a:t>"&lt;h1&gt;Čia mano naujas puslapis&lt;/h1&gt;"</a:t>
            </a:r>
            <a:r>
              <a:rPr lang="lt-LT" dirty="0">
                <a:effectLst/>
              </a:rPr>
              <a:t> </a:t>
            </a:r>
          </a:p>
          <a:p>
            <a:pPr algn="l"/>
            <a:r>
              <a:rPr lang="lt-LT" b="0" i="0" dirty="0">
                <a:solidFill>
                  <a:srgbClr val="374151"/>
                </a:solidFill>
                <a:effectLst/>
                <a:latin typeface="Söhne"/>
              </a:rPr>
              <a:t>Po maršruto aprašymo mes kuriame funkciją, kuri bus iškviečiama, kai vartotojas aplanko šį maršrutą. Ši funkcija tiesiog grąžina paprastą HTML tekstą, kuris parodys vartotojui pranešimą „Čia mano naujas puslapis“.</a:t>
            </a:r>
          </a:p>
          <a:p>
            <a:pPr algn="l">
              <a:buFont typeface="+mj-lt"/>
              <a:buAutoNum type="arabicPeriod" startAt="5"/>
            </a:pPr>
            <a:r>
              <a:rPr lang="lt-LT" b="1" i="0" dirty="0">
                <a:solidFill>
                  <a:srgbClr val="374151"/>
                </a:solidFill>
                <a:effectLst/>
                <a:latin typeface="Söhne"/>
              </a:rPr>
              <a:t>Paleidimas</a:t>
            </a:r>
            <a:endParaRPr lang="lt-LT" b="0" i="0" dirty="0">
              <a:solidFill>
                <a:srgbClr val="374151"/>
              </a:solidFill>
              <a:effectLst/>
              <a:latin typeface="Söhne"/>
            </a:endParaRPr>
          </a:p>
          <a:p>
            <a:r>
              <a:rPr lang="lt-LT" dirty="0" err="1">
                <a:solidFill>
                  <a:srgbClr val="2E95D3"/>
                </a:solidFill>
                <a:effectLst/>
              </a:rPr>
              <a:t>if</a:t>
            </a:r>
            <a:r>
              <a:rPr lang="lt-LT" dirty="0">
                <a:effectLst/>
              </a:rPr>
              <a:t> __name__ == </a:t>
            </a:r>
            <a:r>
              <a:rPr lang="lt-LT" dirty="0">
                <a:solidFill>
                  <a:srgbClr val="00A67D"/>
                </a:solidFill>
                <a:effectLst/>
              </a:rPr>
              <a:t>"__</a:t>
            </a:r>
            <a:r>
              <a:rPr lang="lt-LT" dirty="0" err="1">
                <a:solidFill>
                  <a:srgbClr val="00A67D"/>
                </a:solidFill>
                <a:effectLst/>
              </a:rPr>
              <a:t>main</a:t>
            </a:r>
            <a:r>
              <a:rPr lang="lt-LT" dirty="0">
                <a:solidFill>
                  <a:srgbClr val="00A67D"/>
                </a:solidFill>
                <a:effectLst/>
              </a:rPr>
              <a:t>__"</a:t>
            </a:r>
            <a:r>
              <a:rPr lang="lt-LT" dirty="0">
                <a:effectLst/>
              </a:rPr>
              <a:t>: </a:t>
            </a:r>
            <a:r>
              <a:rPr lang="lt-LT" dirty="0" err="1">
                <a:effectLst/>
              </a:rPr>
              <a:t>app.run</a:t>
            </a:r>
            <a:r>
              <a:rPr lang="lt-LT" dirty="0">
                <a:effectLst/>
              </a:rPr>
              <a:t>(</a:t>
            </a:r>
            <a:r>
              <a:rPr lang="lt-LT" dirty="0" err="1">
                <a:effectLst/>
              </a:rPr>
              <a:t>debug</a:t>
            </a:r>
            <a:r>
              <a:rPr lang="lt-LT" dirty="0">
                <a:effectLst/>
              </a:rPr>
              <a:t>=</a:t>
            </a:r>
            <a:r>
              <a:rPr lang="lt-LT" dirty="0" err="1">
                <a:solidFill>
                  <a:srgbClr val="2E95D3"/>
                </a:solidFill>
                <a:effectLst/>
              </a:rPr>
              <a:t>True</a:t>
            </a:r>
            <a:r>
              <a:rPr lang="lt-LT" dirty="0">
                <a:effectLst/>
              </a:rPr>
              <a:t>) </a:t>
            </a:r>
          </a:p>
          <a:p>
            <a:endParaRPr lang="lt-LT" dirty="0">
              <a:effectLst/>
            </a:endParaRPr>
          </a:p>
          <a:p>
            <a:pPr algn="l"/>
            <a:r>
              <a:rPr lang="lt-LT" b="0" i="0" dirty="0">
                <a:solidFill>
                  <a:srgbClr val="374151"/>
                </a:solidFill>
                <a:effectLst/>
                <a:latin typeface="Söhne"/>
              </a:rPr>
              <a:t>Galų gale, jei šis kodas vykdomas kaip pagrindinė programa (o ne kaip modulis), mes paleidžiame mūsų aplikaciją. Parametras </a:t>
            </a:r>
            <a:r>
              <a:rPr lang="lt-LT" b="0" i="0" dirty="0" err="1">
                <a:solidFill>
                  <a:srgbClr val="374151"/>
                </a:solidFill>
                <a:effectLst/>
                <a:latin typeface="Söhne"/>
              </a:rPr>
              <a:t>debug</a:t>
            </a:r>
            <a:r>
              <a:rPr lang="lt-LT" b="0" i="0" dirty="0">
                <a:solidFill>
                  <a:srgbClr val="374151"/>
                </a:solidFill>
                <a:effectLst/>
                <a:latin typeface="Söhne"/>
              </a:rPr>
              <a:t>=</a:t>
            </a:r>
            <a:r>
              <a:rPr lang="lt-LT" b="0" i="0" dirty="0" err="1">
                <a:solidFill>
                  <a:srgbClr val="374151"/>
                </a:solidFill>
                <a:effectLst/>
                <a:latin typeface="Söhne"/>
              </a:rPr>
              <a:t>True</a:t>
            </a:r>
            <a:r>
              <a:rPr lang="lt-LT" b="0" i="0" dirty="0">
                <a:solidFill>
                  <a:srgbClr val="374151"/>
                </a:solidFill>
                <a:effectLst/>
                <a:latin typeface="Söhne"/>
              </a:rPr>
              <a:t> leidžia mums matyti klaidų pranešimus naršyklėje, jei kažkas eina ne taip.</a:t>
            </a:r>
          </a:p>
          <a:p>
            <a:pPr algn="l"/>
            <a:endParaRPr lang="lt-LT" b="0" i="0" dirty="0">
              <a:solidFill>
                <a:srgbClr val="374151"/>
              </a:solidFill>
              <a:effectLst/>
              <a:latin typeface="Söhne"/>
            </a:endParaRPr>
          </a:p>
          <a:p>
            <a:pPr algn="l"/>
            <a:r>
              <a:rPr lang="lt-LT" b="0" i="0" dirty="0">
                <a:solidFill>
                  <a:srgbClr val="374151"/>
                </a:solidFill>
                <a:effectLst/>
                <a:latin typeface="Söhne"/>
              </a:rPr>
              <a:t>Dabar, kai jūs paleisite šį kodą, jūsų naršyklėje bus rodomas puslapis su pranešimu „Čia mano naujas puslapis“. Sveikiname, jūs ką tik sukūrėte savo pirmąjį </a:t>
            </a:r>
            <a:r>
              <a:rPr lang="lt-LT" b="0" i="0" dirty="0" err="1">
                <a:solidFill>
                  <a:srgbClr val="374151"/>
                </a:solidFill>
                <a:effectLst/>
                <a:latin typeface="Söhne"/>
              </a:rPr>
              <a:t>Flask</a:t>
            </a:r>
            <a:r>
              <a:rPr lang="lt-LT" b="0" i="0" dirty="0">
                <a:solidFill>
                  <a:srgbClr val="374151"/>
                </a:solidFill>
                <a:effectLst/>
                <a:latin typeface="Söhne"/>
              </a:rPr>
              <a:t> svetainę!</a:t>
            </a:r>
          </a:p>
          <a:p>
            <a:br>
              <a:rPr lang="lt-LT" dirty="0"/>
            </a:br>
            <a:endParaRPr lang="en-LT" dirty="0"/>
          </a:p>
        </p:txBody>
      </p:sp>
      <p:sp>
        <p:nvSpPr>
          <p:cNvPr id="4" name="Slide Number Placeholder 3"/>
          <p:cNvSpPr>
            <a:spLocks noGrp="1"/>
          </p:cNvSpPr>
          <p:nvPr>
            <p:ph type="sldNum" sz="quarter" idx="5"/>
          </p:nvPr>
        </p:nvSpPr>
        <p:spPr/>
        <p:txBody>
          <a:bodyPr/>
          <a:lstStyle/>
          <a:p>
            <a:fld id="{9E46DC84-BDD5-C14F-A269-611DAA1376C2}" type="slidenum">
              <a:rPr lang="en-LT" smtClean="0"/>
              <a:t>4</a:t>
            </a:fld>
            <a:endParaRPr lang="en-LT"/>
          </a:p>
        </p:txBody>
      </p:sp>
    </p:spTree>
    <p:extLst>
      <p:ext uri="{BB962C8B-B14F-4D97-AF65-F5344CB8AC3E}">
        <p14:creationId xmlns:p14="http://schemas.microsoft.com/office/powerpoint/2010/main" val="1572396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Kintamųjų Vizualizavimas Svetainėje su </a:t>
            </a:r>
            <a:r>
              <a:rPr lang="lt-LT" b="1" i="0" dirty="0" err="1">
                <a:solidFill>
                  <a:srgbClr val="374151"/>
                </a:solidFill>
                <a:effectLst/>
                <a:latin typeface="Söhne"/>
              </a:rPr>
              <a:t>Flask</a:t>
            </a:r>
            <a:endParaRPr lang="lt-LT" b="1" i="0" dirty="0">
              <a:solidFill>
                <a:srgbClr val="374151"/>
              </a:solidFill>
              <a:effectLst/>
              <a:latin typeface="Söhne"/>
            </a:endParaRPr>
          </a:p>
          <a:p>
            <a:pPr algn="l"/>
            <a:endParaRPr lang="lt-LT" b="0" i="0" dirty="0">
              <a:solidFill>
                <a:srgbClr val="374151"/>
              </a:solidFill>
              <a:effectLst/>
              <a:latin typeface="Söhne"/>
            </a:endParaRPr>
          </a:p>
          <a:p>
            <a:pPr algn="l"/>
            <a:r>
              <a:rPr lang="lt-LT" b="0" i="0" dirty="0">
                <a:solidFill>
                  <a:srgbClr val="374151"/>
                </a:solidFill>
                <a:effectLst/>
                <a:latin typeface="Söhne"/>
              </a:rPr>
              <a:t>Daugelis internetinių svetainių privalo kažkaip reaguoti į informaciją, kurią pateikia vartotojas. </a:t>
            </a:r>
            <a:r>
              <a:rPr lang="lt-LT" b="0" i="0" dirty="0" err="1">
                <a:solidFill>
                  <a:srgbClr val="374151"/>
                </a:solidFill>
                <a:effectLst/>
                <a:latin typeface="Söhne"/>
              </a:rPr>
              <a:t>Flask</a:t>
            </a:r>
            <a:r>
              <a:rPr lang="lt-LT" b="0" i="0" dirty="0">
                <a:solidFill>
                  <a:srgbClr val="374151"/>
                </a:solidFill>
                <a:effectLst/>
                <a:latin typeface="Söhne"/>
              </a:rPr>
              <a:t> leidžia mums lengvai tai padaryti, naudojant kintamuosius maršrutuose. Pažvelkime į kodą:</a:t>
            </a:r>
          </a:p>
          <a:p>
            <a:pPr algn="l"/>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Importavimas</a:t>
            </a:r>
            <a:endParaRPr lang="lt-LT" b="0" i="0" dirty="0">
              <a:solidFill>
                <a:srgbClr val="374151"/>
              </a:solidFill>
              <a:effectLst/>
              <a:latin typeface="Söhne"/>
            </a:endParaRPr>
          </a:p>
          <a:p>
            <a:r>
              <a:rPr lang="lt-LT" dirty="0" err="1">
                <a:solidFill>
                  <a:srgbClr val="2E95D3"/>
                </a:solidFill>
                <a:effectLst/>
              </a:rPr>
              <a:t>from</a:t>
            </a:r>
            <a:r>
              <a:rPr lang="lt-LT" dirty="0">
                <a:effectLst/>
              </a:rPr>
              <a:t> </a:t>
            </a:r>
            <a:r>
              <a:rPr lang="lt-LT" dirty="0" err="1">
                <a:effectLst/>
              </a:rPr>
              <a:t>flask</a:t>
            </a:r>
            <a:r>
              <a:rPr lang="lt-LT" dirty="0">
                <a:effectLst/>
              </a:rPr>
              <a:t> </a:t>
            </a:r>
            <a:r>
              <a:rPr lang="lt-LT" dirty="0" err="1">
                <a:solidFill>
                  <a:srgbClr val="2E95D3"/>
                </a:solidFill>
                <a:effectLst/>
              </a:rPr>
              <a:t>import</a:t>
            </a:r>
            <a:r>
              <a:rPr lang="lt-LT" dirty="0">
                <a:effectLst/>
              </a:rPr>
              <a:t> </a:t>
            </a:r>
            <a:r>
              <a:rPr lang="lt-LT" dirty="0" err="1">
                <a:effectLst/>
              </a:rPr>
              <a:t>Flask</a:t>
            </a:r>
            <a:r>
              <a:rPr lang="lt-LT" dirty="0">
                <a:effectLst/>
              </a:rPr>
              <a:t> </a:t>
            </a:r>
          </a:p>
          <a:p>
            <a:pPr algn="l"/>
            <a:r>
              <a:rPr lang="lt-LT" b="0" i="0" dirty="0">
                <a:solidFill>
                  <a:srgbClr val="374151"/>
                </a:solidFill>
                <a:effectLst/>
                <a:latin typeface="Söhne"/>
              </a:rPr>
              <a:t>Pradedame, kaip ir prieš tai, importuodami </a:t>
            </a:r>
            <a:r>
              <a:rPr lang="lt-LT" b="0" i="0" dirty="0" err="1">
                <a:solidFill>
                  <a:srgbClr val="374151"/>
                </a:solidFill>
                <a:effectLst/>
                <a:latin typeface="Söhne"/>
              </a:rPr>
              <a:t>Flask</a:t>
            </a:r>
            <a:r>
              <a:rPr lang="lt-LT" b="0" i="0" dirty="0">
                <a:solidFill>
                  <a:srgbClr val="374151"/>
                </a:solidFill>
                <a:effectLst/>
                <a:latin typeface="Söhne"/>
              </a:rPr>
              <a:t> klasę.</a:t>
            </a:r>
          </a:p>
          <a:p>
            <a:pPr algn="l"/>
            <a:endParaRPr lang="lt-LT" b="0" i="0" dirty="0">
              <a:solidFill>
                <a:srgbClr val="374151"/>
              </a:solidFill>
              <a:effectLst/>
              <a:latin typeface="Söhne"/>
            </a:endParaRPr>
          </a:p>
          <a:p>
            <a:pPr algn="l">
              <a:buFont typeface="+mj-lt"/>
              <a:buAutoNum type="arabicPeriod" startAt="2"/>
            </a:pPr>
            <a:r>
              <a:rPr lang="lt-LT" b="1" i="0" dirty="0">
                <a:solidFill>
                  <a:srgbClr val="374151"/>
                </a:solidFill>
                <a:effectLst/>
                <a:latin typeface="Söhne"/>
              </a:rPr>
              <a:t>Aplikacijos Sukūrimas</a:t>
            </a:r>
            <a:endParaRPr lang="lt-LT" b="0" i="0" dirty="0">
              <a:solidFill>
                <a:srgbClr val="374151"/>
              </a:solidFill>
              <a:effectLst/>
              <a:latin typeface="Söhne"/>
            </a:endParaRPr>
          </a:p>
          <a:p>
            <a:r>
              <a:rPr lang="lt-LT" dirty="0" err="1">
                <a:effectLst/>
              </a:rPr>
              <a:t>app</a:t>
            </a:r>
            <a:r>
              <a:rPr lang="lt-LT" dirty="0">
                <a:effectLst/>
              </a:rPr>
              <a:t> = </a:t>
            </a:r>
            <a:r>
              <a:rPr lang="lt-LT" dirty="0" err="1">
                <a:effectLst/>
              </a:rPr>
              <a:t>Flask</a:t>
            </a:r>
            <a:r>
              <a:rPr lang="lt-LT" dirty="0">
                <a:effectLst/>
              </a:rPr>
              <a:t>(__name__) </a:t>
            </a:r>
          </a:p>
          <a:p>
            <a:pPr algn="l"/>
            <a:r>
              <a:rPr lang="lt-LT" b="0" i="0" dirty="0">
                <a:solidFill>
                  <a:srgbClr val="374151"/>
                </a:solidFill>
                <a:effectLst/>
                <a:latin typeface="Söhne"/>
              </a:rPr>
              <a:t>Čia mes vėl sukuriame </a:t>
            </a:r>
            <a:r>
              <a:rPr lang="lt-LT" b="0" i="0" dirty="0" err="1">
                <a:solidFill>
                  <a:srgbClr val="374151"/>
                </a:solidFill>
                <a:effectLst/>
                <a:latin typeface="Söhne"/>
              </a:rPr>
              <a:t>Flask</a:t>
            </a:r>
            <a:r>
              <a:rPr lang="lt-LT" b="0" i="0" dirty="0">
                <a:solidFill>
                  <a:srgbClr val="374151"/>
                </a:solidFill>
                <a:effectLst/>
                <a:latin typeface="Söhne"/>
              </a:rPr>
              <a:t> aplikacijos egzempliorių.</a:t>
            </a:r>
          </a:p>
          <a:p>
            <a:pPr algn="l"/>
            <a:endParaRPr lang="lt-LT" b="0" i="0" dirty="0">
              <a:solidFill>
                <a:srgbClr val="374151"/>
              </a:solidFill>
              <a:effectLst/>
              <a:latin typeface="Söhne"/>
            </a:endParaRPr>
          </a:p>
          <a:p>
            <a:pPr algn="l">
              <a:buFont typeface="+mj-lt"/>
              <a:buAutoNum type="arabicPeriod" startAt="3"/>
            </a:pPr>
            <a:r>
              <a:rPr lang="lt-LT" b="1" i="0" dirty="0">
                <a:solidFill>
                  <a:srgbClr val="374151"/>
                </a:solidFill>
                <a:effectLst/>
                <a:latin typeface="Söhne"/>
              </a:rPr>
              <a:t>Maršrutas su Kintamuoju</a:t>
            </a:r>
          </a:p>
          <a:p>
            <a:pPr algn="l">
              <a:buFont typeface="+mj-lt"/>
              <a:buAutoNum type="arabicPeriod" startAt="3"/>
            </a:pPr>
            <a:endParaRPr lang="lt-LT" b="0" i="0" dirty="0">
              <a:solidFill>
                <a:srgbClr val="374151"/>
              </a:solidFill>
              <a:effectLst/>
              <a:latin typeface="Söhne"/>
            </a:endParaRPr>
          </a:p>
          <a:p>
            <a:r>
              <a:rPr lang="lt-LT" dirty="0">
                <a:effectLst/>
              </a:rPr>
              <a:t>@</a:t>
            </a:r>
            <a:r>
              <a:rPr lang="lt-LT" dirty="0" err="1">
                <a:effectLst/>
              </a:rPr>
              <a:t>app.route</a:t>
            </a:r>
            <a:r>
              <a:rPr lang="lt-LT" dirty="0">
                <a:effectLst/>
              </a:rPr>
              <a:t>(</a:t>
            </a:r>
            <a:r>
              <a:rPr lang="lt-LT" dirty="0">
                <a:solidFill>
                  <a:srgbClr val="00A67D"/>
                </a:solidFill>
                <a:effectLst/>
              </a:rPr>
              <a:t>"/&lt;name&gt;"</a:t>
            </a:r>
            <a:r>
              <a:rPr lang="lt-LT" dirty="0">
                <a:effectLst/>
              </a:rPr>
              <a:t>) </a:t>
            </a:r>
          </a:p>
          <a:p>
            <a:pPr algn="l"/>
            <a:r>
              <a:rPr lang="lt-LT" b="0" i="0" dirty="0">
                <a:solidFill>
                  <a:srgbClr val="374151"/>
                </a:solidFill>
                <a:effectLst/>
                <a:latin typeface="Söhne"/>
              </a:rPr>
              <a:t>Skirtingai nei pirmajame pavyzdyje, šis maršrutas turi kintamąją – &lt;name&gt;. Tai reiškia, kad kai jūs einate į šį maršrutą naršyklėje ir pakeičiate name kintamojo reikšmę, ji bus perduota mūsų funkcijai.</a:t>
            </a:r>
          </a:p>
          <a:p>
            <a:pPr algn="l"/>
            <a:endParaRPr lang="lt-LT" b="0" i="0" dirty="0">
              <a:solidFill>
                <a:srgbClr val="374151"/>
              </a:solidFill>
              <a:effectLst/>
              <a:latin typeface="Söhne"/>
            </a:endParaRPr>
          </a:p>
          <a:p>
            <a:pPr algn="l">
              <a:buFont typeface="+mj-lt"/>
              <a:buAutoNum type="arabicPeriod" startAt="4"/>
            </a:pPr>
            <a:r>
              <a:rPr lang="lt-LT" b="1" i="0" dirty="0">
                <a:solidFill>
                  <a:srgbClr val="374151"/>
                </a:solidFill>
                <a:effectLst/>
                <a:latin typeface="Söhne"/>
              </a:rPr>
              <a:t>Funkcijos Sukūrimas su Kintamuoju</a:t>
            </a:r>
            <a:endParaRPr lang="lt-LT" b="0" i="0" dirty="0">
              <a:solidFill>
                <a:srgbClr val="374151"/>
              </a:solidFill>
              <a:effectLst/>
              <a:latin typeface="Söhne"/>
            </a:endParaRPr>
          </a:p>
          <a:p>
            <a:endParaRPr lang="lt-LT" dirty="0">
              <a:solidFill>
                <a:srgbClr val="2E95D3"/>
              </a:solidFill>
              <a:effectLst/>
            </a:endParaRPr>
          </a:p>
          <a:p>
            <a:r>
              <a:rPr lang="lt-LT" dirty="0" err="1">
                <a:solidFill>
                  <a:srgbClr val="2E95D3"/>
                </a:solidFill>
                <a:effectLst/>
              </a:rPr>
              <a:t>def</a:t>
            </a:r>
            <a:r>
              <a:rPr lang="lt-LT" dirty="0">
                <a:effectLst/>
              </a:rPr>
              <a:t> </a:t>
            </a:r>
            <a:r>
              <a:rPr lang="lt-LT" dirty="0" err="1">
                <a:solidFill>
                  <a:srgbClr val="F22C3D"/>
                </a:solidFill>
                <a:effectLst/>
              </a:rPr>
              <a:t>user</a:t>
            </a:r>
            <a:r>
              <a:rPr lang="lt-LT" dirty="0">
                <a:effectLst/>
              </a:rPr>
              <a:t>(name): </a:t>
            </a:r>
            <a:r>
              <a:rPr lang="lt-LT" dirty="0" err="1">
                <a:solidFill>
                  <a:srgbClr val="2E95D3"/>
                </a:solidFill>
                <a:effectLst/>
              </a:rPr>
              <a:t>return</a:t>
            </a:r>
            <a:r>
              <a:rPr lang="lt-LT" dirty="0">
                <a:effectLst/>
              </a:rPr>
              <a:t> </a:t>
            </a:r>
            <a:r>
              <a:rPr lang="lt-LT" dirty="0" err="1">
                <a:solidFill>
                  <a:srgbClr val="00A67D"/>
                </a:solidFill>
                <a:effectLst/>
              </a:rPr>
              <a:t>f"Labas</a:t>
            </a:r>
            <a:r>
              <a:rPr lang="lt-LT" dirty="0">
                <a:solidFill>
                  <a:srgbClr val="00A67D"/>
                </a:solidFill>
                <a:effectLst/>
              </a:rPr>
              <a:t>, {name}"</a:t>
            </a:r>
            <a:r>
              <a:rPr lang="lt-LT" dirty="0">
                <a:effectLst/>
              </a:rPr>
              <a:t> </a:t>
            </a:r>
          </a:p>
          <a:p>
            <a:endParaRPr lang="lt-LT" dirty="0">
              <a:effectLst/>
            </a:endParaRPr>
          </a:p>
          <a:p>
            <a:pPr algn="l"/>
            <a:r>
              <a:rPr lang="lt-LT" b="0" i="0" dirty="0">
                <a:solidFill>
                  <a:srgbClr val="374151"/>
                </a:solidFill>
                <a:effectLst/>
                <a:latin typeface="Söhne"/>
              </a:rPr>
              <a:t>Kai vartotojas aplanko šį maršrutą, jis iškviečia </a:t>
            </a:r>
            <a:r>
              <a:rPr lang="lt-LT" b="0" i="0" dirty="0" err="1">
                <a:solidFill>
                  <a:srgbClr val="374151"/>
                </a:solidFill>
                <a:effectLst/>
                <a:latin typeface="Söhne"/>
              </a:rPr>
              <a:t>user</a:t>
            </a:r>
            <a:r>
              <a:rPr lang="lt-LT" b="0" i="0" dirty="0">
                <a:solidFill>
                  <a:srgbClr val="374151"/>
                </a:solidFill>
                <a:effectLst/>
                <a:latin typeface="Söhne"/>
              </a:rPr>
              <a:t> funkciją, perduodant name kintamąjį. Ši funkcija tada grąžina pasisveikinimą, kuris yra suderintas su vartotojo įvestimi.</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jei naršyklėje įvesite adresą http://localhost:5000/Justinas, svetainė jums parodys pranešimą: „Labas, Justinas“.</a:t>
            </a:r>
          </a:p>
          <a:p>
            <a:pPr algn="l"/>
            <a:endParaRPr lang="lt-LT" b="0" i="0" dirty="0">
              <a:solidFill>
                <a:srgbClr val="374151"/>
              </a:solidFill>
              <a:effectLst/>
              <a:latin typeface="Söhne"/>
            </a:endParaRPr>
          </a:p>
          <a:p>
            <a:pPr algn="l">
              <a:buFont typeface="+mj-lt"/>
              <a:buAutoNum type="arabicPeriod" startAt="5"/>
            </a:pPr>
            <a:r>
              <a:rPr lang="lt-LT" b="1" i="0" dirty="0">
                <a:solidFill>
                  <a:srgbClr val="374151"/>
                </a:solidFill>
                <a:effectLst/>
                <a:latin typeface="Söhne"/>
              </a:rPr>
              <a:t>Aplikacijos Paleidimas</a:t>
            </a:r>
            <a:endParaRPr lang="lt-LT" b="0" i="0" dirty="0">
              <a:solidFill>
                <a:srgbClr val="374151"/>
              </a:solidFill>
              <a:effectLst/>
              <a:latin typeface="Söhne"/>
            </a:endParaRPr>
          </a:p>
          <a:p>
            <a:endParaRPr lang="lt-LT" dirty="0">
              <a:solidFill>
                <a:srgbClr val="2E95D3"/>
              </a:solidFill>
              <a:effectLst/>
            </a:endParaRPr>
          </a:p>
          <a:p>
            <a:r>
              <a:rPr lang="lt-LT" dirty="0" err="1">
                <a:solidFill>
                  <a:srgbClr val="2E95D3"/>
                </a:solidFill>
                <a:effectLst/>
              </a:rPr>
              <a:t>if</a:t>
            </a:r>
            <a:r>
              <a:rPr lang="lt-LT" dirty="0">
                <a:effectLst/>
              </a:rPr>
              <a:t> __name__ == </a:t>
            </a:r>
            <a:r>
              <a:rPr lang="lt-LT" dirty="0">
                <a:solidFill>
                  <a:srgbClr val="00A67D"/>
                </a:solidFill>
                <a:effectLst/>
              </a:rPr>
              <a:t>"__</a:t>
            </a:r>
            <a:r>
              <a:rPr lang="lt-LT" dirty="0" err="1">
                <a:solidFill>
                  <a:srgbClr val="00A67D"/>
                </a:solidFill>
                <a:effectLst/>
              </a:rPr>
              <a:t>main</a:t>
            </a:r>
            <a:r>
              <a:rPr lang="lt-LT" dirty="0">
                <a:solidFill>
                  <a:srgbClr val="00A67D"/>
                </a:solidFill>
                <a:effectLst/>
              </a:rPr>
              <a:t>__"</a:t>
            </a:r>
            <a:r>
              <a:rPr lang="lt-LT" dirty="0">
                <a:effectLst/>
              </a:rPr>
              <a:t>: </a:t>
            </a:r>
            <a:r>
              <a:rPr lang="lt-LT" dirty="0" err="1">
                <a:effectLst/>
              </a:rPr>
              <a:t>app.run</a:t>
            </a:r>
            <a:r>
              <a:rPr lang="lt-LT" dirty="0">
                <a:effectLst/>
              </a:rPr>
              <a:t>() </a:t>
            </a:r>
          </a:p>
          <a:p>
            <a:endParaRPr lang="lt-LT" dirty="0">
              <a:effectLst/>
            </a:endParaRPr>
          </a:p>
          <a:p>
            <a:pPr algn="l"/>
            <a:r>
              <a:rPr lang="lt-LT" b="0" i="0" dirty="0">
                <a:solidFill>
                  <a:srgbClr val="374151"/>
                </a:solidFill>
                <a:effectLst/>
                <a:latin typeface="Söhne"/>
              </a:rPr>
              <a:t>Pagrindinė aplikacijos vykdymo dalis, kurioje mes paleidžiame mūsų </a:t>
            </a:r>
            <a:r>
              <a:rPr lang="lt-LT" b="0" i="0" dirty="0" err="1">
                <a:solidFill>
                  <a:srgbClr val="374151"/>
                </a:solidFill>
                <a:effectLst/>
                <a:latin typeface="Söhne"/>
              </a:rPr>
              <a:t>Flask</a:t>
            </a:r>
            <a:r>
              <a:rPr lang="lt-LT" b="0" i="0" dirty="0">
                <a:solidFill>
                  <a:srgbClr val="374151"/>
                </a:solidFill>
                <a:effectLst/>
                <a:latin typeface="Söhne"/>
              </a:rPr>
              <a:t> aplikaciją.</a:t>
            </a:r>
          </a:p>
          <a:p>
            <a:pPr algn="l"/>
            <a:endParaRPr lang="lt-LT" b="0" i="0" dirty="0">
              <a:solidFill>
                <a:srgbClr val="374151"/>
              </a:solidFill>
              <a:effectLst/>
              <a:latin typeface="Söhne"/>
            </a:endParaRPr>
          </a:p>
          <a:p>
            <a:pPr algn="l"/>
            <a:r>
              <a:rPr lang="lt-LT" b="0" i="0" dirty="0">
                <a:solidFill>
                  <a:srgbClr val="374151"/>
                </a:solidFill>
                <a:effectLst/>
                <a:latin typeface="Söhne"/>
              </a:rPr>
              <a:t>Dabar jūs galite lengvai kurti dinamiškas svetaines, kurios reaguoja į vartotojo pateiktą informaciją. Tai yra vienas iš pagrindinių </a:t>
            </a:r>
            <a:r>
              <a:rPr lang="lt-LT" b="0" i="0" dirty="0" err="1">
                <a:solidFill>
                  <a:srgbClr val="374151"/>
                </a:solidFill>
                <a:effectLst/>
                <a:latin typeface="Söhne"/>
              </a:rPr>
              <a:t>Flask</a:t>
            </a:r>
            <a:r>
              <a:rPr lang="lt-LT" b="0" i="0" dirty="0">
                <a:solidFill>
                  <a:srgbClr val="374151"/>
                </a:solidFill>
                <a:effectLst/>
                <a:latin typeface="Söhne"/>
              </a:rPr>
              <a:t> funkcionalumų, kuris leidžia kurti interaktyvias ir asmenines interneto svetaines.</a:t>
            </a:r>
          </a:p>
          <a:p>
            <a:br>
              <a:rPr lang="lt-LT" dirty="0"/>
            </a:br>
            <a:endParaRPr lang="en-LT" dirty="0"/>
          </a:p>
        </p:txBody>
      </p:sp>
      <p:sp>
        <p:nvSpPr>
          <p:cNvPr id="4" name="Slide Number Placeholder 3"/>
          <p:cNvSpPr>
            <a:spLocks noGrp="1"/>
          </p:cNvSpPr>
          <p:nvPr>
            <p:ph type="sldNum" sz="quarter" idx="5"/>
          </p:nvPr>
        </p:nvSpPr>
        <p:spPr/>
        <p:txBody>
          <a:bodyPr/>
          <a:lstStyle/>
          <a:p>
            <a:fld id="{9E46DC84-BDD5-C14F-A269-611DAA1376C2}" type="slidenum">
              <a:rPr lang="en-LT" smtClean="0"/>
              <a:t>5</a:t>
            </a:fld>
            <a:endParaRPr lang="en-LT"/>
          </a:p>
        </p:txBody>
      </p:sp>
    </p:spTree>
    <p:extLst>
      <p:ext uri="{BB962C8B-B14F-4D97-AF65-F5344CB8AC3E}">
        <p14:creationId xmlns:p14="http://schemas.microsoft.com/office/powerpoint/2010/main" val="89547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HTML Šablonų Kūrimas ir Naudojimas su </a:t>
            </a:r>
            <a:r>
              <a:rPr lang="lt-LT" b="1" i="0" dirty="0" err="1">
                <a:solidFill>
                  <a:srgbClr val="374151"/>
                </a:solidFill>
                <a:effectLst/>
                <a:latin typeface="Söhne"/>
              </a:rPr>
              <a:t>Flask</a:t>
            </a:r>
            <a:endParaRPr lang="lt-LT" b="1" i="0" dirty="0">
              <a:solidFill>
                <a:srgbClr val="374151"/>
              </a:solidFill>
              <a:effectLst/>
              <a:latin typeface="Söhne"/>
            </a:endParaRPr>
          </a:p>
          <a:p>
            <a:pPr algn="l"/>
            <a:endParaRPr lang="lt-LT" b="0" i="0" dirty="0">
              <a:solidFill>
                <a:srgbClr val="374151"/>
              </a:solidFill>
              <a:effectLst/>
              <a:latin typeface="Söhne"/>
            </a:endParaRPr>
          </a:p>
          <a:p>
            <a:pPr algn="l"/>
            <a:r>
              <a:rPr lang="lt-LT" b="0" i="0" dirty="0">
                <a:solidFill>
                  <a:srgbClr val="374151"/>
                </a:solidFill>
                <a:effectLst/>
                <a:latin typeface="Söhne"/>
              </a:rPr>
              <a:t>Viena iš pagrindinių </a:t>
            </a:r>
            <a:r>
              <a:rPr lang="lt-LT" b="0" i="0" dirty="0" err="1">
                <a:solidFill>
                  <a:srgbClr val="374151"/>
                </a:solidFill>
                <a:effectLst/>
                <a:latin typeface="Söhne"/>
              </a:rPr>
              <a:t>Flask</a:t>
            </a:r>
            <a:r>
              <a:rPr lang="lt-LT" b="0" i="0" dirty="0">
                <a:solidFill>
                  <a:srgbClr val="374151"/>
                </a:solidFill>
                <a:effectLst/>
                <a:latin typeface="Söhne"/>
              </a:rPr>
              <a:t> galimybių yra integruota palaikymo sistema HTML šablonams. Tai reiškia, kad galime sukurti atskirus HTML failus, kurie veiks kaip mūsų internetinės svetainės šablonai, ir juos dinamiškai atvaizduoti per </a:t>
            </a:r>
            <a:r>
              <a:rPr lang="lt-LT" b="0" i="0" dirty="0" err="1">
                <a:solidFill>
                  <a:srgbClr val="374151"/>
                </a:solidFill>
                <a:effectLst/>
                <a:latin typeface="Söhne"/>
              </a:rPr>
              <a:t>Flask</a:t>
            </a:r>
            <a:r>
              <a:rPr lang="lt-LT" b="0" i="0" dirty="0">
                <a:solidFill>
                  <a:srgbClr val="374151"/>
                </a:solidFill>
                <a:effectLst/>
                <a:latin typeface="Söhne"/>
              </a:rPr>
              <a:t>. Pažvelkime, kaip tai veikia:</a:t>
            </a:r>
          </a:p>
          <a:p>
            <a:pPr algn="l">
              <a:buFont typeface="+mj-lt"/>
              <a:buAutoNum type="arabicPeriod"/>
            </a:pPr>
            <a:endParaRPr lang="lt-LT" b="1" i="0" dirty="0">
              <a:solidFill>
                <a:srgbClr val="374151"/>
              </a:solidFill>
              <a:effectLst/>
              <a:latin typeface="Söhne"/>
            </a:endParaRPr>
          </a:p>
          <a:p>
            <a:pPr algn="l">
              <a:buFont typeface="+mj-lt"/>
              <a:buAutoNum type="arabicPeriod"/>
            </a:pPr>
            <a:r>
              <a:rPr lang="lt-LT" b="1" i="0" dirty="0">
                <a:solidFill>
                  <a:srgbClr val="374151"/>
                </a:solidFill>
                <a:effectLst/>
                <a:latin typeface="Söhne"/>
              </a:rPr>
              <a:t>Importavimas</a:t>
            </a:r>
            <a:endParaRPr lang="lt-LT" b="0" i="0" dirty="0">
              <a:solidFill>
                <a:srgbClr val="374151"/>
              </a:solidFill>
              <a:effectLst/>
              <a:latin typeface="Söhne"/>
            </a:endParaRPr>
          </a:p>
          <a:p>
            <a:r>
              <a:rPr lang="lt-LT" dirty="0" err="1">
                <a:solidFill>
                  <a:srgbClr val="2E95D3"/>
                </a:solidFill>
                <a:effectLst/>
              </a:rPr>
              <a:t>from</a:t>
            </a:r>
            <a:r>
              <a:rPr lang="lt-LT" dirty="0">
                <a:effectLst/>
              </a:rPr>
              <a:t> </a:t>
            </a:r>
            <a:r>
              <a:rPr lang="lt-LT" dirty="0" err="1">
                <a:effectLst/>
              </a:rPr>
              <a:t>flask</a:t>
            </a:r>
            <a:r>
              <a:rPr lang="lt-LT" dirty="0">
                <a:effectLst/>
              </a:rPr>
              <a:t> </a:t>
            </a:r>
            <a:r>
              <a:rPr lang="lt-LT" dirty="0" err="1">
                <a:solidFill>
                  <a:srgbClr val="2E95D3"/>
                </a:solidFill>
                <a:effectLst/>
              </a:rPr>
              <a:t>import</a:t>
            </a:r>
            <a:r>
              <a:rPr lang="lt-LT" dirty="0">
                <a:effectLst/>
              </a:rPr>
              <a:t> </a:t>
            </a:r>
            <a:r>
              <a:rPr lang="lt-LT" dirty="0" err="1">
                <a:effectLst/>
              </a:rPr>
              <a:t>Flask</a:t>
            </a:r>
            <a:r>
              <a:rPr lang="lt-LT" dirty="0">
                <a:effectLst/>
              </a:rPr>
              <a:t>, </a:t>
            </a:r>
            <a:r>
              <a:rPr lang="lt-LT" dirty="0" err="1">
                <a:effectLst/>
              </a:rPr>
              <a:t>render_template</a:t>
            </a:r>
            <a:r>
              <a:rPr lang="lt-LT" dirty="0">
                <a:effectLst/>
              </a:rPr>
              <a:t> </a:t>
            </a:r>
          </a:p>
          <a:p>
            <a:pPr algn="l"/>
            <a:r>
              <a:rPr lang="lt-LT" b="0" i="0" dirty="0">
                <a:solidFill>
                  <a:srgbClr val="374151"/>
                </a:solidFill>
                <a:effectLst/>
                <a:latin typeface="Söhne"/>
              </a:rPr>
              <a:t>Čia mes importuojame ne tik </a:t>
            </a:r>
            <a:r>
              <a:rPr lang="lt-LT" b="0" i="0" dirty="0" err="1">
                <a:solidFill>
                  <a:srgbClr val="374151"/>
                </a:solidFill>
                <a:effectLst/>
                <a:latin typeface="Söhne"/>
              </a:rPr>
              <a:t>Flask</a:t>
            </a:r>
            <a:r>
              <a:rPr lang="lt-LT" b="0" i="0" dirty="0">
                <a:solidFill>
                  <a:srgbClr val="374151"/>
                </a:solidFill>
                <a:effectLst/>
                <a:latin typeface="Söhne"/>
              </a:rPr>
              <a:t> klasę, bet ir </a:t>
            </a:r>
            <a:r>
              <a:rPr lang="lt-LT" b="0" i="0" dirty="0" err="1">
                <a:solidFill>
                  <a:srgbClr val="374151"/>
                </a:solidFill>
                <a:effectLst/>
                <a:latin typeface="Söhne"/>
              </a:rPr>
              <a:t>render_template</a:t>
            </a:r>
            <a:r>
              <a:rPr lang="lt-LT" b="0" i="0" dirty="0">
                <a:solidFill>
                  <a:srgbClr val="374151"/>
                </a:solidFill>
                <a:effectLst/>
                <a:latin typeface="Söhne"/>
              </a:rPr>
              <a:t> funkciją, kuri leidžia mums atvaizduoti HTML šablonus.</a:t>
            </a:r>
          </a:p>
          <a:p>
            <a:pPr algn="l"/>
            <a:endParaRPr lang="lt-LT" b="0" i="0" dirty="0">
              <a:solidFill>
                <a:srgbClr val="374151"/>
              </a:solidFill>
              <a:effectLst/>
              <a:latin typeface="Söhne"/>
            </a:endParaRPr>
          </a:p>
          <a:p>
            <a:pPr algn="l">
              <a:buFont typeface="+mj-lt"/>
              <a:buAutoNum type="arabicPeriod" startAt="2"/>
            </a:pPr>
            <a:r>
              <a:rPr lang="lt-LT" b="1" i="0" dirty="0">
                <a:solidFill>
                  <a:srgbClr val="374151"/>
                </a:solidFill>
                <a:effectLst/>
                <a:latin typeface="Söhne"/>
              </a:rPr>
              <a:t>Aplikacijos Sukūrimas</a:t>
            </a:r>
            <a:endParaRPr lang="lt-LT" b="0" i="0" dirty="0">
              <a:solidFill>
                <a:srgbClr val="374151"/>
              </a:solidFill>
              <a:effectLst/>
              <a:latin typeface="Söhne"/>
            </a:endParaRPr>
          </a:p>
          <a:p>
            <a:r>
              <a:rPr lang="lt-LT" dirty="0" err="1">
                <a:effectLst/>
              </a:rPr>
              <a:t>app</a:t>
            </a:r>
            <a:r>
              <a:rPr lang="lt-LT" dirty="0">
                <a:effectLst/>
              </a:rPr>
              <a:t> = </a:t>
            </a:r>
            <a:r>
              <a:rPr lang="lt-LT" dirty="0" err="1">
                <a:effectLst/>
              </a:rPr>
              <a:t>Flask</a:t>
            </a:r>
            <a:r>
              <a:rPr lang="lt-LT" dirty="0">
                <a:effectLst/>
              </a:rPr>
              <a:t>(__name__) </a:t>
            </a:r>
          </a:p>
          <a:p>
            <a:pPr algn="l"/>
            <a:r>
              <a:rPr lang="lt-LT" b="0" i="0" dirty="0">
                <a:solidFill>
                  <a:srgbClr val="374151"/>
                </a:solidFill>
                <a:effectLst/>
                <a:latin typeface="Söhne"/>
              </a:rPr>
              <a:t>Kaip ir anksčiau, sukuriame </a:t>
            </a:r>
            <a:r>
              <a:rPr lang="lt-LT" b="0" i="0" dirty="0" err="1">
                <a:solidFill>
                  <a:srgbClr val="374151"/>
                </a:solidFill>
                <a:effectLst/>
                <a:latin typeface="Söhne"/>
              </a:rPr>
              <a:t>Flask</a:t>
            </a:r>
            <a:r>
              <a:rPr lang="lt-LT" b="0" i="0" dirty="0">
                <a:solidFill>
                  <a:srgbClr val="374151"/>
                </a:solidFill>
                <a:effectLst/>
                <a:latin typeface="Söhne"/>
              </a:rPr>
              <a:t> aplikacijos egzempliorių.</a:t>
            </a:r>
          </a:p>
          <a:p>
            <a:pPr algn="l"/>
            <a:endParaRPr lang="lt-LT" b="0" i="0" dirty="0">
              <a:solidFill>
                <a:srgbClr val="374151"/>
              </a:solidFill>
              <a:effectLst/>
              <a:latin typeface="Söhne"/>
            </a:endParaRPr>
          </a:p>
          <a:p>
            <a:pPr algn="l">
              <a:buFont typeface="+mj-lt"/>
              <a:buAutoNum type="arabicPeriod" startAt="3"/>
            </a:pPr>
            <a:r>
              <a:rPr lang="lt-LT" b="1" i="0" dirty="0">
                <a:solidFill>
                  <a:srgbClr val="374151"/>
                </a:solidFill>
                <a:effectLst/>
                <a:latin typeface="Söhne"/>
              </a:rPr>
              <a:t>Maršrutas ir Šablono Rodymas</a:t>
            </a:r>
            <a:endParaRPr lang="lt-LT" b="0" i="0" dirty="0">
              <a:solidFill>
                <a:srgbClr val="374151"/>
              </a:solidFill>
              <a:effectLst/>
              <a:latin typeface="Söhne"/>
            </a:endParaRPr>
          </a:p>
          <a:p>
            <a:r>
              <a:rPr lang="lt-LT" dirty="0">
                <a:effectLst/>
              </a:rPr>
              <a:t>@</a:t>
            </a:r>
            <a:r>
              <a:rPr lang="lt-LT" dirty="0" err="1">
                <a:effectLst/>
              </a:rPr>
              <a:t>app.route</a:t>
            </a:r>
            <a:r>
              <a:rPr lang="lt-LT" dirty="0">
                <a:effectLst/>
              </a:rPr>
              <a:t>(</a:t>
            </a:r>
            <a:r>
              <a:rPr lang="lt-LT" dirty="0">
                <a:solidFill>
                  <a:srgbClr val="00A67D"/>
                </a:solidFill>
                <a:effectLst/>
              </a:rPr>
              <a:t>"/"</a:t>
            </a:r>
            <a:r>
              <a:rPr lang="lt-LT" dirty="0">
                <a:effectLst/>
              </a:rPr>
              <a:t>) </a:t>
            </a:r>
            <a:r>
              <a:rPr lang="lt-LT" dirty="0" err="1">
                <a:solidFill>
                  <a:srgbClr val="2E95D3"/>
                </a:solidFill>
                <a:effectLst/>
              </a:rPr>
              <a:t>def</a:t>
            </a:r>
            <a:r>
              <a:rPr lang="lt-LT" dirty="0">
                <a:effectLst/>
              </a:rPr>
              <a:t> </a:t>
            </a:r>
            <a:r>
              <a:rPr lang="lt-LT" dirty="0" err="1">
                <a:solidFill>
                  <a:srgbClr val="F22C3D"/>
                </a:solidFill>
                <a:effectLst/>
              </a:rPr>
              <a:t>user</a:t>
            </a:r>
            <a:r>
              <a:rPr lang="lt-LT" dirty="0">
                <a:effectLst/>
              </a:rPr>
              <a:t>(): </a:t>
            </a:r>
            <a:r>
              <a:rPr lang="lt-LT" dirty="0" err="1">
                <a:solidFill>
                  <a:srgbClr val="2E95D3"/>
                </a:solidFill>
                <a:effectLst/>
              </a:rPr>
              <a:t>return</a:t>
            </a:r>
            <a:r>
              <a:rPr lang="lt-LT" dirty="0">
                <a:effectLst/>
              </a:rPr>
              <a:t> </a:t>
            </a:r>
            <a:r>
              <a:rPr lang="lt-LT" dirty="0" err="1">
                <a:effectLst/>
              </a:rPr>
              <a:t>render_template</a:t>
            </a:r>
            <a:r>
              <a:rPr lang="lt-LT" dirty="0">
                <a:effectLst/>
              </a:rPr>
              <a:t>(</a:t>
            </a:r>
            <a:r>
              <a:rPr lang="lt-LT" dirty="0">
                <a:solidFill>
                  <a:srgbClr val="00A67D"/>
                </a:solidFill>
                <a:effectLst/>
              </a:rPr>
              <a:t>"</a:t>
            </a:r>
            <a:r>
              <a:rPr lang="lt-LT" dirty="0" err="1">
                <a:solidFill>
                  <a:srgbClr val="00A67D"/>
                </a:solidFill>
                <a:effectLst/>
              </a:rPr>
              <a:t>index.html</a:t>
            </a:r>
            <a:r>
              <a:rPr lang="lt-LT" dirty="0">
                <a:solidFill>
                  <a:srgbClr val="00A67D"/>
                </a:solidFill>
                <a:effectLst/>
              </a:rPr>
              <a:t>"</a:t>
            </a:r>
            <a:r>
              <a:rPr lang="lt-LT" dirty="0">
                <a:effectLst/>
              </a:rPr>
              <a:t>) </a:t>
            </a:r>
          </a:p>
          <a:p>
            <a:pPr algn="l"/>
            <a:r>
              <a:rPr lang="lt-LT" b="0" i="0" dirty="0">
                <a:solidFill>
                  <a:srgbClr val="374151"/>
                </a:solidFill>
                <a:effectLst/>
                <a:latin typeface="Söhne"/>
              </a:rPr>
              <a:t>Kai vartotojas aplanko pagrindinį puslapį, jis iškviečia </a:t>
            </a:r>
            <a:r>
              <a:rPr lang="lt-LT" b="0" i="0" dirty="0" err="1">
                <a:solidFill>
                  <a:srgbClr val="374151"/>
                </a:solidFill>
                <a:effectLst/>
                <a:latin typeface="Söhne"/>
              </a:rPr>
              <a:t>user</a:t>
            </a:r>
            <a:r>
              <a:rPr lang="lt-LT" b="0" i="0" dirty="0">
                <a:solidFill>
                  <a:srgbClr val="374151"/>
                </a:solidFill>
                <a:effectLst/>
                <a:latin typeface="Söhne"/>
              </a:rPr>
              <a:t> funkciją. Ši funkcija naudoja </a:t>
            </a:r>
            <a:r>
              <a:rPr lang="lt-LT" b="0" i="0" dirty="0" err="1">
                <a:solidFill>
                  <a:srgbClr val="374151"/>
                </a:solidFill>
                <a:effectLst/>
                <a:latin typeface="Söhne"/>
              </a:rPr>
              <a:t>render_template</a:t>
            </a:r>
            <a:r>
              <a:rPr lang="lt-LT" b="0" i="0" dirty="0">
                <a:solidFill>
                  <a:srgbClr val="374151"/>
                </a:solidFill>
                <a:effectLst/>
                <a:latin typeface="Söhne"/>
              </a:rPr>
              <a:t>, kad rodytų </a:t>
            </a:r>
            <a:r>
              <a:rPr lang="lt-LT" b="0" i="0" dirty="0" err="1">
                <a:solidFill>
                  <a:srgbClr val="374151"/>
                </a:solidFill>
                <a:effectLst/>
                <a:latin typeface="Söhne"/>
              </a:rPr>
              <a:t>index.html</a:t>
            </a:r>
            <a:r>
              <a:rPr lang="lt-LT" b="0" i="0" dirty="0">
                <a:solidFill>
                  <a:srgbClr val="374151"/>
                </a:solidFill>
                <a:effectLst/>
                <a:latin typeface="Söhne"/>
              </a:rPr>
              <a:t> failą.</a:t>
            </a:r>
          </a:p>
          <a:p>
            <a:pPr algn="l"/>
            <a:endParaRPr lang="lt-LT" b="0" i="0" dirty="0">
              <a:solidFill>
                <a:srgbClr val="374151"/>
              </a:solidFill>
              <a:effectLst/>
              <a:latin typeface="Söhne"/>
            </a:endParaRPr>
          </a:p>
          <a:p>
            <a:pPr algn="l">
              <a:buFont typeface="+mj-lt"/>
              <a:buAutoNum type="arabicPeriod" startAt="4"/>
            </a:pPr>
            <a:r>
              <a:rPr lang="lt-LT" b="1" i="0" dirty="0">
                <a:solidFill>
                  <a:srgbClr val="374151"/>
                </a:solidFill>
                <a:effectLst/>
                <a:latin typeface="Söhne"/>
              </a:rPr>
              <a:t>Šablono Kūrimas</a:t>
            </a:r>
            <a:endParaRPr lang="lt-LT" b="0" i="0" dirty="0">
              <a:solidFill>
                <a:srgbClr val="374151"/>
              </a:solidFill>
              <a:effectLst/>
              <a:latin typeface="Söhne"/>
            </a:endParaRPr>
          </a:p>
          <a:p>
            <a:pPr algn="l"/>
            <a:r>
              <a:rPr lang="lt-LT" b="0" i="0" dirty="0">
                <a:solidFill>
                  <a:srgbClr val="374151"/>
                </a:solidFill>
                <a:effectLst/>
                <a:latin typeface="Söhne"/>
              </a:rPr>
              <a:t>Jūsų kodas turi būti papildytas šiuo HTML failu:</a:t>
            </a:r>
          </a:p>
          <a:p>
            <a:r>
              <a:rPr lang="lt-LT" dirty="0">
                <a:effectLst/>
              </a:rPr>
              <a:t>&lt;!DOCTYPE </a:t>
            </a:r>
            <a:r>
              <a:rPr lang="lt-LT" dirty="0" err="1">
                <a:solidFill>
                  <a:srgbClr val="2E95D3"/>
                </a:solidFill>
                <a:effectLst/>
              </a:rPr>
              <a:t>html</a:t>
            </a:r>
            <a:r>
              <a:rPr lang="lt-LT" dirty="0">
                <a:effectLst/>
              </a:rPr>
              <a:t>&gt; &lt;</a:t>
            </a:r>
            <a:r>
              <a:rPr lang="lt-LT" dirty="0" err="1">
                <a:effectLst/>
              </a:rPr>
              <a:t>html</a:t>
            </a:r>
            <a:r>
              <a:rPr lang="lt-LT" dirty="0">
                <a:effectLst/>
              </a:rPr>
              <a:t> </a:t>
            </a:r>
            <a:r>
              <a:rPr lang="lt-LT" dirty="0" err="1">
                <a:solidFill>
                  <a:srgbClr val="DF3079"/>
                </a:solidFill>
                <a:effectLst/>
              </a:rPr>
              <a:t>lang</a:t>
            </a:r>
            <a:r>
              <a:rPr lang="lt-LT" dirty="0">
                <a:effectLst/>
              </a:rPr>
              <a:t>=</a:t>
            </a:r>
            <a:r>
              <a:rPr lang="lt-LT" dirty="0">
                <a:solidFill>
                  <a:srgbClr val="00A67D"/>
                </a:solidFill>
                <a:effectLst/>
              </a:rPr>
              <a:t>"</a:t>
            </a:r>
            <a:r>
              <a:rPr lang="lt-LT" dirty="0" err="1">
                <a:solidFill>
                  <a:srgbClr val="00A67D"/>
                </a:solidFill>
                <a:effectLst/>
              </a:rPr>
              <a:t>en</a:t>
            </a:r>
            <a:r>
              <a:rPr lang="lt-LT" dirty="0">
                <a:solidFill>
                  <a:srgbClr val="00A67D"/>
                </a:solidFill>
                <a:effectLst/>
              </a:rPr>
              <a:t>"</a:t>
            </a:r>
            <a:r>
              <a:rPr lang="lt-LT" dirty="0">
                <a:effectLst/>
              </a:rPr>
              <a:t>&gt; &lt;</a:t>
            </a:r>
            <a:r>
              <a:rPr lang="lt-LT" dirty="0" err="1">
                <a:effectLst/>
              </a:rPr>
              <a:t>head</a:t>
            </a:r>
            <a:r>
              <a:rPr lang="lt-LT" dirty="0">
                <a:effectLst/>
              </a:rPr>
              <a:t>&gt; &lt;meta </a:t>
            </a:r>
            <a:r>
              <a:rPr lang="lt-LT" dirty="0" err="1">
                <a:solidFill>
                  <a:srgbClr val="DF3079"/>
                </a:solidFill>
                <a:effectLst/>
              </a:rPr>
              <a:t>charset</a:t>
            </a:r>
            <a:r>
              <a:rPr lang="lt-LT" dirty="0">
                <a:effectLst/>
              </a:rPr>
              <a:t>=</a:t>
            </a:r>
            <a:r>
              <a:rPr lang="lt-LT" dirty="0">
                <a:solidFill>
                  <a:srgbClr val="00A67D"/>
                </a:solidFill>
                <a:effectLst/>
              </a:rPr>
              <a:t>"UTF-8"</a:t>
            </a:r>
            <a:r>
              <a:rPr lang="lt-LT" dirty="0">
                <a:effectLst/>
              </a:rPr>
              <a:t>&gt; &lt;</a:t>
            </a:r>
            <a:r>
              <a:rPr lang="lt-LT" dirty="0" err="1">
                <a:effectLst/>
              </a:rPr>
              <a:t>title</a:t>
            </a:r>
            <a:r>
              <a:rPr lang="lt-LT" dirty="0">
                <a:effectLst/>
              </a:rPr>
              <a:t>&gt;Mano Puslapis&lt;/</a:t>
            </a:r>
            <a:r>
              <a:rPr lang="lt-LT" dirty="0" err="1">
                <a:effectLst/>
              </a:rPr>
              <a:t>title</a:t>
            </a:r>
            <a:r>
              <a:rPr lang="lt-LT" dirty="0">
                <a:effectLst/>
              </a:rPr>
              <a:t>&gt; &lt;/</a:t>
            </a:r>
            <a:r>
              <a:rPr lang="lt-LT" dirty="0" err="1">
                <a:effectLst/>
              </a:rPr>
              <a:t>head</a:t>
            </a:r>
            <a:r>
              <a:rPr lang="lt-LT" dirty="0">
                <a:effectLst/>
              </a:rPr>
              <a:t>&gt; &lt;</a:t>
            </a:r>
            <a:r>
              <a:rPr lang="lt-LT" dirty="0" err="1">
                <a:effectLst/>
              </a:rPr>
              <a:t>body</a:t>
            </a:r>
            <a:r>
              <a:rPr lang="lt-LT" dirty="0">
                <a:effectLst/>
              </a:rPr>
              <a:t>&gt; &lt;h1&gt;Labas, pasauli!&lt;/h1&gt; &lt;/</a:t>
            </a:r>
            <a:r>
              <a:rPr lang="lt-LT" dirty="0" err="1">
                <a:effectLst/>
              </a:rPr>
              <a:t>body</a:t>
            </a:r>
            <a:r>
              <a:rPr lang="lt-LT" dirty="0">
                <a:effectLst/>
              </a:rPr>
              <a:t>&gt; &lt;/</a:t>
            </a:r>
            <a:r>
              <a:rPr lang="lt-LT" dirty="0" err="1">
                <a:effectLst/>
              </a:rPr>
              <a:t>html</a:t>
            </a:r>
            <a:r>
              <a:rPr lang="lt-LT" dirty="0">
                <a:effectLst/>
              </a:rPr>
              <a:t>&gt; </a:t>
            </a:r>
          </a:p>
          <a:p>
            <a:pPr algn="l"/>
            <a:r>
              <a:rPr lang="lt-LT" b="0" i="0" dirty="0">
                <a:solidFill>
                  <a:srgbClr val="374151"/>
                </a:solidFill>
                <a:effectLst/>
                <a:latin typeface="Söhne"/>
              </a:rPr>
              <a:t>Šis failas turėtų būti išsaugotas direktorijoje pavadinimu </a:t>
            </a:r>
            <a:r>
              <a:rPr lang="lt-LT" b="0" i="0" dirty="0" err="1">
                <a:solidFill>
                  <a:srgbClr val="374151"/>
                </a:solidFill>
                <a:effectLst/>
                <a:latin typeface="Söhne"/>
              </a:rPr>
              <a:t>templates</a:t>
            </a:r>
            <a:r>
              <a:rPr lang="lt-LT" b="0" i="0" dirty="0">
                <a:solidFill>
                  <a:srgbClr val="374151"/>
                </a:solidFill>
                <a:effectLst/>
                <a:latin typeface="Söhne"/>
              </a:rPr>
              <a:t> ir turi būti vadinamas </a:t>
            </a:r>
            <a:r>
              <a:rPr lang="lt-LT" b="0" i="0" dirty="0" err="1">
                <a:solidFill>
                  <a:srgbClr val="374151"/>
                </a:solidFill>
                <a:effectLst/>
                <a:latin typeface="Söhne"/>
              </a:rPr>
              <a:t>index.html</a:t>
            </a:r>
            <a:r>
              <a:rPr lang="lt-LT" b="0" i="0" dirty="0">
                <a:solidFill>
                  <a:srgbClr val="374151"/>
                </a:solidFill>
                <a:effectLst/>
                <a:latin typeface="Söhne"/>
              </a:rPr>
              <a:t>. </a:t>
            </a:r>
            <a:r>
              <a:rPr lang="lt-LT" b="0" i="0" dirty="0" err="1">
                <a:solidFill>
                  <a:srgbClr val="374151"/>
                </a:solidFill>
                <a:effectLst/>
                <a:latin typeface="Söhne"/>
              </a:rPr>
              <a:t>Flask</a:t>
            </a:r>
            <a:r>
              <a:rPr lang="lt-LT" b="0" i="0" dirty="0">
                <a:solidFill>
                  <a:srgbClr val="374151"/>
                </a:solidFill>
                <a:effectLst/>
                <a:latin typeface="Söhne"/>
              </a:rPr>
              <a:t> automatiškai ieškos šablonų šioje direktorijoje.</a:t>
            </a:r>
          </a:p>
          <a:p>
            <a:pPr algn="l"/>
            <a:endParaRPr lang="lt-LT" b="0" i="0" dirty="0">
              <a:solidFill>
                <a:srgbClr val="374151"/>
              </a:solidFill>
              <a:effectLst/>
              <a:latin typeface="Söhne"/>
            </a:endParaRPr>
          </a:p>
          <a:p>
            <a:pPr algn="l">
              <a:buFont typeface="+mj-lt"/>
              <a:buAutoNum type="arabicPeriod" startAt="5"/>
            </a:pPr>
            <a:r>
              <a:rPr lang="lt-LT" b="1" i="0" dirty="0">
                <a:solidFill>
                  <a:srgbClr val="374151"/>
                </a:solidFill>
                <a:effectLst/>
                <a:latin typeface="Söhne"/>
              </a:rPr>
              <a:t>Aplikacijos Paleidimas</a:t>
            </a:r>
            <a:endParaRPr lang="lt-LT" b="0" i="0" dirty="0">
              <a:solidFill>
                <a:srgbClr val="374151"/>
              </a:solidFill>
              <a:effectLst/>
              <a:latin typeface="Söhne"/>
            </a:endParaRPr>
          </a:p>
          <a:p>
            <a:r>
              <a:rPr lang="lt-LT" dirty="0" err="1">
                <a:solidFill>
                  <a:srgbClr val="2E95D3"/>
                </a:solidFill>
                <a:effectLst/>
              </a:rPr>
              <a:t>if</a:t>
            </a:r>
            <a:r>
              <a:rPr lang="lt-LT" dirty="0">
                <a:effectLst/>
              </a:rPr>
              <a:t> __name__ == </a:t>
            </a:r>
            <a:r>
              <a:rPr lang="lt-LT" dirty="0">
                <a:solidFill>
                  <a:srgbClr val="00A67D"/>
                </a:solidFill>
                <a:effectLst/>
              </a:rPr>
              <a:t>"__</a:t>
            </a:r>
            <a:r>
              <a:rPr lang="lt-LT" dirty="0" err="1">
                <a:solidFill>
                  <a:srgbClr val="00A67D"/>
                </a:solidFill>
                <a:effectLst/>
              </a:rPr>
              <a:t>main</a:t>
            </a:r>
            <a:r>
              <a:rPr lang="lt-LT" dirty="0">
                <a:solidFill>
                  <a:srgbClr val="00A67D"/>
                </a:solidFill>
                <a:effectLst/>
              </a:rPr>
              <a:t>__"</a:t>
            </a:r>
            <a:r>
              <a:rPr lang="lt-LT" dirty="0">
                <a:effectLst/>
              </a:rPr>
              <a:t>: </a:t>
            </a:r>
            <a:r>
              <a:rPr lang="lt-LT" dirty="0" err="1">
                <a:effectLst/>
              </a:rPr>
              <a:t>app.run</a:t>
            </a:r>
            <a:r>
              <a:rPr lang="lt-LT" dirty="0">
                <a:effectLst/>
              </a:rPr>
              <a:t>() </a:t>
            </a:r>
          </a:p>
          <a:p>
            <a:endParaRPr lang="lt-LT" dirty="0">
              <a:effectLst/>
            </a:endParaRPr>
          </a:p>
          <a:p>
            <a:pPr algn="l"/>
            <a:r>
              <a:rPr lang="lt-LT" b="0" i="0" dirty="0">
                <a:solidFill>
                  <a:srgbClr val="374151"/>
                </a:solidFill>
                <a:effectLst/>
                <a:latin typeface="Söhne"/>
              </a:rPr>
              <a:t>Galutinė aplikacijos vykdymo dalis.</a:t>
            </a:r>
          </a:p>
          <a:p>
            <a:pPr algn="l"/>
            <a:endParaRPr lang="lt-LT" b="0" i="0" dirty="0">
              <a:solidFill>
                <a:srgbClr val="374151"/>
              </a:solidFill>
              <a:effectLst/>
              <a:latin typeface="Söhne"/>
            </a:endParaRPr>
          </a:p>
          <a:p>
            <a:pPr algn="l"/>
            <a:r>
              <a:rPr lang="lt-LT" b="0" i="0" dirty="0">
                <a:solidFill>
                  <a:srgbClr val="374151"/>
                </a:solidFill>
                <a:effectLst/>
                <a:latin typeface="Söhne"/>
              </a:rPr>
              <a:t>Kai paleisite šį kodą ir atversite naršyklėje savo svetainę, matysite „Labas, pasauli!“ - tai yra tekstas iš </a:t>
            </a:r>
            <a:r>
              <a:rPr lang="lt-LT" b="0" i="0" dirty="0" err="1">
                <a:solidFill>
                  <a:srgbClr val="374151"/>
                </a:solidFill>
                <a:effectLst/>
                <a:latin typeface="Söhne"/>
              </a:rPr>
              <a:t>index.html</a:t>
            </a:r>
            <a:r>
              <a:rPr lang="lt-LT" b="0" i="0" dirty="0">
                <a:solidFill>
                  <a:srgbClr val="374151"/>
                </a:solidFill>
                <a:effectLst/>
                <a:latin typeface="Söhne"/>
              </a:rPr>
              <a:t> šablono. Vėliau galite pridėti daugiau šablonų arba modifikuoti esamus, kad sukurtumėte sudėtingesnes ir dinamiškesnes svetaine</a:t>
            </a:r>
          </a:p>
          <a:p>
            <a:endParaRPr lang="en-LT" dirty="0"/>
          </a:p>
        </p:txBody>
      </p:sp>
      <p:sp>
        <p:nvSpPr>
          <p:cNvPr id="4" name="Slide Number Placeholder 3"/>
          <p:cNvSpPr>
            <a:spLocks noGrp="1"/>
          </p:cNvSpPr>
          <p:nvPr>
            <p:ph type="sldNum" sz="quarter" idx="5"/>
          </p:nvPr>
        </p:nvSpPr>
        <p:spPr/>
        <p:txBody>
          <a:bodyPr/>
          <a:lstStyle/>
          <a:p>
            <a:fld id="{9E46DC84-BDD5-C14F-A269-611DAA1376C2}" type="slidenum">
              <a:rPr lang="en-LT" smtClean="0"/>
              <a:t>6</a:t>
            </a:fld>
            <a:endParaRPr lang="en-LT"/>
          </a:p>
        </p:txBody>
      </p:sp>
    </p:spTree>
    <p:extLst>
      <p:ext uri="{BB962C8B-B14F-4D97-AF65-F5344CB8AC3E}">
        <p14:creationId xmlns:p14="http://schemas.microsoft.com/office/powerpoint/2010/main" val="2286980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Kintamųjų Vizualizavimas Svetainėje su </a:t>
            </a:r>
            <a:r>
              <a:rPr lang="lt-LT" b="1" i="0" dirty="0" err="1">
                <a:solidFill>
                  <a:srgbClr val="374151"/>
                </a:solidFill>
                <a:effectLst/>
                <a:latin typeface="Söhne"/>
              </a:rPr>
              <a:t>Flask</a:t>
            </a:r>
            <a:endParaRPr lang="lt-LT" b="1" i="0" dirty="0">
              <a:solidFill>
                <a:srgbClr val="374151"/>
              </a:solidFill>
              <a:effectLst/>
              <a:latin typeface="Söhne"/>
            </a:endParaRPr>
          </a:p>
          <a:p>
            <a:pPr algn="l"/>
            <a:endParaRPr lang="lt-LT" b="0" i="0" dirty="0">
              <a:solidFill>
                <a:srgbClr val="374151"/>
              </a:solidFill>
              <a:effectLst/>
              <a:latin typeface="Söhne"/>
            </a:endParaRPr>
          </a:p>
          <a:p>
            <a:pPr algn="l"/>
            <a:r>
              <a:rPr lang="lt-LT" b="0" i="0" dirty="0">
                <a:solidFill>
                  <a:srgbClr val="374151"/>
                </a:solidFill>
                <a:effectLst/>
                <a:latin typeface="Söhne"/>
              </a:rPr>
              <a:t>Daugelis internetinių svetainių privalo kažkaip reaguoti į informaciją, kurią pateikia vartotojas. </a:t>
            </a:r>
            <a:r>
              <a:rPr lang="lt-LT" b="0" i="0" dirty="0" err="1">
                <a:solidFill>
                  <a:srgbClr val="374151"/>
                </a:solidFill>
                <a:effectLst/>
                <a:latin typeface="Söhne"/>
              </a:rPr>
              <a:t>Flask</a:t>
            </a:r>
            <a:r>
              <a:rPr lang="lt-LT" b="0" i="0" dirty="0">
                <a:solidFill>
                  <a:srgbClr val="374151"/>
                </a:solidFill>
                <a:effectLst/>
                <a:latin typeface="Söhne"/>
              </a:rPr>
              <a:t> leidžia mums lengvai tai padaryti, naudojant kintamuosius maršrutuose. Pažvelkime į kodą:</a:t>
            </a:r>
          </a:p>
          <a:p>
            <a:pPr algn="l"/>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Importavimas</a:t>
            </a:r>
            <a:endParaRPr lang="lt-LT" b="0" i="0" dirty="0">
              <a:solidFill>
                <a:srgbClr val="374151"/>
              </a:solidFill>
              <a:effectLst/>
              <a:latin typeface="Söhne"/>
            </a:endParaRPr>
          </a:p>
          <a:p>
            <a:r>
              <a:rPr lang="lt-LT" dirty="0" err="1">
                <a:solidFill>
                  <a:srgbClr val="2E95D3"/>
                </a:solidFill>
                <a:effectLst/>
              </a:rPr>
              <a:t>from</a:t>
            </a:r>
            <a:r>
              <a:rPr lang="lt-LT" dirty="0">
                <a:effectLst/>
              </a:rPr>
              <a:t> </a:t>
            </a:r>
            <a:r>
              <a:rPr lang="lt-LT" dirty="0" err="1">
                <a:effectLst/>
              </a:rPr>
              <a:t>flask</a:t>
            </a:r>
            <a:r>
              <a:rPr lang="lt-LT" dirty="0">
                <a:effectLst/>
              </a:rPr>
              <a:t> </a:t>
            </a:r>
            <a:r>
              <a:rPr lang="lt-LT" dirty="0" err="1">
                <a:solidFill>
                  <a:srgbClr val="2E95D3"/>
                </a:solidFill>
                <a:effectLst/>
              </a:rPr>
              <a:t>import</a:t>
            </a:r>
            <a:r>
              <a:rPr lang="lt-LT" dirty="0">
                <a:effectLst/>
              </a:rPr>
              <a:t> </a:t>
            </a:r>
            <a:r>
              <a:rPr lang="lt-LT" dirty="0" err="1">
                <a:effectLst/>
              </a:rPr>
              <a:t>Flask</a:t>
            </a:r>
            <a:r>
              <a:rPr lang="lt-LT" dirty="0">
                <a:effectLst/>
              </a:rPr>
              <a:t> </a:t>
            </a:r>
          </a:p>
          <a:p>
            <a:pPr algn="l"/>
            <a:r>
              <a:rPr lang="lt-LT" b="0" i="0" dirty="0">
                <a:solidFill>
                  <a:srgbClr val="374151"/>
                </a:solidFill>
                <a:effectLst/>
                <a:latin typeface="Söhne"/>
              </a:rPr>
              <a:t>Pradedame, kaip ir prieš tai, importuodami </a:t>
            </a:r>
            <a:r>
              <a:rPr lang="lt-LT" b="0" i="0" dirty="0" err="1">
                <a:solidFill>
                  <a:srgbClr val="374151"/>
                </a:solidFill>
                <a:effectLst/>
                <a:latin typeface="Söhne"/>
              </a:rPr>
              <a:t>Flask</a:t>
            </a:r>
            <a:r>
              <a:rPr lang="lt-LT" b="0" i="0" dirty="0">
                <a:solidFill>
                  <a:srgbClr val="374151"/>
                </a:solidFill>
                <a:effectLst/>
                <a:latin typeface="Söhne"/>
              </a:rPr>
              <a:t> klasę.</a:t>
            </a:r>
          </a:p>
          <a:p>
            <a:pPr algn="l"/>
            <a:endParaRPr lang="lt-LT" b="0" i="0" dirty="0">
              <a:solidFill>
                <a:srgbClr val="374151"/>
              </a:solidFill>
              <a:effectLst/>
              <a:latin typeface="Söhne"/>
            </a:endParaRPr>
          </a:p>
          <a:p>
            <a:pPr algn="l">
              <a:buFont typeface="+mj-lt"/>
              <a:buAutoNum type="arabicPeriod" startAt="2"/>
            </a:pPr>
            <a:r>
              <a:rPr lang="lt-LT" b="1" i="0" dirty="0">
                <a:solidFill>
                  <a:srgbClr val="374151"/>
                </a:solidFill>
                <a:effectLst/>
                <a:latin typeface="Söhne"/>
              </a:rPr>
              <a:t>Aplikacijos Sukūrimas</a:t>
            </a:r>
            <a:endParaRPr lang="lt-LT" b="0" i="0" dirty="0">
              <a:solidFill>
                <a:srgbClr val="374151"/>
              </a:solidFill>
              <a:effectLst/>
              <a:latin typeface="Söhne"/>
            </a:endParaRPr>
          </a:p>
          <a:p>
            <a:r>
              <a:rPr lang="lt-LT" dirty="0" err="1">
                <a:effectLst/>
              </a:rPr>
              <a:t>app</a:t>
            </a:r>
            <a:r>
              <a:rPr lang="lt-LT" dirty="0">
                <a:effectLst/>
              </a:rPr>
              <a:t> = </a:t>
            </a:r>
            <a:r>
              <a:rPr lang="lt-LT" dirty="0" err="1">
                <a:effectLst/>
              </a:rPr>
              <a:t>Flask</a:t>
            </a:r>
            <a:r>
              <a:rPr lang="lt-LT" dirty="0">
                <a:effectLst/>
              </a:rPr>
              <a:t>(__name__) </a:t>
            </a:r>
          </a:p>
          <a:p>
            <a:pPr algn="l"/>
            <a:r>
              <a:rPr lang="lt-LT" b="0" i="0" dirty="0">
                <a:solidFill>
                  <a:srgbClr val="374151"/>
                </a:solidFill>
                <a:effectLst/>
                <a:latin typeface="Söhne"/>
              </a:rPr>
              <a:t>Čia mes vėl sukuriame </a:t>
            </a:r>
            <a:r>
              <a:rPr lang="lt-LT" b="0" i="0" dirty="0" err="1">
                <a:solidFill>
                  <a:srgbClr val="374151"/>
                </a:solidFill>
                <a:effectLst/>
                <a:latin typeface="Söhne"/>
              </a:rPr>
              <a:t>Flask</a:t>
            </a:r>
            <a:r>
              <a:rPr lang="lt-LT" b="0" i="0" dirty="0">
                <a:solidFill>
                  <a:srgbClr val="374151"/>
                </a:solidFill>
                <a:effectLst/>
                <a:latin typeface="Söhne"/>
              </a:rPr>
              <a:t> aplikacijos egzempliorių.</a:t>
            </a:r>
          </a:p>
          <a:p>
            <a:pPr algn="l"/>
            <a:endParaRPr lang="lt-LT" b="0" i="0" dirty="0">
              <a:solidFill>
                <a:srgbClr val="374151"/>
              </a:solidFill>
              <a:effectLst/>
              <a:latin typeface="Söhne"/>
            </a:endParaRPr>
          </a:p>
          <a:p>
            <a:pPr algn="l">
              <a:buFont typeface="+mj-lt"/>
              <a:buAutoNum type="arabicPeriod" startAt="3"/>
            </a:pPr>
            <a:r>
              <a:rPr lang="lt-LT" b="1" i="0" dirty="0">
                <a:solidFill>
                  <a:srgbClr val="374151"/>
                </a:solidFill>
                <a:effectLst/>
                <a:latin typeface="Söhne"/>
              </a:rPr>
              <a:t>Maršrutas su Kintamuoju</a:t>
            </a:r>
            <a:endParaRPr lang="lt-LT" b="0" i="0" dirty="0">
              <a:solidFill>
                <a:srgbClr val="374151"/>
              </a:solidFill>
              <a:effectLst/>
              <a:latin typeface="Söhne"/>
            </a:endParaRPr>
          </a:p>
          <a:p>
            <a:r>
              <a:rPr lang="lt-LT" dirty="0">
                <a:effectLst/>
              </a:rPr>
              <a:t>@</a:t>
            </a:r>
            <a:r>
              <a:rPr lang="lt-LT" dirty="0" err="1">
                <a:effectLst/>
              </a:rPr>
              <a:t>app.route</a:t>
            </a:r>
            <a:r>
              <a:rPr lang="lt-LT" dirty="0">
                <a:effectLst/>
              </a:rPr>
              <a:t>(</a:t>
            </a:r>
            <a:r>
              <a:rPr lang="lt-LT" dirty="0">
                <a:solidFill>
                  <a:srgbClr val="00A67D"/>
                </a:solidFill>
                <a:effectLst/>
              </a:rPr>
              <a:t>"/&lt;name&gt;"</a:t>
            </a:r>
            <a:r>
              <a:rPr lang="lt-LT" dirty="0">
                <a:effectLst/>
              </a:rPr>
              <a:t>) </a:t>
            </a:r>
          </a:p>
          <a:p>
            <a:pPr algn="l"/>
            <a:r>
              <a:rPr lang="lt-LT" b="0" i="0" dirty="0">
                <a:solidFill>
                  <a:srgbClr val="374151"/>
                </a:solidFill>
                <a:effectLst/>
                <a:latin typeface="Söhne"/>
              </a:rPr>
              <a:t>Skirtingai nei pirmajame pavyzdyje, šis maršrutas turi kintamąją – &lt;name&gt;. Tai reiškia, kad kai jūs einate į šį maršrutą naršyklėje ir pakeičiate name kintamojo reikšmę, ji bus perduota mūsų funkcijai.</a:t>
            </a:r>
          </a:p>
          <a:p>
            <a:pPr algn="l"/>
            <a:endParaRPr lang="lt-LT" b="0" i="0" dirty="0">
              <a:solidFill>
                <a:srgbClr val="374151"/>
              </a:solidFill>
              <a:effectLst/>
              <a:latin typeface="Söhne"/>
            </a:endParaRPr>
          </a:p>
          <a:p>
            <a:pPr algn="l">
              <a:buFont typeface="+mj-lt"/>
              <a:buAutoNum type="arabicPeriod" startAt="4"/>
            </a:pPr>
            <a:r>
              <a:rPr lang="lt-LT" b="1" i="0" dirty="0">
                <a:solidFill>
                  <a:srgbClr val="374151"/>
                </a:solidFill>
                <a:effectLst/>
                <a:latin typeface="Söhne"/>
              </a:rPr>
              <a:t>Funkcijos Sukūrimas su Kintamuoju</a:t>
            </a:r>
            <a:endParaRPr lang="lt-LT" b="0" i="0" dirty="0">
              <a:solidFill>
                <a:srgbClr val="374151"/>
              </a:solidFill>
              <a:effectLst/>
              <a:latin typeface="Söhne"/>
            </a:endParaRPr>
          </a:p>
          <a:p>
            <a:r>
              <a:rPr lang="lt-LT" dirty="0" err="1">
                <a:solidFill>
                  <a:srgbClr val="2E95D3"/>
                </a:solidFill>
                <a:effectLst/>
              </a:rPr>
              <a:t>def</a:t>
            </a:r>
            <a:r>
              <a:rPr lang="lt-LT" dirty="0">
                <a:effectLst/>
              </a:rPr>
              <a:t> </a:t>
            </a:r>
            <a:r>
              <a:rPr lang="lt-LT" dirty="0" err="1">
                <a:solidFill>
                  <a:srgbClr val="F22C3D"/>
                </a:solidFill>
                <a:effectLst/>
              </a:rPr>
              <a:t>user</a:t>
            </a:r>
            <a:r>
              <a:rPr lang="lt-LT" dirty="0">
                <a:effectLst/>
              </a:rPr>
              <a:t>(name): </a:t>
            </a:r>
            <a:r>
              <a:rPr lang="lt-LT" dirty="0" err="1">
                <a:solidFill>
                  <a:srgbClr val="2E95D3"/>
                </a:solidFill>
                <a:effectLst/>
              </a:rPr>
              <a:t>return</a:t>
            </a:r>
            <a:r>
              <a:rPr lang="lt-LT" dirty="0">
                <a:effectLst/>
              </a:rPr>
              <a:t> </a:t>
            </a:r>
            <a:r>
              <a:rPr lang="lt-LT" dirty="0" err="1">
                <a:solidFill>
                  <a:srgbClr val="00A67D"/>
                </a:solidFill>
                <a:effectLst/>
              </a:rPr>
              <a:t>f"Labas</a:t>
            </a:r>
            <a:r>
              <a:rPr lang="lt-LT" dirty="0">
                <a:solidFill>
                  <a:srgbClr val="00A67D"/>
                </a:solidFill>
                <a:effectLst/>
              </a:rPr>
              <a:t>, {name}"</a:t>
            </a:r>
            <a:r>
              <a:rPr lang="lt-LT" dirty="0">
                <a:effectLst/>
              </a:rPr>
              <a:t> </a:t>
            </a:r>
          </a:p>
          <a:p>
            <a:pPr algn="l"/>
            <a:r>
              <a:rPr lang="lt-LT" b="0" i="0" dirty="0">
                <a:solidFill>
                  <a:srgbClr val="374151"/>
                </a:solidFill>
                <a:effectLst/>
                <a:latin typeface="Söhne"/>
              </a:rPr>
              <a:t>Kai vartotojas aplanko šį maršrutą, jis iškviečia </a:t>
            </a:r>
            <a:r>
              <a:rPr lang="lt-LT" b="0" i="0" dirty="0" err="1">
                <a:solidFill>
                  <a:srgbClr val="374151"/>
                </a:solidFill>
                <a:effectLst/>
                <a:latin typeface="Söhne"/>
              </a:rPr>
              <a:t>user</a:t>
            </a:r>
            <a:r>
              <a:rPr lang="lt-LT" b="0" i="0" dirty="0">
                <a:solidFill>
                  <a:srgbClr val="374151"/>
                </a:solidFill>
                <a:effectLst/>
                <a:latin typeface="Söhne"/>
              </a:rPr>
              <a:t> funkciją, perduodant name kintamąjį. Ši funkcija tada grąžina pasisveikinimą, kuris yra suderintas su vartotojo įvestimi.</a:t>
            </a:r>
          </a:p>
          <a:p>
            <a:pPr algn="l"/>
            <a:r>
              <a:rPr lang="lt-LT" b="0" i="0" dirty="0">
                <a:solidFill>
                  <a:srgbClr val="374151"/>
                </a:solidFill>
                <a:effectLst/>
                <a:latin typeface="Söhne"/>
              </a:rPr>
              <a:t>Pavyzdžiui, jei naršyklėje įvesite adresą http://localhost:5000/Justinas, svetainė jums parodys pranešimą: „Labas, Justinas“.</a:t>
            </a:r>
          </a:p>
          <a:p>
            <a:pPr algn="l"/>
            <a:endParaRPr lang="lt-LT" b="0" i="0" dirty="0">
              <a:solidFill>
                <a:srgbClr val="374151"/>
              </a:solidFill>
              <a:effectLst/>
              <a:latin typeface="Söhne"/>
            </a:endParaRPr>
          </a:p>
          <a:p>
            <a:pPr algn="l">
              <a:buFont typeface="+mj-lt"/>
              <a:buAutoNum type="arabicPeriod" startAt="5"/>
            </a:pPr>
            <a:r>
              <a:rPr lang="lt-LT" b="1" i="0" dirty="0">
                <a:solidFill>
                  <a:srgbClr val="374151"/>
                </a:solidFill>
                <a:effectLst/>
                <a:latin typeface="Söhne"/>
              </a:rPr>
              <a:t>Aplikacijos Paleidimas</a:t>
            </a:r>
            <a:endParaRPr lang="lt-LT" b="0" i="0" dirty="0">
              <a:solidFill>
                <a:srgbClr val="374151"/>
              </a:solidFill>
              <a:effectLst/>
              <a:latin typeface="Söhne"/>
            </a:endParaRPr>
          </a:p>
          <a:p>
            <a:r>
              <a:rPr lang="lt-LT" dirty="0" err="1">
                <a:solidFill>
                  <a:srgbClr val="2E95D3"/>
                </a:solidFill>
                <a:effectLst/>
              </a:rPr>
              <a:t>if</a:t>
            </a:r>
            <a:r>
              <a:rPr lang="lt-LT" dirty="0">
                <a:effectLst/>
              </a:rPr>
              <a:t> __name__ == </a:t>
            </a:r>
            <a:r>
              <a:rPr lang="lt-LT" dirty="0">
                <a:solidFill>
                  <a:srgbClr val="00A67D"/>
                </a:solidFill>
                <a:effectLst/>
              </a:rPr>
              <a:t>"__</a:t>
            </a:r>
            <a:r>
              <a:rPr lang="lt-LT" dirty="0" err="1">
                <a:solidFill>
                  <a:srgbClr val="00A67D"/>
                </a:solidFill>
                <a:effectLst/>
              </a:rPr>
              <a:t>main</a:t>
            </a:r>
            <a:r>
              <a:rPr lang="lt-LT" dirty="0">
                <a:solidFill>
                  <a:srgbClr val="00A67D"/>
                </a:solidFill>
                <a:effectLst/>
              </a:rPr>
              <a:t>__"</a:t>
            </a:r>
            <a:r>
              <a:rPr lang="lt-LT" dirty="0">
                <a:effectLst/>
              </a:rPr>
              <a:t>: </a:t>
            </a:r>
            <a:r>
              <a:rPr lang="lt-LT" dirty="0" err="1">
                <a:effectLst/>
              </a:rPr>
              <a:t>app.run</a:t>
            </a:r>
            <a:r>
              <a:rPr lang="lt-LT" dirty="0">
                <a:effectLst/>
              </a:rPr>
              <a:t>() </a:t>
            </a:r>
          </a:p>
          <a:p>
            <a:endParaRPr lang="lt-LT" dirty="0">
              <a:effectLst/>
            </a:endParaRPr>
          </a:p>
          <a:p>
            <a:pPr algn="l"/>
            <a:r>
              <a:rPr lang="lt-LT" b="0" i="0" dirty="0">
                <a:solidFill>
                  <a:srgbClr val="374151"/>
                </a:solidFill>
                <a:effectLst/>
                <a:latin typeface="Söhne"/>
              </a:rPr>
              <a:t>Pagrindinė aplikacijos vykdymo dalis, kurioje mes paleidžiame mūsų </a:t>
            </a:r>
            <a:r>
              <a:rPr lang="lt-LT" b="0" i="0" dirty="0" err="1">
                <a:solidFill>
                  <a:srgbClr val="374151"/>
                </a:solidFill>
                <a:effectLst/>
                <a:latin typeface="Söhne"/>
              </a:rPr>
              <a:t>Flask</a:t>
            </a:r>
            <a:r>
              <a:rPr lang="lt-LT" b="0" i="0" dirty="0">
                <a:solidFill>
                  <a:srgbClr val="374151"/>
                </a:solidFill>
                <a:effectLst/>
                <a:latin typeface="Söhne"/>
              </a:rPr>
              <a:t> aplikaciją.</a:t>
            </a:r>
          </a:p>
          <a:p>
            <a:pPr algn="l"/>
            <a:endParaRPr lang="lt-LT" b="0" i="0" dirty="0">
              <a:solidFill>
                <a:srgbClr val="374151"/>
              </a:solidFill>
              <a:effectLst/>
              <a:latin typeface="Söhne"/>
            </a:endParaRPr>
          </a:p>
          <a:p>
            <a:pPr algn="l"/>
            <a:r>
              <a:rPr lang="lt-LT" b="0" i="0" dirty="0">
                <a:solidFill>
                  <a:srgbClr val="374151"/>
                </a:solidFill>
                <a:effectLst/>
                <a:latin typeface="Söhne"/>
              </a:rPr>
              <a:t>Dabar jūs galite lengvai kurti dinamiškas svetaines, kurios reaguoja į vartotojo pateiktą informaciją. Tai yra vienas iš pagrindinių </a:t>
            </a:r>
            <a:r>
              <a:rPr lang="lt-LT" b="0" i="0" dirty="0" err="1">
                <a:solidFill>
                  <a:srgbClr val="374151"/>
                </a:solidFill>
                <a:effectLst/>
                <a:latin typeface="Söhne"/>
              </a:rPr>
              <a:t>Flask</a:t>
            </a:r>
            <a:r>
              <a:rPr lang="lt-LT" b="0" i="0" dirty="0">
                <a:solidFill>
                  <a:srgbClr val="374151"/>
                </a:solidFill>
                <a:effectLst/>
                <a:latin typeface="Söhne"/>
              </a:rPr>
              <a:t> funkcionalumų, kuris leidžia kurti interaktyvias ir asmenines interneto svetaines.</a:t>
            </a:r>
          </a:p>
          <a:p>
            <a:br>
              <a:rPr lang="lt-LT" dirty="0"/>
            </a:br>
            <a:endParaRPr lang="en-LT" dirty="0"/>
          </a:p>
        </p:txBody>
      </p:sp>
      <p:sp>
        <p:nvSpPr>
          <p:cNvPr id="4" name="Slide Number Placeholder 3"/>
          <p:cNvSpPr>
            <a:spLocks noGrp="1"/>
          </p:cNvSpPr>
          <p:nvPr>
            <p:ph type="sldNum" sz="quarter" idx="5"/>
          </p:nvPr>
        </p:nvSpPr>
        <p:spPr/>
        <p:txBody>
          <a:bodyPr/>
          <a:lstStyle/>
          <a:p>
            <a:fld id="{9E46DC84-BDD5-C14F-A269-611DAA1376C2}" type="slidenum">
              <a:rPr lang="en-LT" smtClean="0"/>
              <a:t>7</a:t>
            </a:fld>
            <a:endParaRPr lang="en-LT"/>
          </a:p>
        </p:txBody>
      </p:sp>
    </p:spTree>
    <p:extLst>
      <p:ext uri="{BB962C8B-B14F-4D97-AF65-F5344CB8AC3E}">
        <p14:creationId xmlns:p14="http://schemas.microsoft.com/office/powerpoint/2010/main" val="1486254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Kintamųjų Perdavimas Į HTML Šabloną su </a:t>
            </a:r>
            <a:r>
              <a:rPr lang="lt-LT" b="1" i="0" dirty="0" err="1">
                <a:solidFill>
                  <a:srgbClr val="374151"/>
                </a:solidFill>
                <a:effectLst/>
                <a:latin typeface="Söhne"/>
              </a:rPr>
              <a:t>Flask</a:t>
            </a:r>
            <a:endParaRPr lang="lt-LT" b="1" i="0" dirty="0">
              <a:solidFill>
                <a:srgbClr val="374151"/>
              </a:solidFill>
              <a:effectLst/>
              <a:latin typeface="Söhne"/>
            </a:endParaRPr>
          </a:p>
          <a:p>
            <a:pPr algn="l"/>
            <a:endParaRPr lang="lt-LT" b="0" i="0" dirty="0">
              <a:solidFill>
                <a:srgbClr val="374151"/>
              </a:solidFill>
              <a:effectLst/>
              <a:latin typeface="Söhne"/>
            </a:endParaRPr>
          </a:p>
          <a:p>
            <a:pPr algn="l"/>
            <a:r>
              <a:rPr lang="lt-LT" b="0" i="0" dirty="0">
                <a:solidFill>
                  <a:srgbClr val="374151"/>
                </a:solidFill>
                <a:effectLst/>
                <a:latin typeface="Söhne"/>
              </a:rPr>
              <a:t>Mums dažnai reikia perduoti kintamuosius iš </a:t>
            </a:r>
            <a:r>
              <a:rPr lang="lt-LT" b="0" i="0" dirty="0" err="1">
                <a:solidFill>
                  <a:srgbClr val="374151"/>
                </a:solidFill>
                <a:effectLst/>
                <a:latin typeface="Söhne"/>
              </a:rPr>
              <a:t>Flask</a:t>
            </a:r>
            <a:r>
              <a:rPr lang="lt-LT" b="0" i="0" dirty="0">
                <a:solidFill>
                  <a:srgbClr val="374151"/>
                </a:solidFill>
                <a:effectLst/>
                <a:latin typeface="Söhne"/>
              </a:rPr>
              <a:t> aplikacijos į mūsų šabloną. Pavyzdžiui, norėdami atvaizduoti vartotojų sąrašą ar bet kokią kitą duomenų kolekciją. </a:t>
            </a:r>
            <a:r>
              <a:rPr lang="lt-LT" b="0" i="0" dirty="0" err="1">
                <a:solidFill>
                  <a:srgbClr val="374151"/>
                </a:solidFill>
                <a:effectLst/>
                <a:latin typeface="Söhne"/>
              </a:rPr>
              <a:t>Flask</a:t>
            </a:r>
            <a:r>
              <a:rPr lang="lt-LT" b="0" i="0" dirty="0">
                <a:solidFill>
                  <a:srgbClr val="374151"/>
                </a:solidFill>
                <a:effectLst/>
                <a:latin typeface="Söhne"/>
              </a:rPr>
              <a:t> suteikia mums šią galimybę, naudojant </a:t>
            </a:r>
            <a:r>
              <a:rPr lang="lt-LT" b="0" i="0" dirty="0" err="1">
                <a:solidFill>
                  <a:srgbClr val="374151"/>
                </a:solidFill>
                <a:effectLst/>
                <a:latin typeface="Söhne"/>
              </a:rPr>
              <a:t>render_template</a:t>
            </a:r>
            <a:r>
              <a:rPr lang="lt-LT" b="0" i="0" dirty="0">
                <a:solidFill>
                  <a:srgbClr val="374151"/>
                </a:solidFill>
                <a:effectLst/>
                <a:latin typeface="Söhne"/>
              </a:rPr>
              <a:t> funkciją.</a:t>
            </a:r>
          </a:p>
          <a:p>
            <a:pPr algn="l"/>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Kodo Importavimas</a:t>
            </a:r>
            <a:endParaRPr lang="lt-LT" b="0" i="0" dirty="0">
              <a:solidFill>
                <a:srgbClr val="374151"/>
              </a:solidFill>
              <a:effectLst/>
              <a:latin typeface="Söhne"/>
            </a:endParaRPr>
          </a:p>
          <a:p>
            <a:r>
              <a:rPr lang="lt-LT" dirty="0" err="1">
                <a:solidFill>
                  <a:srgbClr val="2E95D3"/>
                </a:solidFill>
                <a:effectLst/>
              </a:rPr>
              <a:t>from</a:t>
            </a:r>
            <a:r>
              <a:rPr lang="lt-LT" dirty="0">
                <a:effectLst/>
              </a:rPr>
              <a:t> </a:t>
            </a:r>
            <a:r>
              <a:rPr lang="lt-LT" dirty="0" err="1">
                <a:effectLst/>
              </a:rPr>
              <a:t>flask</a:t>
            </a:r>
            <a:r>
              <a:rPr lang="lt-LT" dirty="0">
                <a:effectLst/>
              </a:rPr>
              <a:t> </a:t>
            </a:r>
            <a:r>
              <a:rPr lang="lt-LT" dirty="0" err="1">
                <a:solidFill>
                  <a:srgbClr val="2E95D3"/>
                </a:solidFill>
                <a:effectLst/>
              </a:rPr>
              <a:t>import</a:t>
            </a:r>
            <a:r>
              <a:rPr lang="lt-LT" dirty="0">
                <a:effectLst/>
              </a:rPr>
              <a:t> </a:t>
            </a:r>
            <a:r>
              <a:rPr lang="lt-LT" dirty="0" err="1">
                <a:effectLst/>
              </a:rPr>
              <a:t>Flask</a:t>
            </a:r>
            <a:r>
              <a:rPr lang="lt-LT" dirty="0">
                <a:effectLst/>
              </a:rPr>
              <a:t>, </a:t>
            </a:r>
            <a:r>
              <a:rPr lang="lt-LT" dirty="0" err="1">
                <a:effectLst/>
              </a:rPr>
              <a:t>render_template</a:t>
            </a:r>
            <a:r>
              <a:rPr lang="lt-LT" dirty="0">
                <a:effectLst/>
              </a:rPr>
              <a:t> </a:t>
            </a:r>
          </a:p>
          <a:p>
            <a:pPr algn="l"/>
            <a:r>
              <a:rPr lang="lt-LT" b="0" i="0" dirty="0">
                <a:solidFill>
                  <a:srgbClr val="374151"/>
                </a:solidFill>
                <a:effectLst/>
                <a:latin typeface="Söhne"/>
              </a:rPr>
              <a:t>Čia mes importuojame </a:t>
            </a:r>
            <a:r>
              <a:rPr lang="lt-LT" b="0" i="0" dirty="0" err="1">
                <a:solidFill>
                  <a:srgbClr val="374151"/>
                </a:solidFill>
                <a:effectLst/>
                <a:latin typeface="Söhne"/>
              </a:rPr>
              <a:t>Flask</a:t>
            </a:r>
            <a:r>
              <a:rPr lang="lt-LT" b="0" i="0" dirty="0">
                <a:solidFill>
                  <a:srgbClr val="374151"/>
                </a:solidFill>
                <a:effectLst/>
                <a:latin typeface="Söhne"/>
              </a:rPr>
              <a:t> ir </a:t>
            </a:r>
            <a:r>
              <a:rPr lang="lt-LT" b="0" i="0" dirty="0" err="1">
                <a:solidFill>
                  <a:srgbClr val="374151"/>
                </a:solidFill>
                <a:effectLst/>
                <a:latin typeface="Söhne"/>
              </a:rPr>
              <a:t>render_template</a:t>
            </a:r>
            <a:r>
              <a:rPr lang="lt-LT" b="0" i="0" dirty="0">
                <a:solidFill>
                  <a:srgbClr val="374151"/>
                </a:solidFill>
                <a:effectLst/>
                <a:latin typeface="Söhne"/>
              </a:rPr>
              <a:t> funkciją.</a:t>
            </a:r>
          </a:p>
          <a:p>
            <a:pPr algn="l"/>
            <a:endParaRPr lang="lt-LT" b="0" i="0" dirty="0">
              <a:solidFill>
                <a:srgbClr val="374151"/>
              </a:solidFill>
              <a:effectLst/>
              <a:latin typeface="Söhne"/>
            </a:endParaRPr>
          </a:p>
          <a:p>
            <a:pPr algn="l">
              <a:buFont typeface="+mj-lt"/>
              <a:buAutoNum type="arabicPeriod" startAt="2"/>
            </a:pPr>
            <a:r>
              <a:rPr lang="lt-LT" b="1" i="0" dirty="0">
                <a:solidFill>
                  <a:srgbClr val="374151"/>
                </a:solidFill>
                <a:effectLst/>
                <a:latin typeface="Söhne"/>
              </a:rPr>
              <a:t>Aplikacijos Sukūrimas</a:t>
            </a:r>
            <a:endParaRPr lang="lt-LT" b="0" i="0" dirty="0">
              <a:solidFill>
                <a:srgbClr val="374151"/>
              </a:solidFill>
              <a:effectLst/>
              <a:latin typeface="Söhne"/>
            </a:endParaRPr>
          </a:p>
          <a:p>
            <a:r>
              <a:rPr lang="lt-LT" dirty="0" err="1">
                <a:effectLst/>
              </a:rPr>
              <a:t>app</a:t>
            </a:r>
            <a:r>
              <a:rPr lang="lt-LT" dirty="0">
                <a:effectLst/>
              </a:rPr>
              <a:t> = </a:t>
            </a:r>
            <a:r>
              <a:rPr lang="lt-LT" dirty="0" err="1">
                <a:effectLst/>
              </a:rPr>
              <a:t>Flask</a:t>
            </a:r>
            <a:r>
              <a:rPr lang="lt-LT" dirty="0">
                <a:effectLst/>
              </a:rPr>
              <a:t>(__name__) </a:t>
            </a:r>
          </a:p>
          <a:p>
            <a:pPr algn="l"/>
            <a:r>
              <a:rPr lang="lt-LT" b="0" i="0" dirty="0">
                <a:solidFill>
                  <a:srgbClr val="374151"/>
                </a:solidFill>
                <a:effectLst/>
                <a:latin typeface="Söhne"/>
              </a:rPr>
              <a:t>Sukuriame </a:t>
            </a:r>
            <a:r>
              <a:rPr lang="lt-LT" b="0" i="0" dirty="0" err="1">
                <a:solidFill>
                  <a:srgbClr val="374151"/>
                </a:solidFill>
                <a:effectLst/>
                <a:latin typeface="Söhne"/>
              </a:rPr>
              <a:t>Flask</a:t>
            </a:r>
            <a:r>
              <a:rPr lang="lt-LT" b="0" i="0" dirty="0">
                <a:solidFill>
                  <a:srgbClr val="374151"/>
                </a:solidFill>
                <a:effectLst/>
                <a:latin typeface="Söhne"/>
              </a:rPr>
              <a:t> aplikacijos egzempliorių.</a:t>
            </a:r>
          </a:p>
          <a:p>
            <a:pPr algn="l"/>
            <a:endParaRPr lang="lt-LT" b="0" i="0" dirty="0">
              <a:solidFill>
                <a:srgbClr val="374151"/>
              </a:solidFill>
              <a:effectLst/>
              <a:latin typeface="Söhne"/>
            </a:endParaRPr>
          </a:p>
          <a:p>
            <a:pPr algn="l">
              <a:buFont typeface="+mj-lt"/>
              <a:buAutoNum type="arabicPeriod" startAt="3"/>
            </a:pPr>
            <a:r>
              <a:rPr lang="lt-LT" b="1" i="0" dirty="0">
                <a:solidFill>
                  <a:srgbClr val="374151"/>
                </a:solidFill>
                <a:effectLst/>
                <a:latin typeface="Söhne"/>
              </a:rPr>
              <a:t>Maršrutas ir Šablono Rodymas su Kintamaisiais</a:t>
            </a:r>
            <a:endParaRPr lang="lt-LT" b="0" i="0" dirty="0">
              <a:solidFill>
                <a:srgbClr val="374151"/>
              </a:solidFill>
              <a:effectLst/>
              <a:latin typeface="Söhne"/>
            </a:endParaRPr>
          </a:p>
          <a:p>
            <a:r>
              <a:rPr lang="lt-LT" dirty="0">
                <a:effectLst/>
              </a:rPr>
              <a:t>@</a:t>
            </a:r>
            <a:r>
              <a:rPr lang="lt-LT" dirty="0" err="1">
                <a:effectLst/>
              </a:rPr>
              <a:t>app.route</a:t>
            </a:r>
            <a:r>
              <a:rPr lang="lt-LT" dirty="0">
                <a:effectLst/>
              </a:rPr>
              <a:t>(</a:t>
            </a:r>
            <a:r>
              <a:rPr lang="lt-LT" dirty="0">
                <a:solidFill>
                  <a:srgbClr val="00A67D"/>
                </a:solidFill>
                <a:effectLst/>
              </a:rPr>
              <a:t>"/"</a:t>
            </a:r>
            <a:r>
              <a:rPr lang="lt-LT" dirty="0">
                <a:effectLst/>
              </a:rPr>
              <a:t>) </a:t>
            </a:r>
            <a:r>
              <a:rPr lang="lt-LT" dirty="0" err="1">
                <a:solidFill>
                  <a:srgbClr val="2E95D3"/>
                </a:solidFill>
                <a:effectLst/>
              </a:rPr>
              <a:t>def</a:t>
            </a:r>
            <a:r>
              <a:rPr lang="lt-LT" dirty="0">
                <a:effectLst/>
              </a:rPr>
              <a:t> </a:t>
            </a:r>
            <a:r>
              <a:rPr lang="lt-LT" dirty="0" err="1">
                <a:solidFill>
                  <a:srgbClr val="F22C3D"/>
                </a:solidFill>
                <a:effectLst/>
              </a:rPr>
              <a:t>home</a:t>
            </a:r>
            <a:r>
              <a:rPr lang="lt-LT" dirty="0">
                <a:effectLst/>
              </a:rPr>
              <a:t>(): vardai = [</a:t>
            </a:r>
            <a:r>
              <a:rPr lang="lt-LT" dirty="0">
                <a:solidFill>
                  <a:srgbClr val="00A67D"/>
                </a:solidFill>
                <a:effectLst/>
              </a:rPr>
              <a:t>'Jonas'</a:t>
            </a:r>
            <a:r>
              <a:rPr lang="lt-LT" dirty="0">
                <a:effectLst/>
              </a:rPr>
              <a:t>, </a:t>
            </a:r>
            <a:r>
              <a:rPr lang="lt-LT" dirty="0">
                <a:solidFill>
                  <a:srgbClr val="00A67D"/>
                </a:solidFill>
                <a:effectLst/>
              </a:rPr>
              <a:t>'Antanas'</a:t>
            </a:r>
            <a:r>
              <a:rPr lang="lt-LT" dirty="0">
                <a:effectLst/>
              </a:rPr>
              <a:t>, </a:t>
            </a:r>
            <a:r>
              <a:rPr lang="lt-LT" dirty="0">
                <a:solidFill>
                  <a:srgbClr val="00A67D"/>
                </a:solidFill>
                <a:effectLst/>
              </a:rPr>
              <a:t>'Petras'</a:t>
            </a:r>
            <a:r>
              <a:rPr lang="lt-LT" dirty="0">
                <a:effectLst/>
              </a:rPr>
              <a:t>] </a:t>
            </a:r>
            <a:r>
              <a:rPr lang="lt-LT" dirty="0" err="1">
                <a:solidFill>
                  <a:srgbClr val="2E95D3"/>
                </a:solidFill>
                <a:effectLst/>
              </a:rPr>
              <a:t>return</a:t>
            </a:r>
            <a:r>
              <a:rPr lang="lt-LT" dirty="0">
                <a:effectLst/>
              </a:rPr>
              <a:t> </a:t>
            </a:r>
            <a:r>
              <a:rPr lang="lt-LT" dirty="0" err="1">
                <a:effectLst/>
              </a:rPr>
              <a:t>render_template</a:t>
            </a:r>
            <a:r>
              <a:rPr lang="lt-LT" dirty="0">
                <a:effectLst/>
              </a:rPr>
              <a:t>(</a:t>
            </a:r>
            <a:r>
              <a:rPr lang="lt-LT" dirty="0">
                <a:solidFill>
                  <a:srgbClr val="00A67D"/>
                </a:solidFill>
                <a:effectLst/>
              </a:rPr>
              <a:t>"</a:t>
            </a:r>
            <a:r>
              <a:rPr lang="lt-LT" dirty="0" err="1">
                <a:solidFill>
                  <a:srgbClr val="00A67D"/>
                </a:solidFill>
                <a:effectLst/>
              </a:rPr>
              <a:t>index.html</a:t>
            </a:r>
            <a:r>
              <a:rPr lang="lt-LT" dirty="0">
                <a:solidFill>
                  <a:srgbClr val="00A67D"/>
                </a:solidFill>
                <a:effectLst/>
              </a:rPr>
              <a:t>"</a:t>
            </a:r>
            <a:r>
              <a:rPr lang="lt-LT" dirty="0">
                <a:effectLst/>
              </a:rPr>
              <a:t>, </a:t>
            </a:r>
            <a:r>
              <a:rPr lang="lt-LT" dirty="0" err="1">
                <a:effectLst/>
              </a:rPr>
              <a:t>sarasas</a:t>
            </a:r>
            <a:r>
              <a:rPr lang="lt-LT" dirty="0">
                <a:effectLst/>
              </a:rPr>
              <a:t>=vardai) </a:t>
            </a:r>
          </a:p>
          <a:p>
            <a:endParaRPr lang="lt-LT" dirty="0">
              <a:effectLst/>
            </a:endParaRPr>
          </a:p>
          <a:p>
            <a:pPr algn="l"/>
            <a:r>
              <a:rPr lang="lt-LT" b="0" i="0" dirty="0">
                <a:solidFill>
                  <a:srgbClr val="374151"/>
                </a:solidFill>
                <a:effectLst/>
                <a:latin typeface="Söhne"/>
              </a:rPr>
              <a:t>Čia mes nustatėme kintamąjį vardai, kuris yra sąrašas su trimis vardais. Tada perduodame šį kintamąjį </a:t>
            </a:r>
            <a:r>
              <a:rPr lang="lt-LT" b="0" i="0" dirty="0" err="1">
                <a:solidFill>
                  <a:srgbClr val="374151"/>
                </a:solidFill>
                <a:effectLst/>
                <a:latin typeface="Söhne"/>
              </a:rPr>
              <a:t>render_template</a:t>
            </a:r>
            <a:r>
              <a:rPr lang="lt-LT" b="0" i="0" dirty="0">
                <a:solidFill>
                  <a:srgbClr val="374151"/>
                </a:solidFill>
                <a:effectLst/>
                <a:latin typeface="Söhne"/>
              </a:rPr>
              <a:t> funkcijai, kad jį galėtumėte naudoti </a:t>
            </a:r>
            <a:r>
              <a:rPr lang="lt-LT" b="0" i="0" dirty="0" err="1">
                <a:solidFill>
                  <a:srgbClr val="374151"/>
                </a:solidFill>
                <a:effectLst/>
                <a:latin typeface="Söhne"/>
              </a:rPr>
              <a:t>index.html</a:t>
            </a:r>
            <a:r>
              <a:rPr lang="lt-LT" b="0" i="0" dirty="0">
                <a:solidFill>
                  <a:srgbClr val="374151"/>
                </a:solidFill>
                <a:effectLst/>
                <a:latin typeface="Söhne"/>
              </a:rPr>
              <a:t> šablone.</a:t>
            </a:r>
          </a:p>
          <a:p>
            <a:pPr algn="l"/>
            <a:endParaRPr lang="lt-LT" b="0" i="0" dirty="0">
              <a:solidFill>
                <a:srgbClr val="374151"/>
              </a:solidFill>
              <a:effectLst/>
              <a:latin typeface="Söhne"/>
            </a:endParaRPr>
          </a:p>
          <a:p>
            <a:pPr algn="l">
              <a:buFont typeface="+mj-lt"/>
              <a:buAutoNum type="arabicPeriod" startAt="4"/>
            </a:pPr>
            <a:r>
              <a:rPr lang="lt-LT" b="1" i="0" dirty="0">
                <a:solidFill>
                  <a:srgbClr val="374151"/>
                </a:solidFill>
                <a:effectLst/>
                <a:latin typeface="Söhne"/>
              </a:rPr>
              <a:t>Šablono Kūrimas su Kintamaisiais</a:t>
            </a:r>
            <a:endParaRPr lang="lt-LT" b="0" i="0" dirty="0">
              <a:solidFill>
                <a:srgbClr val="374151"/>
              </a:solidFill>
              <a:effectLst/>
              <a:latin typeface="Söhne"/>
            </a:endParaRPr>
          </a:p>
          <a:p>
            <a:r>
              <a:rPr lang="lt-LT" dirty="0">
                <a:effectLst/>
              </a:rPr>
              <a:t>&lt;!DOCTYPE </a:t>
            </a:r>
            <a:r>
              <a:rPr lang="lt-LT" dirty="0" err="1">
                <a:solidFill>
                  <a:srgbClr val="2E95D3"/>
                </a:solidFill>
                <a:effectLst/>
              </a:rPr>
              <a:t>html</a:t>
            </a:r>
            <a:r>
              <a:rPr lang="lt-LT" dirty="0">
                <a:effectLst/>
              </a:rPr>
              <a:t>&gt; &lt;</a:t>
            </a:r>
            <a:r>
              <a:rPr lang="lt-LT" dirty="0" err="1">
                <a:effectLst/>
              </a:rPr>
              <a:t>html</a:t>
            </a:r>
            <a:r>
              <a:rPr lang="lt-LT" dirty="0">
                <a:effectLst/>
              </a:rPr>
              <a:t> </a:t>
            </a:r>
            <a:r>
              <a:rPr lang="lt-LT" dirty="0" err="1">
                <a:solidFill>
                  <a:srgbClr val="DF3079"/>
                </a:solidFill>
                <a:effectLst/>
              </a:rPr>
              <a:t>lang</a:t>
            </a:r>
            <a:r>
              <a:rPr lang="lt-LT" dirty="0">
                <a:effectLst/>
              </a:rPr>
              <a:t>=</a:t>
            </a:r>
            <a:r>
              <a:rPr lang="lt-LT" dirty="0">
                <a:solidFill>
                  <a:srgbClr val="00A67D"/>
                </a:solidFill>
                <a:effectLst/>
              </a:rPr>
              <a:t>"</a:t>
            </a:r>
            <a:r>
              <a:rPr lang="lt-LT" dirty="0" err="1">
                <a:solidFill>
                  <a:srgbClr val="00A67D"/>
                </a:solidFill>
                <a:effectLst/>
              </a:rPr>
              <a:t>en</a:t>
            </a:r>
            <a:r>
              <a:rPr lang="lt-LT" dirty="0">
                <a:solidFill>
                  <a:srgbClr val="00A67D"/>
                </a:solidFill>
                <a:effectLst/>
              </a:rPr>
              <a:t>"</a:t>
            </a:r>
            <a:r>
              <a:rPr lang="lt-LT" dirty="0">
                <a:effectLst/>
              </a:rPr>
              <a:t>&gt; &lt;</a:t>
            </a:r>
            <a:r>
              <a:rPr lang="lt-LT" dirty="0" err="1">
                <a:effectLst/>
              </a:rPr>
              <a:t>head</a:t>
            </a:r>
            <a:r>
              <a:rPr lang="lt-LT" dirty="0">
                <a:effectLst/>
              </a:rPr>
              <a:t>&gt; &lt;meta </a:t>
            </a:r>
            <a:r>
              <a:rPr lang="lt-LT" dirty="0" err="1">
                <a:solidFill>
                  <a:srgbClr val="DF3079"/>
                </a:solidFill>
                <a:effectLst/>
              </a:rPr>
              <a:t>charset</a:t>
            </a:r>
            <a:r>
              <a:rPr lang="lt-LT" dirty="0">
                <a:effectLst/>
              </a:rPr>
              <a:t>=</a:t>
            </a:r>
            <a:r>
              <a:rPr lang="lt-LT" dirty="0">
                <a:solidFill>
                  <a:srgbClr val="00A67D"/>
                </a:solidFill>
                <a:effectLst/>
              </a:rPr>
              <a:t>"UTF-8"</a:t>
            </a:r>
            <a:r>
              <a:rPr lang="lt-LT" dirty="0">
                <a:effectLst/>
              </a:rPr>
              <a:t>&gt; &lt;</a:t>
            </a:r>
            <a:r>
              <a:rPr lang="lt-LT" dirty="0" err="1">
                <a:effectLst/>
              </a:rPr>
              <a:t>title</a:t>
            </a:r>
            <a:r>
              <a:rPr lang="lt-LT" dirty="0">
                <a:effectLst/>
              </a:rPr>
              <a:t>&gt;</a:t>
            </a:r>
            <a:r>
              <a:rPr lang="lt-LT" dirty="0" err="1">
                <a:effectLst/>
              </a:rPr>
              <a:t>Sarašas</a:t>
            </a:r>
            <a:r>
              <a:rPr lang="lt-LT" dirty="0">
                <a:effectLst/>
              </a:rPr>
              <a:t>&lt;/</a:t>
            </a:r>
            <a:r>
              <a:rPr lang="lt-LT" dirty="0" err="1">
                <a:effectLst/>
              </a:rPr>
              <a:t>title</a:t>
            </a:r>
            <a:r>
              <a:rPr lang="lt-LT" dirty="0">
                <a:effectLst/>
              </a:rPr>
              <a:t>&gt; &lt;/</a:t>
            </a:r>
            <a:r>
              <a:rPr lang="lt-LT" dirty="0" err="1">
                <a:effectLst/>
              </a:rPr>
              <a:t>head</a:t>
            </a:r>
            <a:r>
              <a:rPr lang="lt-LT" dirty="0">
                <a:effectLst/>
              </a:rPr>
              <a:t>&gt; &lt;</a:t>
            </a:r>
            <a:r>
              <a:rPr lang="lt-LT" dirty="0" err="1">
                <a:effectLst/>
              </a:rPr>
              <a:t>body</a:t>
            </a:r>
            <a:r>
              <a:rPr lang="lt-LT" dirty="0">
                <a:effectLst/>
              </a:rPr>
              <a:t>&gt; &lt;h1&gt;Žmonių </a:t>
            </a:r>
            <a:r>
              <a:rPr lang="lt-LT" dirty="0" err="1">
                <a:effectLst/>
              </a:rPr>
              <a:t>sarašas</a:t>
            </a:r>
            <a:r>
              <a:rPr lang="lt-LT" dirty="0">
                <a:effectLst/>
              </a:rPr>
              <a:t>: &lt;/h1&gt; {% </a:t>
            </a:r>
            <a:r>
              <a:rPr lang="lt-LT" dirty="0" err="1">
                <a:effectLst/>
              </a:rPr>
              <a:t>for</a:t>
            </a:r>
            <a:r>
              <a:rPr lang="lt-LT" dirty="0">
                <a:effectLst/>
              </a:rPr>
              <a:t> vardas </a:t>
            </a:r>
            <a:r>
              <a:rPr lang="lt-LT" dirty="0" err="1">
                <a:effectLst/>
              </a:rPr>
              <a:t>in</a:t>
            </a:r>
            <a:r>
              <a:rPr lang="lt-LT" dirty="0">
                <a:effectLst/>
              </a:rPr>
              <a:t> </a:t>
            </a:r>
            <a:r>
              <a:rPr lang="lt-LT" dirty="0" err="1">
                <a:effectLst/>
              </a:rPr>
              <a:t>sarasas</a:t>
            </a:r>
            <a:r>
              <a:rPr lang="lt-LT" dirty="0">
                <a:effectLst/>
              </a:rPr>
              <a:t> %} &lt;</a:t>
            </a:r>
            <a:r>
              <a:rPr lang="lt-LT" dirty="0" err="1">
                <a:effectLst/>
              </a:rPr>
              <a:t>p</a:t>
            </a:r>
            <a:r>
              <a:rPr lang="lt-LT" dirty="0">
                <a:effectLst/>
              </a:rPr>
              <a:t>&gt;{{ vardas }}&lt;/</a:t>
            </a:r>
            <a:r>
              <a:rPr lang="lt-LT" dirty="0" err="1">
                <a:effectLst/>
              </a:rPr>
              <a:t>p</a:t>
            </a:r>
            <a:r>
              <a:rPr lang="lt-LT" dirty="0">
                <a:effectLst/>
              </a:rPr>
              <a:t>&gt; {% </a:t>
            </a:r>
            <a:r>
              <a:rPr lang="lt-LT" dirty="0" err="1">
                <a:effectLst/>
              </a:rPr>
              <a:t>endfor</a:t>
            </a:r>
            <a:r>
              <a:rPr lang="lt-LT" dirty="0">
                <a:effectLst/>
              </a:rPr>
              <a:t> %} &lt;/</a:t>
            </a:r>
            <a:r>
              <a:rPr lang="lt-LT" dirty="0" err="1">
                <a:effectLst/>
              </a:rPr>
              <a:t>body</a:t>
            </a:r>
            <a:r>
              <a:rPr lang="lt-LT" dirty="0">
                <a:effectLst/>
              </a:rPr>
              <a:t>&gt; &lt;/</a:t>
            </a:r>
            <a:r>
              <a:rPr lang="lt-LT" dirty="0" err="1">
                <a:effectLst/>
              </a:rPr>
              <a:t>html</a:t>
            </a:r>
            <a:r>
              <a:rPr lang="lt-LT" dirty="0">
                <a:effectLst/>
              </a:rPr>
              <a:t>&gt; </a:t>
            </a:r>
          </a:p>
          <a:p>
            <a:endParaRPr lang="lt-LT" dirty="0">
              <a:effectLst/>
            </a:endParaRPr>
          </a:p>
          <a:p>
            <a:pPr algn="l"/>
            <a:r>
              <a:rPr lang="lt-LT" b="0" i="0" dirty="0">
                <a:solidFill>
                  <a:srgbClr val="374151"/>
                </a:solidFill>
                <a:effectLst/>
                <a:latin typeface="Söhne"/>
              </a:rPr>
              <a:t>Šiame šablone mes naudojame </a:t>
            </a:r>
            <a:r>
              <a:rPr lang="lt-LT" b="0" i="0" dirty="0" err="1">
                <a:solidFill>
                  <a:srgbClr val="374151"/>
                </a:solidFill>
                <a:effectLst/>
                <a:latin typeface="Söhne"/>
              </a:rPr>
              <a:t>for</a:t>
            </a:r>
            <a:r>
              <a:rPr lang="lt-LT" b="0" i="0" dirty="0">
                <a:solidFill>
                  <a:srgbClr val="374151"/>
                </a:solidFill>
                <a:effectLst/>
                <a:latin typeface="Söhne"/>
              </a:rPr>
              <a:t> ciklą, kad eitumėme per kiekvieną elementą </a:t>
            </a:r>
            <a:r>
              <a:rPr lang="lt-LT" b="0" i="0" dirty="0" err="1">
                <a:solidFill>
                  <a:srgbClr val="374151"/>
                </a:solidFill>
                <a:effectLst/>
                <a:latin typeface="Söhne"/>
              </a:rPr>
              <a:t>sarasas</a:t>
            </a:r>
            <a:r>
              <a:rPr lang="lt-LT" b="0" i="0" dirty="0">
                <a:solidFill>
                  <a:srgbClr val="374151"/>
                </a:solidFill>
                <a:effectLst/>
                <a:latin typeface="Söhne"/>
              </a:rPr>
              <a:t> kintamajame (kurį perduodame iš </a:t>
            </a:r>
            <a:r>
              <a:rPr lang="lt-LT" b="0" i="0" dirty="0" err="1">
                <a:solidFill>
                  <a:srgbClr val="374151"/>
                </a:solidFill>
                <a:effectLst/>
                <a:latin typeface="Söhne"/>
              </a:rPr>
              <a:t>Flask</a:t>
            </a:r>
            <a:r>
              <a:rPr lang="lt-LT" b="0" i="0" dirty="0">
                <a:solidFill>
                  <a:srgbClr val="374151"/>
                </a:solidFill>
                <a:effectLst/>
                <a:latin typeface="Söhne"/>
              </a:rPr>
              <a:t>). Kiekvienam vardui šiame sąraše mes atvaizduojame jį paragrafe &lt;</a:t>
            </a:r>
            <a:r>
              <a:rPr lang="lt-LT" b="0" i="0" dirty="0" err="1">
                <a:solidFill>
                  <a:srgbClr val="374151"/>
                </a:solidFill>
                <a:effectLst/>
                <a:latin typeface="Söhne"/>
              </a:rPr>
              <a:t>p</a:t>
            </a:r>
            <a:r>
              <a:rPr lang="lt-LT" b="0" i="0" dirty="0">
                <a:solidFill>
                  <a:srgbClr val="374151"/>
                </a:solidFill>
                <a:effectLst/>
                <a:latin typeface="Söhne"/>
              </a:rPr>
              <a:t>&gt;.</a:t>
            </a:r>
          </a:p>
          <a:p>
            <a:pPr algn="l"/>
            <a:endParaRPr lang="lt-LT" b="0" i="0" dirty="0">
              <a:solidFill>
                <a:srgbClr val="374151"/>
              </a:solidFill>
              <a:effectLst/>
              <a:latin typeface="Söhne"/>
            </a:endParaRPr>
          </a:p>
          <a:p>
            <a:pPr algn="l">
              <a:buFont typeface="+mj-lt"/>
              <a:buAutoNum type="arabicPeriod" startAt="5"/>
            </a:pPr>
            <a:r>
              <a:rPr lang="lt-LT" b="1" i="0" dirty="0">
                <a:solidFill>
                  <a:srgbClr val="374151"/>
                </a:solidFill>
                <a:effectLst/>
                <a:latin typeface="Söhne"/>
              </a:rPr>
              <a:t>Aplikacijos Paleidimas</a:t>
            </a:r>
            <a:endParaRPr lang="lt-LT" b="0" i="0" dirty="0">
              <a:solidFill>
                <a:srgbClr val="374151"/>
              </a:solidFill>
              <a:effectLst/>
              <a:latin typeface="Söhne"/>
            </a:endParaRPr>
          </a:p>
          <a:p>
            <a:r>
              <a:rPr lang="lt-LT" dirty="0" err="1">
                <a:solidFill>
                  <a:srgbClr val="2E95D3"/>
                </a:solidFill>
                <a:effectLst/>
              </a:rPr>
              <a:t>if</a:t>
            </a:r>
            <a:r>
              <a:rPr lang="lt-LT" dirty="0">
                <a:effectLst/>
              </a:rPr>
              <a:t> __name__ == </a:t>
            </a:r>
            <a:r>
              <a:rPr lang="lt-LT" dirty="0">
                <a:solidFill>
                  <a:srgbClr val="00A67D"/>
                </a:solidFill>
                <a:effectLst/>
              </a:rPr>
              <a:t>"__</a:t>
            </a:r>
            <a:r>
              <a:rPr lang="lt-LT" dirty="0" err="1">
                <a:solidFill>
                  <a:srgbClr val="00A67D"/>
                </a:solidFill>
                <a:effectLst/>
              </a:rPr>
              <a:t>main</a:t>
            </a:r>
            <a:r>
              <a:rPr lang="lt-LT" dirty="0">
                <a:solidFill>
                  <a:srgbClr val="00A67D"/>
                </a:solidFill>
                <a:effectLst/>
              </a:rPr>
              <a:t>__"</a:t>
            </a:r>
            <a:r>
              <a:rPr lang="lt-LT" dirty="0">
                <a:effectLst/>
              </a:rPr>
              <a:t>: </a:t>
            </a:r>
            <a:r>
              <a:rPr lang="lt-LT" dirty="0" err="1">
                <a:effectLst/>
              </a:rPr>
              <a:t>app.run</a:t>
            </a:r>
            <a:r>
              <a:rPr lang="lt-LT" dirty="0">
                <a:effectLst/>
              </a:rPr>
              <a:t>() </a:t>
            </a:r>
          </a:p>
          <a:p>
            <a:endParaRPr lang="lt-LT" dirty="0">
              <a:effectLst/>
            </a:endParaRPr>
          </a:p>
          <a:p>
            <a:pPr algn="l"/>
            <a:r>
              <a:rPr lang="lt-LT" b="0" i="0" dirty="0">
                <a:solidFill>
                  <a:srgbClr val="374151"/>
                </a:solidFill>
                <a:effectLst/>
                <a:latin typeface="Söhne"/>
              </a:rPr>
              <a:t>Galutinė aplikacijos vykdymo dalis.</a:t>
            </a:r>
          </a:p>
          <a:p>
            <a:pPr algn="l"/>
            <a:endParaRPr lang="lt-LT" b="0" i="0" dirty="0">
              <a:solidFill>
                <a:srgbClr val="374151"/>
              </a:solidFill>
              <a:effectLst/>
              <a:latin typeface="Söhne"/>
            </a:endParaRPr>
          </a:p>
          <a:p>
            <a:pPr algn="l"/>
            <a:r>
              <a:rPr lang="lt-LT" b="0" i="0" dirty="0">
                <a:solidFill>
                  <a:srgbClr val="374151"/>
                </a:solidFill>
                <a:effectLst/>
                <a:latin typeface="Söhne"/>
              </a:rPr>
              <a:t>Kai šis kodas bus paleistas, lankytojai matys puslapį su antrašte „Žmonių </a:t>
            </a:r>
            <a:r>
              <a:rPr lang="lt-LT" b="0" i="0" dirty="0" err="1">
                <a:solidFill>
                  <a:srgbClr val="374151"/>
                </a:solidFill>
                <a:effectLst/>
                <a:latin typeface="Söhne"/>
              </a:rPr>
              <a:t>sarašas</a:t>
            </a:r>
            <a:r>
              <a:rPr lang="lt-LT" b="0" i="0" dirty="0">
                <a:solidFill>
                  <a:srgbClr val="374151"/>
                </a:solidFill>
                <a:effectLst/>
                <a:latin typeface="Söhne"/>
              </a:rPr>
              <a:t>:“ ir po ja bus išvardinti visi vardai iš vardai sąrašo.</a:t>
            </a:r>
          </a:p>
          <a:p>
            <a:br>
              <a:rPr lang="lt-LT" dirty="0"/>
            </a:br>
            <a:endParaRPr lang="en-LT" dirty="0"/>
          </a:p>
        </p:txBody>
      </p:sp>
      <p:sp>
        <p:nvSpPr>
          <p:cNvPr id="4" name="Slide Number Placeholder 3"/>
          <p:cNvSpPr>
            <a:spLocks noGrp="1"/>
          </p:cNvSpPr>
          <p:nvPr>
            <p:ph type="sldNum" sz="quarter" idx="5"/>
          </p:nvPr>
        </p:nvSpPr>
        <p:spPr/>
        <p:txBody>
          <a:bodyPr/>
          <a:lstStyle/>
          <a:p>
            <a:fld id="{9E46DC84-BDD5-C14F-A269-611DAA1376C2}" type="slidenum">
              <a:rPr lang="en-LT" smtClean="0"/>
              <a:t>8</a:t>
            </a:fld>
            <a:endParaRPr lang="en-LT"/>
          </a:p>
        </p:txBody>
      </p:sp>
    </p:spTree>
    <p:extLst>
      <p:ext uri="{BB962C8B-B14F-4D97-AF65-F5344CB8AC3E}">
        <p14:creationId xmlns:p14="http://schemas.microsoft.com/office/powerpoint/2010/main" val="3815832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Kaip Duomenys Yra Perduodami Iš Svetainės Į </a:t>
            </a:r>
            <a:r>
              <a:rPr lang="lt-LT" b="1" i="0" dirty="0" err="1">
                <a:solidFill>
                  <a:srgbClr val="374151"/>
                </a:solidFill>
                <a:effectLst/>
                <a:latin typeface="Söhne"/>
              </a:rPr>
              <a:t>Flask</a:t>
            </a:r>
            <a:r>
              <a:rPr lang="lt-LT" b="1" i="0" dirty="0">
                <a:solidFill>
                  <a:srgbClr val="374151"/>
                </a:solidFill>
                <a:effectLst/>
                <a:latin typeface="Söhne"/>
              </a:rPr>
              <a:t> Programą</a:t>
            </a:r>
          </a:p>
          <a:p>
            <a:pPr algn="l"/>
            <a:endParaRPr lang="lt-LT" b="0" i="0" dirty="0">
              <a:solidFill>
                <a:srgbClr val="374151"/>
              </a:solidFill>
              <a:effectLst/>
              <a:latin typeface="Söhne"/>
            </a:endParaRPr>
          </a:p>
          <a:p>
            <a:pPr algn="l">
              <a:buFont typeface="+mj-lt"/>
              <a:buAutoNum type="arabicPeriod"/>
            </a:pPr>
            <a:r>
              <a:rPr lang="lt-LT" b="1" i="0" dirty="0" err="1">
                <a:solidFill>
                  <a:srgbClr val="374151"/>
                </a:solidFill>
                <a:effectLst/>
                <a:latin typeface="Söhne"/>
              </a:rPr>
              <a:t>Flask</a:t>
            </a:r>
            <a:r>
              <a:rPr lang="lt-LT" b="1" i="0" dirty="0">
                <a:solidFill>
                  <a:srgbClr val="374151"/>
                </a:solidFill>
                <a:effectLst/>
                <a:latin typeface="Söhne"/>
              </a:rPr>
              <a:t> Programos Pagrindai</a:t>
            </a:r>
            <a:r>
              <a:rPr lang="lt-LT" b="0" i="0" dirty="0">
                <a:solidFill>
                  <a:srgbClr val="374151"/>
                </a:solidFill>
                <a:effectLst/>
                <a:latin typeface="Söhne"/>
              </a:rPr>
              <a:t> </a:t>
            </a:r>
            <a:br>
              <a:rPr lang="lt-LT" b="0" i="0" dirty="0">
                <a:solidFill>
                  <a:srgbClr val="374151"/>
                </a:solidFill>
                <a:effectLst/>
                <a:latin typeface="Söhne"/>
              </a:rPr>
            </a:br>
            <a:r>
              <a:rPr lang="lt-LT" b="0" i="0" dirty="0">
                <a:solidFill>
                  <a:srgbClr val="374151"/>
                </a:solidFill>
                <a:effectLst/>
                <a:latin typeface="Söhne"/>
              </a:rPr>
              <a:t>Mūsų </a:t>
            </a:r>
            <a:r>
              <a:rPr lang="lt-LT" b="0" i="0" dirty="0" err="1">
                <a:solidFill>
                  <a:srgbClr val="374151"/>
                </a:solidFill>
                <a:effectLst/>
                <a:latin typeface="Söhne"/>
              </a:rPr>
              <a:t>Flask</a:t>
            </a:r>
            <a:r>
              <a:rPr lang="lt-LT" b="0" i="0" dirty="0">
                <a:solidFill>
                  <a:srgbClr val="374151"/>
                </a:solidFill>
                <a:effectLst/>
                <a:latin typeface="Söhne"/>
              </a:rPr>
              <a:t> programa, </a:t>
            </a:r>
            <a:r>
              <a:rPr lang="lt-LT" b="0" i="0" dirty="0" err="1">
                <a:solidFill>
                  <a:srgbClr val="374151"/>
                </a:solidFill>
                <a:effectLst/>
                <a:latin typeface="Söhne"/>
              </a:rPr>
              <a:t>app.py</a:t>
            </a:r>
            <a:r>
              <a:rPr lang="lt-LT" b="0" i="0" dirty="0">
                <a:solidFill>
                  <a:srgbClr val="374151"/>
                </a:solidFill>
                <a:effectLst/>
                <a:latin typeface="Söhne"/>
              </a:rPr>
              <a:t>, sukuria pagrindinį </a:t>
            </a:r>
            <a:r>
              <a:rPr lang="lt-LT" b="0" i="0" dirty="0" err="1">
                <a:solidFill>
                  <a:srgbClr val="374151"/>
                </a:solidFill>
                <a:effectLst/>
                <a:latin typeface="Söhne"/>
              </a:rPr>
              <a:t>Flask</a:t>
            </a:r>
            <a:r>
              <a:rPr lang="lt-LT" b="0" i="0" dirty="0">
                <a:solidFill>
                  <a:srgbClr val="374151"/>
                </a:solidFill>
                <a:effectLst/>
                <a:latin typeface="Söhne"/>
              </a:rPr>
              <a:t> programos objektą </a:t>
            </a:r>
            <a:r>
              <a:rPr lang="lt-LT" b="0" i="0" dirty="0" err="1">
                <a:solidFill>
                  <a:srgbClr val="374151"/>
                </a:solidFill>
                <a:effectLst/>
                <a:latin typeface="Söhne"/>
              </a:rPr>
              <a:t>app</a:t>
            </a:r>
            <a:r>
              <a:rPr lang="lt-LT" b="0" i="0" dirty="0">
                <a:solidFill>
                  <a:srgbClr val="374151"/>
                </a:solidFill>
                <a:effectLst/>
                <a:latin typeface="Söhne"/>
              </a:rPr>
              <a:t>. Čia yra nustatytas maršrutas /</a:t>
            </a:r>
            <a:r>
              <a:rPr lang="lt-LT" b="0" i="0" dirty="0" err="1">
                <a:solidFill>
                  <a:srgbClr val="374151"/>
                </a:solidFill>
                <a:effectLst/>
                <a:latin typeface="Söhne"/>
              </a:rPr>
              <a:t>login</a:t>
            </a:r>
            <a:r>
              <a:rPr lang="lt-LT" b="0" i="0" dirty="0">
                <a:solidFill>
                  <a:srgbClr val="374151"/>
                </a:solidFill>
                <a:effectLst/>
                <a:latin typeface="Söhne"/>
              </a:rPr>
              <a:t>, kuris reaguoja tiek į GET, tiek į POST užklausas.</a:t>
            </a:r>
          </a:p>
          <a:p>
            <a:pPr algn="l">
              <a:buFont typeface="+mj-lt"/>
              <a:buAutoNum type="arabicPeriod"/>
            </a:pP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Kaip Gaunamas Duomenys iš Formos</a:t>
            </a:r>
            <a:r>
              <a:rPr lang="lt-LT" b="0" i="0" dirty="0">
                <a:solidFill>
                  <a:srgbClr val="374151"/>
                </a:solidFill>
                <a:effectLst/>
                <a:latin typeface="Söhne"/>
              </a:rPr>
              <a:t> </a:t>
            </a:r>
            <a:br>
              <a:rPr lang="lt-LT" b="0" i="0" dirty="0">
                <a:solidFill>
                  <a:srgbClr val="374151"/>
                </a:solidFill>
                <a:effectLst/>
                <a:latin typeface="Söhne"/>
              </a:rPr>
            </a:br>
            <a:r>
              <a:rPr lang="lt-LT" b="0" i="0" dirty="0">
                <a:solidFill>
                  <a:srgbClr val="374151"/>
                </a:solidFill>
                <a:effectLst/>
                <a:latin typeface="Söhne"/>
              </a:rPr>
              <a:t>Kai vartotojas pirmą kartą ateina į /</a:t>
            </a:r>
            <a:r>
              <a:rPr lang="lt-LT" b="0" i="0" dirty="0" err="1">
                <a:solidFill>
                  <a:srgbClr val="374151"/>
                </a:solidFill>
                <a:effectLst/>
                <a:latin typeface="Söhne"/>
              </a:rPr>
              <a:t>login</a:t>
            </a:r>
            <a:r>
              <a:rPr lang="lt-LT" b="0" i="0" dirty="0">
                <a:solidFill>
                  <a:srgbClr val="374151"/>
                </a:solidFill>
                <a:effectLst/>
                <a:latin typeface="Söhne"/>
              </a:rPr>
              <a:t> puslapį, jam yra pateikiama forma iš </a:t>
            </a:r>
            <a:r>
              <a:rPr lang="lt-LT" b="0" i="0" dirty="0" err="1">
                <a:solidFill>
                  <a:srgbClr val="374151"/>
                </a:solidFill>
                <a:effectLst/>
                <a:latin typeface="Söhne"/>
              </a:rPr>
              <a:t>login.html</a:t>
            </a:r>
            <a:r>
              <a:rPr lang="lt-LT" b="0" i="0" dirty="0">
                <a:solidFill>
                  <a:srgbClr val="374151"/>
                </a:solidFill>
                <a:effectLst/>
                <a:latin typeface="Söhne"/>
              </a:rPr>
              <a:t> šablono. Kai vartotojas užpildo šią formą ir paspaudžia "Pateikti" mygtuką, forma siunčia POST užklausą su vartotojo įvestais duomenimis.</a:t>
            </a:r>
          </a:p>
          <a:p>
            <a:pPr algn="l">
              <a:buFont typeface="+mj-lt"/>
              <a:buAutoNum type="arabicPeriod"/>
            </a:pPr>
            <a:endParaRPr lang="lt-LT" b="0" i="0" dirty="0">
              <a:solidFill>
                <a:srgbClr val="374151"/>
              </a:solidFill>
              <a:effectLst/>
              <a:latin typeface="Söhne"/>
            </a:endParaRPr>
          </a:p>
          <a:p>
            <a:pPr algn="l"/>
            <a:r>
              <a:rPr lang="lt-LT" b="0" i="0" dirty="0" err="1">
                <a:solidFill>
                  <a:srgbClr val="374151"/>
                </a:solidFill>
                <a:effectLst/>
                <a:latin typeface="Söhne"/>
              </a:rPr>
              <a:t>Flask</a:t>
            </a:r>
            <a:r>
              <a:rPr lang="lt-LT" b="0" i="0" dirty="0">
                <a:solidFill>
                  <a:srgbClr val="374151"/>
                </a:solidFill>
                <a:effectLst/>
                <a:latin typeface="Söhne"/>
              </a:rPr>
              <a:t> programoje mūsų funkcija </a:t>
            </a:r>
            <a:r>
              <a:rPr lang="lt-LT" b="0" i="0" dirty="0" err="1">
                <a:solidFill>
                  <a:srgbClr val="374151"/>
                </a:solidFill>
                <a:effectLst/>
                <a:latin typeface="Söhne"/>
              </a:rPr>
              <a:t>login</a:t>
            </a:r>
            <a:r>
              <a:rPr lang="lt-LT" b="0" i="0" dirty="0">
                <a:solidFill>
                  <a:srgbClr val="374151"/>
                </a:solidFill>
                <a:effectLst/>
                <a:latin typeface="Söhne"/>
              </a:rPr>
              <a:t> patikrina užklausos metodą. Jei tai yra POST užklausa, tai reiškia, kad vartotojas pateikė formą. Mes gauname vartotojo vardą iš formos su šia eilute:</a:t>
            </a:r>
          </a:p>
          <a:p>
            <a:r>
              <a:rPr lang="lt-LT" dirty="0">
                <a:effectLst/>
              </a:rPr>
              <a:t>vardas = </a:t>
            </a:r>
            <a:r>
              <a:rPr lang="lt-LT" dirty="0" err="1">
                <a:effectLst/>
              </a:rPr>
              <a:t>request.form</a:t>
            </a:r>
            <a:r>
              <a:rPr lang="lt-LT" dirty="0">
                <a:effectLst/>
              </a:rPr>
              <a:t>[</a:t>
            </a:r>
            <a:r>
              <a:rPr lang="lt-LT" dirty="0">
                <a:solidFill>
                  <a:srgbClr val="00A67D"/>
                </a:solidFill>
                <a:effectLst/>
              </a:rPr>
              <a:t>'vardas‘</a:t>
            </a:r>
            <a:r>
              <a:rPr lang="lt-LT" dirty="0">
                <a:effectLst/>
              </a:rPr>
              <a:t>] </a:t>
            </a:r>
          </a:p>
          <a:p>
            <a:endParaRPr lang="lt-LT" dirty="0">
              <a:effectLst/>
            </a:endParaRPr>
          </a:p>
          <a:p>
            <a:pPr algn="l">
              <a:buFont typeface="+mj-lt"/>
              <a:buAutoNum type="arabicPeriod" startAt="3"/>
            </a:pPr>
            <a:r>
              <a:rPr lang="lt-LT" b="1" i="0" dirty="0">
                <a:solidFill>
                  <a:srgbClr val="374151"/>
                </a:solidFill>
                <a:effectLst/>
                <a:latin typeface="Söhne"/>
              </a:rPr>
              <a:t>Kaip Duomenys Yra Perduodami Į HTML Šabloną</a:t>
            </a:r>
            <a:br>
              <a:rPr lang="lt-LT" b="1" i="0" dirty="0">
                <a:solidFill>
                  <a:srgbClr val="374151"/>
                </a:solidFill>
                <a:effectLst/>
                <a:latin typeface="Söhne"/>
              </a:rPr>
            </a:br>
            <a:r>
              <a:rPr lang="lt-LT" b="0" i="0" dirty="0">
                <a:solidFill>
                  <a:srgbClr val="374151"/>
                </a:solidFill>
                <a:effectLst/>
                <a:latin typeface="Söhne"/>
              </a:rPr>
              <a:t>Kai turime vartotojo vardą, mes norime jį atvaizduoti sveikinimo puslapyje. Mes naudojame </a:t>
            </a:r>
            <a:r>
              <a:rPr lang="lt-LT" b="0" i="0" dirty="0" err="1">
                <a:solidFill>
                  <a:srgbClr val="374151"/>
                </a:solidFill>
                <a:effectLst/>
                <a:latin typeface="Söhne"/>
              </a:rPr>
              <a:t>Flask</a:t>
            </a:r>
            <a:r>
              <a:rPr lang="lt-LT" b="0" i="0" dirty="0">
                <a:solidFill>
                  <a:srgbClr val="374151"/>
                </a:solidFill>
                <a:effectLst/>
                <a:latin typeface="Söhne"/>
              </a:rPr>
              <a:t> funkciją </a:t>
            </a:r>
            <a:r>
              <a:rPr lang="lt-LT" b="0" i="0" dirty="0" err="1">
                <a:solidFill>
                  <a:srgbClr val="374151"/>
                </a:solidFill>
                <a:effectLst/>
                <a:latin typeface="Söhne"/>
              </a:rPr>
              <a:t>render_template</a:t>
            </a:r>
            <a:r>
              <a:rPr lang="lt-LT" b="0" i="0" dirty="0">
                <a:solidFill>
                  <a:srgbClr val="374151"/>
                </a:solidFill>
                <a:effectLst/>
                <a:latin typeface="Söhne"/>
              </a:rPr>
              <a:t>, kad pateiktume HTML šabloną </a:t>
            </a:r>
            <a:r>
              <a:rPr lang="lt-LT" b="0" i="0" dirty="0" err="1">
                <a:solidFill>
                  <a:srgbClr val="374151"/>
                </a:solidFill>
                <a:effectLst/>
                <a:latin typeface="Söhne"/>
              </a:rPr>
              <a:t>greetings.html</a:t>
            </a:r>
            <a:r>
              <a:rPr lang="lt-LT" b="0" i="0" dirty="0">
                <a:solidFill>
                  <a:srgbClr val="374151"/>
                </a:solidFill>
                <a:effectLst/>
                <a:latin typeface="Söhne"/>
              </a:rPr>
              <a:t> ir perduotume jam vardą:</a:t>
            </a:r>
          </a:p>
          <a:p>
            <a:r>
              <a:rPr lang="lt-LT" dirty="0" err="1">
                <a:solidFill>
                  <a:srgbClr val="2E95D3"/>
                </a:solidFill>
                <a:effectLst/>
              </a:rPr>
              <a:t>return</a:t>
            </a:r>
            <a:r>
              <a:rPr lang="lt-LT" dirty="0">
                <a:effectLst/>
              </a:rPr>
              <a:t> </a:t>
            </a:r>
            <a:r>
              <a:rPr lang="lt-LT" dirty="0" err="1">
                <a:effectLst/>
              </a:rPr>
              <a:t>render_template</a:t>
            </a:r>
            <a:r>
              <a:rPr lang="lt-LT" dirty="0">
                <a:effectLst/>
              </a:rPr>
              <a:t>(</a:t>
            </a:r>
            <a:r>
              <a:rPr lang="lt-LT" dirty="0">
                <a:solidFill>
                  <a:srgbClr val="00A67D"/>
                </a:solidFill>
                <a:effectLst/>
              </a:rPr>
              <a:t>"</a:t>
            </a:r>
            <a:r>
              <a:rPr lang="lt-LT" dirty="0" err="1">
                <a:solidFill>
                  <a:srgbClr val="00A67D"/>
                </a:solidFill>
                <a:effectLst/>
              </a:rPr>
              <a:t>greetings.html</a:t>
            </a:r>
            <a:r>
              <a:rPr lang="lt-LT" dirty="0">
                <a:solidFill>
                  <a:srgbClr val="00A67D"/>
                </a:solidFill>
                <a:effectLst/>
              </a:rPr>
              <a:t>"</a:t>
            </a:r>
            <a:r>
              <a:rPr lang="lt-LT" dirty="0">
                <a:effectLst/>
              </a:rPr>
              <a:t>, vardas=vardas) </a:t>
            </a:r>
          </a:p>
          <a:p>
            <a:pPr algn="l"/>
            <a:r>
              <a:rPr lang="lt-LT" b="0" i="0" dirty="0">
                <a:solidFill>
                  <a:srgbClr val="374151"/>
                </a:solidFill>
                <a:effectLst/>
                <a:latin typeface="Söhne"/>
              </a:rPr>
              <a:t>Ši eilutė perduoda kintamąjį vardas į mūsų HTML šabloną. Šablone vartotojo vardas bus atvaizduotas vietoje {{vardas}}.</a:t>
            </a:r>
          </a:p>
          <a:p>
            <a:pPr algn="l"/>
            <a:endParaRPr lang="lt-LT" b="0" i="0" dirty="0">
              <a:solidFill>
                <a:srgbClr val="374151"/>
              </a:solidFill>
              <a:effectLst/>
              <a:latin typeface="Söhne"/>
            </a:endParaRPr>
          </a:p>
          <a:p>
            <a:pPr algn="l">
              <a:buFont typeface="+mj-lt"/>
              <a:buAutoNum type="arabicPeriod" startAt="4"/>
            </a:pPr>
            <a:r>
              <a:rPr lang="lt-LT" b="1" i="0" dirty="0">
                <a:solidFill>
                  <a:srgbClr val="374151"/>
                </a:solidFill>
                <a:effectLst/>
                <a:latin typeface="Söhne"/>
              </a:rPr>
              <a:t>Kaip Veikia Puslapio Grąžinimas</a:t>
            </a:r>
            <a:r>
              <a:rPr lang="lt-LT" b="0" i="0" dirty="0">
                <a:solidFill>
                  <a:srgbClr val="374151"/>
                </a:solidFill>
                <a:effectLst/>
                <a:latin typeface="Söhne"/>
              </a:rPr>
              <a:t> </a:t>
            </a:r>
            <a:br>
              <a:rPr lang="lt-LT" b="0" i="0" dirty="0">
                <a:solidFill>
                  <a:srgbClr val="374151"/>
                </a:solidFill>
                <a:effectLst/>
                <a:latin typeface="Söhne"/>
              </a:rPr>
            </a:br>
            <a:r>
              <a:rPr lang="lt-LT" b="0" i="0" dirty="0">
                <a:solidFill>
                  <a:srgbClr val="374151"/>
                </a:solidFill>
                <a:effectLst/>
                <a:latin typeface="Söhne"/>
              </a:rPr>
              <a:t>Jeigu užklausa nėra POST tipo (pavyzdžiui, jei vartotojas tik atėjo į /</a:t>
            </a:r>
            <a:r>
              <a:rPr lang="lt-LT" b="0" i="0" dirty="0" err="1">
                <a:solidFill>
                  <a:srgbClr val="374151"/>
                </a:solidFill>
                <a:effectLst/>
                <a:latin typeface="Söhne"/>
              </a:rPr>
              <a:t>login</a:t>
            </a:r>
            <a:r>
              <a:rPr lang="lt-LT" b="0" i="0" dirty="0">
                <a:solidFill>
                  <a:srgbClr val="374151"/>
                </a:solidFill>
                <a:effectLst/>
                <a:latin typeface="Söhne"/>
              </a:rPr>
              <a:t> puslapį), mes tiesiog parodome </a:t>
            </a:r>
            <a:r>
              <a:rPr lang="lt-LT" b="0" i="0" dirty="0" err="1">
                <a:solidFill>
                  <a:srgbClr val="374151"/>
                </a:solidFill>
                <a:effectLst/>
                <a:latin typeface="Söhne"/>
              </a:rPr>
              <a:t>login.html</a:t>
            </a:r>
            <a:r>
              <a:rPr lang="lt-LT" b="0" i="0" dirty="0">
                <a:solidFill>
                  <a:srgbClr val="374151"/>
                </a:solidFill>
                <a:effectLst/>
                <a:latin typeface="Söhne"/>
              </a:rPr>
              <a:t> formą, naudodamiesi:</a:t>
            </a:r>
          </a:p>
          <a:p>
            <a:r>
              <a:rPr lang="lt-LT" dirty="0" err="1">
                <a:solidFill>
                  <a:srgbClr val="2E95D3"/>
                </a:solidFill>
                <a:effectLst/>
              </a:rPr>
              <a:t>return</a:t>
            </a:r>
            <a:r>
              <a:rPr lang="lt-LT" dirty="0">
                <a:effectLst/>
              </a:rPr>
              <a:t> </a:t>
            </a:r>
            <a:r>
              <a:rPr lang="lt-LT" dirty="0" err="1">
                <a:effectLst/>
              </a:rPr>
              <a:t>render_template</a:t>
            </a:r>
            <a:r>
              <a:rPr lang="lt-LT" dirty="0">
                <a:effectLst/>
              </a:rPr>
              <a:t>(</a:t>
            </a:r>
            <a:r>
              <a:rPr lang="lt-LT" dirty="0">
                <a:solidFill>
                  <a:srgbClr val="00A67D"/>
                </a:solidFill>
                <a:effectLst/>
              </a:rPr>
              <a:t>"</a:t>
            </a:r>
            <a:r>
              <a:rPr lang="lt-LT" dirty="0" err="1">
                <a:solidFill>
                  <a:srgbClr val="00A67D"/>
                </a:solidFill>
                <a:effectLst/>
              </a:rPr>
              <a:t>login.html</a:t>
            </a:r>
            <a:r>
              <a:rPr lang="lt-LT" dirty="0">
                <a:solidFill>
                  <a:srgbClr val="00A67D"/>
                </a:solidFill>
                <a:effectLst/>
              </a:rPr>
              <a:t>"</a:t>
            </a:r>
            <a:r>
              <a:rPr lang="lt-LT" dirty="0">
                <a:effectLst/>
              </a:rPr>
              <a:t>) </a:t>
            </a:r>
          </a:p>
          <a:p>
            <a:endParaRPr lang="lt-LT" dirty="0">
              <a:effectLst/>
            </a:endParaRPr>
          </a:p>
          <a:p>
            <a:pPr algn="l"/>
            <a:r>
              <a:rPr lang="lt-LT" b="0" i="0" dirty="0">
                <a:solidFill>
                  <a:srgbClr val="374151"/>
                </a:solidFill>
                <a:effectLst/>
                <a:latin typeface="Söhne"/>
              </a:rPr>
              <a:t>Šio pavyzdžio peržiūra leidžia mums geriau suprasti, kaip </a:t>
            </a:r>
            <a:r>
              <a:rPr lang="lt-LT" b="0" i="0" dirty="0" err="1">
                <a:solidFill>
                  <a:srgbClr val="374151"/>
                </a:solidFill>
                <a:effectLst/>
                <a:latin typeface="Söhne"/>
              </a:rPr>
              <a:t>Flask</a:t>
            </a:r>
            <a:r>
              <a:rPr lang="lt-LT" b="0" i="0" dirty="0">
                <a:solidFill>
                  <a:srgbClr val="374151"/>
                </a:solidFill>
                <a:effectLst/>
                <a:latin typeface="Söhne"/>
              </a:rPr>
              <a:t> leidžia dirbti su dinaminėmis internetinėmis svetainėmis, gaunant, apdorojant ir atvaizduojant vartotojo pateiktus duomenis. Tai yra esminiai žingsniai bet kuriam, norinčiam mokytis </a:t>
            </a:r>
            <a:r>
              <a:rPr lang="lt-LT" b="0" i="0" dirty="0" err="1">
                <a:solidFill>
                  <a:srgbClr val="374151"/>
                </a:solidFill>
                <a:effectLst/>
                <a:latin typeface="Söhne"/>
              </a:rPr>
              <a:t>Flask</a:t>
            </a:r>
            <a:r>
              <a:rPr lang="lt-LT" b="0" i="0" dirty="0">
                <a:solidFill>
                  <a:srgbClr val="374151"/>
                </a:solidFill>
                <a:effectLst/>
                <a:latin typeface="Söhne"/>
              </a:rPr>
              <a:t>, todėl svarbu šiuos principus gerai įsisavinti.</a:t>
            </a:r>
          </a:p>
        </p:txBody>
      </p:sp>
      <p:sp>
        <p:nvSpPr>
          <p:cNvPr id="4" name="Slide Number Placeholder 3"/>
          <p:cNvSpPr>
            <a:spLocks noGrp="1"/>
          </p:cNvSpPr>
          <p:nvPr>
            <p:ph type="sldNum" sz="quarter" idx="5"/>
          </p:nvPr>
        </p:nvSpPr>
        <p:spPr/>
        <p:txBody>
          <a:bodyPr/>
          <a:lstStyle/>
          <a:p>
            <a:fld id="{9E46DC84-BDD5-C14F-A269-611DAA1376C2}" type="slidenum">
              <a:rPr lang="en-LT" smtClean="0"/>
              <a:t>9</a:t>
            </a:fld>
            <a:endParaRPr lang="en-LT"/>
          </a:p>
        </p:txBody>
      </p:sp>
    </p:spTree>
    <p:extLst>
      <p:ext uri="{BB962C8B-B14F-4D97-AF65-F5344CB8AC3E}">
        <p14:creationId xmlns:p14="http://schemas.microsoft.com/office/powerpoint/2010/main" val="1277029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75.xml"/><Relationship Id="rId7" Type="http://schemas.openxmlformats.org/officeDocument/2006/relationships/theme" Target="../theme/theme7.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1080" cy="678960"/>
            <a:chOff x="11078640" y="458640"/>
            <a:chExt cx="631080" cy="678960"/>
          </a:xfrm>
        </p:grpSpPr>
        <p:sp>
          <p:nvSpPr>
            <p:cNvPr id="9"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2440" cy="681120"/>
          </a:xfrm>
          <a:prstGeom prst="rect">
            <a:avLst/>
          </a:prstGeom>
          <a:ln w="12600">
            <a:noFill/>
          </a:ln>
        </p:spPr>
      </p:pic>
      <p:sp>
        <p:nvSpPr>
          <p:cNvPr id="6"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1080" cy="678960"/>
            <a:chOff x="11078640" y="458640"/>
            <a:chExt cx="631080" cy="678960"/>
          </a:xfrm>
        </p:grpSpPr>
        <p:sp>
          <p:nvSpPr>
            <p:cNvPr id="45"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0"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1080" cy="678960"/>
            <a:chOff x="11078640" y="458640"/>
            <a:chExt cx="631080" cy="678960"/>
          </a:xfrm>
        </p:grpSpPr>
        <p:sp>
          <p:nvSpPr>
            <p:cNvPr id="88"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3200" cy="737964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1080" cy="678960"/>
            <a:chOff x="11078640" y="458640"/>
            <a:chExt cx="631080" cy="678960"/>
          </a:xfrm>
        </p:grpSpPr>
        <p:sp>
          <p:nvSpPr>
            <p:cNvPr id="94" name="CustomShape 8"/>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99" name="PlaceHolder 1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1800" cy="679680"/>
            <a:chOff x="11078640" y="458640"/>
            <a:chExt cx="631800" cy="679680"/>
          </a:xfrm>
        </p:grpSpPr>
        <p:sp>
          <p:nvSpPr>
            <p:cNvPr id="137" name="CustomShape 2"/>
            <p:cNvSpPr/>
            <p:nvPr/>
          </p:nvSpPr>
          <p:spPr>
            <a:xfrm>
              <a:off x="11078640" y="458640"/>
              <a:ext cx="631800" cy="67968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9200" cy="43416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41"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42"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79" name="Group 1"/>
          <p:cNvGrpSpPr/>
          <p:nvPr/>
        </p:nvGrpSpPr>
        <p:grpSpPr>
          <a:xfrm>
            <a:off x="11078640" y="458640"/>
            <a:ext cx="631080" cy="678960"/>
            <a:chOff x="11078640" y="458640"/>
            <a:chExt cx="631080" cy="678960"/>
          </a:xfrm>
        </p:grpSpPr>
        <p:sp>
          <p:nvSpPr>
            <p:cNvPr id="180"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1"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2"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3"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84" name="Group 6"/>
          <p:cNvGrpSpPr/>
          <p:nvPr/>
        </p:nvGrpSpPr>
        <p:grpSpPr>
          <a:xfrm>
            <a:off x="11078640" y="458640"/>
            <a:ext cx="631080" cy="678960"/>
            <a:chOff x="11078640" y="458640"/>
            <a:chExt cx="631080" cy="678960"/>
          </a:xfrm>
        </p:grpSpPr>
        <p:sp>
          <p:nvSpPr>
            <p:cNvPr id="185" name="CustomShape 7"/>
            <p:cNvSpPr/>
            <p:nvPr/>
          </p:nvSpPr>
          <p:spPr>
            <a:xfrm>
              <a:off x="11220120" y="846720"/>
              <a:ext cx="131040" cy="10512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6" name="CustomShape 8"/>
            <p:cNvSpPr/>
            <p:nvPr/>
          </p:nvSpPr>
          <p:spPr>
            <a:xfrm>
              <a:off x="11216880" y="710280"/>
              <a:ext cx="355320" cy="12168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7" name="CustomShape 9"/>
            <p:cNvSpPr/>
            <p:nvPr/>
          </p:nvSpPr>
          <p:spPr>
            <a:xfrm>
              <a:off x="11437560" y="846720"/>
              <a:ext cx="131040" cy="10512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8" name="CustomShape 10"/>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89" name="PlaceHolder 1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90"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27" name="Group 1"/>
          <p:cNvGrpSpPr/>
          <p:nvPr/>
        </p:nvGrpSpPr>
        <p:grpSpPr>
          <a:xfrm>
            <a:off x="11078640" y="458640"/>
            <a:ext cx="631800" cy="679680"/>
            <a:chOff x="11078640" y="458640"/>
            <a:chExt cx="631800" cy="679680"/>
          </a:xfrm>
        </p:grpSpPr>
        <p:sp>
          <p:nvSpPr>
            <p:cNvPr id="228" name="CustomShape 2"/>
            <p:cNvSpPr/>
            <p:nvPr/>
          </p:nvSpPr>
          <p:spPr>
            <a:xfrm>
              <a:off x="11078640" y="458640"/>
              <a:ext cx="631800" cy="67968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29" name="CustomShape 3"/>
            <p:cNvSpPr/>
            <p:nvPr/>
          </p:nvSpPr>
          <p:spPr>
            <a:xfrm>
              <a:off x="114771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30" name="CustomShape 4"/>
            <p:cNvSpPr/>
            <p:nvPr/>
          </p:nvSpPr>
          <p:spPr>
            <a:xfrm>
              <a:off x="112593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31" name="CustomShape 5"/>
            <p:cNvSpPr/>
            <p:nvPr/>
          </p:nvSpPr>
          <p:spPr>
            <a:xfrm>
              <a:off x="11175120" y="546480"/>
              <a:ext cx="439200" cy="43416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32"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233"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Lst>
  <p:transition spd="med"/>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5.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273120" y="2618280"/>
            <a:ext cx="7048440" cy="2385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a:bodyPr>
          <a:lstStyle/>
          <a:p>
            <a:pPr>
              <a:lnSpc>
                <a:spcPct val="90000"/>
              </a:lnSpc>
            </a:pPr>
            <a:r>
              <a:rPr lang="lt-LT" sz="4400" b="1" spc="-1" dirty="0">
                <a:solidFill>
                  <a:srgbClr val="000000"/>
                </a:solidFill>
                <a:latin typeface="Arial"/>
                <a:ea typeface="Arial"/>
              </a:rPr>
              <a:t>18</a:t>
            </a:r>
            <a:r>
              <a:rPr lang="lt-LT" sz="4400" b="1" strike="noStrike" spc="-1" dirty="0">
                <a:solidFill>
                  <a:srgbClr val="000000"/>
                </a:solidFill>
                <a:latin typeface="Arial"/>
                <a:ea typeface="Arial"/>
              </a:rPr>
              <a:t> paskaita.</a:t>
            </a:r>
            <a:br>
              <a:rPr dirty="0"/>
            </a:br>
            <a:r>
              <a:rPr lang="lt-LT" sz="4400" b="1" spc="-1" dirty="0" err="1">
                <a:latin typeface="Arial"/>
              </a:rPr>
              <a:t>Flask</a:t>
            </a:r>
            <a:r>
              <a:rPr lang="lt-LT" sz="4400" b="1" spc="-1" dirty="0">
                <a:latin typeface="Arial"/>
              </a:rPr>
              <a:t> (įžanga)</a:t>
            </a:r>
            <a:endParaRPr lang="lt-LT" sz="4400" b="1" strike="noStrike" spc="-1" dirty="0">
              <a:latin typeface="Arial"/>
            </a:endParaRPr>
          </a:p>
        </p:txBody>
      </p:sp>
      <p:pic>
        <p:nvPicPr>
          <p:cNvPr id="273" name="Picture Placeholder 14"/>
          <p:cNvPicPr/>
          <p:nvPr/>
        </p:nvPicPr>
        <p:blipFill>
          <a:blip r:embed="rId3"/>
          <a:stretch/>
        </p:blipFill>
        <p:spPr>
          <a:xfrm>
            <a:off x="14449320" y="-1709640"/>
            <a:ext cx="1833480" cy="1833480"/>
          </a:xfrm>
          <a:prstGeom prst="rect">
            <a:avLst/>
          </a:prstGeom>
          <a:ln w="12600">
            <a:noFill/>
          </a:ln>
        </p:spPr>
      </p:pic>
      <p:grpSp>
        <p:nvGrpSpPr>
          <p:cNvPr id="274" name="Group 4"/>
          <p:cNvGrpSpPr/>
          <p:nvPr/>
        </p:nvGrpSpPr>
        <p:grpSpPr>
          <a:xfrm>
            <a:off x="9866160" y="2715120"/>
            <a:ext cx="1833480" cy="462600"/>
            <a:chOff x="9866160" y="2715120"/>
            <a:chExt cx="1833480" cy="462600"/>
          </a:xfrm>
        </p:grpSpPr>
        <p:sp>
          <p:nvSpPr>
            <p:cNvPr id="275" name="CustomShape 5"/>
            <p:cNvSpPr/>
            <p:nvPr/>
          </p:nvSpPr>
          <p:spPr>
            <a:xfrm>
              <a:off x="9866160" y="2715120"/>
              <a:ext cx="1833480" cy="46260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76" name="CustomShape 6"/>
            <p:cNvSpPr/>
            <p:nvPr/>
          </p:nvSpPr>
          <p:spPr>
            <a:xfrm>
              <a:off x="9979920" y="2779920"/>
              <a:ext cx="1605960" cy="332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77" name="Picture 4"/>
          <p:cNvPicPr/>
          <p:nvPr/>
        </p:nvPicPr>
        <p:blipFill>
          <a:blip r:embed="rId4"/>
          <a:stretch/>
        </p:blipFill>
        <p:spPr>
          <a:xfrm>
            <a:off x="9920160" y="406080"/>
            <a:ext cx="1950840" cy="1950840"/>
          </a:xfrm>
          <a:prstGeom prst="rect">
            <a:avLst/>
          </a:prstGeom>
          <a:ln>
            <a:noFill/>
          </a:ln>
        </p:spPr>
      </p:pic>
      <p:sp>
        <p:nvSpPr>
          <p:cNvPr id="2" name="CustomShape 2">
            <a:extLst>
              <a:ext uri="{FF2B5EF4-FFF2-40B4-BE49-F238E27FC236}">
                <a16:creationId xmlns:a16="http://schemas.microsoft.com/office/drawing/2014/main" id="{631A2C2D-AF37-F908-151B-8C504F8342E5}"/>
              </a:ext>
            </a:extLst>
          </p:cNvPr>
          <p:cNvSpPr/>
          <p:nvPr/>
        </p:nvSpPr>
        <p:spPr>
          <a:xfrm>
            <a:off x="3273120" y="5930280"/>
            <a:ext cx="340708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Aurimas Aleksandras Nausėdas</a:t>
            </a:r>
            <a:endParaRPr lang="lt-LT" sz="1600" b="1" strike="noStrike" spc="-1" dirty="0">
              <a:latin typeface="Arial"/>
            </a:endParaRPr>
          </a:p>
        </p:txBody>
      </p:sp>
      <p:sp>
        <p:nvSpPr>
          <p:cNvPr id="3" name="CustomShape 3">
            <a:extLst>
              <a:ext uri="{FF2B5EF4-FFF2-40B4-BE49-F238E27FC236}">
                <a16:creationId xmlns:a16="http://schemas.microsoft.com/office/drawing/2014/main" id="{6A5091CC-5FCC-1B3A-2EA1-75EF0435AB18}"/>
              </a:ext>
            </a:extLst>
          </p:cNvPr>
          <p:cNvSpPr/>
          <p:nvPr/>
        </p:nvSpPr>
        <p:spPr>
          <a:xfrm>
            <a:off x="495720" y="5930280"/>
            <a:ext cx="22669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dirty="0">
                <a:solidFill>
                  <a:srgbClr val="000000"/>
                </a:solidFill>
                <a:latin typeface="Arial"/>
                <a:ea typeface="Arial"/>
              </a:rPr>
              <a:t>2023</a:t>
            </a:r>
            <a:endParaRPr lang="lt-LT"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perduoti duomenis iš svetainės į programą</a:t>
            </a:r>
            <a:endParaRPr lang="en-US" sz="300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templates/login.html faile</a:t>
            </a:r>
            <a:endParaRPr lang="en-US" dirty="0"/>
          </a:p>
        </p:txBody>
      </p:sp>
      <p:pic>
        <p:nvPicPr>
          <p:cNvPr id="3" name="Picture 3" descr="Text&#10;&#10;Description automatically generated">
            <a:extLst>
              <a:ext uri="{FF2B5EF4-FFF2-40B4-BE49-F238E27FC236}">
                <a16:creationId xmlns:a16="http://schemas.microsoft.com/office/drawing/2014/main" id="{279977D1-3CBA-471B-9A93-D25D03563C17}"/>
              </a:ext>
            </a:extLst>
          </p:cNvPr>
          <p:cNvPicPr>
            <a:picLocks noChangeAspect="1"/>
          </p:cNvPicPr>
          <p:nvPr/>
        </p:nvPicPr>
        <p:blipFill>
          <a:blip r:embed="rId3"/>
          <a:stretch>
            <a:fillRect/>
          </a:stretch>
        </p:blipFill>
        <p:spPr>
          <a:xfrm>
            <a:off x="481659" y="1903542"/>
            <a:ext cx="4841051" cy="3493064"/>
          </a:xfrm>
          <a:prstGeom prst="rect">
            <a:avLst/>
          </a:prstGeom>
        </p:spPr>
      </p:pic>
      <p:sp>
        <p:nvSpPr>
          <p:cNvPr id="2" name="TextBox 1">
            <a:extLst>
              <a:ext uri="{FF2B5EF4-FFF2-40B4-BE49-F238E27FC236}">
                <a16:creationId xmlns:a16="http://schemas.microsoft.com/office/drawing/2014/main" id="{58DC5EC2-CA67-1639-456C-1DF5FAA1F7E2}"/>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extLst>
      <p:ext uri="{BB962C8B-B14F-4D97-AF65-F5344CB8AC3E}">
        <p14:creationId xmlns:p14="http://schemas.microsoft.com/office/powerpoint/2010/main" val="265048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perduoti duomenis iš svetainės į programą</a:t>
            </a:r>
            <a:endParaRPr lang="en-US" sz="300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templates/greetings.html faile</a:t>
            </a:r>
            <a:endParaRPr lang="en-US" dirty="0"/>
          </a:p>
        </p:txBody>
      </p:sp>
      <p:pic>
        <p:nvPicPr>
          <p:cNvPr id="2" name="Picture 3" descr="Graphical user interface, text&#10;&#10;Description automatically generated">
            <a:extLst>
              <a:ext uri="{FF2B5EF4-FFF2-40B4-BE49-F238E27FC236}">
                <a16:creationId xmlns:a16="http://schemas.microsoft.com/office/drawing/2014/main" id="{E4E2FDB6-E0F8-44F0-9675-98C7D3CCA6A6}"/>
              </a:ext>
            </a:extLst>
          </p:cNvPr>
          <p:cNvPicPr>
            <a:picLocks noChangeAspect="1"/>
          </p:cNvPicPr>
          <p:nvPr/>
        </p:nvPicPr>
        <p:blipFill>
          <a:blip r:embed="rId3"/>
          <a:stretch>
            <a:fillRect/>
          </a:stretch>
        </p:blipFill>
        <p:spPr>
          <a:xfrm>
            <a:off x="481660" y="2252478"/>
            <a:ext cx="4850459" cy="2898674"/>
          </a:xfrm>
          <a:prstGeom prst="rect">
            <a:avLst/>
          </a:prstGeom>
        </p:spPr>
      </p:pic>
      <p:sp>
        <p:nvSpPr>
          <p:cNvPr id="3" name="TextBox 2">
            <a:extLst>
              <a:ext uri="{FF2B5EF4-FFF2-40B4-BE49-F238E27FC236}">
                <a16:creationId xmlns:a16="http://schemas.microsoft.com/office/drawing/2014/main" id="{3A323D28-1B42-675C-4E4D-B2957104A46F}"/>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extLst>
      <p:ext uri="{BB962C8B-B14F-4D97-AF65-F5344CB8AC3E}">
        <p14:creationId xmlns:p14="http://schemas.microsoft.com/office/powerpoint/2010/main" val="1112652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Naudojame base.html šabloną</a:t>
            </a:r>
            <a:endParaRPr lang="en-US" sz="3000"/>
          </a:p>
          <a:p>
            <a:endParaRPr lang="lt-LT" sz="3000" b="1" dirty="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templates/base.html faile</a:t>
            </a:r>
            <a:endParaRPr lang="en-US" dirty="0"/>
          </a:p>
        </p:txBody>
      </p:sp>
      <p:pic>
        <p:nvPicPr>
          <p:cNvPr id="3" name="Picture 3" descr="Text&#10;&#10;Description automatically generated">
            <a:extLst>
              <a:ext uri="{FF2B5EF4-FFF2-40B4-BE49-F238E27FC236}">
                <a16:creationId xmlns:a16="http://schemas.microsoft.com/office/drawing/2014/main" id="{F3285D9F-27B5-4723-B56A-28283A2CB87C}"/>
              </a:ext>
            </a:extLst>
          </p:cNvPr>
          <p:cNvPicPr>
            <a:picLocks noChangeAspect="1"/>
          </p:cNvPicPr>
          <p:nvPr/>
        </p:nvPicPr>
        <p:blipFill>
          <a:blip r:embed="rId3"/>
          <a:stretch>
            <a:fillRect/>
          </a:stretch>
        </p:blipFill>
        <p:spPr>
          <a:xfrm>
            <a:off x="613363" y="1660354"/>
            <a:ext cx="4182533" cy="3932403"/>
          </a:xfrm>
          <a:prstGeom prst="rect">
            <a:avLst/>
          </a:prstGeom>
        </p:spPr>
      </p:pic>
      <p:sp>
        <p:nvSpPr>
          <p:cNvPr id="2" name="TextBox 1">
            <a:extLst>
              <a:ext uri="{FF2B5EF4-FFF2-40B4-BE49-F238E27FC236}">
                <a16:creationId xmlns:a16="http://schemas.microsoft.com/office/drawing/2014/main" id="{598794C8-378A-6A1E-370F-3C4EBF2EFA6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extLst>
      <p:ext uri="{BB962C8B-B14F-4D97-AF65-F5344CB8AC3E}">
        <p14:creationId xmlns:p14="http://schemas.microsoft.com/office/powerpoint/2010/main" val="967954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Naudojame base.html šabloną</a:t>
            </a:r>
            <a:endParaRPr lang="en-US" sz="3000"/>
          </a:p>
          <a:p>
            <a:endParaRPr lang="lt-LT" sz="3000" b="1" dirty="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templates/login.html faile</a:t>
            </a:r>
            <a:endParaRPr lang="en-US" dirty="0"/>
          </a:p>
        </p:txBody>
      </p:sp>
      <p:pic>
        <p:nvPicPr>
          <p:cNvPr id="2" name="Picture 3" descr="Text&#10;&#10;Description automatically generated">
            <a:extLst>
              <a:ext uri="{FF2B5EF4-FFF2-40B4-BE49-F238E27FC236}">
                <a16:creationId xmlns:a16="http://schemas.microsoft.com/office/drawing/2014/main" id="{BBCF59EF-DDFE-40DF-9EF5-200B151CEAD5}"/>
              </a:ext>
            </a:extLst>
          </p:cNvPr>
          <p:cNvPicPr>
            <a:picLocks noChangeAspect="1"/>
          </p:cNvPicPr>
          <p:nvPr/>
        </p:nvPicPr>
        <p:blipFill>
          <a:blip r:embed="rId3"/>
          <a:stretch>
            <a:fillRect/>
          </a:stretch>
        </p:blipFill>
        <p:spPr>
          <a:xfrm>
            <a:off x="425215" y="2834467"/>
            <a:ext cx="4869274" cy="2148621"/>
          </a:xfrm>
          <a:prstGeom prst="rect">
            <a:avLst/>
          </a:prstGeom>
        </p:spPr>
      </p:pic>
      <p:sp>
        <p:nvSpPr>
          <p:cNvPr id="3" name="TextBox 2">
            <a:extLst>
              <a:ext uri="{FF2B5EF4-FFF2-40B4-BE49-F238E27FC236}">
                <a16:creationId xmlns:a16="http://schemas.microsoft.com/office/drawing/2014/main" id="{C3AE7C09-F639-EBF7-9B5B-D2074C5AFC24}"/>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extLst>
      <p:ext uri="{BB962C8B-B14F-4D97-AF65-F5344CB8AC3E}">
        <p14:creationId xmlns:p14="http://schemas.microsoft.com/office/powerpoint/2010/main" val="2870731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Naudojame base.html šabloną</a:t>
            </a:r>
            <a:endParaRPr lang="en-US" sz="3000"/>
          </a:p>
          <a:p>
            <a:endParaRPr lang="lt-LT" sz="3000" b="1" dirty="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templates/greetings.html faile</a:t>
            </a:r>
            <a:endParaRPr lang="en-US" dirty="0"/>
          </a:p>
        </p:txBody>
      </p:sp>
      <p:pic>
        <p:nvPicPr>
          <p:cNvPr id="2" name="Picture 3" descr="Text&#10;&#10;Description automatically generated">
            <a:extLst>
              <a:ext uri="{FF2B5EF4-FFF2-40B4-BE49-F238E27FC236}">
                <a16:creationId xmlns:a16="http://schemas.microsoft.com/office/drawing/2014/main" id="{BBCF59EF-DDFE-40DF-9EF5-200B151CEAD5}"/>
              </a:ext>
            </a:extLst>
          </p:cNvPr>
          <p:cNvPicPr>
            <a:picLocks noChangeAspect="1"/>
          </p:cNvPicPr>
          <p:nvPr/>
        </p:nvPicPr>
        <p:blipFill>
          <a:blip r:embed="rId3"/>
          <a:stretch>
            <a:fillRect/>
          </a:stretch>
        </p:blipFill>
        <p:spPr>
          <a:xfrm>
            <a:off x="425215" y="2834467"/>
            <a:ext cx="4869274" cy="2148621"/>
          </a:xfrm>
          <a:prstGeom prst="rect">
            <a:avLst/>
          </a:prstGeom>
        </p:spPr>
      </p:pic>
      <p:sp>
        <p:nvSpPr>
          <p:cNvPr id="3" name="TextBox 2">
            <a:extLst>
              <a:ext uri="{FF2B5EF4-FFF2-40B4-BE49-F238E27FC236}">
                <a16:creationId xmlns:a16="http://schemas.microsoft.com/office/drawing/2014/main" id="{8DBAE9E0-7803-5570-786C-DE391D43B0E4}"/>
              </a:ext>
            </a:extLst>
          </p:cNvPr>
          <p:cNvSpPr txBox="1"/>
          <p:nvPr/>
        </p:nvSpPr>
        <p:spPr>
          <a:xfrm>
            <a:off x="11485950" y="6105075"/>
            <a:ext cx="617285" cy="584775"/>
          </a:xfrm>
          <a:prstGeom prst="rect">
            <a:avLst/>
          </a:prstGeom>
          <a:noFill/>
        </p:spPr>
        <p:txBody>
          <a:bodyPr wrap="none" rtlCol="0">
            <a:spAutoFit/>
          </a:bodyPr>
          <a:lstStyle/>
          <a:p>
            <a:r>
              <a:rPr lang="en-LT" sz="3200" b="1" dirty="0">
                <a:latin typeface=""/>
              </a:rPr>
              <a:t>11</a:t>
            </a:r>
            <a:endParaRPr lang="en-LT" b="1" dirty="0">
              <a:latin typeface=""/>
            </a:endParaRPr>
          </a:p>
        </p:txBody>
      </p:sp>
    </p:spTree>
    <p:extLst>
      <p:ext uri="{BB962C8B-B14F-4D97-AF65-F5344CB8AC3E}">
        <p14:creationId xmlns:p14="http://schemas.microsoft.com/office/powerpoint/2010/main" val="754306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Stiliui panaudojame </a:t>
            </a:r>
            <a:r>
              <a:rPr lang="lt-LT" sz="3000" b="1"/>
              <a:t>"Bootstrap" </a:t>
            </a:r>
            <a:endParaRPr lang="en-US" sz="3000"/>
          </a:p>
          <a:p>
            <a:endParaRPr lang="lt-LT" sz="3000" b="1" dirty="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templates/base.html faile</a:t>
            </a:r>
            <a:endParaRPr lang="en-US" dirty="0"/>
          </a:p>
        </p:txBody>
      </p:sp>
      <p:pic>
        <p:nvPicPr>
          <p:cNvPr id="3" name="Picture 3" descr="Text, letter&#10;&#10;Description automatically generated">
            <a:extLst>
              <a:ext uri="{FF2B5EF4-FFF2-40B4-BE49-F238E27FC236}">
                <a16:creationId xmlns:a16="http://schemas.microsoft.com/office/drawing/2014/main" id="{7ACC6495-7467-44D7-BF1E-03F24AB2F7B3}"/>
              </a:ext>
            </a:extLst>
          </p:cNvPr>
          <p:cNvPicPr>
            <a:picLocks noChangeAspect="1"/>
          </p:cNvPicPr>
          <p:nvPr/>
        </p:nvPicPr>
        <p:blipFill>
          <a:blip r:embed="rId3"/>
          <a:stretch>
            <a:fillRect/>
          </a:stretch>
        </p:blipFill>
        <p:spPr>
          <a:xfrm>
            <a:off x="434623" y="1090029"/>
            <a:ext cx="4775200" cy="1535867"/>
          </a:xfrm>
          <a:prstGeom prst="rect">
            <a:avLst/>
          </a:prstGeom>
        </p:spPr>
      </p:pic>
      <p:pic>
        <p:nvPicPr>
          <p:cNvPr id="4" name="Picture 5" descr="Graphical user interface, text, application&#10;&#10;Description automatically generated">
            <a:extLst>
              <a:ext uri="{FF2B5EF4-FFF2-40B4-BE49-F238E27FC236}">
                <a16:creationId xmlns:a16="http://schemas.microsoft.com/office/drawing/2014/main" id="{47837259-055A-4BFF-8355-F0E5B861A0B3}"/>
              </a:ext>
            </a:extLst>
          </p:cNvPr>
          <p:cNvPicPr>
            <a:picLocks noChangeAspect="1"/>
          </p:cNvPicPr>
          <p:nvPr/>
        </p:nvPicPr>
        <p:blipFill>
          <a:blip r:embed="rId4"/>
          <a:stretch>
            <a:fillRect/>
          </a:stretch>
        </p:blipFill>
        <p:spPr>
          <a:xfrm>
            <a:off x="434622" y="2562617"/>
            <a:ext cx="4775200" cy="2259578"/>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A3F12F4F-2745-435B-A620-1C42F10FB293}"/>
              </a:ext>
            </a:extLst>
          </p:cNvPr>
          <p:cNvPicPr>
            <a:picLocks noChangeAspect="1"/>
          </p:cNvPicPr>
          <p:nvPr/>
        </p:nvPicPr>
        <p:blipFill>
          <a:blip r:embed="rId5"/>
          <a:stretch>
            <a:fillRect/>
          </a:stretch>
        </p:blipFill>
        <p:spPr>
          <a:xfrm>
            <a:off x="434622" y="4797152"/>
            <a:ext cx="2018830" cy="1572290"/>
          </a:xfrm>
          <a:prstGeom prst="rect">
            <a:avLst/>
          </a:prstGeom>
        </p:spPr>
      </p:pic>
      <p:sp>
        <p:nvSpPr>
          <p:cNvPr id="2" name="TextBox 1">
            <a:extLst>
              <a:ext uri="{FF2B5EF4-FFF2-40B4-BE49-F238E27FC236}">
                <a16:creationId xmlns:a16="http://schemas.microsoft.com/office/drawing/2014/main" id="{5979B4CA-1A5D-A6C7-66F5-835A3C5582F6}"/>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12</a:t>
            </a:r>
            <a:endParaRPr lang="en-LT" b="1" dirty="0">
              <a:latin typeface=""/>
            </a:endParaRPr>
          </a:p>
        </p:txBody>
      </p:sp>
    </p:spTree>
    <p:extLst>
      <p:ext uri="{BB962C8B-B14F-4D97-AF65-F5344CB8AC3E}">
        <p14:creationId xmlns:p14="http://schemas.microsoft.com/office/powerpoint/2010/main" val="499802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Duomenų bazės sukūrimas</a:t>
            </a:r>
            <a:endParaRPr lang="en-US" sz="3000"/>
          </a:p>
        </p:txBody>
      </p:sp>
      <p:sp>
        <p:nvSpPr>
          <p:cNvPr id="5" name="CustomShape 3">
            <a:extLst>
              <a:ext uri="{FF2B5EF4-FFF2-40B4-BE49-F238E27FC236}">
                <a16:creationId xmlns:a16="http://schemas.microsoft.com/office/drawing/2014/main" id="{90B7EE3D-8C89-4683-A858-48D67A70F7A8}"/>
              </a:ext>
            </a:extLst>
          </p:cNvPr>
          <p:cNvSpPr/>
          <p:nvPr/>
        </p:nvSpPr>
        <p:spPr>
          <a:xfrm>
            <a:off x="6563266" y="3749398"/>
            <a:ext cx="4948812" cy="1568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dirty="0" err="1">
                <a:ea typeface="+mn-lt"/>
                <a:cs typeface="+mn-lt"/>
              </a:rPr>
              <a:t>Flask</a:t>
            </a:r>
            <a:r>
              <a:rPr lang="lt-LT" sz="1600" spc="-1" dirty="0">
                <a:ea typeface="+mn-lt"/>
                <a:cs typeface="+mn-lt"/>
              </a:rPr>
              <a:t> leidžia mums dirbti su duomenų bazėmis, praktiškai nesitepant rankų į SQL užklausas. Viskuo pasirūpina modulis </a:t>
            </a:r>
            <a:r>
              <a:rPr lang="lt-LT" sz="1600" spc="-1" dirty="0" err="1">
                <a:ea typeface="+mn-lt"/>
                <a:cs typeface="+mn-lt"/>
              </a:rPr>
              <a:t>Flask-SQLAlchemy</a:t>
            </a:r>
            <a:r>
              <a:rPr lang="lt-LT" sz="1600" spc="-1" dirty="0">
                <a:ea typeface="+mn-lt"/>
                <a:cs typeface="+mn-lt"/>
              </a:rPr>
              <a:t>. Iš principo tai yra </a:t>
            </a:r>
            <a:r>
              <a:rPr lang="lt-LT" sz="1600" spc="-1" dirty="0" err="1">
                <a:ea typeface="+mn-lt"/>
                <a:cs typeface="+mn-lt"/>
              </a:rPr>
              <a:t>SQLAlchemy</a:t>
            </a:r>
            <a:r>
              <a:rPr lang="lt-LT" sz="1600" spc="-1" dirty="0">
                <a:ea typeface="+mn-lt"/>
                <a:cs typeface="+mn-lt"/>
              </a:rPr>
              <a:t>, optimizuota </a:t>
            </a:r>
            <a:r>
              <a:rPr lang="lt-LT" sz="1600" spc="-1" dirty="0" err="1">
                <a:ea typeface="+mn-lt"/>
                <a:cs typeface="+mn-lt"/>
              </a:rPr>
              <a:t>flaskui</a:t>
            </a:r>
            <a:r>
              <a:rPr lang="lt-LT" sz="1600" spc="-1" dirty="0">
                <a:ea typeface="+mn-lt"/>
                <a:cs typeface="+mn-lt"/>
              </a:rPr>
              <a:t>. Diegiasi </a:t>
            </a:r>
            <a:r>
              <a:rPr lang="lt-LT" sz="1600" i="1" spc="-1" dirty="0" err="1">
                <a:ea typeface="+mn-lt"/>
                <a:cs typeface="+mn-lt"/>
              </a:rPr>
              <a:t>pip</a:t>
            </a:r>
            <a:r>
              <a:rPr lang="lt-LT" sz="1600" i="1" spc="-1" dirty="0">
                <a:ea typeface="+mn-lt"/>
                <a:cs typeface="+mn-lt"/>
              </a:rPr>
              <a:t> </a:t>
            </a:r>
            <a:r>
              <a:rPr lang="lt-LT" sz="1600" i="1" spc="-1" dirty="0" err="1">
                <a:ea typeface="+mn-lt"/>
                <a:cs typeface="+mn-lt"/>
              </a:rPr>
              <a:t>install</a:t>
            </a:r>
            <a:r>
              <a:rPr lang="lt-LT" sz="1600" i="1" spc="-1" dirty="0">
                <a:ea typeface="+mn-lt"/>
                <a:cs typeface="+mn-lt"/>
              </a:rPr>
              <a:t> </a:t>
            </a:r>
            <a:r>
              <a:rPr lang="lt-LT" sz="1600" i="1" spc="-1" dirty="0" err="1">
                <a:ea typeface="+mn-lt"/>
                <a:cs typeface="+mn-lt"/>
              </a:rPr>
              <a:t>Flask-SQLAlchemy</a:t>
            </a:r>
            <a:r>
              <a:rPr lang="lt-LT" sz="1600" spc="-1" dirty="0">
                <a:ea typeface="+mn-lt"/>
                <a:cs typeface="+mn-lt"/>
              </a:rPr>
              <a:t>.</a:t>
            </a:r>
            <a:endParaRPr lang="en-US" dirty="0">
              <a:ea typeface="+mn-lt"/>
              <a:cs typeface="+mn-lt"/>
            </a:endParaRPr>
          </a:p>
        </p:txBody>
      </p:sp>
      <p:pic>
        <p:nvPicPr>
          <p:cNvPr id="6" name="Picture 6" descr="Text&#10;&#10;Description automatically generated">
            <a:extLst>
              <a:ext uri="{FF2B5EF4-FFF2-40B4-BE49-F238E27FC236}">
                <a16:creationId xmlns:a16="http://schemas.microsoft.com/office/drawing/2014/main" id="{4CA4CF2A-A6CC-4A2C-9864-18D2B5D9F506}"/>
              </a:ext>
            </a:extLst>
          </p:cNvPr>
          <p:cNvPicPr>
            <a:picLocks noChangeAspect="1"/>
          </p:cNvPicPr>
          <p:nvPr/>
        </p:nvPicPr>
        <p:blipFill>
          <a:blip r:embed="rId3"/>
          <a:stretch>
            <a:fillRect/>
          </a:stretch>
        </p:blipFill>
        <p:spPr>
          <a:xfrm>
            <a:off x="258501" y="1729636"/>
            <a:ext cx="5318567" cy="3803840"/>
          </a:xfrm>
          <a:prstGeom prst="rect">
            <a:avLst/>
          </a:prstGeom>
        </p:spPr>
      </p:pic>
      <p:sp>
        <p:nvSpPr>
          <p:cNvPr id="2" name="TextBox 1">
            <a:extLst>
              <a:ext uri="{FF2B5EF4-FFF2-40B4-BE49-F238E27FC236}">
                <a16:creationId xmlns:a16="http://schemas.microsoft.com/office/drawing/2014/main" id="{5EAB9470-2824-C2FE-5B20-D3109CE72DAA}"/>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13</a:t>
            </a:r>
            <a:endParaRPr lang="en-LT" b="1" dirty="0">
              <a:latin typeface=""/>
            </a:endParaRPr>
          </a:p>
        </p:txBody>
      </p:sp>
    </p:spTree>
    <p:extLst>
      <p:ext uri="{BB962C8B-B14F-4D97-AF65-F5344CB8AC3E}">
        <p14:creationId xmlns:p14="http://schemas.microsoft.com/office/powerpoint/2010/main" val="1671744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Duomenų bazės įrašo sukūrimas</a:t>
            </a:r>
          </a:p>
          <a:p>
            <a:endParaRPr lang="lt-LT" sz="3000" b="1" dirty="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dirty="0">
                <a:solidFill>
                  <a:srgbClr val="000000"/>
                </a:solidFill>
                <a:latin typeface="Arial"/>
              </a:rPr>
              <a:t>Sukuriame naują failą </a:t>
            </a:r>
            <a:r>
              <a:rPr lang="lt-LT" sz="1600" spc="-1" dirty="0" err="1">
                <a:solidFill>
                  <a:srgbClr val="000000"/>
                </a:solidFill>
                <a:latin typeface="Arial"/>
              </a:rPr>
              <a:t>query.py</a:t>
            </a:r>
            <a:endParaRPr lang="en-US" dirty="0"/>
          </a:p>
        </p:txBody>
      </p:sp>
      <p:pic>
        <p:nvPicPr>
          <p:cNvPr id="3" name="Picture 3" descr="Text&#10;&#10;Description automatically generated">
            <a:extLst>
              <a:ext uri="{FF2B5EF4-FFF2-40B4-BE49-F238E27FC236}">
                <a16:creationId xmlns:a16="http://schemas.microsoft.com/office/drawing/2014/main" id="{70C5B3A5-5ADF-41B0-BDC8-F2D51D2A439F}"/>
              </a:ext>
            </a:extLst>
          </p:cNvPr>
          <p:cNvPicPr>
            <a:picLocks noChangeAspect="1"/>
          </p:cNvPicPr>
          <p:nvPr/>
        </p:nvPicPr>
        <p:blipFill>
          <a:blip r:embed="rId3"/>
          <a:stretch>
            <a:fillRect/>
          </a:stretch>
        </p:blipFill>
        <p:spPr>
          <a:xfrm>
            <a:off x="480349" y="1941356"/>
            <a:ext cx="4816997" cy="3438274"/>
          </a:xfrm>
          <a:prstGeom prst="rect">
            <a:avLst/>
          </a:prstGeom>
        </p:spPr>
      </p:pic>
      <p:sp>
        <p:nvSpPr>
          <p:cNvPr id="2" name="TextBox 1">
            <a:extLst>
              <a:ext uri="{FF2B5EF4-FFF2-40B4-BE49-F238E27FC236}">
                <a16:creationId xmlns:a16="http://schemas.microsoft.com/office/drawing/2014/main" id="{C737902D-D406-5C0F-247F-F4F112E271F4}"/>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14</a:t>
            </a:r>
            <a:endParaRPr lang="en-LT" b="1" dirty="0">
              <a:latin typeface=""/>
            </a:endParaRPr>
          </a:p>
        </p:txBody>
      </p:sp>
      <p:pic>
        <p:nvPicPr>
          <p:cNvPr id="4" name="Picture 3" descr="Text&#10;&#10;Description automatically generated">
            <a:extLst>
              <a:ext uri="{FF2B5EF4-FFF2-40B4-BE49-F238E27FC236}">
                <a16:creationId xmlns:a16="http://schemas.microsoft.com/office/drawing/2014/main" id="{0807B85A-DD36-EF5A-2CA9-EFF041972F7E}"/>
              </a:ext>
            </a:extLst>
          </p:cNvPr>
          <p:cNvPicPr>
            <a:picLocks noChangeAspect="1"/>
          </p:cNvPicPr>
          <p:nvPr/>
        </p:nvPicPr>
        <p:blipFill>
          <a:blip r:embed="rId3"/>
          <a:stretch>
            <a:fillRect/>
          </a:stretch>
        </p:blipFill>
        <p:spPr>
          <a:xfrm>
            <a:off x="480240" y="2006670"/>
            <a:ext cx="4816997" cy="3438274"/>
          </a:xfrm>
          <a:prstGeom prst="rect">
            <a:avLst/>
          </a:prstGeom>
        </p:spPr>
      </p:pic>
    </p:spTree>
    <p:extLst>
      <p:ext uri="{BB962C8B-B14F-4D97-AF65-F5344CB8AC3E}">
        <p14:creationId xmlns:p14="http://schemas.microsoft.com/office/powerpoint/2010/main" val="1068065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Duomenų bazės įrašo sukūrimas</a:t>
            </a:r>
          </a:p>
          <a:p>
            <a:endParaRPr lang="lt-LT" sz="3000" b="1" dirty="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dirty="0">
                <a:solidFill>
                  <a:srgbClr val="000000"/>
                </a:solidFill>
                <a:latin typeface="Arial"/>
              </a:rPr>
              <a:t>Sukuriame naują failą </a:t>
            </a:r>
            <a:r>
              <a:rPr lang="lt-LT" sz="1600" spc="-1" dirty="0" err="1">
                <a:solidFill>
                  <a:srgbClr val="000000"/>
                </a:solidFill>
                <a:latin typeface="Arial"/>
              </a:rPr>
              <a:t>query.py</a:t>
            </a:r>
            <a:endParaRPr lang="en-US" dirty="0"/>
          </a:p>
        </p:txBody>
      </p:sp>
      <p:pic>
        <p:nvPicPr>
          <p:cNvPr id="3" name="Picture 3" descr="Text&#10;&#10;Description automatically generated">
            <a:extLst>
              <a:ext uri="{FF2B5EF4-FFF2-40B4-BE49-F238E27FC236}">
                <a16:creationId xmlns:a16="http://schemas.microsoft.com/office/drawing/2014/main" id="{70C5B3A5-5ADF-41B0-BDC8-F2D51D2A439F}"/>
              </a:ext>
            </a:extLst>
          </p:cNvPr>
          <p:cNvPicPr>
            <a:picLocks noChangeAspect="1"/>
          </p:cNvPicPr>
          <p:nvPr/>
        </p:nvPicPr>
        <p:blipFill>
          <a:blip r:embed="rId3"/>
          <a:stretch>
            <a:fillRect/>
          </a:stretch>
        </p:blipFill>
        <p:spPr>
          <a:xfrm>
            <a:off x="480349" y="1941356"/>
            <a:ext cx="4816997" cy="3438274"/>
          </a:xfrm>
          <a:prstGeom prst="rect">
            <a:avLst/>
          </a:prstGeom>
        </p:spPr>
      </p:pic>
      <p:sp>
        <p:nvSpPr>
          <p:cNvPr id="2" name="TextBox 1">
            <a:extLst>
              <a:ext uri="{FF2B5EF4-FFF2-40B4-BE49-F238E27FC236}">
                <a16:creationId xmlns:a16="http://schemas.microsoft.com/office/drawing/2014/main" id="{463A2E5F-A2ED-4EB5-FD62-C5FAB2444793}"/>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15</a:t>
            </a:r>
            <a:endParaRPr lang="en-LT" b="1" dirty="0">
              <a:latin typeface=""/>
            </a:endParaRPr>
          </a:p>
        </p:txBody>
      </p:sp>
    </p:spTree>
    <p:extLst>
      <p:ext uri="{BB962C8B-B14F-4D97-AF65-F5344CB8AC3E}">
        <p14:creationId xmlns:p14="http://schemas.microsoft.com/office/powerpoint/2010/main" val="601200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Paprastos CRUD operacijos</a:t>
            </a:r>
          </a:p>
          <a:p>
            <a:endParaRPr lang="lt-LT" sz="3000" b="1" dirty="0"/>
          </a:p>
        </p:txBody>
      </p:sp>
      <p:sp>
        <p:nvSpPr>
          <p:cNvPr id="5" name="CustomShape 3">
            <a:extLst>
              <a:ext uri="{FF2B5EF4-FFF2-40B4-BE49-F238E27FC236}">
                <a16:creationId xmlns:a16="http://schemas.microsoft.com/office/drawing/2014/main" id="{90B7EE3D-8C89-4683-A858-48D67A70F7A8}"/>
              </a:ext>
            </a:extLst>
          </p:cNvPr>
          <p:cNvSpPr/>
          <p:nvPr/>
        </p:nvSpPr>
        <p:spPr>
          <a:xfrm>
            <a:off x="6563266" y="3855499"/>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dirty="0">
                <a:solidFill>
                  <a:srgbClr val="000000"/>
                </a:solidFill>
                <a:latin typeface="Arial"/>
              </a:rPr>
              <a:t>Sukuriame naują failą crud.py ir jame išmėginame CRUD operacijas</a:t>
            </a:r>
            <a:endParaRPr lang="en-US" dirty="0"/>
          </a:p>
        </p:txBody>
      </p:sp>
      <p:pic>
        <p:nvPicPr>
          <p:cNvPr id="2" name="Picture 3" descr="A picture containing graphical user interface&#10;&#10;Description automatically generated">
            <a:extLst>
              <a:ext uri="{FF2B5EF4-FFF2-40B4-BE49-F238E27FC236}">
                <a16:creationId xmlns:a16="http://schemas.microsoft.com/office/drawing/2014/main" id="{47D72D0A-338D-4488-8855-E1F5ABCC5236}"/>
              </a:ext>
            </a:extLst>
          </p:cNvPr>
          <p:cNvPicPr>
            <a:picLocks noChangeAspect="1"/>
          </p:cNvPicPr>
          <p:nvPr/>
        </p:nvPicPr>
        <p:blipFill>
          <a:blip r:embed="rId3"/>
          <a:stretch>
            <a:fillRect/>
          </a:stretch>
        </p:blipFill>
        <p:spPr>
          <a:xfrm>
            <a:off x="354956" y="1179572"/>
            <a:ext cx="5492186" cy="862474"/>
          </a:xfrm>
          <a:prstGeom prst="rect">
            <a:avLst/>
          </a:prstGeom>
        </p:spPr>
      </p:pic>
      <p:pic>
        <p:nvPicPr>
          <p:cNvPr id="4" name="Picture 5" descr="Text&#10;&#10;Description automatically generated">
            <a:extLst>
              <a:ext uri="{FF2B5EF4-FFF2-40B4-BE49-F238E27FC236}">
                <a16:creationId xmlns:a16="http://schemas.microsoft.com/office/drawing/2014/main" id="{72BDE964-4961-4E8C-9973-7AC879317A51}"/>
              </a:ext>
            </a:extLst>
          </p:cNvPr>
          <p:cNvPicPr>
            <a:picLocks noChangeAspect="1"/>
          </p:cNvPicPr>
          <p:nvPr/>
        </p:nvPicPr>
        <p:blipFill>
          <a:blip r:embed="rId4"/>
          <a:stretch>
            <a:fillRect/>
          </a:stretch>
        </p:blipFill>
        <p:spPr>
          <a:xfrm>
            <a:off x="358150" y="2161572"/>
            <a:ext cx="2640355" cy="952983"/>
          </a:xfrm>
          <a:prstGeom prst="rect">
            <a:avLst/>
          </a:prstGeom>
        </p:spPr>
      </p:pic>
      <p:pic>
        <p:nvPicPr>
          <p:cNvPr id="6" name="Picture 6">
            <a:extLst>
              <a:ext uri="{FF2B5EF4-FFF2-40B4-BE49-F238E27FC236}">
                <a16:creationId xmlns:a16="http://schemas.microsoft.com/office/drawing/2014/main" id="{B73E9F9B-8008-493C-8D44-5B30811B1992}"/>
              </a:ext>
            </a:extLst>
          </p:cNvPr>
          <p:cNvPicPr>
            <a:picLocks noChangeAspect="1"/>
          </p:cNvPicPr>
          <p:nvPr/>
        </p:nvPicPr>
        <p:blipFill>
          <a:blip r:embed="rId5"/>
          <a:stretch>
            <a:fillRect/>
          </a:stretch>
        </p:blipFill>
        <p:spPr>
          <a:xfrm>
            <a:off x="354955" y="3243068"/>
            <a:ext cx="4112870" cy="863788"/>
          </a:xfrm>
          <a:prstGeom prst="rect">
            <a:avLst/>
          </a:prstGeom>
        </p:spPr>
      </p:pic>
      <p:pic>
        <p:nvPicPr>
          <p:cNvPr id="7" name="Picture 7">
            <a:extLst>
              <a:ext uri="{FF2B5EF4-FFF2-40B4-BE49-F238E27FC236}">
                <a16:creationId xmlns:a16="http://schemas.microsoft.com/office/drawing/2014/main" id="{DAE1BF89-ABDE-4BB6-9082-22FA16F06880}"/>
              </a:ext>
            </a:extLst>
          </p:cNvPr>
          <p:cNvPicPr>
            <a:picLocks noChangeAspect="1"/>
          </p:cNvPicPr>
          <p:nvPr/>
        </p:nvPicPr>
        <p:blipFill>
          <a:blip r:embed="rId6"/>
          <a:stretch>
            <a:fillRect/>
          </a:stretch>
        </p:blipFill>
        <p:spPr>
          <a:xfrm>
            <a:off x="354955" y="4256351"/>
            <a:ext cx="4990616" cy="930309"/>
          </a:xfrm>
          <a:prstGeom prst="rect">
            <a:avLst/>
          </a:prstGeom>
        </p:spPr>
      </p:pic>
      <p:pic>
        <p:nvPicPr>
          <p:cNvPr id="8" name="Picture 8" descr="A picture containing graphical user interface&#10;&#10;Description automatically generated">
            <a:extLst>
              <a:ext uri="{FF2B5EF4-FFF2-40B4-BE49-F238E27FC236}">
                <a16:creationId xmlns:a16="http://schemas.microsoft.com/office/drawing/2014/main" id="{7D460256-E5E7-4B6F-8B0C-724756223944}"/>
              </a:ext>
            </a:extLst>
          </p:cNvPr>
          <p:cNvPicPr>
            <a:picLocks noChangeAspect="1"/>
          </p:cNvPicPr>
          <p:nvPr/>
        </p:nvPicPr>
        <p:blipFill>
          <a:blip r:embed="rId7"/>
          <a:stretch>
            <a:fillRect/>
          </a:stretch>
        </p:blipFill>
        <p:spPr>
          <a:xfrm>
            <a:off x="354955" y="5323626"/>
            <a:ext cx="4990616" cy="898494"/>
          </a:xfrm>
          <a:prstGeom prst="rect">
            <a:avLst/>
          </a:prstGeom>
        </p:spPr>
      </p:pic>
      <p:sp>
        <p:nvSpPr>
          <p:cNvPr id="3" name="TextBox 2">
            <a:extLst>
              <a:ext uri="{FF2B5EF4-FFF2-40B4-BE49-F238E27FC236}">
                <a16:creationId xmlns:a16="http://schemas.microsoft.com/office/drawing/2014/main" id="{BDE5B72E-881E-B761-4F68-077DC3AE5A91}"/>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16</a:t>
            </a:r>
            <a:endParaRPr lang="en-LT" b="1" dirty="0">
              <a:latin typeface=""/>
            </a:endParaRPr>
          </a:p>
        </p:txBody>
      </p:sp>
    </p:spTree>
    <p:extLst>
      <p:ext uri="{BB962C8B-B14F-4D97-AF65-F5344CB8AC3E}">
        <p14:creationId xmlns:p14="http://schemas.microsoft.com/office/powerpoint/2010/main" val="3887299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000000"/>
                </a:solidFill>
                <a:latin typeface="Arial"/>
                <a:ea typeface="Arial"/>
              </a:rPr>
              <a:t>18</a:t>
            </a:r>
            <a:r>
              <a:rPr lang="lt-LT" sz="1300" b="0" strike="noStrike" spc="-1" dirty="0">
                <a:solidFill>
                  <a:srgbClr val="000000"/>
                </a:solidFill>
                <a:latin typeface="Arial"/>
                <a:ea typeface="Arial"/>
              </a:rPr>
              <a:t> paskaita. </a:t>
            </a:r>
            <a:r>
              <a:rPr lang="lt-LT" sz="1300" spc="-1" dirty="0" err="1">
                <a:solidFill>
                  <a:srgbClr val="000000"/>
                </a:solidFill>
                <a:latin typeface="Arial"/>
                <a:ea typeface="Arial"/>
              </a:rPr>
              <a:t>Flask</a:t>
            </a:r>
            <a:r>
              <a:rPr lang="lt-LT" sz="1300" spc="-1" dirty="0">
                <a:solidFill>
                  <a:srgbClr val="000000"/>
                </a:solidFill>
                <a:latin typeface="Arial"/>
                <a:ea typeface="Arial"/>
              </a:rPr>
              <a:t> (įžanga)</a:t>
            </a:r>
            <a:endParaRPr lang="lt-LT" sz="1300" b="0" strike="noStrike" spc="-1" dirty="0">
              <a:latin typeface="Arial"/>
            </a:endParaRPr>
          </a:p>
        </p:txBody>
      </p:sp>
      <p:sp>
        <p:nvSpPr>
          <p:cNvPr id="279" name="CustomShape 2"/>
          <p:cNvSpPr/>
          <p:nvPr/>
        </p:nvSpPr>
        <p:spPr>
          <a:xfrm>
            <a:off x="480240" y="1371600"/>
            <a:ext cx="5151960" cy="13633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80" name="CustomShape 3"/>
          <p:cNvSpPr/>
          <p:nvPr/>
        </p:nvSpPr>
        <p:spPr>
          <a:xfrm>
            <a:off x="1398600" y="3367800"/>
            <a:ext cx="4233960" cy="4579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b="0" strike="noStrike" spc="-1" dirty="0">
                <a:solidFill>
                  <a:srgbClr val="000000"/>
                </a:solidFill>
                <a:latin typeface="Arial"/>
                <a:ea typeface="DejaVu Sans"/>
              </a:rPr>
              <a:t>Sukurti </a:t>
            </a:r>
            <a:r>
              <a:rPr lang="lt-LT" sz="1600" spc="-1" dirty="0" err="1">
                <a:solidFill>
                  <a:srgbClr val="000000"/>
                </a:solidFill>
                <a:latin typeface="Arial"/>
                <a:ea typeface="DejaVu Sans"/>
              </a:rPr>
              <a:t>Flask</a:t>
            </a:r>
            <a:r>
              <a:rPr lang="lt-LT" sz="1600" spc="-1" dirty="0">
                <a:solidFill>
                  <a:srgbClr val="000000"/>
                </a:solidFill>
                <a:latin typeface="Arial"/>
                <a:ea typeface="DejaVu Sans"/>
              </a:rPr>
              <a:t> aplikaciją</a:t>
            </a:r>
            <a:endParaRPr lang="lt-LT" sz="1600" b="0" strike="noStrike" spc="-1" dirty="0">
              <a:latin typeface="Arial"/>
            </a:endParaRPr>
          </a:p>
        </p:txBody>
      </p:sp>
      <p:sp>
        <p:nvSpPr>
          <p:cNvPr id="281" name="CustomShape 4"/>
          <p:cNvSpPr/>
          <p:nvPr/>
        </p:nvSpPr>
        <p:spPr>
          <a:xfrm>
            <a:off x="1398600" y="4451040"/>
            <a:ext cx="4233960" cy="4550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solidFill>
                  <a:srgbClr val="000000"/>
                </a:solidFill>
                <a:latin typeface="Arial"/>
              </a:rPr>
              <a:t>Sukurti duomenų bazę susietą su </a:t>
            </a:r>
            <a:r>
              <a:rPr lang="lt-LT" sz="1600" spc="-1" dirty="0" err="1">
                <a:solidFill>
                  <a:srgbClr val="000000"/>
                </a:solidFill>
                <a:latin typeface="Arial"/>
              </a:rPr>
              <a:t>Flask</a:t>
            </a:r>
            <a:r>
              <a:rPr lang="lt-LT" sz="1600" spc="-1" dirty="0">
                <a:solidFill>
                  <a:srgbClr val="000000"/>
                </a:solidFill>
                <a:latin typeface="Arial"/>
              </a:rPr>
              <a:t> aplikacija</a:t>
            </a:r>
            <a:endParaRPr lang="lt-LT" sz="1600" b="0" strike="noStrike" spc="-1" dirty="0">
              <a:latin typeface="Arial"/>
            </a:endParaRPr>
          </a:p>
        </p:txBody>
      </p:sp>
      <p:grpSp>
        <p:nvGrpSpPr>
          <p:cNvPr id="282" name="Group 5"/>
          <p:cNvGrpSpPr/>
          <p:nvPr/>
        </p:nvGrpSpPr>
        <p:grpSpPr>
          <a:xfrm>
            <a:off x="480240" y="3119400"/>
            <a:ext cx="729720" cy="729720"/>
            <a:chOff x="480240" y="3119400"/>
            <a:chExt cx="729720" cy="729720"/>
          </a:xfrm>
        </p:grpSpPr>
        <p:sp>
          <p:nvSpPr>
            <p:cNvPr id="283" name="CustomShape 6"/>
            <p:cNvSpPr/>
            <p:nvPr/>
          </p:nvSpPr>
          <p:spPr>
            <a:xfrm>
              <a:off x="480240" y="3119400"/>
              <a:ext cx="729720" cy="72972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4" name="CustomShape 7"/>
            <p:cNvSpPr/>
            <p:nvPr/>
          </p:nvSpPr>
          <p:spPr>
            <a:xfrm>
              <a:off x="633240" y="3286800"/>
              <a:ext cx="424080" cy="394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85" name="Group 8"/>
          <p:cNvGrpSpPr/>
          <p:nvPr/>
        </p:nvGrpSpPr>
        <p:grpSpPr>
          <a:xfrm>
            <a:off x="480240" y="4369680"/>
            <a:ext cx="729720" cy="729720"/>
            <a:chOff x="480240" y="4369680"/>
            <a:chExt cx="729720" cy="729720"/>
          </a:xfrm>
        </p:grpSpPr>
        <p:sp>
          <p:nvSpPr>
            <p:cNvPr id="286" name="CustomShape 9"/>
            <p:cNvSpPr/>
            <p:nvPr/>
          </p:nvSpPr>
          <p:spPr>
            <a:xfrm>
              <a:off x="480240" y="4369680"/>
              <a:ext cx="729720" cy="72972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7" name="CustomShape 10"/>
            <p:cNvSpPr/>
            <p:nvPr/>
          </p:nvSpPr>
          <p:spPr>
            <a:xfrm>
              <a:off x="633240" y="4537440"/>
              <a:ext cx="424080" cy="394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sp>
        <p:nvSpPr>
          <p:cNvPr id="288" name="CustomShape 11"/>
          <p:cNvSpPr/>
          <p:nvPr/>
        </p:nvSpPr>
        <p:spPr>
          <a:xfrm>
            <a:off x="1445760" y="5644440"/>
            <a:ext cx="4233960" cy="4579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solidFill>
                  <a:srgbClr val="000000"/>
                </a:solidFill>
                <a:latin typeface="Arial"/>
              </a:rPr>
              <a:t>Atlikti CRUD veiksmus naudojant </a:t>
            </a:r>
            <a:r>
              <a:rPr lang="lt-LT" sz="1600" spc="-1" dirty="0" err="1">
                <a:solidFill>
                  <a:srgbClr val="000000"/>
                </a:solidFill>
                <a:latin typeface="Arial"/>
              </a:rPr>
              <a:t>Flask</a:t>
            </a:r>
            <a:r>
              <a:rPr lang="lt-LT" sz="1600" spc="-1" dirty="0">
                <a:solidFill>
                  <a:srgbClr val="000000"/>
                </a:solidFill>
                <a:latin typeface="Arial"/>
              </a:rPr>
              <a:t> biblioteką</a:t>
            </a:r>
            <a:endParaRPr lang="lt-LT" sz="1600" b="0" strike="noStrike" spc="-1" dirty="0">
              <a:latin typeface="Arial"/>
            </a:endParaRPr>
          </a:p>
        </p:txBody>
      </p:sp>
      <p:grpSp>
        <p:nvGrpSpPr>
          <p:cNvPr id="289" name="Group 12"/>
          <p:cNvGrpSpPr/>
          <p:nvPr/>
        </p:nvGrpSpPr>
        <p:grpSpPr>
          <a:xfrm>
            <a:off x="527400" y="5457240"/>
            <a:ext cx="729720" cy="729720"/>
            <a:chOff x="527400" y="5457240"/>
            <a:chExt cx="729720" cy="729720"/>
          </a:xfrm>
        </p:grpSpPr>
        <p:sp>
          <p:nvSpPr>
            <p:cNvPr id="290" name="CustomShape 13"/>
            <p:cNvSpPr/>
            <p:nvPr/>
          </p:nvSpPr>
          <p:spPr>
            <a:xfrm>
              <a:off x="527400" y="5457240"/>
              <a:ext cx="729720" cy="72972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91" name="CustomShape 14"/>
            <p:cNvSpPr/>
            <p:nvPr/>
          </p:nvSpPr>
          <p:spPr>
            <a:xfrm>
              <a:off x="680400" y="5623560"/>
              <a:ext cx="424080" cy="395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DejaVu Sans"/>
                </a:rPr>
                <a:t>03</a:t>
              </a:r>
              <a:endParaRPr lang="lt-LT" sz="2000" b="0" strike="noStrike" spc="-1">
                <a:latin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Programa su duomenų įrašymu į DB</a:t>
            </a:r>
            <a:endParaRPr lang="en-US" sz="3000"/>
          </a:p>
        </p:txBody>
      </p:sp>
      <p:pic>
        <p:nvPicPr>
          <p:cNvPr id="2" name="Picture 3" descr="Graphical user interface, text&#10;&#10;Description automatically generated">
            <a:extLst>
              <a:ext uri="{FF2B5EF4-FFF2-40B4-BE49-F238E27FC236}">
                <a16:creationId xmlns:a16="http://schemas.microsoft.com/office/drawing/2014/main" id="{2AE59310-5E92-4656-B0EF-5FC6FE8868BA}"/>
              </a:ext>
            </a:extLst>
          </p:cNvPr>
          <p:cNvPicPr>
            <a:picLocks noChangeAspect="1"/>
          </p:cNvPicPr>
          <p:nvPr/>
        </p:nvPicPr>
        <p:blipFill>
          <a:blip r:embed="rId3"/>
          <a:stretch>
            <a:fillRect/>
          </a:stretch>
        </p:blipFill>
        <p:spPr>
          <a:xfrm>
            <a:off x="586450" y="1828697"/>
            <a:ext cx="4604794" cy="3875796"/>
          </a:xfrm>
          <a:prstGeom prst="rect">
            <a:avLst/>
          </a:prstGeom>
        </p:spPr>
      </p:pic>
      <p:sp>
        <p:nvSpPr>
          <p:cNvPr id="4" name="CustomShape 3">
            <a:extLst>
              <a:ext uri="{FF2B5EF4-FFF2-40B4-BE49-F238E27FC236}">
                <a16:creationId xmlns:a16="http://schemas.microsoft.com/office/drawing/2014/main" id="{D115E363-7C52-4A0D-AE46-6A2BE588781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dirty="0">
                <a:solidFill>
                  <a:srgbClr val="000000"/>
                </a:solidFill>
                <a:latin typeface="Arial"/>
              </a:rPr>
              <a:t>Pavyzdys </a:t>
            </a:r>
            <a:r>
              <a:rPr lang="lt-LT" sz="1600" spc="-1" dirty="0" err="1">
                <a:solidFill>
                  <a:srgbClr val="000000"/>
                </a:solidFill>
                <a:latin typeface="Arial"/>
              </a:rPr>
              <a:t>main.py</a:t>
            </a:r>
            <a:r>
              <a:rPr lang="lt-LT" sz="1600" spc="-1" dirty="0">
                <a:solidFill>
                  <a:srgbClr val="000000"/>
                </a:solidFill>
                <a:latin typeface="Arial"/>
              </a:rPr>
              <a:t> faile</a:t>
            </a:r>
            <a:endParaRPr lang="en-US" dirty="0"/>
          </a:p>
        </p:txBody>
      </p:sp>
      <p:sp>
        <p:nvSpPr>
          <p:cNvPr id="3" name="TextBox 2">
            <a:extLst>
              <a:ext uri="{FF2B5EF4-FFF2-40B4-BE49-F238E27FC236}">
                <a16:creationId xmlns:a16="http://schemas.microsoft.com/office/drawing/2014/main" id="{FBD7DCC5-789B-7DF6-8955-F010CA652801}"/>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17</a:t>
            </a:r>
            <a:endParaRPr lang="en-LT" b="1" dirty="0">
              <a:latin typeface=""/>
            </a:endParaRPr>
          </a:p>
        </p:txBody>
      </p:sp>
    </p:spTree>
    <p:extLst>
      <p:ext uri="{BB962C8B-B14F-4D97-AF65-F5344CB8AC3E}">
        <p14:creationId xmlns:p14="http://schemas.microsoft.com/office/powerpoint/2010/main" val="2139874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Programa su duomenų įrašymu į DB</a:t>
            </a:r>
            <a:endParaRPr lang="en-US" sz="3000"/>
          </a:p>
        </p:txBody>
      </p:sp>
      <p:sp>
        <p:nvSpPr>
          <p:cNvPr id="4" name="CustomShape 3">
            <a:extLst>
              <a:ext uri="{FF2B5EF4-FFF2-40B4-BE49-F238E27FC236}">
                <a16:creationId xmlns:a16="http://schemas.microsoft.com/office/drawing/2014/main" id="{D115E363-7C52-4A0D-AE46-6A2BE588781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dirty="0">
                <a:solidFill>
                  <a:srgbClr val="000000"/>
                </a:solidFill>
                <a:latin typeface="Arial"/>
              </a:rPr>
              <a:t>Pavyzdys </a:t>
            </a:r>
            <a:r>
              <a:rPr lang="lt-LT" sz="1600" spc="-1" dirty="0" err="1">
                <a:solidFill>
                  <a:srgbClr val="000000"/>
                </a:solidFill>
                <a:latin typeface="Arial"/>
              </a:rPr>
              <a:t>templates</a:t>
            </a:r>
            <a:r>
              <a:rPr lang="lt-LT" sz="1600" spc="-1" dirty="0">
                <a:solidFill>
                  <a:srgbClr val="000000"/>
                </a:solidFill>
                <a:latin typeface="Arial"/>
              </a:rPr>
              <a:t>/</a:t>
            </a:r>
            <a:r>
              <a:rPr lang="lt-LT" sz="1600" spc="-1" dirty="0" err="1">
                <a:solidFill>
                  <a:srgbClr val="000000"/>
                </a:solidFill>
                <a:latin typeface="Arial"/>
              </a:rPr>
              <a:t>login.html</a:t>
            </a:r>
            <a:r>
              <a:rPr lang="lt-LT" sz="1600" spc="-1" dirty="0">
                <a:solidFill>
                  <a:srgbClr val="000000"/>
                </a:solidFill>
                <a:latin typeface="Arial"/>
              </a:rPr>
              <a:t> faile</a:t>
            </a:r>
            <a:endParaRPr lang="en-US" dirty="0"/>
          </a:p>
        </p:txBody>
      </p:sp>
      <p:pic>
        <p:nvPicPr>
          <p:cNvPr id="5" name="Picture 5" descr="Text&#10;&#10;Description automatically generated">
            <a:extLst>
              <a:ext uri="{FF2B5EF4-FFF2-40B4-BE49-F238E27FC236}">
                <a16:creationId xmlns:a16="http://schemas.microsoft.com/office/drawing/2014/main" id="{5903F6EE-030A-40A2-A43D-2C5E9B690DA7}"/>
              </a:ext>
            </a:extLst>
          </p:cNvPr>
          <p:cNvPicPr>
            <a:picLocks noChangeAspect="1"/>
          </p:cNvPicPr>
          <p:nvPr/>
        </p:nvPicPr>
        <p:blipFill>
          <a:blip r:embed="rId3"/>
          <a:stretch>
            <a:fillRect/>
          </a:stretch>
        </p:blipFill>
        <p:spPr>
          <a:xfrm>
            <a:off x="518932" y="2179775"/>
            <a:ext cx="4720541" cy="3173638"/>
          </a:xfrm>
          <a:prstGeom prst="rect">
            <a:avLst/>
          </a:prstGeom>
        </p:spPr>
      </p:pic>
      <p:sp>
        <p:nvSpPr>
          <p:cNvPr id="2" name="TextBox 1">
            <a:extLst>
              <a:ext uri="{FF2B5EF4-FFF2-40B4-BE49-F238E27FC236}">
                <a16:creationId xmlns:a16="http://schemas.microsoft.com/office/drawing/2014/main" id="{CEB8DC4D-BF3B-0500-962B-B9A3E2FDF2E4}"/>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18</a:t>
            </a:r>
            <a:endParaRPr lang="en-LT" b="1" dirty="0">
              <a:latin typeface=""/>
            </a:endParaRPr>
          </a:p>
        </p:txBody>
      </p:sp>
    </p:spTree>
    <p:extLst>
      <p:ext uri="{BB962C8B-B14F-4D97-AF65-F5344CB8AC3E}">
        <p14:creationId xmlns:p14="http://schemas.microsoft.com/office/powerpoint/2010/main" val="2918971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grpSp>
        <p:nvGrpSpPr>
          <p:cNvPr id="338" name="Group 2"/>
          <p:cNvGrpSpPr/>
          <p:nvPr/>
        </p:nvGrpSpPr>
        <p:grpSpPr>
          <a:xfrm>
            <a:off x="479880" y="898200"/>
            <a:ext cx="1833480" cy="462600"/>
            <a:chOff x="479880" y="898200"/>
            <a:chExt cx="1833480" cy="462600"/>
          </a:xfrm>
        </p:grpSpPr>
        <p:sp>
          <p:nvSpPr>
            <p:cNvPr id="339" name="CustomShape 3"/>
            <p:cNvSpPr/>
            <p:nvPr/>
          </p:nvSpPr>
          <p:spPr>
            <a:xfrm>
              <a:off x="479880" y="898200"/>
              <a:ext cx="1833480" cy="46260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0" name="CustomShape 4"/>
            <p:cNvSpPr/>
            <p:nvPr/>
          </p:nvSpPr>
          <p:spPr>
            <a:xfrm>
              <a:off x="593640" y="962640"/>
              <a:ext cx="1605960" cy="333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41" name="Picture Placeholder 2"/>
          <p:cNvPicPr/>
          <p:nvPr/>
        </p:nvPicPr>
        <p:blipFill>
          <a:blip r:embed="rId2"/>
          <a:stretch/>
        </p:blipFill>
        <p:spPr>
          <a:xfrm>
            <a:off x="480240" y="1441440"/>
            <a:ext cx="11230200" cy="5226480"/>
          </a:xfrm>
          <a:prstGeom prst="rect">
            <a:avLst/>
          </a:prstGeom>
          <a:ln w="12600">
            <a:noFill/>
          </a:ln>
        </p:spPr>
      </p:pic>
      <p:sp>
        <p:nvSpPr>
          <p:cNvPr id="342"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lt-LT" sz="1600" spc="-1">
                <a:ea typeface="+mn-lt"/>
                <a:cs typeface="+mn-lt"/>
              </a:rPr>
              <a:t>Sukurti programą, kuri turėtų statinį puslapį, pvz. localhost:5000 su norimu tekstu (rekomenduojama naudoti šablonus)</a:t>
            </a:r>
            <a:endParaRPr lang="en-US"/>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3" name="TextBox 2">
            <a:extLst>
              <a:ext uri="{FF2B5EF4-FFF2-40B4-BE49-F238E27FC236}">
                <a16:creationId xmlns:a16="http://schemas.microsoft.com/office/drawing/2014/main" id="{49D5E3D0-A4BC-EB3A-AB34-7B70D744CB8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19</a:t>
            </a:r>
            <a:endParaRPr lang="en-LT" b="1" dirty="0">
              <a:solidFill>
                <a:schemeClr val="bg1"/>
              </a:solidFill>
              <a:latin typefac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grpSp>
        <p:nvGrpSpPr>
          <p:cNvPr id="338" name="Group 2"/>
          <p:cNvGrpSpPr/>
          <p:nvPr/>
        </p:nvGrpSpPr>
        <p:grpSpPr>
          <a:xfrm>
            <a:off x="479880" y="898200"/>
            <a:ext cx="1833480" cy="462600"/>
            <a:chOff x="479880" y="898200"/>
            <a:chExt cx="1833480" cy="462600"/>
          </a:xfrm>
        </p:grpSpPr>
        <p:sp>
          <p:nvSpPr>
            <p:cNvPr id="339" name="CustomShape 3"/>
            <p:cNvSpPr/>
            <p:nvPr/>
          </p:nvSpPr>
          <p:spPr>
            <a:xfrm>
              <a:off x="479880" y="898200"/>
              <a:ext cx="1833480" cy="46260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0" name="CustomShape 4"/>
            <p:cNvSpPr/>
            <p:nvPr/>
          </p:nvSpPr>
          <p:spPr>
            <a:xfrm>
              <a:off x="593640" y="960590"/>
              <a:ext cx="160596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a:solidFill>
                    <a:srgbClr val="FEFFFF"/>
                  </a:solidFill>
                  <a:latin typeface="Arial"/>
                  <a:ea typeface="Arial"/>
                </a:rPr>
                <a:t>Užduotis nr.</a:t>
              </a:r>
              <a:r>
                <a:rPr lang="lt-LT" sz="1600" b="1" spc="-1">
                  <a:solidFill>
                    <a:srgbClr val="FEFFFF"/>
                  </a:solidFill>
                  <a:latin typeface="Arial"/>
                  <a:ea typeface="Arial"/>
                </a:rPr>
                <a:t> 2</a:t>
              </a:r>
              <a:endParaRPr lang="lt-LT" sz="1600" b="0" strike="noStrike" spc="-1">
                <a:latin typeface="Arial"/>
              </a:endParaRPr>
            </a:p>
          </p:txBody>
        </p:sp>
      </p:grpSp>
      <p:pic>
        <p:nvPicPr>
          <p:cNvPr id="341" name="Picture Placeholder 2"/>
          <p:cNvPicPr/>
          <p:nvPr/>
        </p:nvPicPr>
        <p:blipFill>
          <a:blip r:embed="rId2"/>
          <a:stretch/>
        </p:blipFill>
        <p:spPr>
          <a:xfrm>
            <a:off x="480240" y="1441440"/>
            <a:ext cx="11230200" cy="5226480"/>
          </a:xfrm>
          <a:prstGeom prst="rect">
            <a:avLst/>
          </a:prstGeom>
          <a:ln w="12600">
            <a:noFill/>
          </a:ln>
        </p:spPr>
      </p:pic>
      <p:sp>
        <p:nvSpPr>
          <p:cNvPr id="342"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lt-LT" sz="1600" spc="-1" dirty="0">
                <a:ea typeface="+mn-lt"/>
                <a:cs typeface="+mn-lt"/>
              </a:rPr>
              <a:t>Sukurti programą, kuri įvedus norimą žodį adreso eilutėje (po / simbolio) ir paspaudus ENTER, atspausdintų jį penkis </a:t>
            </a:r>
            <a:r>
              <a:rPr lang="lt-LT" sz="1600" spc="-1">
                <a:ea typeface="+mn-lt"/>
                <a:cs typeface="+mn-lt"/>
              </a:rPr>
              <a:t>kartus</a:t>
            </a:r>
            <a:endParaRPr lang="en-US"/>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3" name="TextBox 2">
            <a:extLst>
              <a:ext uri="{FF2B5EF4-FFF2-40B4-BE49-F238E27FC236}">
                <a16:creationId xmlns:a16="http://schemas.microsoft.com/office/drawing/2014/main" id="{F67C7D02-0B3F-E93D-B6CE-4264B75C1825}"/>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20</a:t>
            </a:r>
            <a:endParaRPr lang="en-LT" b="1" dirty="0">
              <a:solidFill>
                <a:schemeClr val="bg1"/>
              </a:solidFill>
              <a:latin typeface=""/>
            </a:endParaRPr>
          </a:p>
        </p:txBody>
      </p:sp>
    </p:spTree>
    <p:extLst>
      <p:ext uri="{BB962C8B-B14F-4D97-AF65-F5344CB8AC3E}">
        <p14:creationId xmlns:p14="http://schemas.microsoft.com/office/powerpoint/2010/main" val="2377890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grpSp>
        <p:nvGrpSpPr>
          <p:cNvPr id="338" name="Group 2"/>
          <p:cNvGrpSpPr/>
          <p:nvPr/>
        </p:nvGrpSpPr>
        <p:grpSpPr>
          <a:xfrm>
            <a:off x="479880" y="898200"/>
            <a:ext cx="1833480" cy="462600"/>
            <a:chOff x="479880" y="898200"/>
            <a:chExt cx="1833480" cy="462600"/>
          </a:xfrm>
        </p:grpSpPr>
        <p:sp>
          <p:nvSpPr>
            <p:cNvPr id="339" name="CustomShape 3"/>
            <p:cNvSpPr/>
            <p:nvPr/>
          </p:nvSpPr>
          <p:spPr>
            <a:xfrm>
              <a:off x="479880" y="898200"/>
              <a:ext cx="1833480" cy="46260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0" name="CustomShape 4"/>
            <p:cNvSpPr/>
            <p:nvPr/>
          </p:nvSpPr>
          <p:spPr>
            <a:xfrm>
              <a:off x="593640" y="960590"/>
              <a:ext cx="160596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a:solidFill>
                    <a:srgbClr val="FEFFFF"/>
                  </a:solidFill>
                  <a:latin typeface="Arial"/>
                  <a:ea typeface="Arial"/>
                </a:rPr>
                <a:t>Užduotis nr.</a:t>
              </a:r>
              <a:r>
                <a:rPr lang="lt-LT" sz="1600" b="1" spc="-1">
                  <a:solidFill>
                    <a:srgbClr val="FEFFFF"/>
                  </a:solidFill>
                  <a:latin typeface="Arial"/>
                  <a:ea typeface="Arial"/>
                </a:rPr>
                <a:t> 3</a:t>
              </a:r>
              <a:endParaRPr lang="lt-LT" sz="1600" b="0" strike="noStrike" spc="-1">
                <a:latin typeface="Arial"/>
              </a:endParaRPr>
            </a:p>
          </p:txBody>
        </p:sp>
      </p:grpSp>
      <p:pic>
        <p:nvPicPr>
          <p:cNvPr id="341" name="Picture Placeholder 2"/>
          <p:cNvPicPr/>
          <p:nvPr/>
        </p:nvPicPr>
        <p:blipFill>
          <a:blip r:embed="rId2"/>
          <a:stretch/>
        </p:blipFill>
        <p:spPr>
          <a:xfrm>
            <a:off x="480240" y="1441440"/>
            <a:ext cx="11230200" cy="5226480"/>
          </a:xfrm>
          <a:prstGeom prst="rect">
            <a:avLst/>
          </a:prstGeom>
          <a:ln w="12600">
            <a:noFill/>
          </a:ln>
        </p:spPr>
      </p:pic>
      <p:sp>
        <p:nvSpPr>
          <p:cNvPr id="342"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lt-LT" sz="1600" spc="-1" dirty="0">
                <a:ea typeface="+mn-lt"/>
                <a:cs typeface="+mn-lt"/>
              </a:rPr>
              <a:t>Sukurti programą, kuri puslapyje localhost:5000/keliamieji parodytų visus keliamuosius metus nuo 1900 iki 2100 </a:t>
            </a:r>
            <a:r>
              <a:rPr lang="lt-LT" sz="1600" spc="-1">
                <a:ea typeface="+mn-lt"/>
                <a:cs typeface="+mn-lt"/>
              </a:rPr>
              <a:t>metų</a:t>
            </a:r>
            <a:endParaRPr lang="en-US"/>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3" name="TextBox 2">
            <a:extLst>
              <a:ext uri="{FF2B5EF4-FFF2-40B4-BE49-F238E27FC236}">
                <a16:creationId xmlns:a16="http://schemas.microsoft.com/office/drawing/2014/main" id="{FE5690CD-C217-D9FF-4BAD-256C7B3785D4}"/>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21</a:t>
            </a:r>
            <a:endParaRPr lang="en-LT" b="1" dirty="0">
              <a:solidFill>
                <a:schemeClr val="bg1"/>
              </a:solidFill>
              <a:latin typeface=""/>
            </a:endParaRPr>
          </a:p>
        </p:txBody>
      </p:sp>
    </p:spTree>
    <p:extLst>
      <p:ext uri="{BB962C8B-B14F-4D97-AF65-F5344CB8AC3E}">
        <p14:creationId xmlns:p14="http://schemas.microsoft.com/office/powerpoint/2010/main" val="1296577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grpSp>
        <p:nvGrpSpPr>
          <p:cNvPr id="338" name="Group 2"/>
          <p:cNvGrpSpPr/>
          <p:nvPr/>
        </p:nvGrpSpPr>
        <p:grpSpPr>
          <a:xfrm>
            <a:off x="479880" y="898200"/>
            <a:ext cx="1833480" cy="462600"/>
            <a:chOff x="479880" y="898200"/>
            <a:chExt cx="1833480" cy="462600"/>
          </a:xfrm>
        </p:grpSpPr>
        <p:sp>
          <p:nvSpPr>
            <p:cNvPr id="339" name="CustomShape 3"/>
            <p:cNvSpPr/>
            <p:nvPr/>
          </p:nvSpPr>
          <p:spPr>
            <a:xfrm>
              <a:off x="479880" y="898200"/>
              <a:ext cx="1833480" cy="46260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0" name="CustomShape 4"/>
            <p:cNvSpPr/>
            <p:nvPr/>
          </p:nvSpPr>
          <p:spPr>
            <a:xfrm>
              <a:off x="593640" y="960590"/>
              <a:ext cx="160596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a:solidFill>
                    <a:srgbClr val="FEFFFF"/>
                  </a:solidFill>
                  <a:latin typeface="Arial"/>
                  <a:ea typeface="Arial"/>
                </a:rPr>
                <a:t>Užduotis nr.</a:t>
              </a:r>
              <a:r>
                <a:rPr lang="lt-LT" sz="1600" b="1" spc="-1">
                  <a:solidFill>
                    <a:srgbClr val="FEFFFF"/>
                  </a:solidFill>
                  <a:latin typeface="Arial"/>
                  <a:ea typeface="Arial"/>
                </a:rPr>
                <a:t> 4</a:t>
              </a:r>
              <a:endParaRPr lang="lt-LT" sz="1600" b="0" strike="noStrike" spc="-1">
                <a:latin typeface="Arial"/>
              </a:endParaRPr>
            </a:p>
          </p:txBody>
        </p:sp>
      </p:grpSp>
      <p:pic>
        <p:nvPicPr>
          <p:cNvPr id="341" name="Picture Placeholder 2"/>
          <p:cNvPicPr/>
          <p:nvPr/>
        </p:nvPicPr>
        <p:blipFill>
          <a:blip r:embed="rId2"/>
          <a:stretch/>
        </p:blipFill>
        <p:spPr>
          <a:xfrm>
            <a:off x="480240" y="1441440"/>
            <a:ext cx="11230200" cy="5226480"/>
          </a:xfrm>
          <a:prstGeom prst="rect">
            <a:avLst/>
          </a:prstGeom>
          <a:ln w="12600">
            <a:noFill/>
          </a:ln>
        </p:spPr>
      </p:pic>
      <p:sp>
        <p:nvSpPr>
          <p:cNvPr id="342"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lt-LT" sz="1600" spc="-1">
                <a:ea typeface="+mn-lt"/>
                <a:cs typeface="+mn-lt"/>
              </a:rPr>
              <a:t>Sukurti programą, kuri leistų įvesti metus ir paspaudus patvirtinimo mygtuką parodytų, ar jie yra keliamieji</a:t>
            </a:r>
            <a:endParaRPr lang="en-US"/>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2" name="TextBox 1">
            <a:extLst>
              <a:ext uri="{FF2B5EF4-FFF2-40B4-BE49-F238E27FC236}">
                <a16:creationId xmlns:a16="http://schemas.microsoft.com/office/drawing/2014/main" id="{42E2A422-18B1-E2C8-76A2-696E5A89AFA3}"/>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22</a:t>
            </a:r>
            <a:endParaRPr lang="en-LT" b="1" dirty="0">
              <a:solidFill>
                <a:schemeClr val="bg1"/>
              </a:solidFill>
              <a:latin typeface=""/>
            </a:endParaRPr>
          </a:p>
        </p:txBody>
      </p:sp>
    </p:spTree>
    <p:extLst>
      <p:ext uri="{BB962C8B-B14F-4D97-AF65-F5344CB8AC3E}">
        <p14:creationId xmlns:p14="http://schemas.microsoft.com/office/powerpoint/2010/main" val="2825790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a:p>
            <a:pPr>
              <a:lnSpc>
                <a:spcPct val="90000"/>
              </a:lnSpc>
              <a:spcBef>
                <a:spcPts val="1001"/>
              </a:spcBef>
            </a:pPr>
            <a:endParaRPr lang="lt-LT" sz="1300" b="0" strike="noStrike" spc="-1">
              <a:latin typeface="Arial"/>
            </a:endParaRPr>
          </a:p>
          <a:p>
            <a:pPr>
              <a:lnSpc>
                <a:spcPct val="90000"/>
              </a:lnSpc>
              <a:spcBef>
                <a:spcPts val="1001"/>
              </a:spcBef>
            </a:pPr>
            <a:endParaRPr lang="lt-LT" sz="1300" b="0" strike="noStrike" spc="-1">
              <a:latin typeface="Arial"/>
            </a:endParaRPr>
          </a:p>
        </p:txBody>
      </p:sp>
      <p:grpSp>
        <p:nvGrpSpPr>
          <p:cNvPr id="356" name="Group 2"/>
          <p:cNvGrpSpPr/>
          <p:nvPr/>
        </p:nvGrpSpPr>
        <p:grpSpPr>
          <a:xfrm>
            <a:off x="480240" y="914400"/>
            <a:ext cx="1833480" cy="462600"/>
            <a:chOff x="480240" y="914400"/>
            <a:chExt cx="1833480" cy="462600"/>
          </a:xfrm>
        </p:grpSpPr>
        <p:sp>
          <p:nvSpPr>
            <p:cNvPr id="357" name="CustomShape 3"/>
            <p:cNvSpPr/>
            <p:nvPr/>
          </p:nvSpPr>
          <p:spPr>
            <a:xfrm>
              <a:off x="480240" y="914400"/>
              <a:ext cx="1833480" cy="46260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58" name="CustomShape 4"/>
            <p:cNvSpPr/>
            <p:nvPr/>
          </p:nvSpPr>
          <p:spPr>
            <a:xfrm>
              <a:off x="594000" y="978840"/>
              <a:ext cx="1605960" cy="333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59" name="Picture Placeholder 2"/>
          <p:cNvPicPr/>
          <p:nvPr/>
        </p:nvPicPr>
        <p:blipFill>
          <a:blip r:embed="rId2"/>
          <a:stretch/>
        </p:blipFill>
        <p:spPr>
          <a:xfrm>
            <a:off x="479880" y="1441440"/>
            <a:ext cx="11230200" cy="5226480"/>
          </a:xfrm>
          <a:prstGeom prst="rect">
            <a:avLst/>
          </a:prstGeom>
          <a:ln w="12600">
            <a:noFill/>
          </a:ln>
        </p:spPr>
      </p:pic>
      <p:sp>
        <p:nvSpPr>
          <p:cNvPr id="360"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D006CB57-D22B-AA80-3B71-6AD9B32C555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23</a:t>
            </a:r>
            <a:endParaRPr lang="en-LT" b="1" dirty="0">
              <a:solidFill>
                <a:schemeClr val="bg1"/>
              </a:solidFill>
              <a:latin typefac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latin typeface="Arial"/>
            </a:endParaRPr>
          </a:p>
        </p:txBody>
      </p:sp>
      <p:sp>
        <p:nvSpPr>
          <p:cNvPr id="2" name="TextShape 5">
            <a:extLst>
              <a:ext uri="{FF2B5EF4-FFF2-40B4-BE49-F238E27FC236}">
                <a16:creationId xmlns:a16="http://schemas.microsoft.com/office/drawing/2014/main" id="{D847FE84-EEB6-1103-6026-D67908D59E66}"/>
              </a:ext>
            </a:extLst>
          </p:cNvPr>
          <p:cNvSpPr txBox="1"/>
          <p:nvPr/>
        </p:nvSpPr>
        <p:spPr>
          <a:xfrm>
            <a:off x="7502760" y="1387272"/>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u="sng" strike="noStrike" spc="-1" dirty="0">
                <a:solidFill>
                  <a:srgbClr val="0000FF"/>
                </a:solidFill>
                <a:uFillTx/>
                <a:latin typeface="Arial"/>
                <a:ea typeface="Arial"/>
              </a:rPr>
              <a:t>https://</a:t>
            </a:r>
            <a:r>
              <a:rPr lang="lt-LT" sz="1600" u="sng" strike="noStrike" spc="-1" dirty="0" err="1">
                <a:solidFill>
                  <a:srgbClr val="0000FF"/>
                </a:solidFill>
                <a:uFillTx/>
                <a:latin typeface="Arial"/>
                <a:ea typeface="Arial"/>
              </a:rPr>
              <a:t>github.com</a:t>
            </a:r>
            <a:r>
              <a:rPr lang="lt-LT" sz="1600" u="sng" strike="noStrike" spc="-1" dirty="0">
                <a:solidFill>
                  <a:srgbClr val="0000FF"/>
                </a:solidFill>
                <a:uFillTx/>
                <a:latin typeface="Arial"/>
                <a:ea typeface="Arial"/>
              </a:rPr>
              <a:t>/aurimas13/</a:t>
            </a:r>
            <a:r>
              <a:rPr lang="lt-LT" sz="1600" u="sng" strike="noStrike" spc="-1" dirty="0" err="1">
                <a:solidFill>
                  <a:srgbClr val="0000FF"/>
                </a:solidFill>
                <a:uFillTx/>
                <a:latin typeface="Arial"/>
                <a:ea typeface="Arial"/>
              </a:rPr>
              <a:t>Python-Beginner-Course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tree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main</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Programs</a:t>
            </a:r>
            <a:endParaRPr lang="lt-LT" sz="1600" strike="noStrike" spc="-1" dirty="0">
              <a:solidFill>
                <a:srgbClr val="000000"/>
              </a:solidFill>
              <a:latin typeface="Arial"/>
            </a:endParaRPr>
          </a:p>
        </p:txBody>
      </p:sp>
      <p:sp>
        <p:nvSpPr>
          <p:cNvPr id="3" name="TextShape 2">
            <a:extLst>
              <a:ext uri="{FF2B5EF4-FFF2-40B4-BE49-F238E27FC236}">
                <a16:creationId xmlns:a16="http://schemas.microsoft.com/office/drawing/2014/main" id="{47A7D9B1-02AB-2DB3-59B4-5D2BD62A4FB9}"/>
              </a:ext>
            </a:extLst>
          </p:cNvPr>
          <p:cNvSpPr txBox="1"/>
          <p:nvPr/>
        </p:nvSpPr>
        <p:spPr>
          <a:xfrm>
            <a:off x="3281760" y="1387272"/>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pirmadienį)</a:t>
            </a:r>
            <a:endParaRPr lang="lt-LT" sz="1600" strike="noStrike" spc="-1" dirty="0">
              <a:solidFill>
                <a:srgbClr val="000000"/>
              </a:solidFill>
              <a:latin typeface="Arial"/>
            </a:endParaRPr>
          </a:p>
        </p:txBody>
      </p:sp>
      <p:sp>
        <p:nvSpPr>
          <p:cNvPr id="5" name="CustomShape 1">
            <a:extLst>
              <a:ext uri="{FF2B5EF4-FFF2-40B4-BE49-F238E27FC236}">
                <a16:creationId xmlns:a16="http://schemas.microsoft.com/office/drawing/2014/main" id="{0B217D52-EB19-D7F6-4E87-B82E8434102B}"/>
              </a:ext>
            </a:extLst>
          </p:cNvPr>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000000"/>
                </a:solidFill>
                <a:latin typeface="Arial"/>
                <a:ea typeface="Arial"/>
              </a:rPr>
              <a:t>18</a:t>
            </a:r>
            <a:r>
              <a:rPr lang="lt-LT" sz="1300" b="0" strike="noStrike" spc="-1" dirty="0">
                <a:solidFill>
                  <a:srgbClr val="000000"/>
                </a:solidFill>
                <a:latin typeface="Arial"/>
                <a:ea typeface="Arial"/>
              </a:rPr>
              <a:t> paskaita. </a:t>
            </a:r>
            <a:r>
              <a:rPr lang="lt-LT" sz="1300" spc="-1" dirty="0" err="1">
                <a:solidFill>
                  <a:srgbClr val="000000"/>
                </a:solidFill>
                <a:latin typeface="Arial"/>
                <a:ea typeface="Arial"/>
              </a:rPr>
              <a:t>Flask</a:t>
            </a:r>
            <a:r>
              <a:rPr lang="lt-LT" sz="1300" spc="-1" dirty="0">
                <a:solidFill>
                  <a:srgbClr val="000000"/>
                </a:solidFill>
                <a:latin typeface="Arial"/>
                <a:ea typeface="Arial"/>
              </a:rPr>
              <a:t> (įžanga)</a:t>
            </a:r>
            <a:endParaRPr lang="lt-LT" sz="1300" b="0" strike="noStrike" spc="-1" dirty="0">
              <a:latin typeface="Arial"/>
            </a:endParaRPr>
          </a:p>
        </p:txBody>
      </p:sp>
    </p:spTree>
    <p:extLst>
      <p:ext uri="{BB962C8B-B14F-4D97-AF65-F5344CB8AC3E}">
        <p14:creationId xmlns:p14="http://schemas.microsoft.com/office/powerpoint/2010/main" val="408039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
          <p:cNvSpPr txBox="1">
            <a:spLocks noGrp="1"/>
          </p:cNvSpPr>
          <p:nvPr>
            <p:ph type="title"/>
          </p:nvPr>
        </p:nvSpPr>
        <p:spPr>
          <a:xfrm>
            <a:off x="480390" y="1371706"/>
            <a:ext cx="5615611" cy="4101247"/>
          </a:xfrm>
          <a:prstGeom prst="rect">
            <a:avLst/>
          </a:prstGeom>
        </p:spPr>
        <p:txBody>
          <a:bodyPr lIns="45719" tIns="45720" rIns="45719" bIns="45720" anchor="t">
            <a:normAutofit/>
          </a:bodyPr>
          <a:lstStyle/>
          <a:p>
            <a:r>
              <a:rPr lang="lt-LT" dirty="0" err="1"/>
              <a:t>Python</a:t>
            </a:r>
            <a:r>
              <a:rPr lang="lt-LT" dirty="0"/>
              <a:t> </a:t>
            </a:r>
            <a:r>
              <a:rPr lang="lt-LT" dirty="0" err="1"/>
              <a:t>web</a:t>
            </a:r>
            <a:r>
              <a:rPr lang="lt-LT" dirty="0"/>
              <a:t> </a:t>
            </a:r>
            <a:r>
              <a:rPr lang="lt-LT" dirty="0" err="1"/>
              <a:t>framework'as</a:t>
            </a:r>
            <a:r>
              <a:rPr lang="lt-LT" dirty="0"/>
              <a:t> - </a:t>
            </a:r>
            <a:r>
              <a:rPr lang="lt-LT" dirty="0" err="1"/>
              <a:t>Flask</a:t>
            </a:r>
            <a:endParaRPr lang="lt-LT" dirty="0"/>
          </a:p>
          <a:p>
            <a:endParaRPr lang="lt-LT" dirty="0"/>
          </a:p>
          <a:p>
            <a:endParaRPr lang="lt-LT" dirty="0"/>
          </a:p>
          <a:p>
            <a:endParaRPr dirty="0"/>
          </a:p>
        </p:txBody>
      </p:sp>
      <p:sp>
        <p:nvSpPr>
          <p:cNvPr id="175" name="Content Placeholder 2"/>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18 paskaita. </a:t>
            </a:r>
            <a:r>
              <a:rPr lang="lt-LT" dirty="0" err="1"/>
              <a:t>Flask</a:t>
            </a:r>
            <a:r>
              <a:rPr lang="lt-LT" dirty="0"/>
              <a:t> (įžanga)</a:t>
            </a:r>
            <a:endParaRPr lang="en-US" dirty="0"/>
          </a:p>
          <a:p>
            <a:endParaRPr lang="en-US" dirty="0"/>
          </a:p>
          <a:p>
            <a:endParaRPr dirty="0"/>
          </a:p>
        </p:txBody>
      </p:sp>
      <p:sp>
        <p:nvSpPr>
          <p:cNvPr id="176" name="Text Placeholder 3"/>
          <p:cNvSpPr>
            <a:spLocks noGrp="1"/>
          </p:cNvSpPr>
          <p:nvPr>
            <p:ph type="body" idx="21"/>
          </p:nvPr>
        </p:nvSpPr>
        <p:spPr>
          <a:xfrm>
            <a:off x="5992413" y="1371706"/>
            <a:ext cx="5718574" cy="50672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p>
            <a:r>
              <a:rPr lang="en-US" dirty="0"/>
              <a:t>Flask </a:t>
            </a:r>
            <a:r>
              <a:rPr lang="en-US" dirty="0" err="1"/>
              <a:t>yra</a:t>
            </a:r>
            <a:r>
              <a:rPr lang="en-US" dirty="0"/>
              <a:t> </a:t>
            </a:r>
            <a:r>
              <a:rPr lang="en-US" dirty="0" err="1"/>
              <a:t>populiariausias</a:t>
            </a:r>
            <a:r>
              <a:rPr lang="en-US" dirty="0"/>
              <a:t> </a:t>
            </a:r>
            <a:r>
              <a:rPr lang="en-US" dirty="0" err="1"/>
              <a:t>python'o</a:t>
            </a:r>
            <a:r>
              <a:rPr lang="en-US" dirty="0"/>
              <a:t> </a:t>
            </a:r>
            <a:r>
              <a:rPr lang="en-US" dirty="0" err="1"/>
              <a:t>microframework'as</a:t>
            </a:r>
            <a:r>
              <a:rPr lang="en-US" dirty="0"/>
              <a:t>. </a:t>
            </a:r>
            <a:r>
              <a:rPr lang="en-US" dirty="0" err="1"/>
              <a:t>Jeigu</a:t>
            </a:r>
            <a:r>
              <a:rPr lang="en-US" dirty="0"/>
              <a:t> </a:t>
            </a:r>
            <a:r>
              <a:rPr lang="en-US" dirty="0" err="1"/>
              <a:t>projektas</a:t>
            </a:r>
            <a:r>
              <a:rPr lang="en-US" dirty="0"/>
              <a:t> </a:t>
            </a:r>
            <a:r>
              <a:rPr lang="en-US" dirty="0" err="1"/>
              <a:t>nėra</a:t>
            </a:r>
            <a:r>
              <a:rPr lang="en-US" dirty="0"/>
              <a:t> </a:t>
            </a:r>
            <a:r>
              <a:rPr lang="en-US" dirty="0" err="1"/>
              <a:t>labai</a:t>
            </a:r>
            <a:r>
              <a:rPr lang="en-US" dirty="0"/>
              <a:t> </a:t>
            </a:r>
            <a:r>
              <a:rPr lang="en-US" dirty="0" err="1"/>
              <a:t>didelis</a:t>
            </a:r>
            <a:r>
              <a:rPr lang="en-US" dirty="0"/>
              <a:t>, </a:t>
            </a:r>
            <a:r>
              <a:rPr lang="en-US" dirty="0" err="1"/>
              <a:t>arba</a:t>
            </a:r>
            <a:r>
              <a:rPr lang="en-US" dirty="0"/>
              <a:t> </a:t>
            </a:r>
            <a:r>
              <a:rPr lang="en-US" dirty="0" err="1"/>
              <a:t>tiesiog</a:t>
            </a:r>
            <a:r>
              <a:rPr lang="en-US" dirty="0"/>
              <a:t> </a:t>
            </a:r>
            <a:r>
              <a:rPr lang="en-US" dirty="0" err="1"/>
              <a:t>norime</a:t>
            </a:r>
            <a:r>
              <a:rPr lang="en-US" dirty="0"/>
              <a:t> </a:t>
            </a:r>
            <a:r>
              <a:rPr lang="en-US" dirty="0" err="1"/>
              <a:t>pasidaryti</a:t>
            </a:r>
            <a:r>
              <a:rPr lang="en-US" dirty="0"/>
              <a:t> </a:t>
            </a:r>
            <a:r>
              <a:rPr lang="en-US" dirty="0" err="1"/>
              <a:t>kažkokį</a:t>
            </a:r>
            <a:r>
              <a:rPr lang="en-US" dirty="0"/>
              <a:t> GUI per </a:t>
            </a:r>
            <a:r>
              <a:rPr lang="en-US" dirty="0" err="1"/>
              <a:t>naršyklę</a:t>
            </a:r>
            <a:r>
              <a:rPr lang="en-US" dirty="0"/>
              <a:t>, </a:t>
            </a:r>
            <a:r>
              <a:rPr lang="en-US" dirty="0" err="1"/>
              <a:t>kažką</a:t>
            </a:r>
            <a:r>
              <a:rPr lang="en-US" dirty="0"/>
              <a:t> </a:t>
            </a:r>
            <a:r>
              <a:rPr lang="en-US" dirty="0" err="1"/>
              <a:t>greitai</a:t>
            </a:r>
            <a:r>
              <a:rPr lang="en-US" dirty="0"/>
              <a:t> </a:t>
            </a:r>
            <a:r>
              <a:rPr lang="en-US" dirty="0" err="1"/>
              <a:t>prototipuoti</a:t>
            </a:r>
            <a:r>
              <a:rPr lang="en-US" dirty="0"/>
              <a:t>, Flask </a:t>
            </a:r>
            <a:r>
              <a:rPr lang="en-US" dirty="0" err="1"/>
              <a:t>yra</a:t>
            </a:r>
            <a:r>
              <a:rPr lang="en-US" dirty="0"/>
              <a:t> </a:t>
            </a:r>
            <a:r>
              <a:rPr lang="en-US" dirty="0" err="1"/>
              <a:t>labai</a:t>
            </a:r>
            <a:r>
              <a:rPr lang="en-US" dirty="0"/>
              <a:t> </a:t>
            </a:r>
            <a:r>
              <a:rPr lang="en-US" dirty="0" err="1"/>
              <a:t>geras</a:t>
            </a:r>
            <a:r>
              <a:rPr lang="en-US" dirty="0"/>
              <a:t> </a:t>
            </a:r>
            <a:r>
              <a:rPr lang="en-US" dirty="0" err="1"/>
              <a:t>pasirinkimas</a:t>
            </a:r>
            <a:r>
              <a:rPr lang="en-US" dirty="0"/>
              <a:t>. </a:t>
            </a:r>
            <a:r>
              <a:rPr lang="en-US" dirty="0" err="1"/>
              <a:t>Su</a:t>
            </a:r>
            <a:r>
              <a:rPr lang="en-US" dirty="0"/>
              <a:t> flask </a:t>
            </a:r>
            <a:r>
              <a:rPr lang="en-US" dirty="0" err="1"/>
              <a:t>yra</a:t>
            </a:r>
            <a:r>
              <a:rPr lang="en-US" dirty="0"/>
              <a:t> </a:t>
            </a:r>
            <a:r>
              <a:rPr lang="en-US" dirty="0" err="1"/>
              <a:t>pakankamai</a:t>
            </a:r>
            <a:r>
              <a:rPr lang="en-US" dirty="0"/>
              <a:t> </a:t>
            </a:r>
            <a:r>
              <a:rPr lang="en-US" dirty="0" err="1"/>
              <a:t>paprasta</a:t>
            </a:r>
            <a:r>
              <a:rPr lang="en-US" dirty="0"/>
              <a:t> </a:t>
            </a:r>
            <a:r>
              <a:rPr lang="en-US" dirty="0" err="1"/>
              <a:t>gaminti</a:t>
            </a:r>
            <a:r>
              <a:rPr lang="en-US" dirty="0"/>
              <a:t> API's. </a:t>
            </a:r>
          </a:p>
          <a:p>
            <a:pPr marL="285750" indent="-285750">
              <a:buFont typeface="Arial"/>
              <a:buChar char="•"/>
            </a:pPr>
            <a:endParaRPr lang="en-US" dirty="0"/>
          </a:p>
          <a:p>
            <a:endParaRPr dirty="0"/>
          </a:p>
        </p:txBody>
      </p:sp>
      <p:sp>
        <p:nvSpPr>
          <p:cNvPr id="2" name="TextBox 1">
            <a:extLst>
              <a:ext uri="{FF2B5EF4-FFF2-40B4-BE49-F238E27FC236}">
                <a16:creationId xmlns:a16="http://schemas.microsoft.com/office/drawing/2014/main" id="{DC1E8515-E7AB-340C-7382-4A482440CAA2}"/>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extLst>
      <p:ext uri="{BB962C8B-B14F-4D97-AF65-F5344CB8AC3E}">
        <p14:creationId xmlns:p14="http://schemas.microsoft.com/office/powerpoint/2010/main" val="268805941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sukurti minimalią svetainę</a:t>
            </a:r>
            <a:endParaRPr lang="en-US" sz="3000" dirty="0"/>
          </a:p>
        </p:txBody>
      </p:sp>
      <p:pic>
        <p:nvPicPr>
          <p:cNvPr id="2" name="Picture 2" descr="Graphical user interface, text&#10;&#10;Description automatically generated">
            <a:extLst>
              <a:ext uri="{FF2B5EF4-FFF2-40B4-BE49-F238E27FC236}">
                <a16:creationId xmlns:a16="http://schemas.microsoft.com/office/drawing/2014/main" id="{E978019B-FE4D-4102-83A1-B71B715D0A3D}"/>
              </a:ext>
            </a:extLst>
          </p:cNvPr>
          <p:cNvPicPr>
            <a:picLocks noChangeAspect="1"/>
          </p:cNvPicPr>
          <p:nvPr/>
        </p:nvPicPr>
        <p:blipFill>
          <a:blip r:embed="rId3"/>
          <a:stretch>
            <a:fillRect/>
          </a:stretch>
        </p:blipFill>
        <p:spPr>
          <a:xfrm>
            <a:off x="481660" y="2283635"/>
            <a:ext cx="4746977" cy="2695247"/>
          </a:xfrm>
          <a:prstGeom prst="rect">
            <a:avLst/>
          </a:prstGeom>
        </p:spPr>
      </p:pic>
      <p:sp>
        <p:nvSpPr>
          <p:cNvPr id="3" name="TextBox 2">
            <a:extLst>
              <a:ext uri="{FF2B5EF4-FFF2-40B4-BE49-F238E27FC236}">
                <a16:creationId xmlns:a16="http://schemas.microsoft.com/office/drawing/2014/main" id="{6D36F4B0-B183-82FE-DC0A-15463E3B3ADD}"/>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puslapyje atvaizduoti įvestą kintamąjį</a:t>
            </a:r>
            <a:endParaRPr lang="en-US" sz="3000"/>
          </a:p>
        </p:txBody>
      </p:sp>
      <p:pic>
        <p:nvPicPr>
          <p:cNvPr id="3" name="Picture 3" descr="Text&#10;&#10;Description automatically generated">
            <a:extLst>
              <a:ext uri="{FF2B5EF4-FFF2-40B4-BE49-F238E27FC236}">
                <a16:creationId xmlns:a16="http://schemas.microsoft.com/office/drawing/2014/main" id="{BEB4649A-612D-4952-BF3F-6A3CD7E6F732}"/>
              </a:ext>
            </a:extLst>
          </p:cNvPr>
          <p:cNvPicPr>
            <a:picLocks noChangeAspect="1"/>
          </p:cNvPicPr>
          <p:nvPr/>
        </p:nvPicPr>
        <p:blipFill>
          <a:blip r:embed="rId3"/>
          <a:stretch>
            <a:fillRect/>
          </a:stretch>
        </p:blipFill>
        <p:spPr>
          <a:xfrm>
            <a:off x="1087144" y="2005306"/>
            <a:ext cx="3583046" cy="3345979"/>
          </a:xfrm>
          <a:prstGeom prst="rect">
            <a:avLst/>
          </a:prstGeom>
        </p:spPr>
      </p:pic>
      <p:sp>
        <p:nvSpPr>
          <p:cNvPr id="2" name="TextBox 1">
            <a:extLst>
              <a:ext uri="{FF2B5EF4-FFF2-40B4-BE49-F238E27FC236}">
                <a16:creationId xmlns:a16="http://schemas.microsoft.com/office/drawing/2014/main" id="{2CB721E5-C6E1-7276-8EB4-80E73FD66C9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extLst>
      <p:ext uri="{BB962C8B-B14F-4D97-AF65-F5344CB8AC3E}">
        <p14:creationId xmlns:p14="http://schemas.microsoft.com/office/powerpoint/2010/main" val="181898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sukurti ir panaudoti HTML šabloną</a:t>
            </a:r>
            <a:endParaRPr lang="en-US" sz="3000"/>
          </a:p>
        </p:txBody>
      </p:sp>
      <p:pic>
        <p:nvPicPr>
          <p:cNvPr id="2" name="Picture 3" descr="Graphical user interface, text, application&#10;&#10;Description automatically generated">
            <a:extLst>
              <a:ext uri="{FF2B5EF4-FFF2-40B4-BE49-F238E27FC236}">
                <a16:creationId xmlns:a16="http://schemas.microsoft.com/office/drawing/2014/main" id="{4A759A8B-00AB-4D03-AA3E-0C48EF9E0883}"/>
              </a:ext>
            </a:extLst>
          </p:cNvPr>
          <p:cNvPicPr>
            <a:picLocks noChangeAspect="1"/>
          </p:cNvPicPr>
          <p:nvPr/>
        </p:nvPicPr>
        <p:blipFill>
          <a:blip r:embed="rId3"/>
          <a:stretch>
            <a:fillRect/>
          </a:stretch>
        </p:blipFill>
        <p:spPr>
          <a:xfrm>
            <a:off x="1149585" y="1458639"/>
            <a:ext cx="3044237" cy="1861685"/>
          </a:xfrm>
          <a:prstGeom prst="rect">
            <a:avLst/>
          </a:prstGeom>
        </p:spPr>
      </p:pic>
      <p:sp>
        <p:nvSpPr>
          <p:cNvPr id="4" name="TextBox 3">
            <a:extLst>
              <a:ext uri="{FF2B5EF4-FFF2-40B4-BE49-F238E27FC236}">
                <a16:creationId xmlns:a16="http://schemas.microsoft.com/office/drawing/2014/main" id="{8965E71E-AD09-491E-A26D-21EE81572D22}"/>
              </a:ext>
            </a:extLst>
          </p:cNvPr>
          <p:cNvSpPr txBox="1"/>
          <p:nvPr/>
        </p:nvSpPr>
        <p:spPr>
          <a:xfrm>
            <a:off x="1300103" y="980251"/>
            <a:ext cx="2743200"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rPr>
              <a:t>main.py failas:</a:t>
            </a:r>
            <a:endParaRPr lang="en-US" dirty="0">
              <a:solidFill>
                <a:schemeClr val="bg1"/>
              </a:solidFill>
            </a:endParaRPr>
          </a:p>
        </p:txBody>
      </p:sp>
      <p:pic>
        <p:nvPicPr>
          <p:cNvPr id="5" name="Picture 5" descr="Graphical user interface, text, application&#10;&#10;Description automatically generated">
            <a:extLst>
              <a:ext uri="{FF2B5EF4-FFF2-40B4-BE49-F238E27FC236}">
                <a16:creationId xmlns:a16="http://schemas.microsoft.com/office/drawing/2014/main" id="{62A631F8-12CC-4540-A56C-48A896BE3768}"/>
              </a:ext>
            </a:extLst>
          </p:cNvPr>
          <p:cNvPicPr>
            <a:picLocks noChangeAspect="1"/>
          </p:cNvPicPr>
          <p:nvPr/>
        </p:nvPicPr>
        <p:blipFill>
          <a:blip r:embed="rId4"/>
          <a:stretch>
            <a:fillRect/>
          </a:stretch>
        </p:blipFill>
        <p:spPr>
          <a:xfrm>
            <a:off x="1165520" y="4141376"/>
            <a:ext cx="3049999" cy="2422877"/>
          </a:xfrm>
          <a:prstGeom prst="rect">
            <a:avLst/>
          </a:prstGeom>
        </p:spPr>
      </p:pic>
      <p:sp>
        <p:nvSpPr>
          <p:cNvPr id="9" name="TextBox 8">
            <a:extLst>
              <a:ext uri="{FF2B5EF4-FFF2-40B4-BE49-F238E27FC236}">
                <a16:creationId xmlns:a16="http://schemas.microsoft.com/office/drawing/2014/main" id="{793BA1E1-B7B4-41E8-A425-1DA3B9035FC4}"/>
              </a:ext>
            </a:extLst>
          </p:cNvPr>
          <p:cNvSpPr txBox="1"/>
          <p:nvPr/>
        </p:nvSpPr>
        <p:spPr>
          <a:xfrm>
            <a:off x="914399" y="3698992"/>
            <a:ext cx="3542829"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rPr>
              <a:t>templates/index.html</a:t>
            </a:r>
            <a:r>
              <a:rPr lang="en-US" dirty="0">
                <a:solidFill>
                  <a:schemeClr val="bg1"/>
                </a:solidFill>
              </a:rPr>
              <a:t> failas:</a:t>
            </a:r>
          </a:p>
        </p:txBody>
      </p:sp>
      <p:sp>
        <p:nvSpPr>
          <p:cNvPr id="3" name="TextBox 2">
            <a:extLst>
              <a:ext uri="{FF2B5EF4-FFF2-40B4-BE49-F238E27FC236}">
                <a16:creationId xmlns:a16="http://schemas.microsoft.com/office/drawing/2014/main" id="{1BADE7FC-F6E5-2625-989E-C1585BB2BB0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extLst>
      <p:ext uri="{BB962C8B-B14F-4D97-AF65-F5344CB8AC3E}">
        <p14:creationId xmlns:p14="http://schemas.microsoft.com/office/powerpoint/2010/main" val="3162338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Į šabloną galime įdėti logikos</a:t>
            </a:r>
            <a:endParaRPr lang="en-US"/>
          </a:p>
        </p:txBody>
      </p:sp>
      <p:pic>
        <p:nvPicPr>
          <p:cNvPr id="3" name="Picture 5" descr="Text, letter&#10;&#10;Description automatically generated">
            <a:extLst>
              <a:ext uri="{FF2B5EF4-FFF2-40B4-BE49-F238E27FC236}">
                <a16:creationId xmlns:a16="http://schemas.microsoft.com/office/drawing/2014/main" id="{29367D24-F652-4834-8F5C-D9B59D03073A}"/>
              </a:ext>
            </a:extLst>
          </p:cNvPr>
          <p:cNvPicPr>
            <a:picLocks noChangeAspect="1"/>
          </p:cNvPicPr>
          <p:nvPr/>
        </p:nvPicPr>
        <p:blipFill>
          <a:blip r:embed="rId3"/>
          <a:stretch>
            <a:fillRect/>
          </a:stretch>
        </p:blipFill>
        <p:spPr>
          <a:xfrm>
            <a:off x="1038343" y="1619309"/>
            <a:ext cx="3859388" cy="4437825"/>
          </a:xfrm>
          <a:prstGeom prst="rect">
            <a:avLst/>
          </a:prstGeom>
        </p:spPr>
      </p:pic>
      <p:sp>
        <p:nvSpPr>
          <p:cNvPr id="2" name="TextBox 1">
            <a:extLst>
              <a:ext uri="{FF2B5EF4-FFF2-40B4-BE49-F238E27FC236}">
                <a16:creationId xmlns:a16="http://schemas.microsoft.com/office/drawing/2014/main" id="{A18CA91C-B339-C4E3-D21C-50EA54766BA8}"/>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extLst>
      <p:ext uri="{BB962C8B-B14F-4D97-AF65-F5344CB8AC3E}">
        <p14:creationId xmlns:p14="http://schemas.microsoft.com/office/powerpoint/2010/main" val="129959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kintamuosius perkelti į šabloną</a:t>
            </a:r>
            <a:endParaRPr lang="en-US" sz="3000"/>
          </a:p>
        </p:txBody>
      </p:sp>
      <p:sp>
        <p:nvSpPr>
          <p:cNvPr id="4" name="TextBox 3">
            <a:extLst>
              <a:ext uri="{FF2B5EF4-FFF2-40B4-BE49-F238E27FC236}">
                <a16:creationId xmlns:a16="http://schemas.microsoft.com/office/drawing/2014/main" id="{8965E71E-AD09-491E-A26D-21EE81572D22}"/>
              </a:ext>
            </a:extLst>
          </p:cNvPr>
          <p:cNvSpPr txBox="1"/>
          <p:nvPr/>
        </p:nvSpPr>
        <p:spPr>
          <a:xfrm>
            <a:off x="1619955" y="1027288"/>
            <a:ext cx="2743200"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main.py failas:</a:t>
            </a:r>
            <a:endParaRPr lang="en-US" dirty="0">
              <a:solidFill>
                <a:schemeClr val="bg1"/>
              </a:solidFill>
            </a:endParaRPr>
          </a:p>
        </p:txBody>
      </p:sp>
      <p:sp>
        <p:nvSpPr>
          <p:cNvPr id="9" name="TextBox 8">
            <a:extLst>
              <a:ext uri="{FF2B5EF4-FFF2-40B4-BE49-F238E27FC236}">
                <a16:creationId xmlns:a16="http://schemas.microsoft.com/office/drawing/2014/main" id="{793BA1E1-B7B4-41E8-A425-1DA3B9035FC4}"/>
              </a:ext>
            </a:extLst>
          </p:cNvPr>
          <p:cNvSpPr txBox="1"/>
          <p:nvPr/>
        </p:nvSpPr>
        <p:spPr>
          <a:xfrm>
            <a:off x="1074325" y="3680177"/>
            <a:ext cx="3542829"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templates/index.html</a:t>
            </a:r>
            <a:r>
              <a:rPr lang="en-US" dirty="0">
                <a:solidFill>
                  <a:schemeClr val="bg1"/>
                </a:solidFill>
              </a:rPr>
              <a:t> failas:</a:t>
            </a:r>
          </a:p>
        </p:txBody>
      </p:sp>
      <p:pic>
        <p:nvPicPr>
          <p:cNvPr id="3" name="Picture 5" descr="Graphical user interface, text, application&#10;&#10;Description automatically generated">
            <a:extLst>
              <a:ext uri="{FF2B5EF4-FFF2-40B4-BE49-F238E27FC236}">
                <a16:creationId xmlns:a16="http://schemas.microsoft.com/office/drawing/2014/main" id="{3F17E6D5-36F0-48AB-9F9A-1AD2D99C8C97}"/>
              </a:ext>
            </a:extLst>
          </p:cNvPr>
          <p:cNvPicPr>
            <a:picLocks noChangeAspect="1"/>
          </p:cNvPicPr>
          <p:nvPr/>
        </p:nvPicPr>
        <p:blipFill>
          <a:blip r:embed="rId3"/>
          <a:stretch>
            <a:fillRect/>
          </a:stretch>
        </p:blipFill>
        <p:spPr>
          <a:xfrm>
            <a:off x="679215" y="1478025"/>
            <a:ext cx="3872088" cy="1945208"/>
          </a:xfrm>
          <a:prstGeom prst="rect">
            <a:avLst/>
          </a:prstGeom>
        </p:spPr>
      </p:pic>
      <p:pic>
        <p:nvPicPr>
          <p:cNvPr id="6" name="Picture 6" descr="Text, letter&#10;&#10;Description automatically generated">
            <a:extLst>
              <a:ext uri="{FF2B5EF4-FFF2-40B4-BE49-F238E27FC236}">
                <a16:creationId xmlns:a16="http://schemas.microsoft.com/office/drawing/2014/main" id="{17C7688C-C15E-4E03-B1B6-7DB6A2EE86F9}"/>
              </a:ext>
            </a:extLst>
          </p:cNvPr>
          <p:cNvPicPr>
            <a:picLocks noChangeAspect="1"/>
          </p:cNvPicPr>
          <p:nvPr/>
        </p:nvPicPr>
        <p:blipFill>
          <a:blip r:embed="rId4"/>
          <a:stretch>
            <a:fillRect/>
          </a:stretch>
        </p:blipFill>
        <p:spPr>
          <a:xfrm>
            <a:off x="1486547" y="4137848"/>
            <a:ext cx="2257425" cy="2514600"/>
          </a:xfrm>
          <a:prstGeom prst="rect">
            <a:avLst/>
          </a:prstGeom>
        </p:spPr>
      </p:pic>
      <p:sp>
        <p:nvSpPr>
          <p:cNvPr id="2" name="TextBox 1">
            <a:extLst>
              <a:ext uri="{FF2B5EF4-FFF2-40B4-BE49-F238E27FC236}">
                <a16:creationId xmlns:a16="http://schemas.microsoft.com/office/drawing/2014/main" id="{B945C747-8F88-121A-765F-19311213FFCC}"/>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extLst>
      <p:ext uri="{BB962C8B-B14F-4D97-AF65-F5344CB8AC3E}">
        <p14:creationId xmlns:p14="http://schemas.microsoft.com/office/powerpoint/2010/main" val="3781873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perduoti duomenis iš svetainės į programą</a:t>
            </a:r>
            <a:endParaRPr lang="en-US" sz="300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app.py faile</a:t>
            </a:r>
            <a:endParaRPr lang="en-US" dirty="0"/>
          </a:p>
        </p:txBody>
      </p:sp>
      <p:pic>
        <p:nvPicPr>
          <p:cNvPr id="2" name="Picture 3" descr="Text&#10;&#10;Description automatically generated">
            <a:extLst>
              <a:ext uri="{FF2B5EF4-FFF2-40B4-BE49-F238E27FC236}">
                <a16:creationId xmlns:a16="http://schemas.microsoft.com/office/drawing/2014/main" id="{2D58154C-A07E-4E84-A8DE-780C5302472C}"/>
              </a:ext>
            </a:extLst>
          </p:cNvPr>
          <p:cNvPicPr>
            <a:picLocks noChangeAspect="1"/>
          </p:cNvPicPr>
          <p:nvPr/>
        </p:nvPicPr>
        <p:blipFill>
          <a:blip r:embed="rId3"/>
          <a:stretch>
            <a:fillRect/>
          </a:stretch>
        </p:blipFill>
        <p:spPr>
          <a:xfrm>
            <a:off x="556919" y="2270064"/>
            <a:ext cx="4869274" cy="2712983"/>
          </a:xfrm>
          <a:prstGeom prst="rect">
            <a:avLst/>
          </a:prstGeom>
        </p:spPr>
      </p:pic>
      <p:sp>
        <p:nvSpPr>
          <p:cNvPr id="3" name="TextBox 2">
            <a:extLst>
              <a:ext uri="{FF2B5EF4-FFF2-40B4-BE49-F238E27FC236}">
                <a16:creationId xmlns:a16="http://schemas.microsoft.com/office/drawing/2014/main" id="{2B0F8DFF-83FA-2B5C-B2A0-FBA3BB43168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extLst>
      <p:ext uri="{BB962C8B-B14F-4D97-AF65-F5344CB8AC3E}">
        <p14:creationId xmlns:p14="http://schemas.microsoft.com/office/powerpoint/2010/main" val="740564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AC6E20-3DF5-4A0A-9686-FD5BE90879E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E58B8CB-CD6C-4010-940C-8867B792F897}">
  <ds:schemaRefs>
    <ds:schemaRef ds:uri="http://schemas.microsoft.com/sharepoint/v3/contenttype/forms"/>
  </ds:schemaRefs>
</ds:datastoreItem>
</file>

<file path=customXml/itemProps3.xml><?xml version="1.0" encoding="utf-8"?>
<ds:datastoreItem xmlns:ds="http://schemas.openxmlformats.org/officeDocument/2006/customXml" ds:itemID="{34A69B33-703E-4E87-A3DD-A156ABDBEE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7913</TotalTime>
  <Words>6525</Words>
  <Application>Microsoft Macintosh PowerPoint</Application>
  <PresentationFormat>Widescreen</PresentationFormat>
  <Paragraphs>463</Paragraphs>
  <Slides>27</Slides>
  <Notes>21</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27</vt:i4>
      </vt:variant>
    </vt:vector>
  </HeadingPairs>
  <TitlesOfParts>
    <vt:vector size="39" baseType="lpstr">
      <vt:lpstr>Arial</vt:lpstr>
      <vt:lpstr>Calibri</vt:lpstr>
      <vt:lpstr>Söhne</vt:lpstr>
      <vt:lpstr>Symbol</vt:lpstr>
      <vt:lpstr>Wingdings</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Python web framework'as - Flask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 Nausedas</cp:lastModifiedBy>
  <cp:revision>1216</cp:revision>
  <dcterms:modified xsi:type="dcterms:W3CDTF">2023-08-16T17:36:05Z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20</vt:i4>
  </property>
  <property fmtid="{D5CDD505-2E9C-101B-9397-08002B2CF9AE}" pid="12" name="ContentTypeId">
    <vt:lpwstr>0x0101009ACC98F71C7CEB499EFDC29467EAFC60</vt:lpwstr>
  </property>
</Properties>
</file>