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 id="2147483726" r:id="rId10"/>
    <p:sldMasterId id="2147483733" r:id="rId11"/>
  </p:sldMasterIdLst>
  <p:notesMasterIdLst>
    <p:notesMasterId r:id="rId27"/>
  </p:notesMasterIdLst>
  <p:sldIdLst>
    <p:sldId id="256" r:id="rId12"/>
    <p:sldId id="257" r:id="rId13"/>
    <p:sldId id="276" r:id="rId14"/>
    <p:sldId id="277" r:id="rId15"/>
    <p:sldId id="278" r:id="rId16"/>
    <p:sldId id="258" r:id="rId17"/>
    <p:sldId id="280" r:id="rId18"/>
    <p:sldId id="281" r:id="rId19"/>
    <p:sldId id="282" r:id="rId20"/>
    <p:sldId id="283" r:id="rId21"/>
    <p:sldId id="284" r:id="rId22"/>
    <p:sldId id="285" r:id="rId23"/>
    <p:sldId id="271" r:id="rId24"/>
    <p:sldId id="286" r:id="rId25"/>
    <p:sldId id="279" r:id="rId2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98"/>
    <p:restoredTop sz="50884"/>
  </p:normalViewPr>
  <p:slideViewPr>
    <p:cSldViewPr snapToGrid="0">
      <p:cViewPr varScale="1">
        <p:scale>
          <a:sx n="61" d="100"/>
          <a:sy n="61" d="100"/>
        </p:scale>
        <p:origin x="10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9A5CF74-7217-D94E-B77F-74BB3929052E}" type="datetimeFigureOut">
              <a:rPr lang="en-LT" smtClean="0"/>
              <a:t>2023-08-16</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FC0C609-2BF5-CB46-AB22-4555537DB7DF}" type="slidenum">
              <a:rPr lang="en-LT" smtClean="0"/>
              <a:t>‹#›</a:t>
            </a:fld>
            <a:endParaRPr lang="en-LT"/>
          </a:p>
        </p:txBody>
      </p:sp>
    </p:spTree>
    <p:extLst>
      <p:ext uri="{BB962C8B-B14F-4D97-AF65-F5344CB8AC3E}">
        <p14:creationId xmlns:p14="http://schemas.microsoft.com/office/powerpoint/2010/main" val="194086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scm.com/download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el@pastas.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el@pastas.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ithub.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baigsime musu kursa su Versiju valdymo sistema (GIT) apie kuria siek tiek jau kalbejau. Taigi ()</a:t>
            </a:r>
          </a:p>
        </p:txBody>
      </p:sp>
      <p:sp>
        <p:nvSpPr>
          <p:cNvPr id="4" name="Slide Number Placeholder 3"/>
          <p:cNvSpPr>
            <a:spLocks noGrp="1"/>
          </p:cNvSpPr>
          <p:nvPr>
            <p:ph type="sldNum" sz="quarter" idx="5"/>
          </p:nvPr>
        </p:nvSpPr>
        <p:spPr/>
        <p:txBody>
          <a:bodyPr/>
          <a:lstStyle/>
          <a:p>
            <a:fld id="{6FC0C609-2BF5-CB46-AB22-4555537DB7DF}" type="slidenum">
              <a:rPr lang="en-LT" smtClean="0"/>
              <a:t>1</a:t>
            </a:fld>
            <a:endParaRPr lang="en-LT"/>
          </a:p>
        </p:txBody>
      </p:sp>
    </p:spTree>
    <p:extLst>
      <p:ext uri="{BB962C8B-B14F-4D97-AF65-F5344CB8AC3E}">
        <p14:creationId xmlns:p14="http://schemas.microsoft.com/office/powerpoint/2010/main" val="10461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Dabar, kai turite sukurtą tuščią </a:t>
            </a:r>
            <a:r>
              <a:rPr lang="lt-LT" b="0" i="0" dirty="0" err="1">
                <a:effectLst/>
                <a:latin typeface="Söhne"/>
              </a:rPr>
              <a:t>repozitoriją</a:t>
            </a:r>
            <a:r>
              <a:rPr lang="lt-LT" b="0" i="0" dirty="0">
                <a:effectLst/>
                <a:latin typeface="Söhne"/>
              </a:rPr>
              <a:t> </a:t>
            </a:r>
            <a:r>
              <a:rPr lang="lt-LT" b="0" i="0" dirty="0" err="1">
                <a:effectLst/>
                <a:latin typeface="Söhne"/>
              </a:rPr>
              <a:t>GitHub</a:t>
            </a:r>
            <a:r>
              <a:rPr lang="lt-LT" b="0" i="0" dirty="0">
                <a:effectLst/>
                <a:latin typeface="Söhne"/>
              </a:rPr>
              <a:t> platformoje, svarbiausias žingsnis yra pridėti savo kodo ar kitus failus į šią </a:t>
            </a:r>
            <a:r>
              <a:rPr lang="lt-LT" b="0" i="0" dirty="0" err="1">
                <a:effectLst/>
                <a:latin typeface="Söhne"/>
              </a:rPr>
              <a:t>repozitoriją</a:t>
            </a:r>
            <a:r>
              <a:rPr lang="lt-LT" b="0" i="0" dirty="0">
                <a:effectLst/>
                <a:latin typeface="Söhne"/>
              </a:rPr>
              <a:t>. Norint pridėti failus į savo </a:t>
            </a:r>
            <a:r>
              <a:rPr lang="lt-LT" b="0" i="0" dirty="0" err="1">
                <a:effectLst/>
                <a:latin typeface="Söhne"/>
              </a:rPr>
              <a:t>GitHub</a:t>
            </a:r>
            <a:r>
              <a:rPr lang="lt-LT" b="0" i="0" dirty="0">
                <a:effectLst/>
                <a:latin typeface="Söhne"/>
              </a:rPr>
              <a:t> </a:t>
            </a:r>
            <a:r>
              <a:rPr lang="lt-LT" b="0" i="0" dirty="0" err="1">
                <a:effectLst/>
                <a:latin typeface="Söhne"/>
              </a:rPr>
              <a:t>repozitoriją</a:t>
            </a:r>
            <a:r>
              <a:rPr lang="lt-LT" b="0" i="0" dirty="0">
                <a:effectLst/>
                <a:latin typeface="Söhne"/>
              </a:rPr>
              <a:t>, reikės sekimų žingsnių:</a:t>
            </a:r>
          </a:p>
          <a:p>
            <a:pPr algn="l"/>
            <a:endParaRPr lang="lt-LT" b="1" i="0" dirty="0">
              <a:effectLst/>
              <a:latin typeface="Söhne"/>
            </a:endParaRPr>
          </a:p>
          <a:p>
            <a:pPr algn="l"/>
            <a:r>
              <a:rPr lang="lt-LT" b="1" i="0" dirty="0">
                <a:effectLst/>
                <a:latin typeface="Söhne"/>
              </a:rPr>
              <a:t>1. Atidarykite Windows konsolę:</a:t>
            </a:r>
            <a:r>
              <a:rPr lang="lt-LT" b="0" i="0" dirty="0">
                <a:effectLst/>
                <a:latin typeface="Söhne"/>
              </a:rPr>
              <a:t> Kad pereitumėte į aplanką, kuriame kursite projekto failus, įveskite cd </a:t>
            </a:r>
            <a:r>
              <a:rPr lang="lt-LT" b="0" i="0" dirty="0" err="1">
                <a:effectLst/>
                <a:latin typeface="Söhne"/>
              </a:rPr>
              <a:t>Desktop</a:t>
            </a:r>
            <a:r>
              <a:rPr lang="lt-LT" b="0" i="0" dirty="0">
                <a:effectLst/>
                <a:latin typeface="Söhne"/>
              </a:rPr>
              <a:t> jei norite dirbti tiesiai iš darbastalio. Tada paspauskite </a:t>
            </a:r>
            <a:r>
              <a:rPr lang="lt-LT" b="0" i="0" dirty="0" err="1">
                <a:effectLst/>
                <a:latin typeface="Söhne"/>
              </a:rPr>
              <a:t>Enter</a:t>
            </a:r>
            <a:r>
              <a:rPr lang="lt-LT" b="0" i="0" dirty="0">
                <a:effectLst/>
                <a:latin typeface="Söhne"/>
              </a:rPr>
              <a:t>.</a:t>
            </a:r>
          </a:p>
          <a:p>
            <a:pPr algn="l"/>
            <a:endParaRPr lang="lt-LT" b="1" i="0" dirty="0">
              <a:effectLst/>
              <a:latin typeface="Söhne"/>
            </a:endParaRPr>
          </a:p>
          <a:p>
            <a:pPr algn="l"/>
            <a:r>
              <a:rPr lang="lt-LT" b="1" i="0" dirty="0">
                <a:effectLst/>
                <a:latin typeface="Söhne"/>
              </a:rPr>
              <a:t>2. Sukurkite naują failą:</a:t>
            </a:r>
            <a:r>
              <a:rPr lang="lt-LT" b="0" i="0" dirty="0">
                <a:effectLst/>
                <a:latin typeface="Söhne"/>
              </a:rPr>
              <a:t> Tai galite padaryti naudodami komandą echo. Pavyzdžiui, norėdami sukurti naują </a:t>
            </a:r>
            <a:r>
              <a:rPr lang="lt-LT" b="0" i="0" dirty="0" err="1">
                <a:effectLst/>
                <a:latin typeface="Söhne"/>
              </a:rPr>
              <a:t>README.md</a:t>
            </a:r>
            <a:r>
              <a:rPr lang="lt-LT" b="0" i="0" dirty="0">
                <a:effectLst/>
                <a:latin typeface="Söhne"/>
              </a:rPr>
              <a:t> failą, įveskite komandą:</a:t>
            </a:r>
          </a:p>
          <a:p>
            <a:pPr algn="l"/>
            <a:r>
              <a:rPr lang="lt-LT" b="0" i="0" dirty="0">
                <a:solidFill>
                  <a:srgbClr val="E9950C"/>
                </a:solidFill>
                <a:effectLst/>
                <a:latin typeface="Söhne"/>
              </a:rPr>
              <a:t>echo</a:t>
            </a:r>
            <a:r>
              <a:rPr lang="lt-LT" b="0" i="0" dirty="0">
                <a:effectLst/>
                <a:latin typeface="Söhne"/>
              </a:rPr>
              <a:t> </a:t>
            </a:r>
            <a:r>
              <a:rPr lang="lt-LT" b="0" i="0" dirty="0">
                <a:solidFill>
                  <a:srgbClr val="00A67D"/>
                </a:solidFill>
                <a:effectLst/>
                <a:latin typeface="Söhne"/>
              </a:rPr>
              <a:t>"# </a:t>
            </a:r>
            <a:r>
              <a:rPr lang="lt-LT" b="0" i="0" dirty="0" err="1">
                <a:solidFill>
                  <a:srgbClr val="00A67D"/>
                </a:solidFill>
                <a:effectLst/>
                <a:latin typeface="Söhne"/>
              </a:rPr>
              <a:t>test</a:t>
            </a:r>
            <a:r>
              <a:rPr lang="lt-LT" b="0" i="0" dirty="0">
                <a:solidFill>
                  <a:srgbClr val="00A67D"/>
                </a:solidFill>
                <a:effectLst/>
                <a:latin typeface="Söhne"/>
              </a:rPr>
              <a:t>"</a:t>
            </a:r>
            <a:r>
              <a:rPr lang="lt-LT" b="0" i="0" dirty="0">
                <a:effectLst/>
                <a:latin typeface="Söhne"/>
              </a:rPr>
              <a:t> &gt;&gt; </a:t>
            </a:r>
            <a:r>
              <a:rPr lang="lt-LT" b="0" i="0" dirty="0" err="1">
                <a:effectLst/>
                <a:latin typeface="Söhne"/>
              </a:rPr>
              <a:t>README.md</a:t>
            </a:r>
            <a:r>
              <a:rPr lang="lt-LT" b="0" i="0" dirty="0">
                <a:effectLst/>
                <a:latin typeface="Söhne"/>
              </a:rPr>
              <a:t> </a:t>
            </a:r>
          </a:p>
          <a:p>
            <a:pPr algn="l"/>
            <a:endParaRPr lang="lt-LT" b="1" i="0" dirty="0">
              <a:effectLst/>
              <a:latin typeface="Söhne"/>
            </a:endParaRPr>
          </a:p>
          <a:p>
            <a:pPr algn="l"/>
            <a:r>
              <a:rPr lang="lt-LT" b="1" i="0" dirty="0">
                <a:effectLst/>
                <a:latin typeface="Söhne"/>
              </a:rPr>
              <a:t>3. Inicializuokite GIT katalogą:</a:t>
            </a:r>
            <a:r>
              <a:rPr lang="lt-LT" b="0" i="0" dirty="0">
                <a:effectLst/>
                <a:latin typeface="Söhne"/>
              </a:rPr>
              <a:t> Įveskite komandą:</a:t>
            </a:r>
          </a:p>
          <a:p>
            <a:pPr algn="l"/>
            <a:r>
              <a:rPr lang="lt-LT" b="0" i="0" dirty="0" err="1">
                <a:effectLst/>
                <a:latin typeface="Söhne"/>
              </a:rPr>
              <a:t>git</a:t>
            </a:r>
            <a:r>
              <a:rPr lang="lt-LT" b="0" i="0" dirty="0">
                <a:effectLst/>
                <a:latin typeface="Söhne"/>
              </a:rPr>
              <a:t> </a:t>
            </a:r>
            <a:r>
              <a:rPr lang="lt-LT" b="0" i="0" dirty="0" err="1">
                <a:effectLst/>
                <a:latin typeface="Söhne"/>
              </a:rPr>
              <a:t>init</a:t>
            </a:r>
            <a:r>
              <a:rPr lang="lt-LT" b="0" i="0" dirty="0">
                <a:effectLst/>
                <a:latin typeface="Söhne"/>
              </a:rPr>
              <a:t> </a:t>
            </a:r>
          </a:p>
          <a:p>
            <a:pPr algn="l"/>
            <a:r>
              <a:rPr lang="lt-LT" b="0" i="0" dirty="0">
                <a:effectLst/>
                <a:latin typeface="Söhne"/>
              </a:rPr>
              <a:t>Tai leis GIT stebėti pakeitimus šiame aplanke.</a:t>
            </a:r>
          </a:p>
          <a:p>
            <a:pPr algn="l"/>
            <a:endParaRPr lang="lt-LT" b="1" i="0" dirty="0">
              <a:effectLst/>
              <a:latin typeface="Söhne"/>
            </a:endParaRPr>
          </a:p>
          <a:p>
            <a:pPr algn="l"/>
            <a:r>
              <a:rPr lang="lt-LT" b="1" i="0" dirty="0">
                <a:effectLst/>
                <a:latin typeface="Söhne"/>
              </a:rPr>
              <a:t>4. Pridėkite failus į GIT:</a:t>
            </a:r>
            <a:r>
              <a:rPr lang="lt-LT" b="0" i="0" dirty="0">
                <a:effectLst/>
                <a:latin typeface="Söhne"/>
              </a:rPr>
              <a:t> Jeigu norite pridėti konkretų failą, naudokite komandą:</a:t>
            </a:r>
          </a:p>
          <a:p>
            <a:pPr algn="l"/>
            <a:r>
              <a:rPr lang="lt-LT" b="0" i="0" dirty="0" err="1">
                <a:effectLst/>
                <a:latin typeface="Söhne"/>
              </a:rPr>
              <a:t>git</a:t>
            </a:r>
            <a:r>
              <a:rPr lang="lt-LT" b="0" i="0" dirty="0">
                <a:effectLst/>
                <a:latin typeface="Söhne"/>
              </a:rPr>
              <a:t> </a:t>
            </a:r>
            <a:r>
              <a:rPr lang="lt-LT" b="0" i="0" dirty="0" err="1">
                <a:effectLst/>
                <a:latin typeface="Söhne"/>
              </a:rPr>
              <a:t>add</a:t>
            </a:r>
            <a:r>
              <a:rPr lang="lt-LT" b="0" i="0" dirty="0">
                <a:effectLst/>
                <a:latin typeface="Söhne"/>
              </a:rPr>
              <a:t> </a:t>
            </a:r>
            <a:r>
              <a:rPr lang="lt-LT" b="0" i="0" dirty="0" err="1">
                <a:effectLst/>
                <a:latin typeface="Söhne"/>
              </a:rPr>
              <a:t>failas.txt</a:t>
            </a:r>
            <a:r>
              <a:rPr lang="lt-LT" b="0" i="0" dirty="0">
                <a:effectLst/>
                <a:latin typeface="Söhne"/>
              </a:rPr>
              <a:t> </a:t>
            </a:r>
          </a:p>
          <a:p>
            <a:pPr algn="l"/>
            <a:r>
              <a:rPr lang="lt-LT" b="0" i="0" dirty="0">
                <a:effectLst/>
                <a:latin typeface="Söhne"/>
              </a:rPr>
              <a:t>O jei norite pridėti visus failus esančius tame aplanke, tada:</a:t>
            </a:r>
          </a:p>
          <a:p>
            <a:pPr algn="l"/>
            <a:r>
              <a:rPr lang="lt-LT" b="0" i="0" dirty="0" err="1">
                <a:effectLst/>
                <a:latin typeface="Söhne"/>
              </a:rPr>
              <a:t>git</a:t>
            </a:r>
            <a:r>
              <a:rPr lang="lt-LT" b="0" i="0" dirty="0">
                <a:effectLst/>
                <a:latin typeface="Söhne"/>
              </a:rPr>
              <a:t> </a:t>
            </a:r>
            <a:r>
              <a:rPr lang="lt-LT" b="0" i="0" dirty="0" err="1">
                <a:effectLst/>
                <a:latin typeface="Söhne"/>
              </a:rPr>
              <a:t>add</a:t>
            </a:r>
            <a:r>
              <a:rPr lang="lt-LT" b="0" i="0" dirty="0">
                <a:effectLst/>
                <a:latin typeface="Söhne"/>
              </a:rPr>
              <a:t> . </a:t>
            </a:r>
          </a:p>
          <a:p>
            <a:pPr algn="l"/>
            <a:endParaRPr lang="lt-LT" b="1" i="0" dirty="0">
              <a:effectLst/>
              <a:latin typeface="Söhne"/>
            </a:endParaRPr>
          </a:p>
          <a:p>
            <a:pPr algn="l"/>
            <a:r>
              <a:rPr lang="lt-LT" b="1" i="0" dirty="0">
                <a:effectLst/>
                <a:latin typeface="Söhne"/>
              </a:rPr>
              <a:t>5. Užfiksuokite pakeitimus:</a:t>
            </a:r>
            <a:r>
              <a:rPr lang="lt-LT" b="0" i="0" dirty="0">
                <a:effectLst/>
                <a:latin typeface="Söhne"/>
              </a:rPr>
              <a:t> Kiekvieną kartą, kai pridedate ar modifikuojate failus, jums reikia "užfiksuoti" šiuos pakeitimus su komentaru, kas buvo padaryta. Tam naudokite:</a:t>
            </a:r>
          </a:p>
          <a:p>
            <a:pPr algn="l"/>
            <a:r>
              <a:rPr lang="lt-LT" b="0" i="0" dirty="0" err="1">
                <a:effectLst/>
                <a:latin typeface="Söhne"/>
              </a:rPr>
              <a:t>git</a:t>
            </a:r>
            <a:r>
              <a:rPr lang="lt-LT" b="0" i="0" dirty="0">
                <a:effectLst/>
                <a:latin typeface="Söhne"/>
              </a:rPr>
              <a:t> </a:t>
            </a:r>
            <a:r>
              <a:rPr lang="lt-LT" b="0" i="0" dirty="0" err="1">
                <a:effectLst/>
                <a:latin typeface="Söhne"/>
              </a:rPr>
              <a:t>commit</a:t>
            </a:r>
            <a:r>
              <a:rPr lang="lt-LT" b="0" i="0" dirty="0">
                <a:effectLst/>
                <a:latin typeface="Söhne"/>
              </a:rPr>
              <a:t> -m </a:t>
            </a:r>
            <a:r>
              <a:rPr lang="lt-LT" b="0" i="0" dirty="0">
                <a:solidFill>
                  <a:srgbClr val="00A67D"/>
                </a:solidFill>
                <a:effectLst/>
                <a:latin typeface="Söhne"/>
              </a:rPr>
              <a:t>"</a:t>
            </a:r>
            <a:r>
              <a:rPr lang="lt-LT" b="0" i="0" dirty="0" err="1">
                <a:solidFill>
                  <a:srgbClr val="00A67D"/>
                </a:solidFill>
                <a:effectLst/>
                <a:latin typeface="Söhne"/>
              </a:rPr>
              <a:t>pridetas</a:t>
            </a:r>
            <a:r>
              <a:rPr lang="lt-LT" b="0" i="0" dirty="0">
                <a:solidFill>
                  <a:srgbClr val="00A67D"/>
                </a:solidFill>
                <a:effectLst/>
                <a:latin typeface="Söhne"/>
              </a:rPr>
              <a:t> antras failas"</a:t>
            </a:r>
            <a:r>
              <a:rPr lang="lt-LT" b="0" i="0" dirty="0">
                <a:effectLst/>
                <a:latin typeface="Söhne"/>
              </a:rPr>
              <a:t> </a:t>
            </a:r>
          </a:p>
          <a:p>
            <a:pPr algn="l"/>
            <a:endParaRPr lang="lt-LT" b="1" i="0" dirty="0">
              <a:effectLst/>
              <a:latin typeface="Söhne"/>
            </a:endParaRPr>
          </a:p>
          <a:p>
            <a:pPr algn="l"/>
            <a:r>
              <a:rPr lang="lt-LT" b="1" i="0" dirty="0">
                <a:effectLst/>
                <a:latin typeface="Söhne"/>
              </a:rPr>
              <a:t>6. Nurodykite, kur bus saugomi jūsų pakeitimai </a:t>
            </a:r>
            <a:r>
              <a:rPr lang="lt-LT" b="1" i="0" dirty="0" err="1">
                <a:effectLst/>
                <a:latin typeface="Söhne"/>
              </a:rPr>
              <a:t>GitHub</a:t>
            </a:r>
            <a:r>
              <a:rPr lang="lt-LT" b="1" i="0" dirty="0">
                <a:effectLst/>
                <a:latin typeface="Söhne"/>
              </a:rPr>
              <a:t>:</a:t>
            </a:r>
            <a:r>
              <a:rPr lang="lt-LT" b="0" i="0" dirty="0">
                <a:effectLst/>
                <a:latin typeface="Söhne"/>
              </a:rPr>
              <a:t> Sukurkite ryšį tarp jūsų kompiuterio ir </a:t>
            </a:r>
            <a:r>
              <a:rPr lang="lt-LT" b="0" i="0" dirty="0" err="1">
                <a:effectLst/>
                <a:latin typeface="Söhne"/>
              </a:rPr>
              <a:t>GitHub</a:t>
            </a:r>
            <a:r>
              <a:rPr lang="lt-LT" b="0" i="0" dirty="0">
                <a:effectLst/>
                <a:latin typeface="Söhne"/>
              </a:rPr>
              <a:t> </a:t>
            </a:r>
            <a:r>
              <a:rPr lang="lt-LT" b="0" i="0" dirty="0" err="1">
                <a:effectLst/>
                <a:latin typeface="Söhne"/>
              </a:rPr>
              <a:t>repozitorijos</a:t>
            </a:r>
            <a:r>
              <a:rPr lang="lt-LT" b="0" i="0" dirty="0">
                <a:effectLst/>
                <a:latin typeface="Söhne"/>
              </a:rPr>
              <a:t> su šia komanda:</a:t>
            </a:r>
          </a:p>
          <a:p>
            <a:pPr algn="l"/>
            <a:r>
              <a:rPr lang="lt-LT" b="0" i="0" dirty="0" err="1">
                <a:effectLst/>
                <a:latin typeface="Söhne"/>
              </a:rPr>
              <a:t>git</a:t>
            </a:r>
            <a:r>
              <a:rPr lang="lt-LT" b="0" i="0" dirty="0">
                <a:effectLst/>
                <a:latin typeface="Söhne"/>
              </a:rPr>
              <a:t> </a:t>
            </a:r>
            <a:r>
              <a:rPr lang="lt-LT" b="0" i="0" dirty="0" err="1">
                <a:effectLst/>
                <a:latin typeface="Söhne"/>
              </a:rPr>
              <a:t>remote</a:t>
            </a:r>
            <a:r>
              <a:rPr lang="lt-LT" b="0" i="0" dirty="0">
                <a:effectLst/>
                <a:latin typeface="Söhne"/>
              </a:rPr>
              <a:t> </a:t>
            </a:r>
            <a:r>
              <a:rPr lang="lt-LT" b="0" i="0" dirty="0" err="1">
                <a:effectLst/>
                <a:latin typeface="Söhne"/>
              </a:rPr>
              <a:t>add</a:t>
            </a:r>
            <a:r>
              <a:rPr lang="lt-LT" b="0" i="0" dirty="0">
                <a:effectLst/>
                <a:latin typeface="Söhne"/>
              </a:rPr>
              <a:t> </a:t>
            </a:r>
            <a:r>
              <a:rPr lang="lt-LT" b="0" i="0" dirty="0" err="1">
                <a:effectLst/>
                <a:latin typeface="Söhne"/>
              </a:rPr>
              <a:t>origin</a:t>
            </a:r>
            <a:r>
              <a:rPr lang="lt-LT" b="0" i="0" dirty="0">
                <a:effectLst/>
                <a:latin typeface="Söhne"/>
              </a:rPr>
              <a:t> </a:t>
            </a:r>
            <a:r>
              <a:rPr lang="lt-LT" b="0" i="0" dirty="0" err="1">
                <a:effectLst/>
                <a:latin typeface="Söhne"/>
              </a:rPr>
              <a:t>git@github.com:StasysC</a:t>
            </a:r>
            <a:r>
              <a:rPr lang="lt-LT" b="0" i="0" dirty="0">
                <a:effectLst/>
                <a:latin typeface="Söhne"/>
              </a:rPr>
              <a:t>/</a:t>
            </a:r>
            <a:r>
              <a:rPr lang="lt-LT" b="0" i="0" dirty="0" err="1">
                <a:effectLst/>
                <a:latin typeface="Söhne"/>
              </a:rPr>
              <a:t>as.git</a:t>
            </a:r>
            <a:r>
              <a:rPr lang="lt-LT" b="0" i="0" dirty="0">
                <a:effectLst/>
                <a:latin typeface="Söhne"/>
              </a:rPr>
              <a:t> </a:t>
            </a:r>
          </a:p>
          <a:p>
            <a:pPr algn="l"/>
            <a:r>
              <a:rPr lang="lt-LT" b="0" i="0" dirty="0">
                <a:effectLst/>
                <a:latin typeface="Söhne"/>
              </a:rPr>
              <a:t>Čia "</a:t>
            </a:r>
            <a:r>
              <a:rPr lang="lt-LT" b="0" i="0" dirty="0" err="1">
                <a:effectLst/>
                <a:latin typeface="Söhne"/>
              </a:rPr>
              <a:t>StasysC</a:t>
            </a:r>
            <a:r>
              <a:rPr lang="lt-LT" b="0" i="0" dirty="0">
                <a:effectLst/>
                <a:latin typeface="Söhne"/>
              </a:rPr>
              <a:t>/</a:t>
            </a:r>
            <a:r>
              <a:rPr lang="lt-LT" b="0" i="0" dirty="0" err="1">
                <a:effectLst/>
                <a:latin typeface="Söhne"/>
              </a:rPr>
              <a:t>as.git</a:t>
            </a:r>
            <a:r>
              <a:rPr lang="lt-LT" b="0" i="0" dirty="0">
                <a:effectLst/>
                <a:latin typeface="Söhne"/>
              </a:rPr>
              <a:t>" yra pavyzdys. Pakeiskite tai į jūsų </a:t>
            </a:r>
            <a:r>
              <a:rPr lang="lt-LT" b="0" i="0" dirty="0" err="1">
                <a:effectLst/>
                <a:latin typeface="Söhne"/>
              </a:rPr>
              <a:t>repozitorijos</a:t>
            </a:r>
            <a:r>
              <a:rPr lang="lt-LT" b="0" i="0" dirty="0">
                <a:effectLst/>
                <a:latin typeface="Söhne"/>
              </a:rPr>
              <a:t> adresą.</a:t>
            </a:r>
          </a:p>
          <a:p>
            <a:pPr algn="l"/>
            <a:endParaRPr lang="lt-LT" b="1" i="0" dirty="0">
              <a:effectLst/>
              <a:latin typeface="Söhne"/>
            </a:endParaRPr>
          </a:p>
          <a:p>
            <a:pPr algn="l"/>
            <a:r>
              <a:rPr lang="lt-LT" b="1" i="0" dirty="0">
                <a:effectLst/>
                <a:latin typeface="Söhne"/>
              </a:rPr>
              <a:t>7. Užfiksuokite pakeitimus į </a:t>
            </a:r>
            <a:r>
              <a:rPr lang="lt-LT" b="1" i="0" dirty="0" err="1">
                <a:effectLst/>
                <a:latin typeface="Söhne"/>
              </a:rPr>
              <a:t>GitHub</a:t>
            </a:r>
            <a:r>
              <a:rPr lang="lt-LT" b="1" i="0" dirty="0">
                <a:effectLst/>
                <a:latin typeface="Söhne"/>
              </a:rPr>
              <a:t>:</a:t>
            </a:r>
            <a:r>
              <a:rPr lang="lt-LT" b="0" i="0" dirty="0">
                <a:effectLst/>
                <a:latin typeface="Söhne"/>
              </a:rPr>
              <a:t> Pagaliau, norėdami perkelti visus pakeitimus į jūsų </a:t>
            </a:r>
            <a:r>
              <a:rPr lang="lt-LT" b="0" i="0" dirty="0" err="1">
                <a:effectLst/>
                <a:latin typeface="Söhne"/>
              </a:rPr>
              <a:t>GitHub</a:t>
            </a:r>
            <a:r>
              <a:rPr lang="lt-LT" b="0" i="0" dirty="0">
                <a:effectLst/>
                <a:latin typeface="Söhne"/>
              </a:rPr>
              <a:t> </a:t>
            </a:r>
            <a:r>
              <a:rPr lang="lt-LT" b="0" i="0" dirty="0" err="1">
                <a:effectLst/>
                <a:latin typeface="Söhne"/>
              </a:rPr>
              <a:t>repozitoriją</a:t>
            </a:r>
            <a:r>
              <a:rPr lang="lt-LT" b="0" i="0" dirty="0">
                <a:effectLst/>
                <a:latin typeface="Söhne"/>
              </a:rPr>
              <a:t>, naudokite:</a:t>
            </a:r>
          </a:p>
          <a:p>
            <a:pPr algn="l"/>
            <a:r>
              <a:rPr lang="lt-LT" b="0" i="0" dirty="0" err="1">
                <a:effectLst/>
                <a:latin typeface="Söhne"/>
              </a:rPr>
              <a:t>git</a:t>
            </a:r>
            <a:r>
              <a:rPr lang="lt-LT" b="0" i="0" dirty="0">
                <a:effectLst/>
                <a:latin typeface="Söhne"/>
              </a:rPr>
              <a:t> </a:t>
            </a:r>
            <a:r>
              <a:rPr lang="lt-LT" b="0" i="0" dirty="0" err="1">
                <a:effectLst/>
                <a:latin typeface="Söhne"/>
              </a:rPr>
              <a:t>push</a:t>
            </a:r>
            <a:r>
              <a:rPr lang="lt-LT" b="0" i="0" dirty="0">
                <a:effectLst/>
                <a:latin typeface="Söhne"/>
              </a:rPr>
              <a:t> –u </a:t>
            </a:r>
            <a:r>
              <a:rPr lang="lt-LT" b="0" i="0" dirty="0" err="1">
                <a:effectLst/>
                <a:latin typeface="Söhne"/>
              </a:rPr>
              <a:t>origin</a:t>
            </a:r>
            <a:r>
              <a:rPr lang="lt-LT" b="0" i="0" dirty="0">
                <a:effectLst/>
                <a:latin typeface="Söhne"/>
              </a:rPr>
              <a:t> </a:t>
            </a:r>
            <a:r>
              <a:rPr lang="lt-LT" b="0" i="0" dirty="0" err="1">
                <a:effectLst/>
                <a:latin typeface="Söhne"/>
              </a:rPr>
              <a:t>master</a:t>
            </a:r>
            <a:r>
              <a:rPr lang="lt-LT" b="0" i="0" dirty="0">
                <a:effectLst/>
                <a:latin typeface="Söhne"/>
              </a:rPr>
              <a:t> </a:t>
            </a:r>
          </a:p>
          <a:p>
            <a:pPr algn="l"/>
            <a:r>
              <a:rPr lang="lt-LT" b="0" i="0" dirty="0">
                <a:effectLst/>
                <a:latin typeface="Söhne"/>
              </a:rPr>
              <a:t>Po šių žingsnių, jei viskas buvo atlikta teisingai, jūs turėtumėte matyti savo failus savo </a:t>
            </a:r>
            <a:r>
              <a:rPr lang="lt-LT" b="0" i="0" dirty="0" err="1">
                <a:effectLst/>
                <a:latin typeface="Söhne"/>
              </a:rPr>
              <a:t>GitHub</a:t>
            </a:r>
            <a:r>
              <a:rPr lang="lt-LT" b="0" i="0" dirty="0">
                <a:effectLst/>
                <a:latin typeface="Söhne"/>
              </a:rPr>
              <a:t> </a:t>
            </a:r>
            <a:r>
              <a:rPr lang="lt-LT" b="0" i="0" dirty="0" err="1">
                <a:effectLst/>
                <a:latin typeface="Söhne"/>
              </a:rPr>
              <a:t>repozitorijoje</a:t>
            </a:r>
            <a:r>
              <a:rPr lang="lt-LT" b="0" i="0" dirty="0">
                <a:effectLst/>
                <a:latin typeface="Söhne"/>
              </a:rPr>
              <a:t>! Kiekvieną kartą, kai darote pakeitimus, jums reikės pakartoti 4-7 žingsnius, kad perkeltumėte juos į </a:t>
            </a:r>
            <a:r>
              <a:rPr lang="lt-LT" b="0" i="0" dirty="0" err="1">
                <a:effectLst/>
                <a:latin typeface="Söhne"/>
              </a:rPr>
              <a:t>GitHub</a:t>
            </a:r>
            <a:r>
              <a:rPr lang="lt-LT" b="0" i="0" dirty="0">
                <a:effectLst/>
                <a:latin typeface="Söhne"/>
              </a:rPr>
              <a:t>.</a:t>
            </a:r>
          </a:p>
          <a:p>
            <a:br>
              <a:rPr lang="lt-LT" dirty="0"/>
            </a:br>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10</a:t>
            </a:fld>
            <a:endParaRPr lang="en-LT"/>
          </a:p>
        </p:txBody>
      </p:sp>
    </p:spTree>
    <p:extLst>
      <p:ext uri="{BB962C8B-B14F-4D97-AF65-F5344CB8AC3E}">
        <p14:creationId xmlns:p14="http://schemas.microsoft.com/office/powerpoint/2010/main" val="259766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Kartais atsitinka, kad norime grįžti atgal ir atšaukti kai kuriuos pakeitimus, kuriuos padarėme kode. GIT leidžia tai padaryti gana paprastai. Dabar paaiškinsiu, kaip tai galite atlikti:</a:t>
            </a:r>
          </a:p>
          <a:p>
            <a:pPr algn="l"/>
            <a:endParaRPr lang="lt-LT" b="1" i="0" dirty="0">
              <a:effectLst/>
              <a:latin typeface="Söhne"/>
            </a:endParaRPr>
          </a:p>
          <a:p>
            <a:pPr algn="l"/>
            <a:r>
              <a:rPr lang="lt-LT" b="1" i="0" dirty="0">
                <a:effectLst/>
                <a:latin typeface="Söhne"/>
              </a:rPr>
              <a:t>1. Identifikavimas:</a:t>
            </a:r>
            <a:r>
              <a:rPr lang="lt-LT" b="0" i="0" dirty="0">
                <a:effectLst/>
                <a:latin typeface="Söhne"/>
              </a:rPr>
              <a:t> Pirmiausia norite matyti, kurie failai buvo pakeisti. Tam galite naudoti komandą </a:t>
            </a:r>
            <a:r>
              <a:rPr lang="lt-LT" b="0" i="0" dirty="0" err="1">
                <a:effectLst/>
                <a:latin typeface="Söhne"/>
              </a:rPr>
              <a:t>git</a:t>
            </a:r>
            <a:r>
              <a:rPr lang="lt-LT" b="0" i="0" dirty="0">
                <a:effectLst/>
                <a:latin typeface="Söhne"/>
              </a:rPr>
              <a:t> status. Ši komanda rodo visus pakeistus failus, kuriuos dar nepatvirtinote (</a:t>
            </a:r>
            <a:r>
              <a:rPr lang="lt-LT" b="0" i="0" dirty="0" err="1">
                <a:effectLst/>
                <a:latin typeface="Söhne"/>
              </a:rPr>
              <a:t>neužfiksuojote</a:t>
            </a:r>
            <a:r>
              <a:rPr lang="lt-LT" b="0" i="0" dirty="0">
                <a:effectLst/>
                <a:latin typeface="Söhne"/>
              </a:rPr>
              <a:t>).</a:t>
            </a:r>
          </a:p>
          <a:p>
            <a:pPr algn="l"/>
            <a:r>
              <a:rPr lang="lt-LT" b="0" i="0" dirty="0" err="1">
                <a:effectLst/>
                <a:latin typeface="Söhne"/>
              </a:rPr>
              <a:t>git</a:t>
            </a:r>
            <a:r>
              <a:rPr lang="lt-LT" b="0" i="0" dirty="0">
                <a:effectLst/>
                <a:latin typeface="Söhne"/>
              </a:rPr>
              <a:t> status </a:t>
            </a:r>
          </a:p>
          <a:p>
            <a:pPr algn="l"/>
            <a:br>
              <a:rPr lang="lt-LT" b="1" i="0" dirty="0">
                <a:effectLst/>
                <a:latin typeface="Söhne"/>
              </a:rPr>
            </a:br>
            <a:r>
              <a:rPr lang="lt-LT" b="1" i="0" dirty="0">
                <a:effectLst/>
                <a:latin typeface="Söhne"/>
              </a:rPr>
              <a:t>2. Atšaukimas:</a:t>
            </a:r>
            <a:r>
              <a:rPr lang="lt-LT" b="0" i="0" dirty="0">
                <a:effectLst/>
                <a:latin typeface="Söhne"/>
              </a:rPr>
              <a:t> Jei pamatote, kad failas, pvz., failas2.txt, buvo modifikuotas ir norite atšaukti pakeitimus, naudokite </a:t>
            </a:r>
            <a:r>
              <a:rPr lang="lt-LT" b="0" i="0" dirty="0" err="1">
                <a:effectLst/>
                <a:latin typeface="Söhne"/>
              </a:rPr>
              <a:t>git</a:t>
            </a:r>
            <a:r>
              <a:rPr lang="lt-LT" b="0" i="0" dirty="0">
                <a:effectLst/>
                <a:latin typeface="Söhne"/>
              </a:rPr>
              <a:t> </a:t>
            </a:r>
            <a:r>
              <a:rPr lang="lt-LT" b="0" i="0" dirty="0" err="1">
                <a:effectLst/>
                <a:latin typeface="Söhne"/>
              </a:rPr>
              <a:t>checkout</a:t>
            </a:r>
            <a:r>
              <a:rPr lang="lt-LT" b="0" i="0" dirty="0">
                <a:effectLst/>
                <a:latin typeface="Söhne"/>
              </a:rPr>
              <a:t> komandą šiam failui:</a:t>
            </a:r>
          </a:p>
          <a:p>
            <a:pPr algn="l"/>
            <a:r>
              <a:rPr lang="lt-LT" b="0" i="0" dirty="0" err="1">
                <a:effectLst/>
                <a:latin typeface="Söhne"/>
              </a:rPr>
              <a:t>git</a:t>
            </a:r>
            <a:r>
              <a:rPr lang="lt-LT" b="0" i="0" dirty="0">
                <a:effectLst/>
                <a:latin typeface="Söhne"/>
              </a:rPr>
              <a:t> </a:t>
            </a:r>
            <a:r>
              <a:rPr lang="lt-LT" b="0" i="0" dirty="0" err="1">
                <a:effectLst/>
                <a:latin typeface="Söhne"/>
              </a:rPr>
              <a:t>checkout</a:t>
            </a:r>
            <a:r>
              <a:rPr lang="lt-LT" b="0" i="0" dirty="0">
                <a:effectLst/>
                <a:latin typeface="Söhne"/>
              </a:rPr>
              <a:t> failas2.txt </a:t>
            </a:r>
          </a:p>
          <a:p>
            <a:pPr algn="l"/>
            <a:r>
              <a:rPr lang="lt-LT" b="0" i="0" dirty="0">
                <a:effectLst/>
                <a:latin typeface="Söhne"/>
              </a:rPr>
              <a:t>Šis žingsnis sugrąžins failą į ankstesnę būseną, </a:t>
            </a:r>
            <a:r>
              <a:rPr lang="lt-LT" b="0" i="0" dirty="0" err="1">
                <a:effectLst/>
                <a:latin typeface="Söhne"/>
              </a:rPr>
              <a:t>t</a:t>
            </a:r>
            <a:r>
              <a:rPr lang="lt-LT" b="0" i="0" dirty="0">
                <a:effectLst/>
                <a:latin typeface="Söhne"/>
              </a:rPr>
              <a:t>. y. prieš paskutinius pakeitimus.</a:t>
            </a:r>
          </a:p>
          <a:p>
            <a:pPr algn="l"/>
            <a:endParaRPr lang="lt-LT" b="1" i="0" dirty="0">
              <a:effectLst/>
              <a:latin typeface="Söhne"/>
            </a:endParaRPr>
          </a:p>
          <a:p>
            <a:pPr algn="l"/>
            <a:r>
              <a:rPr lang="lt-LT" b="1" i="0" dirty="0">
                <a:effectLst/>
                <a:latin typeface="Söhne"/>
              </a:rPr>
              <a:t>3. Patikrinimas:</a:t>
            </a:r>
            <a:r>
              <a:rPr lang="lt-LT" b="0" i="0" dirty="0">
                <a:effectLst/>
                <a:latin typeface="Söhne"/>
              </a:rPr>
              <a:t> </a:t>
            </a:r>
            <a:r>
              <a:rPr lang="lt-LT" b="0" i="0" dirty="0" err="1">
                <a:effectLst/>
                <a:latin typeface="Söhne"/>
              </a:rPr>
              <a:t>Noredami</a:t>
            </a:r>
            <a:r>
              <a:rPr lang="lt-LT" b="0" i="0" dirty="0">
                <a:effectLst/>
                <a:latin typeface="Söhne"/>
              </a:rPr>
              <a:t> įsitikinti, kad pakeitimai buvo atšaukti, vėl galite naudoti </a:t>
            </a:r>
            <a:r>
              <a:rPr lang="lt-LT" b="0" i="0" dirty="0" err="1">
                <a:effectLst/>
                <a:latin typeface="Söhne"/>
              </a:rPr>
              <a:t>git</a:t>
            </a:r>
            <a:r>
              <a:rPr lang="lt-LT" b="0" i="0" dirty="0">
                <a:effectLst/>
                <a:latin typeface="Söhne"/>
              </a:rPr>
              <a:t> status komandą. Dabar ši komanda turėtų rodyti, kad failas failas2.txt nebuvo keičiamas.</a:t>
            </a:r>
          </a:p>
          <a:p>
            <a:pPr algn="l"/>
            <a:r>
              <a:rPr lang="lt-LT" b="0" i="0" dirty="0" err="1">
                <a:effectLst/>
                <a:latin typeface="Söhne"/>
              </a:rPr>
              <a:t>git</a:t>
            </a:r>
            <a:r>
              <a:rPr lang="lt-LT" b="0" i="0" dirty="0">
                <a:effectLst/>
                <a:latin typeface="Söhne"/>
              </a:rPr>
              <a:t> status </a:t>
            </a:r>
          </a:p>
          <a:p>
            <a:pPr algn="l"/>
            <a:br>
              <a:rPr lang="lt-LT" b="0" i="0" dirty="0">
                <a:effectLst/>
                <a:latin typeface="Söhne"/>
              </a:rPr>
            </a:br>
            <a:r>
              <a:rPr lang="lt-LT" b="0" i="0" dirty="0">
                <a:effectLst/>
                <a:latin typeface="Söhne"/>
              </a:rPr>
              <a:t>Svarbu pažymėti, kad jei jau užfiksavote savo pakeitimus su </a:t>
            </a:r>
            <a:r>
              <a:rPr lang="lt-LT" b="0" i="0" dirty="0" err="1">
                <a:effectLst/>
                <a:latin typeface="Söhne"/>
              </a:rPr>
              <a:t>git</a:t>
            </a:r>
            <a:r>
              <a:rPr lang="lt-LT" b="0" i="0" dirty="0">
                <a:effectLst/>
                <a:latin typeface="Söhne"/>
              </a:rPr>
              <a:t> </a:t>
            </a:r>
            <a:r>
              <a:rPr lang="lt-LT" b="0" i="0" dirty="0" err="1">
                <a:effectLst/>
                <a:latin typeface="Söhne"/>
              </a:rPr>
              <a:t>commit</a:t>
            </a:r>
            <a:r>
              <a:rPr lang="lt-LT" b="0" i="0" dirty="0">
                <a:effectLst/>
                <a:latin typeface="Söhne"/>
              </a:rPr>
              <a:t> ir norite juos atšaukti, turite naudoti kitas komandas, nes </a:t>
            </a:r>
            <a:r>
              <a:rPr lang="lt-LT" b="0" i="0" dirty="0" err="1">
                <a:effectLst/>
                <a:latin typeface="Söhne"/>
              </a:rPr>
              <a:t>git</a:t>
            </a:r>
            <a:r>
              <a:rPr lang="lt-LT" b="0" i="0" dirty="0">
                <a:effectLst/>
                <a:latin typeface="Söhne"/>
              </a:rPr>
              <a:t> </a:t>
            </a:r>
            <a:r>
              <a:rPr lang="lt-LT" b="0" i="0" dirty="0" err="1">
                <a:effectLst/>
                <a:latin typeface="Söhne"/>
              </a:rPr>
              <a:t>checkout</a:t>
            </a:r>
            <a:r>
              <a:rPr lang="lt-LT" b="0" i="0" dirty="0">
                <a:effectLst/>
                <a:latin typeface="Söhne"/>
              </a:rPr>
              <a:t> veikia tik su nepatvirtintais pakeitimais. Jei norite sužinoti daugiau apie tai, kaip atšaukti užfiksuotus pakeitimus, galiu jums padėti!</a:t>
            </a:r>
          </a:p>
          <a:p>
            <a:pPr algn="l"/>
            <a:br>
              <a:rPr lang="lt-LT" b="0" i="0" dirty="0">
                <a:effectLst/>
                <a:latin typeface="Söhne"/>
              </a:rPr>
            </a:b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11</a:t>
            </a:fld>
            <a:endParaRPr lang="en-LT"/>
          </a:p>
        </p:txBody>
      </p:sp>
    </p:spTree>
    <p:extLst>
      <p:ext uri="{BB962C8B-B14F-4D97-AF65-F5344CB8AC3E}">
        <p14:creationId xmlns:p14="http://schemas.microsoft.com/office/powerpoint/2010/main" val="168269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GIT yra galinga priemonė, kuria galima ne tik kurti ir tvarkyti projektus, bet ir dalintis jais su kitais kūrėjais bei kopijuoti jau sukurtus projektus. Dabar aš jums parodysiu, kaip galima atsisiųsti (arba kitaip sakant, klonuoti) </a:t>
            </a:r>
            <a:r>
              <a:rPr lang="lt-LT" b="0" i="0" dirty="0" err="1">
                <a:solidFill>
                  <a:srgbClr val="374151"/>
                </a:solidFill>
                <a:effectLst/>
                <a:latin typeface="Söhne"/>
              </a:rPr>
              <a:t>repozitoriją</a:t>
            </a:r>
            <a:r>
              <a:rPr lang="lt-LT" b="0" i="0" dirty="0">
                <a:solidFill>
                  <a:srgbClr val="374151"/>
                </a:solidFill>
                <a:effectLst/>
                <a:latin typeface="Söhne"/>
              </a:rPr>
              <a:t> iš </a:t>
            </a:r>
            <a:r>
              <a:rPr lang="lt-LT" b="0" i="0" dirty="0" err="1">
                <a:solidFill>
                  <a:srgbClr val="374151"/>
                </a:solidFill>
                <a:effectLst/>
                <a:latin typeface="Söhne"/>
              </a:rPr>
              <a:t>GitHub</a:t>
            </a:r>
            <a:r>
              <a:rPr lang="lt-LT" b="0" i="0" dirty="0">
                <a:solidFill>
                  <a:srgbClr val="374151"/>
                </a:solidFill>
                <a:effectLst/>
                <a:latin typeface="Söhne"/>
              </a:rPr>
              <a:t> į savo kompiuterį.</a:t>
            </a:r>
          </a:p>
          <a:p>
            <a:pPr algn="l"/>
            <a:endParaRPr lang="lt-LT" b="0" i="0" dirty="0">
              <a:solidFill>
                <a:srgbClr val="374151"/>
              </a:solidFill>
              <a:effectLst/>
              <a:latin typeface="Söhne"/>
            </a:endParaRPr>
          </a:p>
          <a:p>
            <a:pPr marL="228600" indent="-228600" algn="l">
              <a:buAutoNum type="arabicPeriod"/>
            </a:pPr>
            <a:r>
              <a:rPr lang="lt-LT" b="1" i="0" dirty="0">
                <a:solidFill>
                  <a:srgbClr val="374151"/>
                </a:solidFill>
                <a:effectLst/>
                <a:latin typeface="Söhne"/>
              </a:rPr>
              <a:t>Konsolės paruošimas:</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Pirmiausia, atidarykite Windows konsolę. Jei norite, kad projektas būtų sukurtas tiesiai ant jūsų darbastalio, tiesiog įveskite komandą:</a:t>
            </a:r>
          </a:p>
          <a:p>
            <a:r>
              <a:rPr lang="lt-LT" dirty="0">
                <a:solidFill>
                  <a:srgbClr val="E9950C"/>
                </a:solidFill>
                <a:effectLst/>
              </a:rPr>
              <a:t>cd</a:t>
            </a:r>
            <a:r>
              <a:rPr lang="lt-LT" dirty="0">
                <a:effectLst/>
              </a:rPr>
              <a:t> </a:t>
            </a:r>
            <a:r>
              <a:rPr lang="lt-LT" dirty="0" err="1">
                <a:effectLst/>
              </a:rPr>
              <a:t>Desktop</a:t>
            </a:r>
            <a:r>
              <a:rPr lang="lt-LT" dirty="0">
                <a:effectLst/>
              </a:rPr>
              <a:t> </a:t>
            </a:r>
          </a:p>
          <a:p>
            <a:pPr algn="l"/>
            <a:r>
              <a:rPr lang="lt-LT" b="0" i="0" dirty="0">
                <a:solidFill>
                  <a:srgbClr val="374151"/>
                </a:solidFill>
                <a:effectLst/>
                <a:latin typeface="Söhne"/>
              </a:rPr>
              <a:t>Ir spauskite </a:t>
            </a:r>
            <a:r>
              <a:rPr lang="lt-LT" b="0" i="0" dirty="0" err="1">
                <a:solidFill>
                  <a:srgbClr val="374151"/>
                </a:solidFill>
                <a:effectLst/>
                <a:latin typeface="Söhne"/>
              </a:rPr>
              <a:t>Enter</a:t>
            </a:r>
            <a:r>
              <a:rPr lang="lt-LT" b="0" i="0" dirty="0">
                <a:solidFill>
                  <a:srgbClr val="374151"/>
                </a:solidFill>
                <a:effectLst/>
                <a:latin typeface="Söhne"/>
              </a:rPr>
              <a:t>.</a:t>
            </a:r>
          </a:p>
          <a:p>
            <a:pPr algn="l"/>
            <a:endParaRPr lang="lt-LT" b="1" i="0" dirty="0">
              <a:solidFill>
                <a:srgbClr val="374151"/>
              </a:solidFill>
              <a:effectLst/>
              <a:latin typeface="Söhne"/>
            </a:endParaRPr>
          </a:p>
          <a:p>
            <a:pPr algn="l"/>
            <a:r>
              <a:rPr lang="lt-LT" b="1" i="0" dirty="0">
                <a:solidFill>
                  <a:srgbClr val="374151"/>
                </a:solidFill>
                <a:effectLst/>
                <a:latin typeface="Söhne"/>
              </a:rPr>
              <a:t>2. </a:t>
            </a:r>
            <a:r>
              <a:rPr lang="lt-LT" b="1" i="0" dirty="0" err="1">
                <a:solidFill>
                  <a:srgbClr val="374151"/>
                </a:solidFill>
                <a:effectLst/>
                <a:latin typeface="Söhne"/>
              </a:rPr>
              <a:t>Repozitorijos</a:t>
            </a:r>
            <a:r>
              <a:rPr lang="lt-LT" b="1" i="0" dirty="0">
                <a:solidFill>
                  <a:srgbClr val="374151"/>
                </a:solidFill>
                <a:effectLst/>
                <a:latin typeface="Söhne"/>
              </a:rPr>
              <a:t> klonavimas:</a:t>
            </a:r>
            <a:r>
              <a:rPr lang="lt-LT" b="0" i="0" dirty="0">
                <a:solidFill>
                  <a:srgbClr val="374151"/>
                </a:solidFill>
                <a:effectLst/>
                <a:latin typeface="Söhne"/>
              </a:rPr>
              <a:t> </a:t>
            </a:r>
          </a:p>
          <a:p>
            <a:pPr algn="l"/>
            <a:r>
              <a:rPr lang="lt-LT" b="0" i="0" dirty="0">
                <a:solidFill>
                  <a:srgbClr val="374151"/>
                </a:solidFill>
                <a:effectLst/>
                <a:latin typeface="Söhne"/>
              </a:rPr>
              <a:t>Kai esate ten, kur norite sukurti projekto kopiją, naudokite </a:t>
            </a: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clone</a:t>
            </a:r>
            <a:r>
              <a:rPr lang="lt-LT" b="0" i="0" dirty="0">
                <a:solidFill>
                  <a:srgbClr val="374151"/>
                </a:solidFill>
                <a:effectLst/>
                <a:latin typeface="Söhne"/>
              </a:rPr>
              <a:t> komandą kartu su nuoroda į norimą </a:t>
            </a:r>
            <a:r>
              <a:rPr lang="lt-LT" b="0" i="0" dirty="0" err="1">
                <a:solidFill>
                  <a:srgbClr val="374151"/>
                </a:solidFill>
                <a:effectLst/>
                <a:latin typeface="Söhne"/>
              </a:rPr>
              <a:t>repozitoriją</a:t>
            </a:r>
            <a:r>
              <a:rPr lang="lt-LT" b="0" i="0" dirty="0">
                <a:solidFill>
                  <a:srgbClr val="374151"/>
                </a:solidFill>
                <a:effectLst/>
                <a:latin typeface="Söhne"/>
              </a:rPr>
              <a:t>. Pvz., norėdami atsisiųsti </a:t>
            </a:r>
            <a:r>
              <a:rPr lang="lt-LT" b="0" i="0" dirty="0" err="1">
                <a:solidFill>
                  <a:srgbClr val="374151"/>
                </a:solidFill>
                <a:effectLst/>
                <a:latin typeface="Söhne"/>
              </a:rPr>
              <a:t>repozitoriją</a:t>
            </a:r>
            <a:r>
              <a:rPr lang="lt-LT" b="0" i="0" dirty="0">
                <a:solidFill>
                  <a:srgbClr val="374151"/>
                </a:solidFill>
                <a:effectLst/>
                <a:latin typeface="Söhne"/>
              </a:rPr>
              <a:t>, kurią kūrė </a:t>
            </a:r>
            <a:r>
              <a:rPr lang="lt-LT" b="0" i="0" dirty="0" err="1">
                <a:solidFill>
                  <a:srgbClr val="374151"/>
                </a:solidFill>
                <a:effectLst/>
                <a:latin typeface="Söhne"/>
              </a:rPr>
              <a:t>StasysC</a:t>
            </a:r>
            <a:r>
              <a:rPr lang="lt-LT" b="0" i="0" dirty="0">
                <a:solidFill>
                  <a:srgbClr val="374151"/>
                </a:solidFill>
                <a:effectLst/>
                <a:latin typeface="Söhne"/>
              </a:rPr>
              <a:t> vardu „</a:t>
            </a:r>
            <a:r>
              <a:rPr lang="lt-LT" b="0" i="0" dirty="0" err="1">
                <a:solidFill>
                  <a:srgbClr val="374151"/>
                </a:solidFill>
                <a:effectLst/>
                <a:latin typeface="Söhne"/>
              </a:rPr>
              <a:t>test</a:t>
            </a:r>
            <a:r>
              <a:rPr lang="lt-LT" b="0" i="0" dirty="0">
                <a:solidFill>
                  <a:srgbClr val="374151"/>
                </a:solidFill>
                <a:effectLst/>
                <a:latin typeface="Söhne"/>
              </a:rPr>
              <a:t>“, įveskite:</a:t>
            </a:r>
          </a:p>
          <a:p>
            <a:r>
              <a:rPr lang="lt-LT" dirty="0" err="1">
                <a:effectLst/>
              </a:rPr>
              <a:t>git</a:t>
            </a:r>
            <a:r>
              <a:rPr lang="lt-LT" dirty="0">
                <a:effectLst/>
              </a:rPr>
              <a:t> </a:t>
            </a:r>
            <a:r>
              <a:rPr lang="lt-LT" dirty="0" err="1">
                <a:solidFill>
                  <a:srgbClr val="E9950C"/>
                </a:solidFill>
                <a:effectLst/>
              </a:rPr>
              <a:t>clone</a:t>
            </a:r>
            <a:r>
              <a:rPr lang="lt-LT" dirty="0">
                <a:effectLst/>
              </a:rPr>
              <a:t> </a:t>
            </a:r>
            <a:r>
              <a:rPr lang="lt-LT" dirty="0" err="1">
                <a:effectLst/>
              </a:rPr>
              <a:t>git@github.com:StasysC</a:t>
            </a:r>
            <a:r>
              <a:rPr lang="lt-LT" dirty="0">
                <a:effectLst/>
              </a:rPr>
              <a:t>/</a:t>
            </a:r>
            <a:r>
              <a:rPr lang="lt-LT" dirty="0" err="1">
                <a:effectLst/>
              </a:rPr>
              <a:t>test.git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Baigę šiuos žingsnius, </a:t>
            </a:r>
            <a:r>
              <a:rPr lang="lt-LT" b="0" i="0" dirty="0" err="1">
                <a:solidFill>
                  <a:srgbClr val="374151"/>
                </a:solidFill>
                <a:effectLst/>
                <a:latin typeface="Söhne"/>
              </a:rPr>
              <a:t>repozitorijos</a:t>
            </a:r>
            <a:r>
              <a:rPr lang="lt-LT" b="0" i="0" dirty="0">
                <a:solidFill>
                  <a:srgbClr val="374151"/>
                </a:solidFill>
                <a:effectLst/>
                <a:latin typeface="Söhne"/>
              </a:rPr>
              <a:t> kopija bus sukaupta jūsų kompiuteryje, kurioje galėsite matyti visus failus, direktorijas ir visą GIT istoriją, kuri buvo nutolusioje </a:t>
            </a:r>
            <a:r>
              <a:rPr lang="lt-LT" b="0" i="0" dirty="0" err="1">
                <a:solidFill>
                  <a:srgbClr val="374151"/>
                </a:solidFill>
                <a:effectLst/>
                <a:latin typeface="Söhne"/>
              </a:rPr>
              <a:t>repozitorijoje</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Jei atsidarysite šią aplanką per naršyklę ar bet kurį failų tvarkyklės programą, matysite visus </a:t>
            </a:r>
            <a:r>
              <a:rPr lang="lt-LT" b="0" i="0" dirty="0" err="1">
                <a:solidFill>
                  <a:srgbClr val="374151"/>
                </a:solidFill>
                <a:effectLst/>
                <a:latin typeface="Söhne"/>
              </a:rPr>
              <a:t>repozitorijos</a:t>
            </a:r>
            <a:r>
              <a:rPr lang="lt-LT" b="0" i="0" dirty="0">
                <a:solidFill>
                  <a:srgbClr val="374151"/>
                </a:solidFill>
                <a:effectLst/>
                <a:latin typeface="Söhne"/>
              </a:rPr>
              <a:t> failus. Taip pat galite pradėti redaguoti šiuos failus, kurti naujus ar net vykdyti GIT komandas tiesiogiai šiame aplanke.</a:t>
            </a:r>
          </a:p>
          <a:p>
            <a:pPr algn="l"/>
            <a:endParaRPr lang="lt-LT" b="0" i="0" dirty="0">
              <a:solidFill>
                <a:srgbClr val="374151"/>
              </a:solidFill>
              <a:effectLst/>
              <a:latin typeface="Söhne"/>
            </a:endParaRPr>
          </a:p>
          <a:p>
            <a:pPr algn="l"/>
            <a:r>
              <a:rPr lang="lt-LT" b="0" i="0" dirty="0">
                <a:solidFill>
                  <a:srgbClr val="374151"/>
                </a:solidFill>
                <a:effectLst/>
                <a:latin typeface="Söhne"/>
              </a:rPr>
              <a:t>Tikiuosi, kad šis mokymasis buvo naudingas! Jei turite kokių nors klausimų apie GIT ar kitas temas, nedvejodami kreipkitės!</a:t>
            </a:r>
          </a:p>
        </p:txBody>
      </p:sp>
      <p:sp>
        <p:nvSpPr>
          <p:cNvPr id="4" name="Slide Number Placeholder 3"/>
          <p:cNvSpPr>
            <a:spLocks noGrp="1"/>
          </p:cNvSpPr>
          <p:nvPr>
            <p:ph type="sldNum" sz="quarter" idx="5"/>
          </p:nvPr>
        </p:nvSpPr>
        <p:spPr/>
        <p:txBody>
          <a:bodyPr/>
          <a:lstStyle/>
          <a:p>
            <a:fld id="{6FC0C609-2BF5-CB46-AB22-4555537DB7DF}" type="slidenum">
              <a:rPr lang="en-LT" smtClean="0"/>
              <a:t>12</a:t>
            </a:fld>
            <a:endParaRPr lang="en-LT"/>
          </a:p>
        </p:txBody>
      </p:sp>
    </p:spTree>
    <p:extLst>
      <p:ext uri="{BB962C8B-B14F-4D97-AF65-F5344CB8AC3E}">
        <p14:creationId xmlns:p14="http://schemas.microsoft.com/office/powerpoint/2010/main" val="339699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Mes aptarsime detaliau kas yra versiju valdymo sistema, sukursime projekto repoziotrija ir ikelsime failus </a:t>
            </a:r>
            <a:r>
              <a:rPr lang="en-GB" dirty="0"/>
              <a:t>I</a:t>
            </a:r>
            <a:r>
              <a:rPr lang="en-LT" dirty="0"/>
              <a:t> sukurta repozitorija. ()</a:t>
            </a:r>
          </a:p>
        </p:txBody>
      </p:sp>
      <p:sp>
        <p:nvSpPr>
          <p:cNvPr id="4" name="Slide Number Placeholder 3"/>
          <p:cNvSpPr>
            <a:spLocks noGrp="1"/>
          </p:cNvSpPr>
          <p:nvPr>
            <p:ph type="sldNum" sz="quarter" idx="5"/>
          </p:nvPr>
        </p:nvSpPr>
        <p:spPr/>
        <p:txBody>
          <a:bodyPr/>
          <a:lstStyle/>
          <a:p>
            <a:fld id="{6FC0C609-2BF5-CB46-AB22-4555537DB7DF}" type="slidenum">
              <a:rPr lang="en-LT" smtClean="0"/>
              <a:t>2</a:t>
            </a:fld>
            <a:endParaRPr lang="en-LT"/>
          </a:p>
        </p:txBody>
      </p:sp>
    </p:spTree>
    <p:extLst>
      <p:ext uri="{BB962C8B-B14F-4D97-AF65-F5344CB8AC3E}">
        <p14:creationId xmlns:p14="http://schemas.microsoft.com/office/powerpoint/2010/main" val="56492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Įsivaizduokite situaciją, kurioje kelios komandos nariai dirba prie vieno programinio kodo. Su kiekvienu pakeitimu kyla rizika, kad kažkas sugadins darbą ar sukels klaidą. Be to, kartais reikia grįžti prie senesnės kodinės bazės versijos arba palyginti dvi skirtingas kodo versijas. Būtent čia versijų valdymo sistemos tampa neįkainojamomis.</a:t>
            </a:r>
          </a:p>
          <a:p>
            <a:pPr algn="l"/>
            <a:r>
              <a:rPr lang="lt-LT" b="0" i="0" dirty="0">
                <a:solidFill>
                  <a:srgbClr val="374151"/>
                </a:solidFill>
                <a:effectLst/>
                <a:latin typeface="Söhne"/>
              </a:rPr>
              <a:t>Versijų valdymo sistema – tai programinė įranga, kuri leidžia sekti ir valdyti kodinės bazės pokyčius. Ji registruoja visus pakeitimus ir leidžia grįžti prie bet kurios ankstesnės versijos arba šakotis ir dirbti su keliais skirtingais kodo variantais tuo pačiu metu.</a:t>
            </a:r>
          </a:p>
          <a:p>
            <a:pPr algn="l"/>
            <a:endParaRPr lang="lt-LT" b="0" i="0" dirty="0">
              <a:solidFill>
                <a:srgbClr val="374151"/>
              </a:solidFill>
              <a:effectLst/>
              <a:latin typeface="Söhne"/>
            </a:endParaRPr>
          </a:p>
          <a:p>
            <a:pPr algn="l"/>
            <a:r>
              <a:rPr lang="lt-LT" b="0" i="0" dirty="0">
                <a:solidFill>
                  <a:srgbClr val="374151"/>
                </a:solidFill>
                <a:effectLst/>
                <a:latin typeface="Söhne"/>
              </a:rPr>
              <a:t>Viena iš populiariausių ir plačiausiai naudojamų versijų valdymo sistemų šiandien yra GIT. GIT buvo sukurtas </a:t>
            </a:r>
            <a:r>
              <a:rPr lang="lt-LT" b="0" i="0" dirty="0" err="1">
                <a:solidFill>
                  <a:srgbClr val="374151"/>
                </a:solidFill>
                <a:effectLst/>
                <a:latin typeface="Söhne"/>
              </a:rPr>
              <a:t>Linusu</a:t>
            </a:r>
            <a:r>
              <a:rPr lang="lt-LT" b="0" i="0" dirty="0">
                <a:solidFill>
                  <a:srgbClr val="374151"/>
                </a:solidFill>
                <a:effectLst/>
                <a:latin typeface="Söhne"/>
              </a:rPr>
              <a:t> </a:t>
            </a:r>
            <a:r>
              <a:rPr lang="lt-LT" b="0" i="0" dirty="0" err="1">
                <a:solidFill>
                  <a:srgbClr val="374151"/>
                </a:solidFill>
                <a:effectLst/>
                <a:latin typeface="Söhne"/>
              </a:rPr>
              <a:t>Torvaldsu</a:t>
            </a:r>
            <a:r>
              <a:rPr lang="lt-LT" b="0" i="0" dirty="0">
                <a:solidFill>
                  <a:srgbClr val="374151"/>
                </a:solidFill>
                <a:effectLst/>
                <a:latin typeface="Söhne"/>
              </a:rPr>
              <a:t>, Linux branduolio kūrėju, ir yra žinomas dėl savo greičio, lankstumo bei patikimumo. GIT leidžia komandoms efektyviai dirbti kartu net ir didžiausių projektų metu.</a:t>
            </a:r>
          </a:p>
          <a:p>
            <a:pPr algn="l"/>
            <a:endParaRPr lang="lt-LT" b="0" i="0" dirty="0">
              <a:solidFill>
                <a:srgbClr val="374151"/>
              </a:solidFill>
              <a:effectLst/>
              <a:latin typeface="Söhne"/>
            </a:endParaRPr>
          </a:p>
          <a:p>
            <a:pPr algn="l"/>
            <a:r>
              <a:rPr lang="lt-LT" b="0" i="0" dirty="0">
                <a:solidFill>
                  <a:srgbClr val="374151"/>
                </a:solidFill>
                <a:effectLst/>
                <a:latin typeface="Söhne"/>
              </a:rPr>
              <a:t>O kur saugomi visi šie kodinės bazės pakeitimai? Yra keletas internetinių platformų, kurios naudojasi GIT sistema. Viena iš jų – </a:t>
            </a:r>
            <a:r>
              <a:rPr lang="lt-LT" b="0" i="0" u="sng" dirty="0">
                <a:solidFill>
                  <a:srgbClr val="374151"/>
                </a:solidFill>
                <a:effectLst/>
                <a:latin typeface="Söhne"/>
                <a:hlinkClick r:id="rId3"/>
              </a:rPr>
              <a:t>www.github.com</a:t>
            </a:r>
            <a:r>
              <a:rPr lang="lt-LT" b="0" i="0" dirty="0">
                <a:solidFill>
                  <a:srgbClr val="374151"/>
                </a:solidFill>
                <a:effectLst/>
                <a:latin typeface="Söhne"/>
              </a:rPr>
              <a:t>. </a:t>
            </a:r>
            <a:r>
              <a:rPr lang="lt-LT" b="0" i="0" dirty="0" err="1">
                <a:solidFill>
                  <a:srgbClr val="374151"/>
                </a:solidFill>
                <a:effectLst/>
                <a:latin typeface="Söhne"/>
              </a:rPr>
              <a:t>GitHub</a:t>
            </a:r>
            <a:r>
              <a:rPr lang="lt-LT" b="0" i="0" dirty="0">
                <a:solidFill>
                  <a:srgbClr val="374151"/>
                </a:solidFill>
                <a:effectLst/>
                <a:latin typeface="Söhne"/>
              </a:rPr>
              <a:t> ne tik leidžia saugoti kodo versijas, bet ir skatina bendradarbiavimą tarp kūrėjų visame pasaulyje. Be to, yra kitos GIT platformos, pavyzdžiui, </a:t>
            </a:r>
            <a:r>
              <a:rPr lang="lt-LT" b="0" i="0" dirty="0" err="1">
                <a:solidFill>
                  <a:srgbClr val="374151"/>
                </a:solidFill>
                <a:effectLst/>
                <a:latin typeface="Söhne"/>
              </a:rPr>
              <a:t>GitLab</a:t>
            </a:r>
            <a:r>
              <a:rPr lang="lt-LT" b="0" i="0" dirty="0">
                <a:solidFill>
                  <a:srgbClr val="374151"/>
                </a:solidFill>
                <a:effectLst/>
                <a:latin typeface="Söhne"/>
              </a:rPr>
              <a:t> ar </a:t>
            </a:r>
            <a:r>
              <a:rPr lang="lt-LT" b="0" i="0" dirty="0" err="1">
                <a:solidFill>
                  <a:srgbClr val="374151"/>
                </a:solidFill>
                <a:effectLst/>
                <a:latin typeface="Söhne"/>
              </a:rPr>
              <a:t>Bitbucket</a:t>
            </a:r>
            <a:r>
              <a:rPr lang="lt-LT" b="0" i="0" dirty="0">
                <a:solidFill>
                  <a:srgbClr val="374151"/>
                </a:solidFill>
                <a:effectLst/>
                <a:latin typeface="Söhne"/>
              </a:rPr>
              <a:t>, kurios taip pat siūlo įvairias galimybes komandų bendradarbiavimui.</a:t>
            </a:r>
          </a:p>
          <a:p>
            <a:pPr algn="l"/>
            <a:endParaRPr lang="lt-LT" b="0" i="0" dirty="0">
              <a:solidFill>
                <a:srgbClr val="374151"/>
              </a:solidFill>
              <a:effectLst/>
              <a:latin typeface="Söhne"/>
            </a:endParaRPr>
          </a:p>
          <a:p>
            <a:pPr algn="l"/>
            <a:r>
              <a:rPr lang="lt-LT" b="0" i="0" dirty="0">
                <a:solidFill>
                  <a:srgbClr val="374151"/>
                </a:solidFill>
                <a:effectLst/>
                <a:latin typeface="Söhne"/>
              </a:rPr>
              <a:t>Baigdamas šį įvadą, norėčiau pabrėžti, kad GIT nėra tik techninė priemonė. Tai yra kultūra, įrankis, kuris leidžia programuotojams efektyviai dirbti kartu, dalintis žiniomis ir kurti geresnę technologiją.</a:t>
            </a:r>
          </a:p>
          <a:p>
            <a:pPr algn="l"/>
            <a:r>
              <a:rPr lang="lt-LT" b="0" i="0" dirty="0">
                <a:solidFill>
                  <a:srgbClr val="374151"/>
                </a:solidFill>
                <a:effectLst/>
                <a:latin typeface="Söhne"/>
              </a:rPr>
              <a:t>Pasiruoškite išmokti šį nepakeičiamą įrankį savo programavimo kelionėje!</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3</a:t>
            </a:fld>
            <a:endParaRPr lang="en-LT"/>
          </a:p>
        </p:txBody>
      </p:sp>
    </p:spTree>
    <p:extLst>
      <p:ext uri="{BB962C8B-B14F-4D97-AF65-F5344CB8AC3E}">
        <p14:creationId xmlns:p14="http://schemas.microsoft.com/office/powerpoint/2010/main" val="257771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Versijų valdymo sistemos, ypač GIT, yra neatsiejama šiuolaikinių programuotojų darbo dalis, ir tai neatsitiktinai. </a:t>
            </a:r>
            <a:r>
              <a:rPr lang="lt-LT" b="0" i="0" dirty="0" err="1">
                <a:solidFill>
                  <a:srgbClr val="374151"/>
                </a:solidFill>
                <a:effectLst/>
                <a:latin typeface="Söhne"/>
              </a:rPr>
              <a:t>Pažvelgkime</a:t>
            </a:r>
            <a:r>
              <a:rPr lang="lt-LT" b="0" i="0" dirty="0">
                <a:solidFill>
                  <a:srgbClr val="374151"/>
                </a:solidFill>
                <a:effectLst/>
                <a:latin typeface="Söhne"/>
              </a:rPr>
              <a:t>, kokią realią naudą jos teikia, ypač </a:t>
            </a:r>
            <a:r>
              <a:rPr lang="lt-LT" b="0" i="0" dirty="0" err="1">
                <a:solidFill>
                  <a:srgbClr val="374151"/>
                </a:solidFill>
                <a:effectLst/>
                <a:latin typeface="Söhne"/>
              </a:rPr>
              <a:t>Python</a:t>
            </a:r>
            <a:r>
              <a:rPr lang="lt-LT" b="0" i="0" dirty="0">
                <a:solidFill>
                  <a:srgbClr val="374151"/>
                </a:solidFill>
                <a:effectLst/>
                <a:latin typeface="Söhne"/>
              </a:rPr>
              <a:t> programavimo pradedantiesiems:</a:t>
            </a:r>
          </a:p>
          <a:p>
            <a:pPr algn="l"/>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Pakeitimų Saugojimas:</a:t>
            </a:r>
            <a:r>
              <a:rPr lang="lt-LT" b="0" i="0" dirty="0">
                <a:solidFill>
                  <a:srgbClr val="374151"/>
                </a:solidFill>
                <a:effectLst/>
                <a:latin typeface="Söhne"/>
              </a:rPr>
              <a:t> Pagalvokite apie GIT kaip apie magišką laiko mašiną. Kiekvieną kartą, kai padarote pakeitimą kode, GIT leidžia jį "užfiksuoti". Vėliau, jei suprantate, kad nauji pakeitimai sukėlė problemą arba tiesiog norite grįžti prie kažkokios ankstesnės versijos, jūs galite tai padaryti nesudėtingai.</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Lygiagretus darbas:</a:t>
            </a:r>
            <a:r>
              <a:rPr lang="lt-LT" b="0" i="0" dirty="0">
                <a:solidFill>
                  <a:srgbClr val="374151"/>
                </a:solidFill>
                <a:effectLst/>
                <a:latin typeface="Söhne"/>
              </a:rPr>
              <a:t> Įsivaizduokite, kad turite komandą, kurioje kiekvienas narys nori atnaujinti tą pačią kodo dalį. Be versijų valdymo sistemos, tai būtų chaotiška. GIT leidžia kiekvienam komandos nariui sukurti savo "šaką", kurioje jie gali dirbti nepriklausomai, ir vėliau sujungti visus pakeitimus.</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Bendrinimas ir Peržiūra:</a:t>
            </a:r>
            <a:r>
              <a:rPr lang="lt-LT" b="0" i="0" dirty="0">
                <a:solidFill>
                  <a:srgbClr val="374151"/>
                </a:solidFill>
                <a:effectLst/>
                <a:latin typeface="Söhne"/>
              </a:rPr>
              <a:t> Dėl svetainių, pavyzdžiui, </a:t>
            </a:r>
            <a:r>
              <a:rPr lang="lt-LT" b="0" i="0" u="sng" dirty="0">
                <a:solidFill>
                  <a:srgbClr val="374151"/>
                </a:solidFill>
                <a:effectLst/>
                <a:latin typeface="Söhne"/>
                <a:hlinkClick r:id="rId3"/>
              </a:rPr>
              <a:t>www.github.com</a:t>
            </a:r>
            <a:r>
              <a:rPr lang="lt-LT" b="0" i="0" dirty="0">
                <a:solidFill>
                  <a:srgbClr val="374151"/>
                </a:solidFill>
                <a:effectLst/>
                <a:latin typeface="Söhne"/>
              </a:rPr>
              <a:t>, galite lengvai dalintis savo kodu su kolegomis ar visu pasauliu. Jie gali peržiūrėti jūsų pakeitimus, komentuoti juos ir net pasiūlyti savo versiją.</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Saugojimas serveryje:</a:t>
            </a:r>
            <a:r>
              <a:rPr lang="lt-LT" b="0" i="0" dirty="0">
                <a:solidFill>
                  <a:srgbClr val="374151"/>
                </a:solidFill>
                <a:effectLst/>
                <a:latin typeface="Söhne"/>
              </a:rPr>
              <a:t> Be to, kad GIT leidžia saugoti pakeitimus lokaliai (jūsų kompiuteryje), jis taip pat leidžia juos saugoti serveryje. Tai reiškia, kad net jei kažkas nutiktų jūsų kompiuteriui, jūsų darbas vis dar būtų saugus.</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Kodo Publikavimas:</a:t>
            </a:r>
            <a:r>
              <a:rPr lang="lt-LT" b="0" i="0" dirty="0">
                <a:solidFill>
                  <a:srgbClr val="374151"/>
                </a:solidFill>
                <a:effectLst/>
                <a:latin typeface="Söhne"/>
              </a:rPr>
              <a:t> Su GIT, kai esate pasirengę paskelbti savo pakeitimus (pavyzdžiui, atnaujinti svetainę internete ar pristatyti naują programos funkciją), jūs galite tai padaryti sistemingai ir kontroliuojamai.</a:t>
            </a:r>
          </a:p>
          <a:p>
            <a:pPr algn="l">
              <a:buFont typeface="+mj-lt"/>
              <a:buAutoNum type="arabicPeriod"/>
            </a:pPr>
            <a:endParaRPr lang="lt-LT" b="0" i="0" dirty="0">
              <a:solidFill>
                <a:srgbClr val="374151"/>
              </a:solidFill>
              <a:effectLst/>
              <a:latin typeface="Söhne"/>
            </a:endParaRPr>
          </a:p>
          <a:p>
            <a:pPr algn="l"/>
            <a:r>
              <a:rPr lang="lt-LT" b="0" i="0" dirty="0">
                <a:solidFill>
                  <a:srgbClr val="374151"/>
                </a:solidFill>
                <a:effectLst/>
                <a:latin typeface="Söhne"/>
              </a:rPr>
              <a:t>Apibendrinant, versijų valdymo sistemos, kaip GIT, ne tik supaprastina kodo valdymą ir pakeitimų stebėjimą, bet ir užtikrina efektyvų bendradarbiavimą bei problemų prevenciją. Kiekvienas programuotojas, nepriklausomai nuo patirties, turėtų išmokti naudotis šia naudinga priemone.</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4</a:t>
            </a:fld>
            <a:endParaRPr lang="en-LT"/>
          </a:p>
        </p:txBody>
      </p:sp>
    </p:spTree>
    <p:extLst>
      <p:ext uri="{BB962C8B-B14F-4D97-AF65-F5344CB8AC3E}">
        <p14:creationId xmlns:p14="http://schemas.microsoft.com/office/powerpoint/2010/main" val="4071374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43541"/>
                </a:solidFill>
                <a:effectLst/>
                <a:latin typeface="Söhne"/>
              </a:rPr>
              <a:t>ChatGPT</a:t>
            </a:r>
            <a:endParaRPr lang="lt-LT" b="0" i="0" dirty="0">
              <a:solidFill>
                <a:srgbClr val="343541"/>
              </a:solidFill>
              <a:effectLst/>
              <a:latin typeface="Söhne"/>
            </a:endParaRPr>
          </a:p>
          <a:p>
            <a:pPr algn="l"/>
            <a:r>
              <a:rPr lang="lt-LT" b="0" i="0" dirty="0">
                <a:solidFill>
                  <a:srgbClr val="343541"/>
                </a:solidFill>
                <a:effectLst/>
                <a:latin typeface="Söhne"/>
              </a:rPr>
              <a:t>Gerai, dabar, kai suprantame GIT svarbą, pažvelkime, kaip jį įdiegti ant Windows operacinės sistemos. Štai kaip tai padaryti žingsnis po žingsnio:</a:t>
            </a:r>
          </a:p>
          <a:p>
            <a:pPr algn="l"/>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Registracija </a:t>
            </a:r>
            <a:r>
              <a:rPr lang="lt-LT" b="1" i="0" dirty="0" err="1">
                <a:solidFill>
                  <a:srgbClr val="343541"/>
                </a:solidFill>
                <a:effectLst/>
                <a:latin typeface="Söhne"/>
              </a:rPr>
              <a:t>GitHub</a:t>
            </a:r>
            <a:r>
              <a:rPr lang="lt-LT" b="1" i="0" dirty="0">
                <a:solidFill>
                  <a:srgbClr val="343541"/>
                </a:solidFill>
                <a:effectLst/>
                <a:latin typeface="Söhne"/>
              </a:rPr>
              <a:t> Svetainėje:</a:t>
            </a:r>
            <a:r>
              <a:rPr lang="lt-LT" b="0" i="0" dirty="0">
                <a:solidFill>
                  <a:srgbClr val="343541"/>
                </a:solidFill>
                <a:effectLst/>
                <a:latin typeface="Söhne"/>
              </a:rPr>
              <a:t> Prieš pradėdami dirbti su GIT, rekomenduoju užsiregistruoti svetainėje </a:t>
            </a:r>
            <a:r>
              <a:rPr lang="lt-LT" b="0" i="0" u="sng" dirty="0">
                <a:solidFill>
                  <a:srgbClr val="343541"/>
                </a:solidFill>
                <a:effectLst/>
                <a:latin typeface="Söhne"/>
                <a:hlinkClick r:id="rId3"/>
              </a:rPr>
              <a:t>www.github.com</a:t>
            </a:r>
            <a:r>
              <a:rPr lang="lt-LT" b="0" i="0" dirty="0">
                <a:solidFill>
                  <a:srgbClr val="343541"/>
                </a:solidFill>
                <a:effectLst/>
                <a:latin typeface="Söhne"/>
              </a:rPr>
              <a:t>. Tai ne tik leis jums saugoti kodą internetiniame serveryje, bet ir lengvai bendrinti jį su kitais. Užsiregistruoti yra nemokama ir tai yra greitas procesas.</a:t>
            </a:r>
          </a:p>
          <a:p>
            <a:pPr algn="l">
              <a:buFont typeface="+mj-lt"/>
              <a:buAutoNum type="arabicPeriod"/>
            </a:pP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GIT Programos Įdiegimas:</a:t>
            </a:r>
            <a:endParaRPr lang="lt-LT" b="0" i="0" dirty="0">
              <a:solidFill>
                <a:srgbClr val="343541"/>
              </a:solidFill>
              <a:effectLst/>
              <a:latin typeface="Söhne"/>
            </a:endParaRPr>
          </a:p>
          <a:p>
            <a:pPr marL="742950" lvl="1" indent="-285750" algn="l">
              <a:buFont typeface="+mj-lt"/>
              <a:buAutoNum type="arabicPeriod"/>
            </a:pPr>
            <a:r>
              <a:rPr lang="lt-LT" b="0" i="0" dirty="0">
                <a:solidFill>
                  <a:srgbClr val="343541"/>
                </a:solidFill>
                <a:effectLst/>
                <a:latin typeface="Söhne"/>
              </a:rPr>
              <a:t>Eikite į svetainę </a:t>
            </a:r>
            <a:r>
              <a:rPr lang="lt-LT" b="0" i="0" u="sng" dirty="0">
                <a:solidFill>
                  <a:srgbClr val="343541"/>
                </a:solidFill>
                <a:effectLst/>
                <a:latin typeface="Söhne"/>
                <a:hlinkClick r:id="rId4"/>
              </a:rPr>
              <a:t>https://git-scm.com/downloads</a:t>
            </a:r>
            <a:r>
              <a:rPr lang="lt-LT" b="0" i="0" dirty="0">
                <a:solidFill>
                  <a:srgbClr val="343541"/>
                </a:solidFill>
                <a:effectLst/>
                <a:latin typeface="Söhne"/>
              </a:rPr>
              <a:t> ir pasirinkite Windows versiją.</a:t>
            </a:r>
          </a:p>
          <a:p>
            <a:pPr marL="742950" lvl="1" indent="-285750" algn="l">
              <a:buFont typeface="+mj-lt"/>
              <a:buAutoNum type="arabicPeriod"/>
            </a:pPr>
            <a:r>
              <a:rPr lang="lt-LT" b="0" i="0" dirty="0">
                <a:solidFill>
                  <a:srgbClr val="343541"/>
                </a:solidFill>
                <a:effectLst/>
                <a:latin typeface="Söhne"/>
              </a:rPr>
              <a:t>Atsisiųskite failą ir paleiskite jį.</a:t>
            </a:r>
          </a:p>
          <a:p>
            <a:pPr marL="742950" lvl="1" indent="-285750" algn="l">
              <a:buFont typeface="+mj-lt"/>
              <a:buAutoNum type="arabicPeriod"/>
            </a:pPr>
            <a:r>
              <a:rPr lang="lt-LT" b="0" i="0" dirty="0">
                <a:solidFill>
                  <a:srgbClr val="343541"/>
                </a:solidFill>
                <a:effectLst/>
                <a:latin typeface="Söhne"/>
              </a:rPr>
              <a:t>Diegimo metu jums bus pateikti keli langai su pasirinkimais. Jei nesate tikri, kokius pasirinkimus daryti, tiesiog spauskite „</a:t>
            </a:r>
            <a:r>
              <a:rPr lang="lt-LT" b="0" i="0" dirty="0" err="1">
                <a:solidFill>
                  <a:srgbClr val="343541"/>
                </a:solidFill>
                <a:effectLst/>
                <a:latin typeface="Söhne"/>
              </a:rPr>
              <a:t>Next</a:t>
            </a:r>
            <a:r>
              <a:rPr lang="lt-LT" b="0" i="0" dirty="0">
                <a:solidFill>
                  <a:srgbClr val="343541"/>
                </a:solidFill>
                <a:effectLst/>
                <a:latin typeface="Söhne"/>
              </a:rPr>
              <a:t>“ kiekviename lange. Standartiniai nustatymai turėtų tiktis daugumai vartotojų.</a:t>
            </a:r>
          </a:p>
          <a:p>
            <a:pPr marL="742950" lvl="1" indent="-285750" algn="l">
              <a:buFont typeface="+mj-lt"/>
              <a:buAutoNum type="arabicPeriod"/>
            </a:pP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Patikrinkite Įdiegimą:</a:t>
            </a:r>
            <a:endParaRPr lang="lt-LT" b="0" i="0" dirty="0">
              <a:solidFill>
                <a:srgbClr val="343541"/>
              </a:solidFill>
              <a:effectLst/>
              <a:latin typeface="Söhne"/>
            </a:endParaRPr>
          </a:p>
          <a:p>
            <a:pPr marL="742950" lvl="1" indent="-285750" algn="l">
              <a:buFont typeface="+mj-lt"/>
              <a:buAutoNum type="arabicPeriod"/>
            </a:pPr>
            <a:r>
              <a:rPr lang="lt-LT" b="0" i="0" dirty="0">
                <a:solidFill>
                  <a:srgbClr val="343541"/>
                </a:solidFill>
                <a:effectLst/>
                <a:latin typeface="Söhne"/>
              </a:rPr>
              <a:t>Norėdami patikrinti, ar GIT buvo sėkmingai įdiegtas, atidarykite Windows konsolę. Tai galite padaryti paspausdami „</a:t>
            </a:r>
            <a:r>
              <a:rPr lang="lt-LT" b="0" i="0" dirty="0" err="1">
                <a:solidFill>
                  <a:srgbClr val="343541"/>
                </a:solidFill>
                <a:effectLst/>
                <a:latin typeface="Söhne"/>
              </a:rPr>
              <a:t>Win</a:t>
            </a:r>
            <a:r>
              <a:rPr lang="lt-LT" b="0" i="0" dirty="0">
                <a:solidFill>
                  <a:srgbClr val="343541"/>
                </a:solidFill>
                <a:effectLst/>
                <a:latin typeface="Söhne"/>
              </a:rPr>
              <a:t>“ klavišą kartu su raidėmis „c“, „m“, „d“ ir tada „</a:t>
            </a:r>
            <a:r>
              <a:rPr lang="lt-LT" b="0" i="0" dirty="0" err="1">
                <a:solidFill>
                  <a:srgbClr val="343541"/>
                </a:solidFill>
                <a:effectLst/>
                <a:latin typeface="Söhne"/>
              </a:rPr>
              <a:t>Enter</a:t>
            </a:r>
            <a:r>
              <a:rPr lang="lt-LT" b="0" i="0" dirty="0">
                <a:solidFill>
                  <a:srgbClr val="343541"/>
                </a:solidFill>
                <a:effectLst/>
                <a:latin typeface="Söhne"/>
              </a:rPr>
              <a:t>“.</a:t>
            </a:r>
          </a:p>
          <a:p>
            <a:pPr marL="742950" lvl="1" indent="-285750" algn="l">
              <a:buFont typeface="+mj-lt"/>
              <a:buAutoNum type="arabicPeriod"/>
            </a:pPr>
            <a:r>
              <a:rPr lang="lt-LT" b="0" i="0" dirty="0">
                <a:solidFill>
                  <a:srgbClr val="343541"/>
                </a:solidFill>
                <a:effectLst/>
                <a:latin typeface="Söhne"/>
              </a:rPr>
              <a:t>Konsolėje įveskite žodį „</a:t>
            </a:r>
            <a:r>
              <a:rPr lang="lt-LT" b="0" i="0" dirty="0" err="1">
                <a:solidFill>
                  <a:srgbClr val="343541"/>
                </a:solidFill>
                <a:effectLst/>
                <a:latin typeface="Söhne"/>
              </a:rPr>
              <a:t>git</a:t>
            </a:r>
            <a:r>
              <a:rPr lang="lt-LT" b="0" i="0" dirty="0">
                <a:solidFill>
                  <a:srgbClr val="343541"/>
                </a:solidFill>
                <a:effectLst/>
                <a:latin typeface="Söhne"/>
              </a:rPr>
              <a:t>“ ir paspauskite „</a:t>
            </a:r>
            <a:r>
              <a:rPr lang="lt-LT" b="0" i="0" dirty="0" err="1">
                <a:solidFill>
                  <a:srgbClr val="343541"/>
                </a:solidFill>
                <a:effectLst/>
                <a:latin typeface="Söhne"/>
              </a:rPr>
              <a:t>Enter</a:t>
            </a:r>
            <a:r>
              <a:rPr lang="lt-LT" b="0" i="0" dirty="0">
                <a:solidFill>
                  <a:srgbClr val="343541"/>
                </a:solidFill>
                <a:effectLst/>
                <a:latin typeface="Söhne"/>
              </a:rPr>
              <a:t>“.</a:t>
            </a:r>
          </a:p>
          <a:p>
            <a:pPr marL="742950" lvl="1" indent="-285750" algn="l">
              <a:buFont typeface="+mj-lt"/>
              <a:buAutoNum type="arabicPeriod"/>
            </a:pPr>
            <a:r>
              <a:rPr lang="lt-LT" b="0" i="0" dirty="0">
                <a:solidFill>
                  <a:srgbClr val="343541"/>
                </a:solidFill>
                <a:effectLst/>
                <a:latin typeface="Söhne"/>
              </a:rPr>
              <a:t>Jei matote pagalbos informaciją apie </a:t>
            </a:r>
            <a:r>
              <a:rPr lang="lt-LT" b="0" i="0" dirty="0" err="1">
                <a:solidFill>
                  <a:srgbClr val="343541"/>
                </a:solidFill>
                <a:effectLst/>
                <a:latin typeface="Söhne"/>
              </a:rPr>
              <a:t>git</a:t>
            </a:r>
            <a:r>
              <a:rPr lang="lt-LT" b="0" i="0" dirty="0">
                <a:solidFill>
                  <a:srgbClr val="343541"/>
                </a:solidFill>
                <a:effectLst/>
                <a:latin typeface="Söhne"/>
              </a:rPr>
              <a:t>, sveikinu – jūs sėkmingai įdiegėte GIT!</a:t>
            </a:r>
          </a:p>
          <a:p>
            <a:pPr marL="742950" lvl="1" indent="-285750" algn="l">
              <a:buFont typeface="+mj-lt"/>
              <a:buAutoNum type="arabicPeriod"/>
            </a:pPr>
            <a:endParaRPr lang="lt-LT" b="0" i="0" dirty="0">
              <a:solidFill>
                <a:srgbClr val="343541"/>
              </a:solidFill>
              <a:effectLst/>
              <a:latin typeface="Söhne"/>
            </a:endParaRPr>
          </a:p>
          <a:p>
            <a:pPr algn="l"/>
            <a:r>
              <a:rPr lang="lt-LT" b="0" i="0" dirty="0">
                <a:solidFill>
                  <a:srgbClr val="343541"/>
                </a:solidFill>
                <a:effectLst/>
                <a:latin typeface="Söhne"/>
              </a:rPr>
              <a:t>Dabar, kai GIT įdiegtas, esate pasirengę pradėti savo kelionę su versijų valdymu. Tai padės jums būti produktyvesniems, organizuotiems ir suteiks galimybę lengvai bendradarbiauti su kitais programuotojais!</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5</a:t>
            </a:fld>
            <a:endParaRPr lang="en-LT"/>
          </a:p>
        </p:txBody>
      </p:sp>
    </p:spTree>
    <p:extLst>
      <p:ext uri="{BB962C8B-B14F-4D97-AF65-F5344CB8AC3E}">
        <p14:creationId xmlns:p14="http://schemas.microsoft.com/office/powerpoint/2010/main" val="6392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Suprantu, kad norite sužinoti, kaip konfigūruoti asmeninius GIT nustatymus. Tai yra svarbus žingsnis, nes kiekvienas jūsų atliktas pakeitimas GIT sistemoje bus susietas su jūsų vardu ir elektroninio pašto adresu. Štai kaip tai padaryti:</a:t>
            </a:r>
          </a:p>
          <a:p>
            <a:pPr algn="l">
              <a:buFont typeface="+mj-lt"/>
              <a:buAutoNum type="arabicPeriod"/>
            </a:pPr>
            <a:r>
              <a:rPr lang="lt-LT" b="1" i="0" dirty="0">
                <a:solidFill>
                  <a:srgbClr val="374151"/>
                </a:solidFill>
                <a:effectLst/>
                <a:latin typeface="Söhne"/>
              </a:rPr>
              <a:t>Nustatykite savo vardą:</a:t>
            </a:r>
            <a:br>
              <a:rPr lang="lt-LT" b="0" i="0" dirty="0">
                <a:solidFill>
                  <a:srgbClr val="374151"/>
                </a:solidFill>
                <a:effectLst/>
                <a:latin typeface="Söhne"/>
              </a:rPr>
            </a:br>
            <a:r>
              <a:rPr lang="lt-LT" b="0" i="0" dirty="0">
                <a:solidFill>
                  <a:srgbClr val="374151"/>
                </a:solidFill>
                <a:effectLst/>
                <a:latin typeface="Söhne"/>
              </a:rPr>
              <a:t>Norėdami nustatyti vardą, kuris bus naudojamas visuose jūsų atliktuose GIT pakeitimuose, atidarykite komandinę eilutę ir įveskite šią komandą:</a:t>
            </a:r>
            <a:br>
              <a:rPr lang="lt-LT" b="0" i="0" dirty="0">
                <a:solidFill>
                  <a:srgbClr val="374151"/>
                </a:solidFill>
                <a:effectLst/>
                <a:latin typeface="Söhne"/>
              </a:rPr>
            </a:b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config</a:t>
            </a:r>
            <a:r>
              <a:rPr lang="lt-LT" b="0" i="0" dirty="0">
                <a:solidFill>
                  <a:srgbClr val="374151"/>
                </a:solidFill>
                <a:effectLst/>
                <a:latin typeface="Söhne"/>
              </a:rPr>
              <a:t> --</a:t>
            </a:r>
            <a:r>
              <a:rPr lang="lt-LT" b="0" i="0" dirty="0" err="1">
                <a:solidFill>
                  <a:srgbClr val="374151"/>
                </a:solidFill>
                <a:effectLst/>
                <a:latin typeface="Söhne"/>
              </a:rPr>
              <a:t>global</a:t>
            </a:r>
            <a:r>
              <a:rPr lang="lt-LT" b="0" i="0" dirty="0">
                <a:solidFill>
                  <a:srgbClr val="374151"/>
                </a:solidFill>
                <a:effectLst/>
                <a:latin typeface="Söhne"/>
              </a:rPr>
              <a:t> </a:t>
            </a:r>
            <a:r>
              <a:rPr lang="lt-LT" b="0" i="0" dirty="0" err="1">
                <a:solidFill>
                  <a:srgbClr val="374151"/>
                </a:solidFill>
                <a:effectLst/>
                <a:latin typeface="Söhne"/>
              </a:rPr>
              <a:t>user.name</a:t>
            </a:r>
            <a:r>
              <a:rPr lang="lt-LT" b="0" i="0" dirty="0">
                <a:solidFill>
                  <a:srgbClr val="374151"/>
                </a:solidFill>
                <a:effectLst/>
                <a:latin typeface="Söhne"/>
              </a:rPr>
              <a:t> </a:t>
            </a:r>
            <a:r>
              <a:rPr lang="lt-LT" b="0" i="0" dirty="0">
                <a:solidFill>
                  <a:srgbClr val="00A67D"/>
                </a:solidFill>
                <a:effectLst/>
                <a:latin typeface="Söhne"/>
              </a:rPr>
              <a:t>"Vardas Pavarde"</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Pakeiskite "Vardas Pavarde" savo tikruoju vardu ir pavarde.</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Nustatykite savo elektroninio pašto adresą:</a:t>
            </a:r>
            <a:br>
              <a:rPr lang="lt-LT" b="0" i="0" dirty="0">
                <a:solidFill>
                  <a:srgbClr val="374151"/>
                </a:solidFill>
                <a:effectLst/>
                <a:latin typeface="Söhne"/>
              </a:rPr>
            </a:br>
            <a:r>
              <a:rPr lang="lt-LT" b="0" i="0" dirty="0">
                <a:solidFill>
                  <a:srgbClr val="374151"/>
                </a:solidFill>
                <a:effectLst/>
                <a:latin typeface="Söhne"/>
              </a:rPr>
              <a:t>Kitas žingsnis yra nustatyti elektroninio pašto adresą, kuris taip pat bus naudojamas GIT pakeitimų istorijoje. Įveskite šią komandą:</a:t>
            </a:r>
            <a:br>
              <a:rPr lang="lt-LT" b="0" i="0" dirty="0">
                <a:solidFill>
                  <a:srgbClr val="374151"/>
                </a:solidFill>
                <a:effectLst/>
                <a:latin typeface="Söhne"/>
              </a:rPr>
            </a:b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config</a:t>
            </a:r>
            <a:r>
              <a:rPr lang="lt-LT" b="0" i="0" dirty="0">
                <a:solidFill>
                  <a:srgbClr val="374151"/>
                </a:solidFill>
                <a:effectLst/>
                <a:latin typeface="Söhne"/>
              </a:rPr>
              <a:t> </a:t>
            </a:r>
            <a:r>
              <a:rPr lang="lt-LT" b="0" i="0" dirty="0">
                <a:solidFill>
                  <a:srgbClr val="DF3079"/>
                </a:solidFill>
                <a:effectLst/>
                <a:latin typeface="Söhne"/>
              </a:rPr>
              <a:t>--</a:t>
            </a:r>
            <a:r>
              <a:rPr lang="lt-LT" b="0" i="0" dirty="0" err="1">
                <a:solidFill>
                  <a:srgbClr val="DF3079"/>
                </a:solidFill>
                <a:effectLst/>
                <a:latin typeface="Söhne"/>
              </a:rPr>
              <a:t>global</a:t>
            </a:r>
            <a:r>
              <a:rPr lang="lt-LT" b="0" i="0" dirty="0">
                <a:solidFill>
                  <a:srgbClr val="374151"/>
                </a:solidFill>
                <a:effectLst/>
                <a:latin typeface="Söhne"/>
              </a:rPr>
              <a:t> </a:t>
            </a:r>
            <a:r>
              <a:rPr lang="lt-LT" b="0" i="0" dirty="0" err="1">
                <a:solidFill>
                  <a:srgbClr val="374151"/>
                </a:solidFill>
                <a:effectLst/>
                <a:latin typeface="Söhne"/>
              </a:rPr>
              <a:t>user</a:t>
            </a:r>
            <a:r>
              <a:rPr lang="lt-LT" b="0" i="0" dirty="0" err="1">
                <a:solidFill>
                  <a:srgbClr val="DF3079"/>
                </a:solidFill>
                <a:effectLst/>
                <a:latin typeface="Söhne"/>
              </a:rPr>
              <a:t>.email</a:t>
            </a:r>
            <a:r>
              <a:rPr lang="lt-LT" b="0" i="0" dirty="0">
                <a:solidFill>
                  <a:srgbClr val="374151"/>
                </a:solidFill>
                <a:effectLst/>
                <a:latin typeface="Söhne"/>
              </a:rPr>
              <a:t> </a:t>
            </a:r>
            <a:r>
              <a:rPr lang="lt-LT" b="0" i="0" dirty="0" err="1">
                <a:solidFill>
                  <a:srgbClr val="374151"/>
                </a:solidFill>
                <a:effectLst/>
                <a:latin typeface="Söhne"/>
              </a:rPr>
              <a:t>el</a:t>
            </a:r>
            <a:r>
              <a:rPr lang="lt-LT" b="0" i="0" dirty="0" err="1">
                <a:solidFill>
                  <a:srgbClr val="2E95D3"/>
                </a:solidFill>
                <a:effectLst/>
                <a:latin typeface="Söhne"/>
              </a:rPr>
              <a:t>@pastas</a:t>
            </a:r>
            <a:r>
              <a:rPr lang="lt-LT" b="0" i="0" dirty="0" err="1">
                <a:solidFill>
                  <a:srgbClr val="374151"/>
                </a:solidFill>
                <a:effectLst/>
                <a:latin typeface="Söhne"/>
              </a:rPr>
              <a:t>.com</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Pakeiskite "</a:t>
            </a:r>
            <a:r>
              <a:rPr lang="lt-LT" b="0" i="0" u="sng" dirty="0">
                <a:solidFill>
                  <a:srgbClr val="374151"/>
                </a:solidFill>
                <a:effectLst/>
                <a:latin typeface="Söhne"/>
                <a:hlinkClick r:id="rId3"/>
              </a:rPr>
              <a:t>el@pastas.com</a:t>
            </a:r>
            <a:r>
              <a:rPr lang="lt-LT" b="0" i="0" dirty="0">
                <a:solidFill>
                  <a:srgbClr val="374151"/>
                </a:solidFill>
                <a:effectLst/>
                <a:latin typeface="Söhne"/>
              </a:rPr>
              <a:t>" savo tikruoju elektroninio pašto adresu.</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Patikrinkite konfigūraciją:</a:t>
            </a:r>
            <a:br>
              <a:rPr lang="lt-LT" b="0" i="0" dirty="0">
                <a:solidFill>
                  <a:srgbClr val="374151"/>
                </a:solidFill>
                <a:effectLst/>
                <a:latin typeface="Söhne"/>
              </a:rPr>
            </a:br>
            <a:r>
              <a:rPr lang="lt-LT" b="0" i="0" dirty="0">
                <a:solidFill>
                  <a:srgbClr val="374151"/>
                </a:solidFill>
                <a:effectLst/>
                <a:latin typeface="Söhne"/>
              </a:rPr>
              <a:t>Norėdami įsitikinti, kad viskas buvo sėkmingai nustatyta, patikrinkite savo GIT konfigūraciją su šia komanda:</a:t>
            </a:r>
            <a:br>
              <a:rPr lang="lt-LT" b="0" i="0" dirty="0">
                <a:solidFill>
                  <a:srgbClr val="374151"/>
                </a:solidFill>
                <a:effectLst/>
                <a:latin typeface="Söhne"/>
              </a:rPr>
            </a:br>
            <a:r>
              <a:rPr lang="lt-LT" b="0" i="0" dirty="0">
                <a:solidFill>
                  <a:srgbClr val="374151"/>
                </a:solidFill>
                <a:effectLst/>
                <a:latin typeface="Söhne"/>
              </a:rPr>
              <a:t>Tarp išvesties turėtumėte matyti savo įvestus duomenis: vardą ir elektroninio pašto adresą.</a:t>
            </a:r>
          </a:p>
          <a:p>
            <a:pPr algn="l"/>
            <a:endParaRPr lang="lt-LT" b="0" i="0" dirty="0">
              <a:solidFill>
                <a:srgbClr val="374151"/>
              </a:solidFill>
              <a:effectLst/>
              <a:latin typeface="Söhne"/>
            </a:endParaRPr>
          </a:p>
          <a:p>
            <a:pPr algn="l"/>
            <a:r>
              <a:rPr lang="lt-LT" b="0" i="0" dirty="0">
                <a:solidFill>
                  <a:srgbClr val="374151"/>
                </a:solidFill>
                <a:effectLst/>
                <a:latin typeface="Söhne"/>
              </a:rPr>
              <a:t>Šie nustatymai padės GIT žinoti, kas atliko tam tikrus pakeitimus, ir leis kitiems žmonėms su jumis susisiekti, jei kils klausimų ar problemų susijusių su jūsų kode.</a:t>
            </a:r>
          </a:p>
          <a:p>
            <a:pPr algn="l"/>
            <a:r>
              <a:rPr lang="lt-LT" b="0" i="0" dirty="0">
                <a:solidFill>
                  <a:srgbClr val="374151"/>
                </a:solidFill>
                <a:effectLst/>
                <a:latin typeface="Söhne"/>
              </a:rPr>
              <a:t>Įsidėmėkite, kad šie nustatymai yra globalūs ir bus taikomi visiems jūsų GIT projektams šiame kompiuteryje. Jei norėsite juos pakeisti vėliau, tiesiog pakartokite aukščiau pateiktus žingsnius.</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6</a:t>
            </a:fld>
            <a:endParaRPr lang="en-LT"/>
          </a:p>
        </p:txBody>
      </p:sp>
    </p:spTree>
    <p:extLst>
      <p:ext uri="{BB962C8B-B14F-4D97-AF65-F5344CB8AC3E}">
        <p14:creationId xmlns:p14="http://schemas.microsoft.com/office/powerpoint/2010/main" val="4210614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solidFill>
                  <a:srgbClr val="374151"/>
                </a:solidFill>
                <a:effectLst/>
                <a:latin typeface="Söhne"/>
              </a:rPr>
            </a:br>
            <a:r>
              <a:rPr lang="lt-LT" b="0" i="0" dirty="0">
                <a:solidFill>
                  <a:srgbClr val="374151"/>
                </a:solidFill>
                <a:effectLst/>
                <a:latin typeface="Söhne"/>
              </a:rPr>
              <a:t>Gerai, dabar pažvelkime į kitą svarbų GIT naudojimo aspektą: SSH raktų generavimą ir naudojimą. SSH raktais patikrinti jūsų identiškumą, kai norite jungtis prie nuotolinio GIT serverio, pavyzdžiui, </a:t>
            </a:r>
            <a:r>
              <a:rPr lang="lt-LT" b="0" i="0" dirty="0" err="1">
                <a:solidFill>
                  <a:srgbClr val="374151"/>
                </a:solidFill>
                <a:effectLst/>
                <a:latin typeface="Söhne"/>
              </a:rPr>
              <a:t>GitHub</a:t>
            </a:r>
            <a:r>
              <a:rPr lang="lt-LT" b="0" i="0" dirty="0">
                <a:solidFill>
                  <a:srgbClr val="374151"/>
                </a:solidFill>
                <a:effectLst/>
                <a:latin typeface="Söhne"/>
              </a:rPr>
              <a:t>. Tai yra saugus būdas dirbti su GIT be poreikio nuolat įvedinėti slaptažodį.</a:t>
            </a:r>
          </a:p>
          <a:p>
            <a:pPr algn="l"/>
            <a:endParaRPr lang="lt-LT" b="0" i="0" dirty="0">
              <a:solidFill>
                <a:srgbClr val="374151"/>
              </a:solidFill>
              <a:effectLst/>
              <a:latin typeface="Söhne"/>
            </a:endParaRPr>
          </a:p>
          <a:p>
            <a:pPr algn="l"/>
            <a:r>
              <a:rPr lang="lt-LT" b="1" i="0" dirty="0">
                <a:solidFill>
                  <a:srgbClr val="374151"/>
                </a:solidFill>
                <a:effectLst/>
                <a:latin typeface="Söhne"/>
              </a:rPr>
              <a:t>1. Atidarykite </a:t>
            </a:r>
            <a:r>
              <a:rPr lang="lt-LT" b="1" i="0" dirty="0" err="1">
                <a:solidFill>
                  <a:srgbClr val="374151"/>
                </a:solidFill>
                <a:effectLst/>
                <a:latin typeface="Söhne"/>
              </a:rPr>
              <a:t>Git</a:t>
            </a:r>
            <a:r>
              <a:rPr lang="lt-LT" b="1" i="0" dirty="0">
                <a:solidFill>
                  <a:srgbClr val="374151"/>
                </a:solidFill>
                <a:effectLst/>
                <a:latin typeface="Söhne"/>
              </a:rPr>
              <a:t> </a:t>
            </a:r>
            <a:r>
              <a:rPr lang="lt-LT" b="1" i="0" dirty="0" err="1">
                <a:solidFill>
                  <a:srgbClr val="374151"/>
                </a:solidFill>
                <a:effectLst/>
                <a:latin typeface="Söhne"/>
              </a:rPr>
              <a:t>Bash</a:t>
            </a:r>
            <a:r>
              <a:rPr lang="lt-LT" b="1" i="0" dirty="0">
                <a:solidFill>
                  <a:srgbClr val="374151"/>
                </a:solidFill>
                <a:effectLst/>
                <a:latin typeface="Söhne"/>
              </a:rPr>
              <a:t> programą:</a:t>
            </a: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Spauskite „</a:t>
            </a:r>
            <a:r>
              <a:rPr lang="lt-LT" b="0" i="0" dirty="0" err="1">
                <a:solidFill>
                  <a:srgbClr val="374151"/>
                </a:solidFill>
                <a:effectLst/>
                <a:latin typeface="Söhne"/>
              </a:rPr>
              <a:t>Start</a:t>
            </a:r>
            <a:r>
              <a:rPr lang="lt-LT" b="0" i="0" dirty="0">
                <a:solidFill>
                  <a:srgbClr val="374151"/>
                </a:solidFill>
                <a:effectLst/>
                <a:latin typeface="Söhne"/>
              </a:rPr>
              <a:t>“ mygtuką Windows ir pradėkite rašyti "</a:t>
            </a: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Bash</a:t>
            </a:r>
            <a:r>
              <a:rPr lang="lt-LT" b="0" i="0" dirty="0">
                <a:solidFill>
                  <a:srgbClr val="374151"/>
                </a:solidFill>
                <a:effectLst/>
                <a:latin typeface="Söhne"/>
              </a:rPr>
              <a:t>". Netrukus turėtumėte matyti programos „</a:t>
            </a: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Bash</a:t>
            </a:r>
            <a:r>
              <a:rPr lang="lt-LT" b="0" i="0" dirty="0">
                <a:solidFill>
                  <a:srgbClr val="374151"/>
                </a:solidFill>
                <a:effectLst/>
                <a:latin typeface="Söhne"/>
              </a:rPr>
              <a:t>“ ikoną. Spauskite ant jos, kad atidarytumėte komandinę eilutę.</a:t>
            </a:r>
          </a:p>
          <a:p>
            <a:pPr algn="l"/>
            <a:endParaRPr lang="lt-LT" b="1" i="0" dirty="0">
              <a:solidFill>
                <a:srgbClr val="374151"/>
              </a:solidFill>
              <a:effectLst/>
              <a:latin typeface="Söhne"/>
            </a:endParaRPr>
          </a:p>
          <a:p>
            <a:pPr algn="l"/>
            <a:r>
              <a:rPr lang="lt-LT" b="1" i="0" dirty="0">
                <a:solidFill>
                  <a:srgbClr val="374151"/>
                </a:solidFill>
                <a:effectLst/>
                <a:latin typeface="Söhne"/>
              </a:rPr>
              <a:t>2. Sugeneruokite SSH rakto porą:</a:t>
            </a: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Į komandinę eilutę įveskite šią </a:t>
            </a:r>
            <a:r>
              <a:rPr lang="lt-LT" b="0" i="0" dirty="0" err="1">
                <a:solidFill>
                  <a:srgbClr val="374151"/>
                </a:solidFill>
                <a:effectLst/>
                <a:latin typeface="Söhne"/>
              </a:rPr>
              <a:t>komandą:cssCopy</a:t>
            </a:r>
            <a:r>
              <a:rPr lang="lt-LT" b="0" i="0" dirty="0">
                <a:solidFill>
                  <a:srgbClr val="374151"/>
                </a:solidFill>
                <a:effectLst/>
                <a:latin typeface="Söhne"/>
              </a:rPr>
              <a:t> </a:t>
            </a:r>
            <a:r>
              <a:rPr lang="lt-LT" b="0" i="0" dirty="0" err="1">
                <a:solidFill>
                  <a:srgbClr val="374151"/>
                </a:solidFill>
                <a:effectLst/>
                <a:latin typeface="Söhne"/>
              </a:rPr>
              <a:t>code</a:t>
            </a:r>
            <a:endParaRPr lang="lt-LT" b="0" i="0" dirty="0">
              <a:solidFill>
                <a:srgbClr val="374151"/>
              </a:solidFill>
              <a:effectLst/>
              <a:latin typeface="Söhne"/>
            </a:endParaRPr>
          </a:p>
          <a:p>
            <a:pPr algn="l">
              <a:buFont typeface="Arial" panose="020B0604020202020204" pitchFamily="34" charset="0"/>
              <a:buChar char="•"/>
            </a:pPr>
            <a:r>
              <a:rPr lang="lt-LT" b="0" i="0" dirty="0" err="1">
                <a:solidFill>
                  <a:srgbClr val="374151"/>
                </a:solidFill>
                <a:effectLst/>
                <a:latin typeface="Söhne"/>
              </a:rPr>
              <a:t>ssh-keygen</a:t>
            </a:r>
            <a:r>
              <a:rPr lang="lt-LT" b="0" i="0" dirty="0">
                <a:solidFill>
                  <a:srgbClr val="374151"/>
                </a:solidFill>
                <a:effectLst/>
                <a:latin typeface="Söhne"/>
              </a:rPr>
              <a:t> -</a:t>
            </a:r>
            <a:r>
              <a:rPr lang="lt-LT" b="0" i="0" dirty="0" err="1">
                <a:solidFill>
                  <a:srgbClr val="374151"/>
                </a:solidFill>
                <a:effectLst/>
                <a:latin typeface="Söhne"/>
              </a:rPr>
              <a:t>t</a:t>
            </a:r>
            <a:r>
              <a:rPr lang="lt-LT" b="0" i="0" dirty="0">
                <a:solidFill>
                  <a:srgbClr val="374151"/>
                </a:solidFill>
                <a:effectLst/>
                <a:latin typeface="Söhne"/>
              </a:rPr>
              <a:t> </a:t>
            </a:r>
            <a:r>
              <a:rPr lang="lt-LT" b="0" i="0" dirty="0" err="1">
                <a:solidFill>
                  <a:srgbClr val="374151"/>
                </a:solidFill>
                <a:effectLst/>
                <a:latin typeface="Söhne"/>
              </a:rPr>
              <a:t>rsa</a:t>
            </a:r>
            <a:r>
              <a:rPr lang="lt-LT" b="0" i="0" dirty="0">
                <a:solidFill>
                  <a:srgbClr val="374151"/>
                </a:solidFill>
                <a:effectLst/>
                <a:latin typeface="Söhne"/>
              </a:rPr>
              <a:t> -</a:t>
            </a:r>
            <a:r>
              <a:rPr lang="lt-LT" b="0" i="0" dirty="0" err="1">
                <a:solidFill>
                  <a:srgbClr val="374151"/>
                </a:solidFill>
                <a:effectLst/>
                <a:latin typeface="Söhne"/>
              </a:rPr>
              <a:t>b</a:t>
            </a:r>
            <a:r>
              <a:rPr lang="lt-LT" b="0" i="0" dirty="0">
                <a:solidFill>
                  <a:srgbClr val="374151"/>
                </a:solidFill>
                <a:effectLst/>
                <a:latin typeface="Söhne"/>
              </a:rPr>
              <a:t> </a:t>
            </a:r>
            <a:r>
              <a:rPr lang="lt-LT" b="0" i="0" dirty="0">
                <a:solidFill>
                  <a:srgbClr val="DF3079"/>
                </a:solidFill>
                <a:effectLst/>
                <a:latin typeface="Söhne"/>
              </a:rPr>
              <a:t>4096</a:t>
            </a:r>
            <a:r>
              <a:rPr lang="lt-LT" b="0" i="0" dirty="0">
                <a:solidFill>
                  <a:srgbClr val="374151"/>
                </a:solidFill>
                <a:effectLst/>
                <a:latin typeface="Söhne"/>
              </a:rPr>
              <a:t> -C "</a:t>
            </a:r>
            <a:r>
              <a:rPr lang="lt-LT" b="0" i="0" dirty="0" err="1">
                <a:solidFill>
                  <a:srgbClr val="374151"/>
                </a:solidFill>
                <a:effectLst/>
                <a:latin typeface="Söhne"/>
              </a:rPr>
              <a:t>el</a:t>
            </a:r>
            <a:r>
              <a:rPr lang="lt-LT" b="0" i="0" dirty="0" err="1">
                <a:solidFill>
                  <a:srgbClr val="2E95D3"/>
                </a:solidFill>
                <a:effectLst/>
                <a:latin typeface="Söhne"/>
              </a:rPr>
              <a:t>@pastas</a:t>
            </a:r>
            <a:r>
              <a:rPr lang="lt-LT" b="0" i="0" dirty="0" err="1">
                <a:solidFill>
                  <a:srgbClr val="374151"/>
                </a:solidFill>
                <a:effectLst/>
                <a:latin typeface="Söhne"/>
              </a:rPr>
              <a:t>.com</a:t>
            </a:r>
            <a:r>
              <a:rPr lang="lt-LT" b="0" i="0" dirty="0">
                <a:solidFill>
                  <a:srgbClr val="374151"/>
                </a:solidFill>
                <a:effectLst/>
                <a:latin typeface="Söhne"/>
              </a:rPr>
              <a:t>" </a:t>
            </a:r>
          </a:p>
          <a:p>
            <a:pPr algn="l">
              <a:buFont typeface="Arial" panose="020B0604020202020204" pitchFamily="34" charset="0"/>
              <a:buChar char="•"/>
            </a:pPr>
            <a:r>
              <a:rPr lang="lt-LT" b="0" i="0" dirty="0">
                <a:solidFill>
                  <a:srgbClr val="374151"/>
                </a:solidFill>
                <a:effectLst/>
                <a:latin typeface="Söhne"/>
              </a:rPr>
              <a:t>Pakeiskite "</a:t>
            </a:r>
            <a:r>
              <a:rPr lang="lt-LT" b="0" i="0" u="sng" dirty="0">
                <a:solidFill>
                  <a:srgbClr val="374151"/>
                </a:solidFill>
                <a:effectLst/>
                <a:latin typeface="Söhne"/>
                <a:hlinkClick r:id="rId3"/>
              </a:rPr>
              <a:t>el@pastas.com</a:t>
            </a:r>
            <a:r>
              <a:rPr lang="lt-LT" b="0" i="0" dirty="0">
                <a:solidFill>
                  <a:srgbClr val="374151"/>
                </a:solidFill>
                <a:effectLst/>
                <a:latin typeface="Söhne"/>
              </a:rPr>
              <a:t>" savo elektroninio pašto adresu.</a:t>
            </a:r>
          </a:p>
          <a:p>
            <a:pPr algn="l">
              <a:buFont typeface="Arial" panose="020B0604020202020204" pitchFamily="34" charset="0"/>
              <a:buChar char="•"/>
            </a:pPr>
            <a:r>
              <a:rPr lang="lt-LT" b="0" i="0" dirty="0">
                <a:solidFill>
                  <a:srgbClr val="374151"/>
                </a:solidFill>
                <a:effectLst/>
                <a:latin typeface="Söhne"/>
              </a:rPr>
              <a:t>Sistema gali paklausti, kur norėtumėte išsaugoti rakto failus. Paprastai galite tiesiog paspausti „</a:t>
            </a:r>
            <a:r>
              <a:rPr lang="lt-LT" b="0" i="0" dirty="0" err="1">
                <a:solidFill>
                  <a:srgbClr val="374151"/>
                </a:solidFill>
                <a:effectLst/>
                <a:latin typeface="Söhne"/>
              </a:rPr>
              <a:t>Enter</a:t>
            </a:r>
            <a:r>
              <a:rPr lang="lt-LT" b="0" i="0" dirty="0">
                <a:solidFill>
                  <a:srgbClr val="374151"/>
                </a:solidFill>
                <a:effectLst/>
                <a:latin typeface="Söhne"/>
              </a:rPr>
              <a:t>“, kad priimtumėte numatytąją lokaciją.</a:t>
            </a:r>
          </a:p>
          <a:p>
            <a:pPr algn="l">
              <a:buFont typeface="Arial" panose="020B0604020202020204" pitchFamily="34" charset="0"/>
              <a:buChar char="•"/>
            </a:pPr>
            <a:r>
              <a:rPr lang="lt-LT" b="0" i="0" dirty="0">
                <a:solidFill>
                  <a:srgbClr val="374151"/>
                </a:solidFill>
                <a:effectLst/>
                <a:latin typeface="Söhne"/>
              </a:rPr>
              <a:t>Kitos užklausos gali reikalauti jūsų nustatyti slaptažodį rakto porai. Jei nenorite nustatyti slaptažodžio, tiesiog spauskite „</a:t>
            </a:r>
            <a:r>
              <a:rPr lang="lt-LT" b="0" i="0" dirty="0" err="1">
                <a:solidFill>
                  <a:srgbClr val="374151"/>
                </a:solidFill>
                <a:effectLst/>
                <a:latin typeface="Söhne"/>
              </a:rPr>
              <a:t>Enter</a:t>
            </a:r>
            <a:r>
              <a:rPr lang="lt-LT" b="0" i="0" dirty="0">
                <a:solidFill>
                  <a:srgbClr val="374151"/>
                </a:solidFill>
                <a:effectLst/>
                <a:latin typeface="Söhne"/>
              </a:rPr>
              <a:t>“.</a:t>
            </a:r>
          </a:p>
          <a:p>
            <a:pPr algn="l"/>
            <a:br>
              <a:rPr lang="lt-LT" b="1" i="0" dirty="0">
                <a:solidFill>
                  <a:srgbClr val="374151"/>
                </a:solidFill>
                <a:effectLst/>
                <a:latin typeface="Söhne"/>
              </a:rPr>
            </a:br>
            <a:r>
              <a:rPr lang="lt-LT" b="1" i="0" dirty="0">
                <a:solidFill>
                  <a:srgbClr val="374151"/>
                </a:solidFill>
                <a:effectLst/>
                <a:latin typeface="Söhne"/>
              </a:rPr>
              <a:t>3. Peržiūrėkite viešąjį raktą:</a:t>
            </a:r>
            <a:endParaRPr lang="lt-LT" b="0" i="0" dirty="0">
              <a:solidFill>
                <a:srgbClr val="374151"/>
              </a:solidFill>
              <a:effectLst/>
              <a:latin typeface="Söhne"/>
            </a:endParaRPr>
          </a:p>
          <a:p>
            <a:pPr algn="l">
              <a:buFont typeface="Arial" panose="020B0604020202020204" pitchFamily="34" charset="0"/>
              <a:buChar char="•"/>
            </a:pP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Norėdami pamatyti sugeneruotą viešąjį raktą, atsidarykite jį su teksto redaktoriumi. Paprastai jis bus saugomas failo pavadinimu </a:t>
            </a:r>
            <a:r>
              <a:rPr lang="lt-LT" b="0" i="0" dirty="0" err="1">
                <a:solidFill>
                  <a:srgbClr val="374151"/>
                </a:solidFill>
                <a:effectLst/>
                <a:latin typeface="Söhne"/>
              </a:rPr>
              <a:t>id_rsa.pub</a:t>
            </a:r>
            <a:r>
              <a:rPr lang="lt-LT" b="0" i="0" dirty="0">
                <a:solidFill>
                  <a:srgbClr val="374151"/>
                </a:solidFill>
                <a:effectLst/>
                <a:latin typeface="Söhne"/>
              </a:rPr>
              <a:t> numatytojoje direktorijoje. Atsidarykite šį failą su „</a:t>
            </a:r>
            <a:r>
              <a:rPr lang="lt-LT" b="0" i="0" dirty="0" err="1">
                <a:solidFill>
                  <a:srgbClr val="374151"/>
                </a:solidFill>
                <a:effectLst/>
                <a:latin typeface="Söhne"/>
              </a:rPr>
              <a:t>Notepad</a:t>
            </a:r>
            <a:r>
              <a:rPr lang="lt-LT" b="0" i="0" dirty="0">
                <a:solidFill>
                  <a:srgbClr val="374151"/>
                </a:solidFill>
                <a:effectLst/>
                <a:latin typeface="Söhne"/>
              </a:rPr>
              <a:t>“ ar kitu teksto redaktoriumi.</a:t>
            </a:r>
          </a:p>
          <a:p>
            <a:pPr algn="l">
              <a:buFont typeface="Arial" panose="020B0604020202020204" pitchFamily="34" charset="0"/>
              <a:buChar char="•"/>
            </a:pPr>
            <a:r>
              <a:rPr lang="lt-LT" b="0" i="0" dirty="0">
                <a:solidFill>
                  <a:srgbClr val="374151"/>
                </a:solidFill>
                <a:effectLst/>
                <a:latin typeface="Söhne"/>
              </a:rPr>
              <a:t>Kai failas bus atidarytas, pasirinkite visą kodą (CTRL+C) – šis kodas yra jūsų viešasis SSH raktas.</a:t>
            </a:r>
          </a:p>
          <a:p>
            <a:pPr algn="l"/>
            <a:r>
              <a:rPr lang="lt-LT" b="0" i="0" dirty="0">
                <a:solidFill>
                  <a:srgbClr val="374151"/>
                </a:solidFill>
                <a:effectLst/>
                <a:latin typeface="Söhne"/>
              </a:rPr>
              <a:t>Vėliau, kai turėsite šį viešąjį SSH raktą, galėsite jį įdėti į jūsų „</a:t>
            </a:r>
            <a:r>
              <a:rPr lang="lt-LT" b="0" i="0" dirty="0" err="1">
                <a:solidFill>
                  <a:srgbClr val="374151"/>
                </a:solidFill>
                <a:effectLst/>
                <a:latin typeface="Söhne"/>
              </a:rPr>
              <a:t>GitHub</a:t>
            </a:r>
            <a:r>
              <a:rPr lang="lt-LT" b="0" i="0" dirty="0">
                <a:solidFill>
                  <a:srgbClr val="374151"/>
                </a:solidFill>
                <a:effectLst/>
                <a:latin typeface="Söhne"/>
              </a:rPr>
              <a:t>“ ar kitą GIT platformą, kad galėtumėte saugiai prisijungti be slaptažodžio. Tai yra saugesnis ir patogesnis būdas dirbti su nuotoliniais GIT </a:t>
            </a:r>
            <a:r>
              <a:rPr lang="lt-LT" b="0" i="0" dirty="0" err="1">
                <a:solidFill>
                  <a:srgbClr val="374151"/>
                </a:solidFill>
                <a:effectLst/>
                <a:latin typeface="Söhne"/>
              </a:rPr>
              <a:t>repozitorijomis</a:t>
            </a:r>
            <a:r>
              <a:rPr lang="lt-LT" b="0" i="0" dirty="0">
                <a:solidFill>
                  <a:srgbClr val="374151"/>
                </a:solidFill>
                <a:effectLst/>
                <a:latin typeface="Söhne"/>
              </a:rPr>
              <a:t>.</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7</a:t>
            </a:fld>
            <a:endParaRPr lang="en-LT"/>
          </a:p>
        </p:txBody>
      </p:sp>
    </p:spTree>
    <p:extLst>
      <p:ext uri="{BB962C8B-B14F-4D97-AF65-F5344CB8AC3E}">
        <p14:creationId xmlns:p14="http://schemas.microsoft.com/office/powerpoint/2010/main" val="211935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Gerai, dabar kai turite savo SSH raktą, laikas jį susieti su jūsų </a:t>
            </a:r>
            <a:r>
              <a:rPr lang="lt-LT" b="0" i="0" dirty="0" err="1">
                <a:solidFill>
                  <a:srgbClr val="374151"/>
                </a:solidFill>
                <a:effectLst/>
                <a:latin typeface="Söhne"/>
              </a:rPr>
              <a:t>GitHub</a:t>
            </a:r>
            <a:r>
              <a:rPr lang="lt-LT" b="0" i="0" dirty="0">
                <a:solidFill>
                  <a:srgbClr val="374151"/>
                </a:solidFill>
                <a:effectLst/>
                <a:latin typeface="Söhne"/>
              </a:rPr>
              <a:t> paskyra, kad galėtumėte saugiai ir lengvai prisijungti prie jūsų </a:t>
            </a:r>
            <a:r>
              <a:rPr lang="lt-LT" b="0" i="0" dirty="0" err="1">
                <a:solidFill>
                  <a:srgbClr val="374151"/>
                </a:solidFill>
                <a:effectLst/>
                <a:latin typeface="Söhne"/>
              </a:rPr>
              <a:t>repozitorijų</a:t>
            </a:r>
            <a:r>
              <a:rPr lang="lt-LT" b="0" i="0" dirty="0">
                <a:solidFill>
                  <a:srgbClr val="374151"/>
                </a:solidFill>
                <a:effectLst/>
                <a:latin typeface="Söhne"/>
              </a:rPr>
              <a:t>. Tai leis jums nesirūpinti slaptažodžio įvedimu kiekvieną kartą, kai dirbate su </a:t>
            </a:r>
            <a:r>
              <a:rPr lang="lt-LT" b="0" i="0" dirty="0" err="1">
                <a:solidFill>
                  <a:srgbClr val="374151"/>
                </a:solidFill>
                <a:effectLst/>
                <a:latin typeface="Söhne"/>
              </a:rPr>
              <a:t>GitHub</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Kaip susieti SSH raktą su </a:t>
            </a:r>
            <a:r>
              <a:rPr lang="lt-LT" b="0" i="0" dirty="0" err="1">
                <a:solidFill>
                  <a:srgbClr val="374151"/>
                </a:solidFill>
                <a:effectLst/>
                <a:latin typeface="Söhne"/>
              </a:rPr>
              <a:t>GitHub</a:t>
            </a:r>
            <a:r>
              <a:rPr lang="lt-LT" b="0" i="0" dirty="0">
                <a:solidFill>
                  <a:srgbClr val="374151"/>
                </a:solidFill>
                <a:effectLst/>
                <a:latin typeface="Söhne"/>
              </a:rPr>
              <a:t> paskyra:</a:t>
            </a:r>
          </a:p>
          <a:p>
            <a:pPr algn="l"/>
            <a:endParaRPr lang="lt-LT" b="1" i="0" dirty="0">
              <a:solidFill>
                <a:srgbClr val="374151"/>
              </a:solidFill>
              <a:effectLst/>
              <a:latin typeface="Söhne"/>
            </a:endParaRPr>
          </a:p>
          <a:p>
            <a:pPr algn="l"/>
            <a:r>
              <a:rPr lang="lt-LT" b="1" i="0" dirty="0">
                <a:solidFill>
                  <a:srgbClr val="374151"/>
                </a:solidFill>
                <a:effectLst/>
                <a:latin typeface="Söhne"/>
              </a:rPr>
              <a:t>1. Prisijunkite prie </a:t>
            </a:r>
            <a:r>
              <a:rPr lang="lt-LT" b="1" i="0" dirty="0" err="1">
                <a:solidFill>
                  <a:srgbClr val="374151"/>
                </a:solidFill>
                <a:effectLst/>
                <a:latin typeface="Söhne"/>
              </a:rPr>
              <a:t>GitHub</a:t>
            </a:r>
            <a:r>
              <a:rPr lang="lt-LT" b="1" i="0" dirty="0">
                <a:solidFill>
                  <a:srgbClr val="374151"/>
                </a:solidFill>
                <a:effectLst/>
                <a:latin typeface="Söhne"/>
              </a:rPr>
              <a:t>:</a:t>
            </a:r>
            <a:r>
              <a:rPr lang="lt-LT" b="0" i="0" dirty="0">
                <a:solidFill>
                  <a:srgbClr val="374151"/>
                </a:solidFill>
                <a:effectLst/>
                <a:latin typeface="Söhne"/>
              </a:rPr>
              <a:t> Atidarykite naršyklę ir eikite į </a:t>
            </a:r>
            <a:r>
              <a:rPr lang="lt-LT" b="0" i="0" u="sng" dirty="0">
                <a:solidFill>
                  <a:srgbClr val="374151"/>
                </a:solidFill>
                <a:effectLst/>
                <a:latin typeface="Söhne"/>
                <a:hlinkClick r:id="rId3"/>
              </a:rPr>
              <a:t>GitHub</a:t>
            </a:r>
            <a:r>
              <a:rPr lang="lt-LT" b="0" i="0" dirty="0">
                <a:solidFill>
                  <a:srgbClr val="374151"/>
                </a:solidFill>
                <a:effectLst/>
                <a:latin typeface="Söhne"/>
              </a:rPr>
              <a:t> svetainę. Įveskite savo prisijungimo duomenis ir prisijunkite prie savo paskyros.</a:t>
            </a:r>
          </a:p>
          <a:p>
            <a:pPr algn="l"/>
            <a:endParaRPr lang="lt-LT" b="1" i="0" dirty="0">
              <a:solidFill>
                <a:srgbClr val="374151"/>
              </a:solidFill>
              <a:effectLst/>
              <a:latin typeface="Söhne"/>
            </a:endParaRPr>
          </a:p>
          <a:p>
            <a:pPr algn="l"/>
            <a:r>
              <a:rPr lang="lt-LT" b="1" i="0" dirty="0">
                <a:solidFill>
                  <a:srgbClr val="374151"/>
                </a:solidFill>
                <a:effectLst/>
                <a:latin typeface="Söhne"/>
              </a:rPr>
              <a:t>2. Atidarykite paskyros nustatymus:</a:t>
            </a:r>
            <a:r>
              <a:rPr lang="lt-LT" b="0" i="0" dirty="0">
                <a:solidFill>
                  <a:srgbClr val="374151"/>
                </a:solidFill>
                <a:effectLst/>
                <a:latin typeface="Söhne"/>
              </a:rPr>
              <a:t> Paspauskite ant savo vardo ar nuotraukos (tai gali būti pavadinimas "Stasys", jei tai jūsų vartotojo vardas) dešinėje viršutinėje pusėje, tada pasirinkite „</a:t>
            </a:r>
            <a:r>
              <a:rPr lang="lt-LT" b="0" i="0" dirty="0" err="1">
                <a:solidFill>
                  <a:srgbClr val="374151"/>
                </a:solidFill>
                <a:effectLst/>
                <a:latin typeface="Söhne"/>
              </a:rPr>
              <a:t>Settings</a:t>
            </a:r>
            <a:r>
              <a:rPr lang="lt-LT" b="0" i="0" dirty="0">
                <a:solidFill>
                  <a:srgbClr val="374151"/>
                </a:solidFill>
                <a:effectLst/>
                <a:latin typeface="Söhne"/>
              </a:rPr>
              <a:t>“ arba „Nustatymai“.</a:t>
            </a:r>
          </a:p>
          <a:p>
            <a:pPr algn="l"/>
            <a:endParaRPr lang="lt-LT" b="1" i="0" dirty="0">
              <a:solidFill>
                <a:srgbClr val="374151"/>
              </a:solidFill>
              <a:effectLst/>
              <a:latin typeface="Söhne"/>
            </a:endParaRPr>
          </a:p>
          <a:p>
            <a:pPr algn="l"/>
            <a:r>
              <a:rPr lang="lt-LT" b="1" i="0" dirty="0">
                <a:solidFill>
                  <a:srgbClr val="374151"/>
                </a:solidFill>
                <a:effectLst/>
                <a:latin typeface="Söhne"/>
              </a:rPr>
              <a:t>3. Eikite į SSH raktų sekciją:</a:t>
            </a:r>
            <a:r>
              <a:rPr lang="lt-LT" b="0" i="0" dirty="0">
                <a:solidFill>
                  <a:srgbClr val="374151"/>
                </a:solidFill>
                <a:effectLst/>
                <a:latin typeface="Söhne"/>
              </a:rPr>
              <a:t> Meniu, esančiame kairėje pusėje, rasite punktą „SSH </a:t>
            </a:r>
            <a:r>
              <a:rPr lang="lt-LT" b="0" i="0" dirty="0" err="1">
                <a:solidFill>
                  <a:srgbClr val="374151"/>
                </a:solidFill>
                <a:effectLst/>
                <a:latin typeface="Söhne"/>
              </a:rPr>
              <a:t>and</a:t>
            </a:r>
            <a:r>
              <a:rPr lang="lt-LT" b="0" i="0" dirty="0">
                <a:solidFill>
                  <a:srgbClr val="374151"/>
                </a:solidFill>
                <a:effectLst/>
                <a:latin typeface="Söhne"/>
              </a:rPr>
              <a:t> GPG </a:t>
            </a:r>
            <a:r>
              <a:rPr lang="lt-LT" b="0" i="0" dirty="0" err="1">
                <a:solidFill>
                  <a:srgbClr val="374151"/>
                </a:solidFill>
                <a:effectLst/>
                <a:latin typeface="Söhne"/>
              </a:rPr>
              <a:t>keys</a:t>
            </a:r>
            <a:r>
              <a:rPr lang="lt-LT" b="0" i="0" dirty="0">
                <a:solidFill>
                  <a:srgbClr val="374151"/>
                </a:solidFill>
                <a:effectLst/>
                <a:latin typeface="Söhne"/>
              </a:rPr>
              <a:t>“ arba „SSH ir GPG raktai“. Paspauskite ant jo.</a:t>
            </a:r>
          </a:p>
          <a:p>
            <a:pPr algn="l"/>
            <a:endParaRPr lang="lt-LT" b="1" i="0" dirty="0">
              <a:solidFill>
                <a:srgbClr val="374151"/>
              </a:solidFill>
              <a:effectLst/>
              <a:latin typeface="Söhne"/>
            </a:endParaRPr>
          </a:p>
          <a:p>
            <a:pPr algn="l"/>
            <a:r>
              <a:rPr lang="lt-LT" b="1" i="0" dirty="0">
                <a:solidFill>
                  <a:srgbClr val="374151"/>
                </a:solidFill>
                <a:effectLst/>
                <a:latin typeface="Söhne"/>
              </a:rPr>
              <a:t>4. Pridėkite naują SSH raktą:</a:t>
            </a:r>
            <a:r>
              <a:rPr lang="lt-LT" b="0" i="0" dirty="0">
                <a:solidFill>
                  <a:srgbClr val="374151"/>
                </a:solidFill>
                <a:effectLst/>
                <a:latin typeface="Söhne"/>
              </a:rPr>
              <a:t> Paspauskite ant mygtuko „</a:t>
            </a:r>
            <a:r>
              <a:rPr lang="lt-LT" b="0" i="0" dirty="0" err="1">
                <a:solidFill>
                  <a:srgbClr val="374151"/>
                </a:solidFill>
                <a:effectLst/>
                <a:latin typeface="Söhne"/>
              </a:rPr>
              <a:t>Add</a:t>
            </a:r>
            <a:r>
              <a:rPr lang="lt-LT" b="0" i="0" dirty="0">
                <a:solidFill>
                  <a:srgbClr val="374151"/>
                </a:solidFill>
                <a:effectLst/>
                <a:latin typeface="Söhne"/>
              </a:rPr>
              <a:t> </a:t>
            </a:r>
            <a:r>
              <a:rPr lang="lt-LT" b="0" i="0" dirty="0" err="1">
                <a:solidFill>
                  <a:srgbClr val="374151"/>
                </a:solidFill>
                <a:effectLst/>
                <a:latin typeface="Söhne"/>
              </a:rPr>
              <a:t>new</a:t>
            </a:r>
            <a:r>
              <a:rPr lang="lt-LT" b="0" i="0" dirty="0">
                <a:solidFill>
                  <a:srgbClr val="374151"/>
                </a:solidFill>
                <a:effectLst/>
                <a:latin typeface="Söhne"/>
              </a:rPr>
              <a:t>“ arba „Pridėti naują“. Atsidariusiame lange pamatysite laukelį pavadinimui ("</a:t>
            </a:r>
            <a:r>
              <a:rPr lang="lt-LT" b="0" i="0" dirty="0" err="1">
                <a:solidFill>
                  <a:srgbClr val="374151"/>
                </a:solidFill>
                <a:effectLst/>
                <a:latin typeface="Söhne"/>
              </a:rPr>
              <a:t>Title</a:t>
            </a:r>
            <a:r>
              <a:rPr lang="lt-LT" b="0" i="0" dirty="0">
                <a:solidFill>
                  <a:srgbClr val="374151"/>
                </a:solidFill>
                <a:effectLst/>
                <a:latin typeface="Söhne"/>
              </a:rPr>
              <a:t>") ir didesnį laukelį pačiam raktui ("</a:t>
            </a:r>
            <a:r>
              <a:rPr lang="lt-LT" b="0" i="0" dirty="0" err="1">
                <a:solidFill>
                  <a:srgbClr val="374151"/>
                </a:solidFill>
                <a:effectLst/>
                <a:latin typeface="Söhne"/>
              </a:rPr>
              <a:t>Key</a:t>
            </a:r>
            <a:r>
              <a:rPr lang="lt-LT" b="0" i="0" dirty="0">
                <a:solidFill>
                  <a:srgbClr val="374151"/>
                </a:solidFill>
                <a:effectLst/>
                <a:latin typeface="Söhne"/>
              </a:rPr>
              <a:t>").</a:t>
            </a:r>
          </a:p>
          <a:p>
            <a:pPr algn="l"/>
            <a:endParaRPr lang="lt-LT" b="1" i="0" dirty="0">
              <a:solidFill>
                <a:srgbClr val="374151"/>
              </a:solidFill>
              <a:effectLst/>
              <a:latin typeface="Söhne"/>
            </a:endParaRPr>
          </a:p>
          <a:p>
            <a:pPr algn="l"/>
            <a:r>
              <a:rPr lang="lt-LT" b="1" i="0" dirty="0">
                <a:solidFill>
                  <a:srgbClr val="374151"/>
                </a:solidFill>
                <a:effectLst/>
                <a:latin typeface="Söhne"/>
              </a:rPr>
              <a:t>5. Įveskite raktą:</a:t>
            </a:r>
            <a:r>
              <a:rPr lang="lt-LT" b="0" i="0" dirty="0">
                <a:solidFill>
                  <a:srgbClr val="374151"/>
                </a:solidFill>
                <a:effectLst/>
                <a:latin typeface="Söhne"/>
              </a:rPr>
              <a:t> Grįžkite prie teksto redaktoriaus, kuriame atidarytas jūsų </a:t>
            </a:r>
            <a:r>
              <a:rPr lang="lt-LT" b="0" i="0" dirty="0" err="1">
                <a:solidFill>
                  <a:srgbClr val="374151"/>
                </a:solidFill>
                <a:effectLst/>
                <a:latin typeface="Söhne"/>
              </a:rPr>
              <a:t>id_rsa.pub</a:t>
            </a:r>
            <a:r>
              <a:rPr lang="lt-LT" b="0" i="0" dirty="0">
                <a:solidFill>
                  <a:srgbClr val="374151"/>
                </a:solidFill>
                <a:effectLst/>
                <a:latin typeface="Söhne"/>
              </a:rPr>
              <a:t> failas, ir nukopijuokite visą viešojo rakto turinį (CTRL+C). Dabar grįžkite į </a:t>
            </a:r>
            <a:r>
              <a:rPr lang="lt-LT" b="0" i="0" dirty="0" err="1">
                <a:solidFill>
                  <a:srgbClr val="374151"/>
                </a:solidFill>
                <a:effectLst/>
                <a:latin typeface="Söhne"/>
              </a:rPr>
              <a:t>GitHub</a:t>
            </a:r>
            <a:r>
              <a:rPr lang="lt-LT" b="0" i="0" dirty="0">
                <a:solidFill>
                  <a:srgbClr val="374151"/>
                </a:solidFill>
                <a:effectLst/>
                <a:latin typeface="Söhne"/>
              </a:rPr>
              <a:t> langą ir įdėkite (CTRL+V) savo raktą į "</a:t>
            </a:r>
            <a:r>
              <a:rPr lang="lt-LT" b="0" i="0" dirty="0" err="1">
                <a:solidFill>
                  <a:srgbClr val="374151"/>
                </a:solidFill>
                <a:effectLst/>
                <a:latin typeface="Söhne"/>
              </a:rPr>
              <a:t>Key</a:t>
            </a:r>
            <a:r>
              <a:rPr lang="lt-LT" b="0" i="0" dirty="0">
                <a:solidFill>
                  <a:srgbClr val="374151"/>
                </a:solidFill>
                <a:effectLst/>
                <a:latin typeface="Söhne"/>
              </a:rPr>
              <a:t>" laukelį. Taip pat galite suteikti pavadinimą jūsų raktui "</a:t>
            </a:r>
            <a:r>
              <a:rPr lang="lt-LT" b="0" i="0" dirty="0" err="1">
                <a:solidFill>
                  <a:srgbClr val="374151"/>
                </a:solidFill>
                <a:effectLst/>
                <a:latin typeface="Söhne"/>
              </a:rPr>
              <a:t>Title</a:t>
            </a:r>
            <a:r>
              <a:rPr lang="lt-LT" b="0" i="0" dirty="0">
                <a:solidFill>
                  <a:srgbClr val="374151"/>
                </a:solidFill>
                <a:effectLst/>
                <a:latin typeface="Söhne"/>
              </a:rPr>
              <a:t>" laukelyje (pavyzdžiui, "</a:t>
            </a:r>
            <a:r>
              <a:rPr lang="lt-LT" b="0" i="0" dirty="0" err="1">
                <a:solidFill>
                  <a:srgbClr val="374151"/>
                </a:solidFill>
                <a:effectLst/>
                <a:latin typeface="Söhne"/>
              </a:rPr>
              <a:t>Laptopas</a:t>
            </a:r>
            <a:r>
              <a:rPr lang="lt-LT" b="0" i="0" dirty="0">
                <a:solidFill>
                  <a:srgbClr val="374151"/>
                </a:solidFill>
                <a:effectLst/>
                <a:latin typeface="Söhne"/>
              </a:rPr>
              <a:t>"), kad lengviau atpažintumėte, iš kurio įrenginio raktas buvo sukurtas.</a:t>
            </a:r>
          </a:p>
          <a:p>
            <a:pPr algn="l"/>
            <a:endParaRPr lang="lt-LT" b="1" i="0" dirty="0">
              <a:solidFill>
                <a:srgbClr val="374151"/>
              </a:solidFill>
              <a:effectLst/>
              <a:latin typeface="Söhne"/>
            </a:endParaRPr>
          </a:p>
          <a:p>
            <a:pPr algn="l"/>
            <a:r>
              <a:rPr lang="lt-LT" b="1" i="0" dirty="0">
                <a:solidFill>
                  <a:srgbClr val="374151"/>
                </a:solidFill>
                <a:effectLst/>
                <a:latin typeface="Söhne"/>
              </a:rPr>
              <a:t>6. Išsaugokite raktą:</a:t>
            </a:r>
            <a:r>
              <a:rPr lang="lt-LT" b="0" i="0" dirty="0">
                <a:solidFill>
                  <a:srgbClr val="374151"/>
                </a:solidFill>
                <a:effectLst/>
                <a:latin typeface="Söhne"/>
              </a:rPr>
              <a:t> Paspauskite mygtuką „</a:t>
            </a:r>
            <a:r>
              <a:rPr lang="lt-LT" b="0" i="0" dirty="0" err="1">
                <a:solidFill>
                  <a:srgbClr val="374151"/>
                </a:solidFill>
                <a:effectLst/>
                <a:latin typeface="Söhne"/>
              </a:rPr>
              <a:t>Add</a:t>
            </a:r>
            <a:r>
              <a:rPr lang="lt-LT" b="0" i="0" dirty="0">
                <a:solidFill>
                  <a:srgbClr val="374151"/>
                </a:solidFill>
                <a:effectLst/>
                <a:latin typeface="Söhne"/>
              </a:rPr>
              <a:t> SSH </a:t>
            </a:r>
            <a:r>
              <a:rPr lang="lt-LT" b="0" i="0" dirty="0" err="1">
                <a:solidFill>
                  <a:srgbClr val="374151"/>
                </a:solidFill>
                <a:effectLst/>
                <a:latin typeface="Söhne"/>
              </a:rPr>
              <a:t>key</a:t>
            </a:r>
            <a:r>
              <a:rPr lang="lt-LT" b="0" i="0" dirty="0">
                <a:solidFill>
                  <a:srgbClr val="374151"/>
                </a:solidFill>
                <a:effectLst/>
                <a:latin typeface="Söhne"/>
              </a:rPr>
              <a:t>“ arba „Pridėti SSH raktą“.</a:t>
            </a:r>
          </a:p>
          <a:p>
            <a:pPr algn="l"/>
            <a:r>
              <a:rPr lang="lt-LT" b="0" i="0" dirty="0">
                <a:solidFill>
                  <a:srgbClr val="374151"/>
                </a:solidFill>
                <a:effectLst/>
                <a:latin typeface="Söhne"/>
              </a:rPr>
              <a:t>Dabar jūsų kompiuteris yra susietas su jūsų </a:t>
            </a:r>
            <a:r>
              <a:rPr lang="lt-LT" b="0" i="0" dirty="0" err="1">
                <a:solidFill>
                  <a:srgbClr val="374151"/>
                </a:solidFill>
                <a:effectLst/>
                <a:latin typeface="Söhne"/>
              </a:rPr>
              <a:t>GitHub</a:t>
            </a:r>
            <a:r>
              <a:rPr lang="lt-LT" b="0" i="0" dirty="0">
                <a:solidFill>
                  <a:srgbClr val="374151"/>
                </a:solidFill>
                <a:effectLst/>
                <a:latin typeface="Söhne"/>
              </a:rPr>
              <a:t> paskyra per SSH raktą. Tai reiškia, kad kai </a:t>
            </a:r>
            <a:r>
              <a:rPr lang="lt-LT" b="0" i="0" dirty="0" err="1">
                <a:solidFill>
                  <a:srgbClr val="374151"/>
                </a:solidFill>
                <a:effectLst/>
                <a:latin typeface="Söhne"/>
              </a:rPr>
              <a:t>darosite</a:t>
            </a:r>
            <a:r>
              <a:rPr lang="lt-LT" b="0" i="0" dirty="0">
                <a:solidFill>
                  <a:srgbClr val="374151"/>
                </a:solidFill>
                <a:effectLst/>
                <a:latin typeface="Söhne"/>
              </a:rPr>
              <a:t> su GIT </a:t>
            </a:r>
            <a:r>
              <a:rPr lang="lt-LT" b="0" i="0" dirty="0" err="1">
                <a:solidFill>
                  <a:srgbClr val="374151"/>
                </a:solidFill>
                <a:effectLst/>
                <a:latin typeface="Söhne"/>
              </a:rPr>
              <a:t>repozitorijomis</a:t>
            </a:r>
            <a:r>
              <a:rPr lang="lt-LT" b="0" i="0" dirty="0">
                <a:solidFill>
                  <a:srgbClr val="374151"/>
                </a:solidFill>
                <a:effectLst/>
                <a:latin typeface="Söhne"/>
              </a:rPr>
              <a:t>, esančiomis </a:t>
            </a:r>
            <a:r>
              <a:rPr lang="lt-LT" b="0" i="0" dirty="0" err="1">
                <a:solidFill>
                  <a:srgbClr val="374151"/>
                </a:solidFill>
                <a:effectLst/>
                <a:latin typeface="Söhne"/>
              </a:rPr>
              <a:t>GitHub</a:t>
            </a:r>
            <a:r>
              <a:rPr lang="lt-LT" b="0" i="0" dirty="0">
                <a:solidFill>
                  <a:srgbClr val="374151"/>
                </a:solidFill>
                <a:effectLst/>
                <a:latin typeface="Söhne"/>
              </a:rPr>
              <a:t> platformoje, jums nereikės nuolat įvesti slaptažodžio.</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8</a:t>
            </a:fld>
            <a:endParaRPr lang="en-LT"/>
          </a:p>
        </p:txBody>
      </p:sp>
    </p:spTree>
    <p:extLst>
      <p:ext uri="{BB962C8B-B14F-4D97-AF65-F5344CB8AC3E}">
        <p14:creationId xmlns:p14="http://schemas.microsoft.com/office/powerpoint/2010/main" val="1703620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effectLst/>
                <a:latin typeface="Söhne"/>
              </a:rPr>
              <a:t>GitHub</a:t>
            </a:r>
            <a:r>
              <a:rPr lang="lt-LT" b="0" i="0" dirty="0">
                <a:effectLst/>
                <a:latin typeface="Söhne"/>
              </a:rPr>
              <a:t> – tai platforma, kurioje galite saugoti, dalintis ir dirbti su jūsų kodo </a:t>
            </a:r>
            <a:r>
              <a:rPr lang="lt-LT" b="0" i="0" dirty="0" err="1">
                <a:effectLst/>
                <a:latin typeface="Söhne"/>
              </a:rPr>
              <a:t>repozitorijomis</a:t>
            </a:r>
            <a:r>
              <a:rPr lang="lt-LT" b="0" i="0" dirty="0">
                <a:effectLst/>
                <a:latin typeface="Söhne"/>
              </a:rPr>
              <a:t>. Jei norite pradėti naują projektą, </a:t>
            </a:r>
            <a:r>
              <a:rPr lang="lt-LT" b="0" i="0" dirty="0" err="1">
                <a:effectLst/>
                <a:latin typeface="Söhne"/>
              </a:rPr>
              <a:t>GitHub</a:t>
            </a:r>
            <a:r>
              <a:rPr lang="lt-LT" b="0" i="0" dirty="0">
                <a:effectLst/>
                <a:latin typeface="Söhne"/>
              </a:rPr>
              <a:t> leidžia jums kurti tuščius </a:t>
            </a:r>
            <a:r>
              <a:rPr lang="lt-LT" b="0" i="0" dirty="0" err="1">
                <a:effectLst/>
                <a:latin typeface="Söhne"/>
              </a:rPr>
              <a:t>repozitorijus</a:t>
            </a:r>
            <a:r>
              <a:rPr lang="lt-LT" b="0" i="0" dirty="0">
                <a:effectLst/>
                <a:latin typeface="Söhne"/>
              </a:rPr>
              <a:t>, kurie vėliau gali būti užpildyti jūsų kodu. Dabar parodysiu, kaip sukurti tuščią </a:t>
            </a:r>
            <a:r>
              <a:rPr lang="lt-LT" b="0" i="0" dirty="0" err="1">
                <a:effectLst/>
                <a:latin typeface="Söhne"/>
              </a:rPr>
              <a:t>repozitoriją</a:t>
            </a:r>
            <a:r>
              <a:rPr lang="lt-LT" b="0" i="0" dirty="0">
                <a:effectLst/>
                <a:latin typeface="Söhne"/>
              </a:rPr>
              <a:t> </a:t>
            </a:r>
            <a:r>
              <a:rPr lang="lt-LT" b="0" i="0" dirty="0" err="1">
                <a:effectLst/>
                <a:latin typeface="Söhne"/>
              </a:rPr>
              <a:t>GitHub</a:t>
            </a:r>
            <a:r>
              <a:rPr lang="lt-LT" b="0" i="0" dirty="0">
                <a:effectLst/>
                <a:latin typeface="Söhne"/>
              </a:rPr>
              <a:t> platformoje:</a:t>
            </a:r>
          </a:p>
          <a:p>
            <a:pPr algn="l"/>
            <a:endParaRPr lang="lt-LT" b="1" i="0" dirty="0">
              <a:effectLst/>
              <a:latin typeface="Söhne"/>
            </a:endParaRPr>
          </a:p>
          <a:p>
            <a:pPr algn="l"/>
            <a:r>
              <a:rPr lang="lt-LT" b="1" i="0" dirty="0">
                <a:effectLst/>
                <a:latin typeface="Söhne"/>
              </a:rPr>
              <a:t>1. Pradėkite nuo pagrindinio </a:t>
            </a:r>
            <a:r>
              <a:rPr lang="lt-LT" b="1" i="0" dirty="0" err="1">
                <a:effectLst/>
                <a:latin typeface="Söhne"/>
              </a:rPr>
              <a:t>GitHub</a:t>
            </a:r>
            <a:r>
              <a:rPr lang="lt-LT" b="1" i="0" dirty="0">
                <a:effectLst/>
                <a:latin typeface="Söhne"/>
              </a:rPr>
              <a:t> puslapio:</a:t>
            </a:r>
            <a:r>
              <a:rPr lang="lt-LT" b="0" i="0" dirty="0">
                <a:effectLst/>
                <a:latin typeface="Söhne"/>
              </a:rPr>
              <a:t> Užtikrinkite, kad esate prisijungęs naudodamiesi savo vartotojo vardu ir slaptažodžiu. Kairėje pusėje (arba viršutinėje, priklausomai nuo dizaino) turėtumėte matyti mygtuką "</a:t>
            </a:r>
            <a:r>
              <a:rPr lang="lt-LT" b="0" i="0" dirty="0" err="1">
                <a:effectLst/>
                <a:latin typeface="Söhne"/>
              </a:rPr>
              <a:t>New</a:t>
            </a:r>
            <a:r>
              <a:rPr lang="lt-LT" b="0" i="0" dirty="0">
                <a:effectLst/>
                <a:latin typeface="Söhne"/>
              </a:rPr>
              <a:t>" arba „Naujas“.</a:t>
            </a:r>
          </a:p>
          <a:p>
            <a:pPr algn="l"/>
            <a:endParaRPr lang="lt-LT" b="1" i="0" dirty="0">
              <a:effectLst/>
              <a:latin typeface="Söhne"/>
            </a:endParaRPr>
          </a:p>
          <a:p>
            <a:pPr algn="l"/>
            <a:r>
              <a:rPr lang="lt-LT" b="1" i="0" dirty="0">
                <a:effectLst/>
                <a:latin typeface="Söhne"/>
              </a:rPr>
              <a:t>2. Sukurkite naują </a:t>
            </a:r>
            <a:r>
              <a:rPr lang="lt-LT" b="1" i="0" dirty="0" err="1">
                <a:effectLst/>
                <a:latin typeface="Söhne"/>
              </a:rPr>
              <a:t>repozitoriją</a:t>
            </a:r>
            <a:r>
              <a:rPr lang="lt-LT" b="1" i="0" dirty="0">
                <a:effectLst/>
                <a:latin typeface="Söhne"/>
              </a:rPr>
              <a:t>:</a:t>
            </a:r>
            <a:r>
              <a:rPr lang="lt-LT" b="0" i="0" dirty="0">
                <a:effectLst/>
                <a:latin typeface="Söhne"/>
              </a:rPr>
              <a:t> Paspauskite ant "</a:t>
            </a:r>
            <a:r>
              <a:rPr lang="lt-LT" b="0" i="0" dirty="0" err="1">
                <a:effectLst/>
                <a:latin typeface="Söhne"/>
              </a:rPr>
              <a:t>New</a:t>
            </a:r>
            <a:r>
              <a:rPr lang="lt-LT" b="0" i="0" dirty="0">
                <a:effectLst/>
                <a:latin typeface="Söhne"/>
              </a:rPr>
              <a:t>" mygtuko. Atsidarys langas, kuriame galėsite sukurti naują </a:t>
            </a:r>
            <a:r>
              <a:rPr lang="lt-LT" b="0" i="0" dirty="0" err="1">
                <a:effectLst/>
                <a:latin typeface="Söhne"/>
              </a:rPr>
              <a:t>repozitoriją</a:t>
            </a:r>
            <a:r>
              <a:rPr lang="lt-LT" b="0" i="0" dirty="0">
                <a:effectLst/>
                <a:latin typeface="Söhne"/>
              </a:rPr>
              <a:t>.</a:t>
            </a:r>
          </a:p>
          <a:p>
            <a:pPr algn="l"/>
            <a:endParaRPr lang="lt-LT" b="1" i="0" dirty="0">
              <a:effectLst/>
              <a:latin typeface="Söhne"/>
            </a:endParaRPr>
          </a:p>
          <a:p>
            <a:pPr algn="l"/>
            <a:r>
              <a:rPr lang="lt-LT" b="1" i="0" dirty="0">
                <a:effectLst/>
                <a:latin typeface="Söhne"/>
              </a:rPr>
              <a:t>3. Nustatykite </a:t>
            </a:r>
            <a:r>
              <a:rPr lang="lt-LT" b="1" i="0" dirty="0" err="1">
                <a:effectLst/>
                <a:latin typeface="Söhne"/>
              </a:rPr>
              <a:t>repozitorijos</a:t>
            </a:r>
            <a:r>
              <a:rPr lang="lt-LT" b="1" i="0" dirty="0">
                <a:effectLst/>
                <a:latin typeface="Söhne"/>
              </a:rPr>
              <a:t> pavadinimą:</a:t>
            </a:r>
            <a:r>
              <a:rPr lang="lt-LT" b="0" i="0" dirty="0">
                <a:effectLst/>
                <a:latin typeface="Söhne"/>
              </a:rPr>
              <a:t> Į laukelį "</a:t>
            </a:r>
            <a:r>
              <a:rPr lang="lt-LT" b="0" i="0" dirty="0" err="1">
                <a:effectLst/>
                <a:latin typeface="Söhne"/>
              </a:rPr>
              <a:t>Repository</a:t>
            </a:r>
            <a:r>
              <a:rPr lang="lt-LT" b="0" i="0" dirty="0">
                <a:effectLst/>
                <a:latin typeface="Söhne"/>
              </a:rPr>
              <a:t> name" („</a:t>
            </a:r>
            <a:r>
              <a:rPr lang="lt-LT" b="0" i="0" dirty="0" err="1">
                <a:effectLst/>
                <a:latin typeface="Söhne"/>
              </a:rPr>
              <a:t>Repozitorijos</a:t>
            </a:r>
            <a:r>
              <a:rPr lang="lt-LT" b="0" i="0" dirty="0">
                <a:effectLst/>
                <a:latin typeface="Söhne"/>
              </a:rPr>
              <a:t> pavadinimas“) įveskite pageidaujamą pavadinimą. Atminkite, kad pavadinimas neturėtų turėti tarpų. Jei reikia idėjų dėl pavadinimo, </a:t>
            </a:r>
            <a:r>
              <a:rPr lang="lt-LT" b="0" i="0" dirty="0" err="1">
                <a:effectLst/>
                <a:latin typeface="Söhne"/>
              </a:rPr>
              <a:t>GitHub</a:t>
            </a:r>
            <a:r>
              <a:rPr lang="lt-LT" b="0" i="0" dirty="0">
                <a:effectLst/>
                <a:latin typeface="Söhne"/>
              </a:rPr>
              <a:t> siūlo keletą automatinės sugeneruotų pasiūlymų, tokių kaip „</a:t>
            </a:r>
            <a:r>
              <a:rPr lang="lt-LT" b="0" i="0" dirty="0" err="1">
                <a:effectLst/>
                <a:latin typeface="Söhne"/>
              </a:rPr>
              <a:t>expert-octo-spoon</a:t>
            </a:r>
            <a:r>
              <a:rPr lang="lt-LT" b="0" i="0" dirty="0">
                <a:effectLst/>
                <a:latin typeface="Söhne"/>
              </a:rPr>
              <a:t>“.</a:t>
            </a:r>
          </a:p>
          <a:p>
            <a:pPr algn="l"/>
            <a:endParaRPr lang="lt-LT" b="1" i="0" dirty="0">
              <a:effectLst/>
              <a:latin typeface="Söhne"/>
            </a:endParaRPr>
          </a:p>
          <a:p>
            <a:pPr algn="l"/>
            <a:r>
              <a:rPr lang="lt-LT" b="1" i="0" dirty="0">
                <a:effectLst/>
                <a:latin typeface="Söhne"/>
              </a:rPr>
              <a:t>4. Aprašymas (neprivaloma dalis):</a:t>
            </a:r>
            <a:r>
              <a:rPr lang="lt-LT" b="0" i="0" dirty="0">
                <a:effectLst/>
                <a:latin typeface="Söhne"/>
              </a:rPr>
              <a:t> Galite pridėti trumpą aprašymą apie jūsų </a:t>
            </a:r>
            <a:r>
              <a:rPr lang="lt-LT" b="0" i="0" dirty="0" err="1">
                <a:effectLst/>
                <a:latin typeface="Söhne"/>
              </a:rPr>
              <a:t>repozitoriją</a:t>
            </a:r>
            <a:r>
              <a:rPr lang="lt-LT" b="0" i="0" dirty="0">
                <a:effectLst/>
                <a:latin typeface="Söhne"/>
              </a:rPr>
              <a:t> į "</a:t>
            </a:r>
            <a:r>
              <a:rPr lang="lt-LT" b="0" i="0" dirty="0" err="1">
                <a:effectLst/>
                <a:latin typeface="Söhne"/>
              </a:rPr>
              <a:t>Description</a:t>
            </a:r>
            <a:r>
              <a:rPr lang="lt-LT" b="0" i="0" dirty="0">
                <a:effectLst/>
                <a:latin typeface="Söhne"/>
              </a:rPr>
              <a:t>" laukelį, kad kiti vartotojai greičiau suprastų, kas yra šioje </a:t>
            </a:r>
            <a:r>
              <a:rPr lang="lt-LT" b="0" i="0" dirty="0" err="1">
                <a:effectLst/>
                <a:latin typeface="Söhne"/>
              </a:rPr>
              <a:t>repozitorijoje</a:t>
            </a:r>
            <a:r>
              <a:rPr lang="lt-LT" b="0" i="0" dirty="0">
                <a:effectLst/>
                <a:latin typeface="Söhne"/>
              </a:rPr>
              <a:t>.</a:t>
            </a:r>
          </a:p>
          <a:p>
            <a:pPr algn="l"/>
            <a:endParaRPr lang="lt-LT" b="1" i="0" dirty="0">
              <a:effectLst/>
              <a:latin typeface="Söhne"/>
            </a:endParaRPr>
          </a:p>
          <a:p>
            <a:pPr algn="l"/>
            <a:r>
              <a:rPr lang="lt-LT" b="1" i="0" dirty="0">
                <a:effectLst/>
                <a:latin typeface="Söhne"/>
              </a:rPr>
              <a:t>5. Sukurkite </a:t>
            </a:r>
            <a:r>
              <a:rPr lang="lt-LT" b="1" i="0" dirty="0" err="1">
                <a:effectLst/>
                <a:latin typeface="Söhne"/>
              </a:rPr>
              <a:t>repozitoriją</a:t>
            </a:r>
            <a:r>
              <a:rPr lang="lt-LT" b="1" i="0" dirty="0">
                <a:effectLst/>
                <a:latin typeface="Söhne"/>
              </a:rPr>
              <a:t>:</a:t>
            </a:r>
            <a:r>
              <a:rPr lang="lt-LT" b="0" i="0" dirty="0">
                <a:effectLst/>
                <a:latin typeface="Söhne"/>
              </a:rPr>
              <a:t> Kai esate pasiruošęs, spauskite "</a:t>
            </a:r>
            <a:r>
              <a:rPr lang="lt-LT" b="0" i="0" dirty="0" err="1">
                <a:effectLst/>
                <a:latin typeface="Söhne"/>
              </a:rPr>
              <a:t>Create</a:t>
            </a:r>
            <a:r>
              <a:rPr lang="lt-LT" b="0" i="0" dirty="0">
                <a:effectLst/>
                <a:latin typeface="Söhne"/>
              </a:rPr>
              <a:t> </a:t>
            </a:r>
            <a:r>
              <a:rPr lang="lt-LT" b="0" i="0" dirty="0" err="1">
                <a:effectLst/>
                <a:latin typeface="Söhne"/>
              </a:rPr>
              <a:t>repository</a:t>
            </a:r>
            <a:r>
              <a:rPr lang="lt-LT" b="0" i="0" dirty="0">
                <a:effectLst/>
                <a:latin typeface="Söhne"/>
              </a:rPr>
              <a:t>" („Sukurti </a:t>
            </a:r>
            <a:r>
              <a:rPr lang="lt-LT" b="0" i="0" dirty="0" err="1">
                <a:effectLst/>
                <a:latin typeface="Söhne"/>
              </a:rPr>
              <a:t>repozitoriją</a:t>
            </a:r>
            <a:r>
              <a:rPr lang="lt-LT" b="0" i="0" dirty="0">
                <a:effectLst/>
                <a:latin typeface="Söhne"/>
              </a:rPr>
              <a:t>“) mygtuką.</a:t>
            </a:r>
          </a:p>
          <a:p>
            <a:pPr algn="l"/>
            <a:endParaRPr lang="lt-LT" b="0" i="0" dirty="0">
              <a:effectLst/>
              <a:latin typeface="Söhne"/>
            </a:endParaRPr>
          </a:p>
          <a:p>
            <a:pPr algn="l"/>
            <a:r>
              <a:rPr lang="lt-LT" b="0" i="0" dirty="0">
                <a:effectLst/>
                <a:latin typeface="Söhne"/>
              </a:rPr>
              <a:t>Dabar jūs turite naują tuščią </a:t>
            </a:r>
            <a:r>
              <a:rPr lang="lt-LT" b="0" i="0" dirty="0" err="1">
                <a:effectLst/>
                <a:latin typeface="Söhne"/>
              </a:rPr>
              <a:t>repozitoriją</a:t>
            </a:r>
            <a:r>
              <a:rPr lang="lt-LT" b="0" i="0" dirty="0">
                <a:effectLst/>
                <a:latin typeface="Söhne"/>
              </a:rPr>
              <a:t> savo </a:t>
            </a:r>
            <a:r>
              <a:rPr lang="lt-LT" b="0" i="0" dirty="0" err="1">
                <a:effectLst/>
                <a:latin typeface="Söhne"/>
              </a:rPr>
              <a:t>GitHub</a:t>
            </a:r>
            <a:r>
              <a:rPr lang="lt-LT" b="0" i="0" dirty="0">
                <a:effectLst/>
                <a:latin typeface="Söhne"/>
              </a:rPr>
              <a:t> paskyroje. Sekantis žingsnis būtų pridėti kodo ar kitų failų į šią </a:t>
            </a:r>
            <a:r>
              <a:rPr lang="lt-LT" b="0" i="0" dirty="0" err="1">
                <a:effectLst/>
                <a:latin typeface="Söhne"/>
              </a:rPr>
              <a:t>repozitoriją</a:t>
            </a:r>
            <a:r>
              <a:rPr lang="lt-LT" b="0" i="0" dirty="0">
                <a:effectLst/>
                <a:latin typeface="Söhne"/>
              </a:rPr>
              <a:t>, bet tai yra kita tema.</a:t>
            </a:r>
          </a:p>
          <a:p>
            <a:pPr algn="l"/>
            <a:r>
              <a:rPr lang="lt-LT" b="0" i="0" dirty="0">
                <a:effectLst/>
                <a:latin typeface="Söhne"/>
              </a:rPr>
              <a:t>Įsidėmėkite: Kuo aiškesnis ir konkretesnis jūsų </a:t>
            </a:r>
            <a:r>
              <a:rPr lang="lt-LT" b="0" i="0" dirty="0" err="1">
                <a:effectLst/>
                <a:latin typeface="Söhne"/>
              </a:rPr>
              <a:t>repozitorijos</a:t>
            </a:r>
            <a:r>
              <a:rPr lang="lt-LT" b="0" i="0" dirty="0">
                <a:effectLst/>
                <a:latin typeface="Söhne"/>
              </a:rPr>
              <a:t> pavadinimas, tuo lengviau kitiems vartotojams bus suprasti, kokio tipo kodą jūs saugote šioje </a:t>
            </a:r>
            <a:r>
              <a:rPr lang="lt-LT" b="0" i="0" dirty="0" err="1">
                <a:effectLst/>
                <a:latin typeface="Söhne"/>
              </a:rPr>
              <a:t>repozitorijoje</a:t>
            </a:r>
            <a:r>
              <a:rPr lang="lt-LT" b="0" i="0" dirty="0">
                <a:effectLst/>
                <a:latin typeface="Söhne"/>
              </a:rPr>
              <a:t>. Taigi, stenkitės išsirinkti prasmingą pavadinimą!</a:t>
            </a:r>
          </a:p>
          <a:p>
            <a:pPr algn="l"/>
            <a:br>
              <a:rPr lang="lt-LT" b="0" i="0" dirty="0">
                <a:effectLst/>
                <a:latin typeface="Söhne"/>
              </a:rPr>
            </a:b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9</a:t>
            </a:fld>
            <a:endParaRPr lang="en-LT"/>
          </a:p>
        </p:txBody>
      </p:sp>
    </p:spTree>
    <p:extLst>
      <p:ext uri="{BB962C8B-B14F-4D97-AF65-F5344CB8AC3E}">
        <p14:creationId xmlns:p14="http://schemas.microsoft.com/office/powerpoint/2010/main" val="66759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5"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7"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9"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0"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480240" y="5141520"/>
            <a:ext cx="2342880" cy="53096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44"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45"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6"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48"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9"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0" name="PlaceHolder 4"/>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2"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3"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4" name="PlaceHolder 4"/>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6" name="PlaceHolder 2"/>
          <p:cNvSpPr>
            <a:spLocks noGrp="1"/>
          </p:cNvSpPr>
          <p:nvPr>
            <p:ph type="body"/>
          </p:nvPr>
        </p:nvSpPr>
        <p:spPr>
          <a:xfrm>
            <a:off x="480240" y="460800"/>
            <a:ext cx="5614920" cy="216000"/>
          </a:xfrm>
          <a:prstGeom prst="rect">
            <a:avLst/>
          </a:prstGeom>
        </p:spPr>
        <p:txBody>
          <a:bodyPr lIns="0" tIns="0" rIns="0" bIns="0">
            <a:normAutofit fontScale="32000"/>
          </a:bodyPr>
          <a:lstStyle/>
          <a:p>
            <a:endParaRPr lang="lt-LT" sz="3200" b="0" strike="noStrike" spc="-1">
              <a:latin typeface="Arial"/>
            </a:endParaRPr>
          </a:p>
        </p:txBody>
      </p:sp>
      <p:sp>
        <p:nvSpPr>
          <p:cNvPr id="257" name="PlaceHolder 3"/>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9"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0"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1"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2" name="PlaceHolder 5"/>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64" name="PlaceHolder 2"/>
          <p:cNvSpPr>
            <a:spLocks noGrp="1"/>
          </p:cNvSpPr>
          <p:nvPr>
            <p:ph type="body"/>
          </p:nvPr>
        </p:nvSpPr>
        <p:spPr>
          <a:xfrm>
            <a:off x="48024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5" name="PlaceHolder 3"/>
          <p:cNvSpPr>
            <a:spLocks noGrp="1"/>
          </p:cNvSpPr>
          <p:nvPr>
            <p:ph type="body"/>
          </p:nvPr>
        </p:nvSpPr>
        <p:spPr>
          <a:xfrm>
            <a:off x="237888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6" name="PlaceHolder 4"/>
          <p:cNvSpPr>
            <a:spLocks noGrp="1"/>
          </p:cNvSpPr>
          <p:nvPr>
            <p:ph type="body"/>
          </p:nvPr>
        </p:nvSpPr>
        <p:spPr>
          <a:xfrm>
            <a:off x="427752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7" name="PlaceHolder 5"/>
          <p:cNvSpPr>
            <a:spLocks noGrp="1"/>
          </p:cNvSpPr>
          <p:nvPr>
            <p:ph type="body"/>
          </p:nvPr>
        </p:nvSpPr>
        <p:spPr>
          <a:xfrm>
            <a:off x="48024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8" name="PlaceHolder 6"/>
          <p:cNvSpPr>
            <a:spLocks noGrp="1"/>
          </p:cNvSpPr>
          <p:nvPr>
            <p:ph type="body"/>
          </p:nvPr>
        </p:nvSpPr>
        <p:spPr>
          <a:xfrm>
            <a:off x="237888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9" name="PlaceHolder 7"/>
          <p:cNvSpPr>
            <a:spLocks noGrp="1"/>
          </p:cNvSpPr>
          <p:nvPr>
            <p:ph type="body"/>
          </p:nvPr>
        </p:nvSpPr>
        <p:spPr>
          <a:xfrm>
            <a:off x="4277520" y="697680"/>
            <a:ext cx="1807920" cy="216000"/>
          </a:xfrm>
          <a:prstGeom prst="rect">
            <a:avLst/>
          </a:prstGeom>
        </p:spPr>
        <p:txBody>
          <a:bodyPr lIns="0" tIns="0" rIns="0" bIns="0">
            <a:normAutofit fontScale="5000"/>
          </a:bodyPr>
          <a:lstStyle/>
          <a:p>
            <a:endParaRPr lang="lt-L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1080" cy="678960"/>
            <a:chOff x="11078640" y="458640"/>
            <a:chExt cx="631080" cy="678960"/>
          </a:xfrm>
        </p:grpSpPr>
        <p:sp>
          <p:nvSpPr>
            <p:cNvPr id="9"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2440" cy="681120"/>
          </a:xfrm>
          <a:prstGeom prst="rect">
            <a:avLst/>
          </a:prstGeom>
          <a:ln w="12600">
            <a:noFill/>
          </a:ln>
        </p:spPr>
      </p:pic>
      <p:sp>
        <p:nvSpPr>
          <p:cNvPr id="6"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1080" cy="678960"/>
            <a:chOff x="11078640" y="458640"/>
            <a:chExt cx="631080" cy="678960"/>
          </a:xfrm>
        </p:grpSpPr>
        <p:sp>
          <p:nvSpPr>
            <p:cNvPr id="45"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1080" cy="678960"/>
            <a:chOff x="11078640" y="458640"/>
            <a:chExt cx="631080" cy="678960"/>
          </a:xfrm>
        </p:grpSpPr>
        <p:sp>
          <p:nvSpPr>
            <p:cNvPr id="88"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3200" cy="737964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1080" cy="678960"/>
            <a:chOff x="11078640" y="458640"/>
            <a:chExt cx="631080" cy="678960"/>
          </a:xfrm>
        </p:grpSpPr>
        <p:sp>
          <p:nvSpPr>
            <p:cNvPr id="94" name="CustomShape 8"/>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99"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1800" cy="679680"/>
            <a:chOff x="11078640" y="458640"/>
            <a:chExt cx="631800" cy="679680"/>
          </a:xfrm>
        </p:grpSpPr>
        <p:sp>
          <p:nvSpPr>
            <p:cNvPr id="137"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1"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42"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79" name="Group 1"/>
          <p:cNvGrpSpPr/>
          <p:nvPr/>
        </p:nvGrpSpPr>
        <p:grpSpPr>
          <a:xfrm>
            <a:off x="11078640" y="458640"/>
            <a:ext cx="631080" cy="678960"/>
            <a:chOff x="11078640" y="458640"/>
            <a:chExt cx="631080" cy="678960"/>
          </a:xfrm>
        </p:grpSpPr>
        <p:sp>
          <p:nvSpPr>
            <p:cNvPr id="180"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1"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2"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3"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84" name="Group 6"/>
          <p:cNvGrpSpPr/>
          <p:nvPr/>
        </p:nvGrpSpPr>
        <p:grpSpPr>
          <a:xfrm>
            <a:off x="11078640" y="458640"/>
            <a:ext cx="631080" cy="678960"/>
            <a:chOff x="11078640" y="458640"/>
            <a:chExt cx="631080" cy="678960"/>
          </a:xfrm>
        </p:grpSpPr>
        <p:sp>
          <p:nvSpPr>
            <p:cNvPr id="185" name="CustomShape 7"/>
            <p:cNvSpPr/>
            <p:nvPr/>
          </p:nvSpPr>
          <p:spPr>
            <a:xfrm>
              <a:off x="11220120" y="846720"/>
              <a:ext cx="131040" cy="10512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6" name="CustomShape 8"/>
            <p:cNvSpPr/>
            <p:nvPr/>
          </p:nvSpPr>
          <p:spPr>
            <a:xfrm>
              <a:off x="11216880" y="710280"/>
              <a:ext cx="355320" cy="12168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7" name="CustomShape 9"/>
            <p:cNvSpPr/>
            <p:nvPr/>
          </p:nvSpPr>
          <p:spPr>
            <a:xfrm>
              <a:off x="11437560" y="846720"/>
              <a:ext cx="131040" cy="10512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8" name="CustomShape 10"/>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89"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90"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1800" cy="679680"/>
            <a:chOff x="11078640" y="458640"/>
            <a:chExt cx="631800" cy="679680"/>
          </a:xfrm>
        </p:grpSpPr>
        <p:sp>
          <p:nvSpPr>
            <p:cNvPr id="228"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33"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Lst>
  <p:transition spd="med"/>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2160" cy="680040"/>
            <a:chOff x="11078640" y="458640"/>
            <a:chExt cx="632160" cy="680040"/>
          </a:xfrm>
        </p:grpSpPr>
        <p:sp>
          <p:nvSpPr>
            <p:cNvPr id="22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480240" y="5141520"/>
            <a:ext cx="23428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233" name="PlaceHolder 7"/>
          <p:cNvSpPr>
            <a:spLocks noGrp="1"/>
          </p:cNvSpPr>
          <p:nvPr>
            <p:ph type="body"/>
          </p:nvPr>
        </p:nvSpPr>
        <p:spPr>
          <a:xfrm>
            <a:off x="480240" y="460800"/>
            <a:ext cx="5614920" cy="452880"/>
          </a:xfrm>
          <a:prstGeom prst="rect">
            <a:avLst/>
          </a:prstGeom>
        </p:spPr>
        <p:txBody>
          <a:bodyPr lIns="0" tIns="0" rIns="0" bIns="0">
            <a:normAutofit fontScale="9000"/>
          </a:bodyPr>
          <a:lstStyle/>
          <a:p>
            <a:pPr marL="432000" indent="-324000">
              <a:spcBef>
                <a:spcPts val="1417"/>
              </a:spcBef>
              <a:buClr>
                <a:srgbClr val="000000"/>
              </a:buClr>
              <a:buSzPct val="45000"/>
              <a:buFont typeface="Wingdings" charset="2"/>
              <a:buChar char=""/>
            </a:pPr>
            <a:r>
              <a:rPr lang="lt-LT"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latin typeface="Arial"/>
              </a:rPr>
              <a:t>Second Outline Level</a:t>
            </a:r>
          </a:p>
          <a:p>
            <a:pPr marL="1296000" lvl="2" indent="-288000">
              <a:spcBef>
                <a:spcPts val="850"/>
              </a:spcBef>
              <a:buClr>
                <a:srgbClr val="000000"/>
              </a:buClr>
              <a:buSzPct val="45000"/>
              <a:buFont typeface="Wingdings" charset="2"/>
              <a:buChar char=""/>
            </a:pPr>
            <a:r>
              <a:rPr lang="lt-LT" sz="1800" b="0" strike="noStrike" spc="-1">
                <a:latin typeface="Arial"/>
              </a:rPr>
              <a:t>Third Outline Level</a:t>
            </a:r>
          </a:p>
          <a:p>
            <a:pPr marL="1728000" lvl="3" indent="-216000">
              <a:spcBef>
                <a:spcPts val="567"/>
              </a:spcBef>
              <a:buClr>
                <a:srgbClr val="000000"/>
              </a:buClr>
              <a:buSzPct val="75000"/>
              <a:buFont typeface="Symbol" charset="2"/>
              <a:buChar char=""/>
            </a:pPr>
            <a:r>
              <a:rPr lang="lt-LT" sz="1800" b="0" strike="noStrike" spc="-1">
                <a:latin typeface="Arial"/>
              </a:rPr>
              <a:t>Fourth Outline Level</a:t>
            </a:r>
          </a:p>
          <a:p>
            <a:pPr marL="2160000" lvl="4" indent="-216000">
              <a:spcBef>
                <a:spcPts val="283"/>
              </a:spcBef>
              <a:buClr>
                <a:srgbClr val="000000"/>
              </a:buClr>
              <a:buSzPct val="45000"/>
              <a:buFont typeface="Wingdings" charset="2"/>
              <a:buChar char=""/>
            </a:pPr>
            <a:r>
              <a:rPr lang="lt-LT" sz="1800" b="0" strike="noStrike" spc="-1">
                <a:latin typeface="Arial"/>
              </a:rPr>
              <a:t>Fifth Outline Level</a:t>
            </a:r>
          </a:p>
          <a:p>
            <a:pPr marL="2592000" lvl="5" indent="-216000">
              <a:spcBef>
                <a:spcPts val="283"/>
              </a:spcBef>
              <a:buClr>
                <a:srgbClr val="000000"/>
              </a:buClr>
              <a:buSzPct val="45000"/>
              <a:buFont typeface="Wingdings" charset="2"/>
              <a:buChar char=""/>
            </a:pPr>
            <a:r>
              <a:rPr lang="lt-LT" sz="1800" b="0" strike="noStrike" spc="-1">
                <a:latin typeface="Arial"/>
              </a:rPr>
              <a:t>Sixth Outline Level</a:t>
            </a:r>
          </a:p>
          <a:p>
            <a:pPr marL="3024000" lvl="6" indent="-216000">
              <a:spcBef>
                <a:spcPts val="283"/>
              </a:spcBef>
              <a:buClr>
                <a:srgbClr val="000000"/>
              </a:buClr>
              <a:buSzPct val="45000"/>
              <a:buFont typeface="Wingdings" charset="2"/>
              <a:buChar char=""/>
            </a:pPr>
            <a:r>
              <a:rPr lang="lt-LT"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hyperlink" Target="https://www.github.com/&#8203;" TargetMode="External"/><Relationship Id="rId2" Type="http://schemas.openxmlformats.org/officeDocument/2006/relationships/hyperlink" Target="https://git-scm.com/download/" TargetMode="External"/><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5.xml"/><Relationship Id="rId1" Type="http://schemas.openxmlformats.org/officeDocument/2006/relationships/slideLayout" Target="../slideLayouts/slideLayout74.xml"/><Relationship Id="rId4" Type="http://schemas.openxmlformats.org/officeDocument/2006/relationships/hyperlink" Target="https://git-scm.com/download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273120" y="2618280"/>
            <a:ext cx="7048440" cy="2385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pc="-1" dirty="0">
                <a:solidFill>
                  <a:srgbClr val="000000"/>
                </a:solidFill>
                <a:latin typeface="Arial"/>
                <a:ea typeface="Arial"/>
              </a:rPr>
              <a:t>19</a:t>
            </a:r>
            <a:r>
              <a:rPr lang="lt-LT" sz="4400" b="1" strike="noStrike" spc="-1" dirty="0">
                <a:solidFill>
                  <a:srgbClr val="000000"/>
                </a:solidFill>
                <a:latin typeface="Arial"/>
                <a:ea typeface="Arial"/>
              </a:rPr>
              <a:t> paskaita.</a:t>
            </a:r>
            <a:br>
              <a:rPr dirty="0"/>
            </a:br>
            <a:r>
              <a:rPr lang="lt-LT" sz="4400" b="1" spc="-1" dirty="0">
                <a:latin typeface="Arial"/>
              </a:rPr>
              <a:t>Versijų valdymo sistema (GIT)</a:t>
            </a:r>
            <a:endParaRPr lang="lt-LT" sz="4400" b="1" strike="noStrike" spc="-1" dirty="0">
              <a:latin typeface="Arial"/>
            </a:endParaRPr>
          </a:p>
        </p:txBody>
      </p:sp>
      <p:pic>
        <p:nvPicPr>
          <p:cNvPr id="273" name="Picture Placeholder 14"/>
          <p:cNvPicPr/>
          <p:nvPr/>
        </p:nvPicPr>
        <p:blipFill>
          <a:blip r:embed="rId3"/>
          <a:stretch/>
        </p:blipFill>
        <p:spPr>
          <a:xfrm>
            <a:off x="14449320" y="-1709640"/>
            <a:ext cx="1833480" cy="1833480"/>
          </a:xfrm>
          <a:prstGeom prst="rect">
            <a:avLst/>
          </a:prstGeom>
          <a:ln w="12600">
            <a:noFill/>
          </a:ln>
        </p:spPr>
      </p:pic>
      <p:grpSp>
        <p:nvGrpSpPr>
          <p:cNvPr id="274" name="Group 4"/>
          <p:cNvGrpSpPr/>
          <p:nvPr/>
        </p:nvGrpSpPr>
        <p:grpSpPr>
          <a:xfrm>
            <a:off x="9866160" y="2715120"/>
            <a:ext cx="1833480" cy="462600"/>
            <a:chOff x="9866160" y="2715120"/>
            <a:chExt cx="1833480" cy="462600"/>
          </a:xfrm>
        </p:grpSpPr>
        <p:sp>
          <p:nvSpPr>
            <p:cNvPr id="275" name="CustomShape 5"/>
            <p:cNvSpPr/>
            <p:nvPr/>
          </p:nvSpPr>
          <p:spPr>
            <a:xfrm>
              <a:off x="9866160" y="271512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76" name="CustomShape 6"/>
            <p:cNvSpPr/>
            <p:nvPr/>
          </p:nvSpPr>
          <p:spPr>
            <a:xfrm>
              <a:off x="9979920" y="2779920"/>
              <a:ext cx="1605960" cy="33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77" name="Picture 4"/>
          <p:cNvPicPr/>
          <p:nvPr/>
        </p:nvPicPr>
        <p:blipFill>
          <a:blip r:embed="rId4"/>
          <a:stretch/>
        </p:blipFill>
        <p:spPr>
          <a:xfrm>
            <a:off x="9920160" y="406080"/>
            <a:ext cx="1950840" cy="1950840"/>
          </a:xfrm>
          <a:prstGeom prst="rect">
            <a:avLst/>
          </a:prstGeom>
          <a:ln>
            <a:noFill/>
          </a:ln>
        </p:spPr>
      </p:pic>
      <p:sp>
        <p:nvSpPr>
          <p:cNvPr id="2" name="CustomShape 2">
            <a:extLst>
              <a:ext uri="{FF2B5EF4-FFF2-40B4-BE49-F238E27FC236}">
                <a16:creationId xmlns:a16="http://schemas.microsoft.com/office/drawing/2014/main" id="{7C40B9DD-5AFE-BF02-84B3-60C92CCABDE8}"/>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1E11A3C0-C399-78F3-3F10-C7CC1A42366F}"/>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357913" y="1861451"/>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pridėti failą į Git repozitoriją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059085" y="1676398"/>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1059083" y="2843512"/>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360090" y="3117551"/>
            <a:ext cx="5456999" cy="33407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lnSpcReduction="10000"/>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dirty="0"/>
              <a:t>Atidarykite Windows konsolę tame aplanke kur kursite projekto failus (norėdami dirbti Windows darbastalyje, konsolėje įveskite cd </a:t>
            </a:r>
            <a:r>
              <a:rPr lang="lt-LT" kern="0" dirty="0" err="1"/>
              <a:t>Desktop</a:t>
            </a:r>
            <a:r>
              <a:rPr lang="lt-LT" kern="0" dirty="0"/>
              <a:t> ir spauskite </a:t>
            </a:r>
            <a:r>
              <a:rPr lang="lt-LT" kern="0" dirty="0" err="1"/>
              <a:t>Enter</a:t>
            </a:r>
            <a:r>
              <a:rPr lang="lt-LT" kern="0" dirty="0"/>
              <a:t>).</a:t>
            </a:r>
            <a:endParaRPr lang="en-US" dirty="0"/>
          </a:p>
          <a:p>
            <a:pPr marL="342900" indent="-342900" algn="just">
              <a:buAutoNum type="arabicPeriod"/>
            </a:pPr>
            <a:r>
              <a:rPr lang="lt-LT" kern="0" dirty="0"/>
              <a:t>Norimoje vietoje sukurkite naują failą, pavyzdžiui, suvesdami komandą echo. </a:t>
            </a:r>
            <a:endParaRPr lang="lt-LT" dirty="0"/>
          </a:p>
          <a:p>
            <a:pPr marL="342900" indent="-342900" algn="just">
              <a:buAutoNum type="arabicPeriod"/>
            </a:pPr>
            <a:r>
              <a:rPr lang="lt-LT" kern="0" dirty="0"/>
              <a:t>Sustatykite šią vietą, kaip stebimą su GIT, įvesdami  "</a:t>
            </a:r>
            <a:r>
              <a:rPr lang="lt-LT" kern="0" dirty="0" err="1"/>
              <a:t>git</a:t>
            </a:r>
            <a:r>
              <a:rPr lang="lt-LT" kern="0" dirty="0"/>
              <a:t> </a:t>
            </a:r>
            <a:r>
              <a:rPr lang="lt-LT" kern="0" dirty="0" err="1"/>
              <a:t>init</a:t>
            </a:r>
            <a:r>
              <a:rPr lang="lt-LT" kern="0" dirty="0"/>
              <a:t>" komandą</a:t>
            </a:r>
          </a:p>
          <a:p>
            <a:pPr marL="342900" indent="-342900" algn="just">
              <a:buAutoNum type="arabicPeriod"/>
            </a:pPr>
            <a:r>
              <a:rPr lang="lt-LT" kern="0" dirty="0"/>
              <a:t>Pridėkite į </a:t>
            </a:r>
            <a:r>
              <a:rPr lang="lt-LT" kern="0" dirty="0" err="1"/>
              <a:t>repozitoriją</a:t>
            </a:r>
            <a:r>
              <a:rPr lang="lt-LT" kern="0" dirty="0"/>
              <a:t> sukurtą failą, paleisdami komandą arba su vietoj konkretaus failo galite parašyti "." taip bus pridėti visi failai esantys tame aplanke.</a:t>
            </a:r>
          </a:p>
          <a:p>
            <a:pPr marL="342900" indent="-342900" algn="just">
              <a:buFontTx/>
              <a:buAutoNum type="arabicPeriod"/>
            </a:pPr>
            <a:r>
              <a:rPr lang="lt-LT" kern="0" dirty="0"/>
              <a:t>Užfiksuokite pakeitimus, paleisdami komandą "</a:t>
            </a:r>
            <a:r>
              <a:rPr lang="lt-LT" kern="0" dirty="0" err="1"/>
              <a:t>git</a:t>
            </a:r>
            <a:r>
              <a:rPr lang="lt-LT" kern="0" dirty="0"/>
              <a:t> </a:t>
            </a:r>
            <a:r>
              <a:rPr lang="lt-LT" kern="0" dirty="0" err="1"/>
              <a:t>commit</a:t>
            </a:r>
            <a:r>
              <a:rPr lang="lt-LT" kern="0" dirty="0"/>
              <a:t>".</a:t>
            </a:r>
          </a:p>
          <a:p>
            <a:pPr marL="342900" indent="-342900" algn="just">
              <a:buFontTx/>
              <a:buAutoNum type="arabicPeriod"/>
            </a:pPr>
            <a:r>
              <a:rPr lang="lt-LT" kern="0" dirty="0"/>
              <a:t>Nurodykite kur reikia kelti pakeitimus su komanda "</a:t>
            </a:r>
            <a:r>
              <a:rPr lang="lt-LT" kern="0" dirty="0" err="1"/>
              <a:t>git</a:t>
            </a:r>
            <a:r>
              <a:rPr lang="lt-LT" kern="0" dirty="0"/>
              <a:t> </a:t>
            </a:r>
            <a:r>
              <a:rPr lang="lt-LT" kern="0" dirty="0" err="1"/>
              <a:t>remote</a:t>
            </a:r>
            <a:r>
              <a:rPr lang="lt-LT" kern="0" dirty="0"/>
              <a:t> </a:t>
            </a:r>
            <a:r>
              <a:rPr lang="lt-LT" kern="0" dirty="0" err="1"/>
              <a:t>add</a:t>
            </a:r>
            <a:r>
              <a:rPr lang="lt-LT" kern="0" dirty="0"/>
              <a:t>"</a:t>
            </a:r>
          </a:p>
          <a:p>
            <a:pPr marL="342900" indent="-342900" algn="just">
              <a:buFontTx/>
              <a:buAutoNum type="arabicPeriod"/>
            </a:pPr>
            <a:r>
              <a:rPr lang="lt-LT" kern="0" dirty="0"/>
              <a:t>Užfiksuokite pakeitimus į </a:t>
            </a:r>
            <a:r>
              <a:rPr lang="lt-LT" kern="0" dirty="0" err="1"/>
              <a:t>GitHub</a:t>
            </a:r>
            <a:r>
              <a:rPr lang="lt-LT" kern="0" dirty="0"/>
              <a:t>, paleidę komandą "</a:t>
            </a:r>
            <a:r>
              <a:rPr lang="lt-LT" kern="0" dirty="0" err="1"/>
              <a:t>git</a:t>
            </a:r>
            <a:r>
              <a:rPr lang="lt-LT" kern="0" dirty="0"/>
              <a:t> </a:t>
            </a:r>
            <a:r>
              <a:rPr lang="lt-LT" kern="0" dirty="0" err="1"/>
              <a:t>push</a:t>
            </a:r>
            <a:r>
              <a:rPr lang="lt-LT" kern="0" dirty="0"/>
              <a:t> –u </a:t>
            </a:r>
            <a:r>
              <a:rPr lang="lt-LT" kern="0" dirty="0" err="1"/>
              <a:t>origin</a:t>
            </a:r>
            <a:r>
              <a:rPr lang="lt-LT" kern="0" dirty="0"/>
              <a:t> </a:t>
            </a:r>
            <a:r>
              <a:rPr lang="lt-LT" kern="0" dirty="0" err="1"/>
              <a:t>master</a:t>
            </a:r>
            <a:r>
              <a:rPr lang="lt-LT" kern="0" dirty="0"/>
              <a:t>".</a:t>
            </a:r>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p:txBody>
      </p:sp>
      <p:pic>
        <p:nvPicPr>
          <p:cNvPr id="3" name="Picture 3" descr="Text&#10;&#10;Description automatically generated">
            <a:extLst>
              <a:ext uri="{FF2B5EF4-FFF2-40B4-BE49-F238E27FC236}">
                <a16:creationId xmlns:a16="http://schemas.microsoft.com/office/drawing/2014/main" id="{FB9291EB-371E-4D54-9D4A-5A146EF0A661}"/>
              </a:ext>
            </a:extLst>
          </p:cNvPr>
          <p:cNvPicPr>
            <a:picLocks noChangeAspect="1"/>
          </p:cNvPicPr>
          <p:nvPr/>
        </p:nvPicPr>
        <p:blipFill>
          <a:blip r:embed="rId3"/>
          <a:stretch>
            <a:fillRect/>
          </a:stretch>
        </p:blipFill>
        <p:spPr>
          <a:xfrm>
            <a:off x="1570299" y="1742147"/>
            <a:ext cx="2743200" cy="923731"/>
          </a:xfrm>
          <a:prstGeom prst="rect">
            <a:avLst/>
          </a:prstGeom>
        </p:spPr>
      </p:pic>
      <p:pic>
        <p:nvPicPr>
          <p:cNvPr id="4" name="Picture 7">
            <a:extLst>
              <a:ext uri="{FF2B5EF4-FFF2-40B4-BE49-F238E27FC236}">
                <a16:creationId xmlns:a16="http://schemas.microsoft.com/office/drawing/2014/main" id="{2B2AA2E1-978A-489D-9126-337DCD0CE701}"/>
              </a:ext>
            </a:extLst>
          </p:cNvPr>
          <p:cNvPicPr>
            <a:picLocks noChangeAspect="1"/>
          </p:cNvPicPr>
          <p:nvPr/>
        </p:nvPicPr>
        <p:blipFill>
          <a:blip r:embed="rId4"/>
          <a:stretch>
            <a:fillRect/>
          </a:stretch>
        </p:blipFill>
        <p:spPr>
          <a:xfrm>
            <a:off x="1585249" y="2929239"/>
            <a:ext cx="2057400" cy="285750"/>
          </a:xfrm>
          <a:prstGeom prst="rect">
            <a:avLst/>
          </a:prstGeom>
        </p:spPr>
      </p:pic>
      <p:pic>
        <p:nvPicPr>
          <p:cNvPr id="8" name="Picture 9">
            <a:extLst>
              <a:ext uri="{FF2B5EF4-FFF2-40B4-BE49-F238E27FC236}">
                <a16:creationId xmlns:a16="http://schemas.microsoft.com/office/drawing/2014/main" id="{A390F912-8E26-403B-BC0E-846931A5A99C}"/>
              </a:ext>
            </a:extLst>
          </p:cNvPr>
          <p:cNvPicPr>
            <a:picLocks noChangeAspect="1"/>
          </p:cNvPicPr>
          <p:nvPr/>
        </p:nvPicPr>
        <p:blipFill>
          <a:blip r:embed="rId5"/>
          <a:stretch>
            <a:fillRect/>
          </a:stretch>
        </p:blipFill>
        <p:spPr>
          <a:xfrm>
            <a:off x="1582174" y="3517619"/>
            <a:ext cx="809625" cy="285750"/>
          </a:xfrm>
          <a:prstGeom prst="rect">
            <a:avLst/>
          </a:prstGeom>
        </p:spPr>
      </p:pic>
      <p:sp>
        <p:nvSpPr>
          <p:cNvPr id="12" name="TextBox 11">
            <a:extLst>
              <a:ext uri="{FF2B5EF4-FFF2-40B4-BE49-F238E27FC236}">
                <a16:creationId xmlns:a16="http://schemas.microsoft.com/office/drawing/2014/main" id="{DD685846-4011-44B1-A2BB-F56D42616001}"/>
              </a:ext>
            </a:extLst>
          </p:cNvPr>
          <p:cNvSpPr txBox="1"/>
          <p:nvPr/>
        </p:nvSpPr>
        <p:spPr>
          <a:xfrm>
            <a:off x="1059082" y="347047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3.</a:t>
            </a:r>
            <a:endParaRPr lang="en-US" dirty="0">
              <a:solidFill>
                <a:srgbClr val="FFFFFF"/>
              </a:solidFill>
            </a:endParaRPr>
          </a:p>
        </p:txBody>
      </p:sp>
      <p:pic>
        <p:nvPicPr>
          <p:cNvPr id="5" name="Picture 9">
            <a:extLst>
              <a:ext uri="{FF2B5EF4-FFF2-40B4-BE49-F238E27FC236}">
                <a16:creationId xmlns:a16="http://schemas.microsoft.com/office/drawing/2014/main" id="{F86795E7-AF31-4C37-B90A-DE5A72C1A291}"/>
              </a:ext>
            </a:extLst>
          </p:cNvPr>
          <p:cNvPicPr>
            <a:picLocks noChangeAspect="1"/>
          </p:cNvPicPr>
          <p:nvPr/>
        </p:nvPicPr>
        <p:blipFill>
          <a:blip r:embed="rId6"/>
          <a:stretch>
            <a:fillRect/>
          </a:stretch>
        </p:blipFill>
        <p:spPr>
          <a:xfrm>
            <a:off x="3819947" y="4062773"/>
            <a:ext cx="809625" cy="314325"/>
          </a:xfrm>
          <a:prstGeom prst="rect">
            <a:avLst/>
          </a:prstGeom>
        </p:spPr>
      </p:pic>
      <p:sp>
        <p:nvSpPr>
          <p:cNvPr id="13" name="TextBox 12">
            <a:extLst>
              <a:ext uri="{FF2B5EF4-FFF2-40B4-BE49-F238E27FC236}">
                <a16:creationId xmlns:a16="http://schemas.microsoft.com/office/drawing/2014/main" id="{B6CE2D8C-0731-4374-A0EF-DC6FDC6896AA}"/>
              </a:ext>
            </a:extLst>
          </p:cNvPr>
          <p:cNvSpPr txBox="1"/>
          <p:nvPr/>
        </p:nvSpPr>
        <p:spPr>
          <a:xfrm>
            <a:off x="3084650" y="4058853"/>
            <a:ext cx="7369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arba</a:t>
            </a:r>
            <a:endParaRPr lang="en-US" dirty="0">
              <a:solidFill>
                <a:srgbClr val="FFFFFF"/>
              </a:solidFill>
            </a:endParaRPr>
          </a:p>
        </p:txBody>
      </p:sp>
      <p:sp>
        <p:nvSpPr>
          <p:cNvPr id="14" name="TextBox 13">
            <a:extLst>
              <a:ext uri="{FF2B5EF4-FFF2-40B4-BE49-F238E27FC236}">
                <a16:creationId xmlns:a16="http://schemas.microsoft.com/office/drawing/2014/main" id="{E13B38E4-AC7B-4536-A29B-61168521C552}"/>
              </a:ext>
            </a:extLst>
          </p:cNvPr>
          <p:cNvSpPr txBox="1"/>
          <p:nvPr/>
        </p:nvSpPr>
        <p:spPr>
          <a:xfrm>
            <a:off x="1059082" y="405885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4.</a:t>
            </a:r>
            <a:endParaRPr lang="en-US" dirty="0">
              <a:solidFill>
                <a:srgbClr val="FFFFFF"/>
              </a:solidFill>
            </a:endParaRPr>
          </a:p>
        </p:txBody>
      </p:sp>
      <p:pic>
        <p:nvPicPr>
          <p:cNvPr id="10" name="Picture 10">
            <a:extLst>
              <a:ext uri="{FF2B5EF4-FFF2-40B4-BE49-F238E27FC236}">
                <a16:creationId xmlns:a16="http://schemas.microsoft.com/office/drawing/2014/main" id="{1EB24977-EB3C-4790-89C2-DB4D6C1C63AF}"/>
              </a:ext>
            </a:extLst>
          </p:cNvPr>
          <p:cNvPicPr>
            <a:picLocks noChangeAspect="1"/>
          </p:cNvPicPr>
          <p:nvPr/>
        </p:nvPicPr>
        <p:blipFill>
          <a:blip r:embed="rId7"/>
          <a:stretch>
            <a:fillRect/>
          </a:stretch>
        </p:blipFill>
        <p:spPr>
          <a:xfrm>
            <a:off x="1581753" y="4072299"/>
            <a:ext cx="1504950" cy="295275"/>
          </a:xfrm>
          <a:prstGeom prst="rect">
            <a:avLst/>
          </a:prstGeom>
        </p:spPr>
      </p:pic>
      <p:pic>
        <p:nvPicPr>
          <p:cNvPr id="11" name="Picture 14">
            <a:extLst>
              <a:ext uri="{FF2B5EF4-FFF2-40B4-BE49-F238E27FC236}">
                <a16:creationId xmlns:a16="http://schemas.microsoft.com/office/drawing/2014/main" id="{F9ADA34F-2928-4EBF-A13B-8C6B67923AB2}"/>
              </a:ext>
            </a:extLst>
          </p:cNvPr>
          <p:cNvPicPr>
            <a:picLocks noChangeAspect="1"/>
          </p:cNvPicPr>
          <p:nvPr/>
        </p:nvPicPr>
        <p:blipFill>
          <a:blip r:embed="rId8"/>
          <a:stretch>
            <a:fillRect/>
          </a:stretch>
        </p:blipFill>
        <p:spPr>
          <a:xfrm>
            <a:off x="1579945" y="4698146"/>
            <a:ext cx="2743200" cy="336087"/>
          </a:xfrm>
          <a:prstGeom prst="rect">
            <a:avLst/>
          </a:prstGeom>
        </p:spPr>
      </p:pic>
      <p:sp>
        <p:nvSpPr>
          <p:cNvPr id="17" name="TextBox 16">
            <a:extLst>
              <a:ext uri="{FF2B5EF4-FFF2-40B4-BE49-F238E27FC236}">
                <a16:creationId xmlns:a16="http://schemas.microsoft.com/office/drawing/2014/main" id="{CA6223CC-C55B-44FB-829A-EDB0A5591568}"/>
              </a:ext>
            </a:extLst>
          </p:cNvPr>
          <p:cNvSpPr txBox="1"/>
          <p:nvPr/>
        </p:nvSpPr>
        <p:spPr>
          <a:xfrm>
            <a:off x="1059081" y="468581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5.</a:t>
            </a:r>
            <a:endParaRPr lang="en-US" dirty="0">
              <a:solidFill>
                <a:srgbClr val="FFFFFF"/>
              </a:solidFill>
            </a:endParaRPr>
          </a:p>
        </p:txBody>
      </p:sp>
      <p:sp>
        <p:nvSpPr>
          <p:cNvPr id="18" name="TextBox 17">
            <a:extLst>
              <a:ext uri="{FF2B5EF4-FFF2-40B4-BE49-F238E27FC236}">
                <a16:creationId xmlns:a16="http://schemas.microsoft.com/office/drawing/2014/main" id="{EB13EE69-50B3-4D8D-B91F-D239B99B40A1}"/>
              </a:ext>
            </a:extLst>
          </p:cNvPr>
          <p:cNvSpPr txBox="1"/>
          <p:nvPr/>
        </p:nvSpPr>
        <p:spPr>
          <a:xfrm>
            <a:off x="1059080" y="516809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6.</a:t>
            </a:r>
            <a:endParaRPr lang="en-US" dirty="0">
              <a:solidFill>
                <a:srgbClr val="FFFFFF"/>
              </a:solidFill>
            </a:endParaRPr>
          </a:p>
        </p:txBody>
      </p:sp>
      <p:pic>
        <p:nvPicPr>
          <p:cNvPr id="15" name="Picture 15">
            <a:extLst>
              <a:ext uri="{FF2B5EF4-FFF2-40B4-BE49-F238E27FC236}">
                <a16:creationId xmlns:a16="http://schemas.microsoft.com/office/drawing/2014/main" id="{1A1F9637-3054-4028-9D37-329530E0C80D}"/>
              </a:ext>
            </a:extLst>
          </p:cNvPr>
          <p:cNvPicPr>
            <a:picLocks noChangeAspect="1"/>
          </p:cNvPicPr>
          <p:nvPr/>
        </p:nvPicPr>
        <p:blipFill>
          <a:blip r:embed="rId9"/>
          <a:stretch>
            <a:fillRect/>
          </a:stretch>
        </p:blipFill>
        <p:spPr>
          <a:xfrm>
            <a:off x="1579280" y="5697758"/>
            <a:ext cx="1876425" cy="323850"/>
          </a:xfrm>
          <a:prstGeom prst="rect">
            <a:avLst/>
          </a:prstGeom>
        </p:spPr>
      </p:pic>
      <p:sp>
        <p:nvSpPr>
          <p:cNvPr id="19" name="TextBox 18">
            <a:extLst>
              <a:ext uri="{FF2B5EF4-FFF2-40B4-BE49-F238E27FC236}">
                <a16:creationId xmlns:a16="http://schemas.microsoft.com/office/drawing/2014/main" id="{762C8B10-4903-438E-806A-580124AAC72E}"/>
              </a:ext>
            </a:extLst>
          </p:cNvPr>
          <p:cNvSpPr txBox="1"/>
          <p:nvPr/>
        </p:nvSpPr>
        <p:spPr>
          <a:xfrm>
            <a:off x="1059079" y="5698600"/>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FFFF"/>
                </a:solidFill>
              </a:rPr>
              <a:t>7.</a:t>
            </a:r>
          </a:p>
        </p:txBody>
      </p:sp>
      <p:pic>
        <p:nvPicPr>
          <p:cNvPr id="2" name="Picture 15">
            <a:extLst>
              <a:ext uri="{FF2B5EF4-FFF2-40B4-BE49-F238E27FC236}">
                <a16:creationId xmlns:a16="http://schemas.microsoft.com/office/drawing/2014/main" id="{045764CB-7687-42AF-A4DA-BD49B3E29B55}"/>
              </a:ext>
            </a:extLst>
          </p:cNvPr>
          <p:cNvPicPr>
            <a:picLocks noChangeAspect="1"/>
          </p:cNvPicPr>
          <p:nvPr/>
        </p:nvPicPr>
        <p:blipFill>
          <a:blip r:embed="rId10"/>
          <a:stretch>
            <a:fillRect/>
          </a:stretch>
        </p:blipFill>
        <p:spPr>
          <a:xfrm>
            <a:off x="1589590" y="5243879"/>
            <a:ext cx="3707756" cy="228470"/>
          </a:xfrm>
          <a:prstGeom prst="rect">
            <a:avLst/>
          </a:prstGeom>
        </p:spPr>
      </p:pic>
      <p:sp>
        <p:nvSpPr>
          <p:cNvPr id="16" name="TextBox 15">
            <a:extLst>
              <a:ext uri="{FF2B5EF4-FFF2-40B4-BE49-F238E27FC236}">
                <a16:creationId xmlns:a16="http://schemas.microsoft.com/office/drawing/2014/main" id="{2D635AE7-4611-9E3D-0128-C2D631ED9DF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62354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357913" y="1861451"/>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panaikinti paskutinius pakeitimus</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666756" y="2679537"/>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1666754" y="3547639"/>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360090" y="3117551"/>
            <a:ext cx="5456999" cy="334074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dirty="0"/>
              <a:t>Paredaguokite norimą failą, pvz. failas2.txt. Įvedę komandą "</a:t>
            </a:r>
            <a:r>
              <a:rPr lang="lt-LT" kern="0" dirty="0" err="1"/>
              <a:t>git</a:t>
            </a:r>
            <a:r>
              <a:rPr lang="lt-LT" kern="0" dirty="0"/>
              <a:t> status" matysite, kuriame faile buvo atlikti pakeitimai.</a:t>
            </a:r>
            <a:endParaRPr lang="en-US" dirty="0"/>
          </a:p>
          <a:p>
            <a:pPr marL="342900" indent="-342900" algn="just">
              <a:buAutoNum type="arabicPeriod"/>
            </a:pPr>
            <a:r>
              <a:rPr lang="lt-LT" kern="0" dirty="0"/>
              <a:t>Atšaukite paskutinius pakeitimus, įvedę komandą "</a:t>
            </a:r>
            <a:r>
              <a:rPr lang="lt-LT" kern="0" dirty="0" err="1"/>
              <a:t>git</a:t>
            </a:r>
            <a:r>
              <a:rPr lang="lt-LT" kern="0" dirty="0"/>
              <a:t> </a:t>
            </a:r>
            <a:r>
              <a:rPr lang="lt-LT" kern="0" dirty="0" err="1"/>
              <a:t>checkout</a:t>
            </a:r>
            <a:r>
              <a:rPr lang="lt-LT" kern="0" dirty="0"/>
              <a:t>".</a:t>
            </a:r>
            <a:endParaRPr lang="lt-LT" dirty="0"/>
          </a:p>
          <a:p>
            <a:pPr marL="342900" indent="-342900" algn="just">
              <a:buAutoNum type="arabicPeriod"/>
            </a:pPr>
            <a:r>
              <a:rPr lang="lt-LT" kern="0" dirty="0"/>
              <a:t>Patikrinkite, ar pakeitimai buvo atlikti, įvedę "</a:t>
            </a:r>
            <a:r>
              <a:rPr lang="lt-LT" kern="0" dirty="0" err="1"/>
              <a:t>git</a:t>
            </a:r>
            <a:r>
              <a:rPr lang="lt-LT" kern="0" dirty="0"/>
              <a:t> status" komandą.</a:t>
            </a:r>
          </a:p>
          <a:p>
            <a:pPr algn="just"/>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p:txBody>
      </p:sp>
      <p:pic>
        <p:nvPicPr>
          <p:cNvPr id="2" name="Picture 15">
            <a:extLst>
              <a:ext uri="{FF2B5EF4-FFF2-40B4-BE49-F238E27FC236}">
                <a16:creationId xmlns:a16="http://schemas.microsoft.com/office/drawing/2014/main" id="{6BB80B71-3670-4B13-BA79-4EF983404126}"/>
              </a:ext>
            </a:extLst>
          </p:cNvPr>
          <p:cNvPicPr>
            <a:picLocks noChangeAspect="1"/>
          </p:cNvPicPr>
          <p:nvPr/>
        </p:nvPicPr>
        <p:blipFill>
          <a:blip r:embed="rId3"/>
          <a:stretch>
            <a:fillRect/>
          </a:stretch>
        </p:blipFill>
        <p:spPr>
          <a:xfrm>
            <a:off x="2199852" y="2683698"/>
            <a:ext cx="866775" cy="352425"/>
          </a:xfrm>
          <a:prstGeom prst="rect">
            <a:avLst/>
          </a:prstGeom>
        </p:spPr>
      </p:pic>
      <p:pic>
        <p:nvPicPr>
          <p:cNvPr id="16" name="Picture 18">
            <a:extLst>
              <a:ext uri="{FF2B5EF4-FFF2-40B4-BE49-F238E27FC236}">
                <a16:creationId xmlns:a16="http://schemas.microsoft.com/office/drawing/2014/main" id="{798582EE-FBD3-4992-A535-5EAFE3A17B5C}"/>
              </a:ext>
            </a:extLst>
          </p:cNvPr>
          <p:cNvPicPr>
            <a:picLocks noChangeAspect="1"/>
          </p:cNvPicPr>
          <p:nvPr/>
        </p:nvPicPr>
        <p:blipFill>
          <a:blip r:embed="rId4"/>
          <a:stretch>
            <a:fillRect/>
          </a:stretch>
        </p:blipFill>
        <p:spPr>
          <a:xfrm>
            <a:off x="2176703" y="3604309"/>
            <a:ext cx="1781175" cy="266700"/>
          </a:xfrm>
          <a:prstGeom prst="rect">
            <a:avLst/>
          </a:prstGeom>
        </p:spPr>
      </p:pic>
      <p:sp>
        <p:nvSpPr>
          <p:cNvPr id="3" name="TextBox 2">
            <a:extLst>
              <a:ext uri="{FF2B5EF4-FFF2-40B4-BE49-F238E27FC236}">
                <a16:creationId xmlns:a16="http://schemas.microsoft.com/office/drawing/2014/main" id="{FD2BBB53-A633-D29A-FD58-BED655B27DD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extLst>
      <p:ext uri="{BB962C8B-B14F-4D97-AF65-F5344CB8AC3E}">
        <p14:creationId xmlns:p14="http://schemas.microsoft.com/office/powerpoint/2010/main" val="266430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357913" y="1861451"/>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sukurti GitHub repozitorijos kopiją kompiuteryje</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81339" y="251556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190982" y="431928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360090" y="3551602"/>
            <a:ext cx="5456999" cy="33407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dirty="0"/>
              <a:t>Atidarykite Windows konsolę. Nueikite į vietą, kur kursite projekto failus (norėdami dirbti Windows darbastalyje, konsolėje įveskite cd </a:t>
            </a:r>
            <a:r>
              <a:rPr lang="lt-LT" kern="0" dirty="0" err="1"/>
              <a:t>Desktop</a:t>
            </a:r>
            <a:r>
              <a:rPr lang="lt-LT" kern="0" dirty="0"/>
              <a:t> ir spauskite </a:t>
            </a:r>
            <a:r>
              <a:rPr lang="lt-LT" kern="0" dirty="0" err="1"/>
              <a:t>Enter</a:t>
            </a:r>
            <a:r>
              <a:rPr lang="lt-LT" kern="0" dirty="0"/>
              <a:t>).</a:t>
            </a:r>
            <a:endParaRPr lang="en-US" dirty="0"/>
          </a:p>
          <a:p>
            <a:pPr marL="342900" indent="-342900" algn="just">
              <a:buAutoNum type="arabicPeriod"/>
            </a:pPr>
            <a:r>
              <a:rPr lang="lt-LT" kern="0" dirty="0"/>
              <a:t>Padarykite nutolusios </a:t>
            </a:r>
            <a:r>
              <a:rPr lang="lt-LT" kern="0" dirty="0" err="1"/>
              <a:t>repozitorijos</a:t>
            </a:r>
            <a:r>
              <a:rPr lang="lt-LT" kern="0" dirty="0"/>
              <a:t> kopiją, paleisdami komandą "</a:t>
            </a:r>
            <a:r>
              <a:rPr lang="lt-LT" kern="0" dirty="0" err="1"/>
              <a:t>git</a:t>
            </a:r>
            <a:r>
              <a:rPr lang="lt-LT" kern="0" dirty="0"/>
              <a:t> </a:t>
            </a:r>
            <a:r>
              <a:rPr lang="lt-LT" kern="0" dirty="0" err="1"/>
              <a:t>clone</a:t>
            </a:r>
            <a:r>
              <a:rPr lang="lt-LT" kern="0" dirty="0"/>
              <a:t>".</a:t>
            </a:r>
            <a:endParaRPr lang="lt-LT" dirty="0"/>
          </a:p>
          <a:p>
            <a:pPr algn="just"/>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p:txBody>
      </p:sp>
      <p:pic>
        <p:nvPicPr>
          <p:cNvPr id="3" name="Picture 3" descr="Text&#10;&#10;Description automatically generated">
            <a:extLst>
              <a:ext uri="{FF2B5EF4-FFF2-40B4-BE49-F238E27FC236}">
                <a16:creationId xmlns:a16="http://schemas.microsoft.com/office/drawing/2014/main" id="{4EA62B7D-2557-4E54-B498-69C31A034854}"/>
              </a:ext>
            </a:extLst>
          </p:cNvPr>
          <p:cNvPicPr>
            <a:picLocks noChangeAspect="1"/>
          </p:cNvPicPr>
          <p:nvPr/>
        </p:nvPicPr>
        <p:blipFill>
          <a:blip r:embed="rId3"/>
          <a:stretch>
            <a:fillRect/>
          </a:stretch>
        </p:blipFill>
        <p:spPr>
          <a:xfrm>
            <a:off x="605741" y="2516758"/>
            <a:ext cx="3871731" cy="1033545"/>
          </a:xfrm>
          <a:prstGeom prst="rect">
            <a:avLst/>
          </a:prstGeom>
        </p:spPr>
      </p:pic>
      <p:pic>
        <p:nvPicPr>
          <p:cNvPr id="4" name="Picture 4">
            <a:extLst>
              <a:ext uri="{FF2B5EF4-FFF2-40B4-BE49-F238E27FC236}">
                <a16:creationId xmlns:a16="http://schemas.microsoft.com/office/drawing/2014/main" id="{6AE94A41-5FE6-48AC-B40C-81F833674EBF}"/>
              </a:ext>
            </a:extLst>
          </p:cNvPr>
          <p:cNvPicPr>
            <a:picLocks noChangeAspect="1"/>
          </p:cNvPicPr>
          <p:nvPr/>
        </p:nvPicPr>
        <p:blipFill>
          <a:blip r:embed="rId4"/>
          <a:stretch>
            <a:fillRect/>
          </a:stretch>
        </p:blipFill>
        <p:spPr>
          <a:xfrm>
            <a:off x="605741" y="4380834"/>
            <a:ext cx="4952036" cy="237650"/>
          </a:xfrm>
          <a:prstGeom prst="rect">
            <a:avLst/>
          </a:prstGeom>
        </p:spPr>
      </p:pic>
      <p:sp>
        <p:nvSpPr>
          <p:cNvPr id="2" name="TextBox 1">
            <a:extLst>
              <a:ext uri="{FF2B5EF4-FFF2-40B4-BE49-F238E27FC236}">
                <a16:creationId xmlns:a16="http://schemas.microsoft.com/office/drawing/2014/main" id="{A197B537-0B8A-C306-19A3-A7CE6A2C268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extLst>
      <p:ext uri="{BB962C8B-B14F-4D97-AF65-F5344CB8AC3E}">
        <p14:creationId xmlns:p14="http://schemas.microsoft.com/office/powerpoint/2010/main" val="259232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dirty="0">
                <a:solidFill>
                  <a:srgbClr val="FEFFFF"/>
                </a:solidFill>
                <a:latin typeface="Arial"/>
                <a:ea typeface="Arial"/>
                <a:cs typeface="Arial"/>
              </a:rPr>
              <a:t>19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Versijų valdymo sistema (GIT)</a:t>
            </a:r>
            <a:endParaRPr lang="lt-LT" sz="1300" spc="-1" dirty="0">
              <a:ea typeface="+mn-lt"/>
              <a:cs typeface="Arial"/>
            </a:endParaRPr>
          </a:p>
          <a:p>
            <a:pPr>
              <a:lnSpc>
                <a:spcPct val="90000"/>
              </a:lnSpc>
              <a:spcBef>
                <a:spcPts val="1001"/>
              </a:spcBef>
            </a:pPr>
            <a:endParaRPr lang="lt-LT" sz="1300" b="0" strike="noStrike" spc="-1" dirty="0">
              <a:solidFill>
                <a:srgbClr val="FEFFFF"/>
              </a:solidFill>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26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ea typeface="+mn-lt"/>
                <a:cs typeface="+mn-lt"/>
              </a:rPr>
              <a:t>Savarankiškai išbandyti visus GIT veiksmus, aprašytus šios pamokos skaidrėse</a:t>
            </a:r>
            <a:endParaRPr lang="en-US"/>
          </a:p>
          <a:p>
            <a:endParaRPr lang="lt-LT" sz="1600" spc="-1" dirty="0">
              <a:cs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DFB9DF5C-57F5-A094-0252-218B2C90B6DF}"/>
              </a:ext>
            </a:extLst>
          </p:cNvPr>
          <p:cNvSpPr txBox="1"/>
          <p:nvPr/>
        </p:nvSpPr>
        <p:spPr>
          <a:xfrm>
            <a:off x="11485950" y="6105075"/>
            <a:ext cx="617285" cy="584775"/>
          </a:xfrm>
          <a:prstGeom prst="rect">
            <a:avLst/>
          </a:prstGeom>
          <a:noFill/>
        </p:spPr>
        <p:txBody>
          <a:bodyPr wrap="none" rtlCol="0">
            <a:spAutoFit/>
          </a:bodyPr>
          <a:lstStyle/>
          <a:p>
            <a:r>
              <a:rPr lang="en-LT" sz="3200" b="1" dirty="0">
                <a:solidFill>
                  <a:schemeClr val="bg1"/>
                </a:solidFill>
                <a:latin typeface=""/>
              </a:rPr>
              <a:t>11</a:t>
            </a:r>
            <a:endParaRPr lang="en-LT" b="1" dirty="0">
              <a:solidFill>
                <a:schemeClr val="bg1"/>
              </a:solidFill>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dirty="0">
                <a:solidFill>
                  <a:srgbClr val="FEFFFF"/>
                </a:solidFill>
                <a:latin typeface="Arial"/>
                <a:ea typeface="Arial"/>
                <a:cs typeface="Arial"/>
              </a:rPr>
              <a:t>19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Versijų valdymo sistema (GIT)</a:t>
            </a:r>
            <a:endParaRPr lang="lt-LT" sz="1300" spc="-1" dirty="0">
              <a:ea typeface="+mn-lt"/>
              <a:cs typeface="Arial"/>
            </a:endParaRPr>
          </a:p>
          <a:p>
            <a:pPr>
              <a:lnSpc>
                <a:spcPct val="90000"/>
              </a:lnSpc>
              <a:spcBef>
                <a:spcPts val="1001"/>
              </a:spcBef>
            </a:pPr>
            <a:endParaRPr lang="lt-LT" sz="1300" b="0" strike="noStrike" spc="-1" dirty="0">
              <a:solidFill>
                <a:srgbClr val="FEFFFF"/>
              </a:solidFill>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2</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cs typeface="Arial"/>
              </a:rPr>
              <a:t>Įkelti baigiamąjį darbą į git repozitoriją</a:t>
            </a:r>
            <a:endParaRPr lang="lt-LT" sz="1600" spc="-1" dirty="0">
              <a:cs typeface="Arial"/>
            </a:endParaRPr>
          </a:p>
          <a:p>
            <a:endParaRPr lang="lt-LT" sz="1600" spc="-1" dirty="0">
              <a:cs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7A662316-8889-E248-5C0B-4EA6DFE68A61}"/>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12</a:t>
            </a:r>
            <a:endParaRPr lang="en-LT" b="1" dirty="0">
              <a:solidFill>
                <a:schemeClr val="bg1"/>
              </a:solidFill>
              <a:latin typeface=""/>
            </a:endParaRPr>
          </a:p>
        </p:txBody>
      </p:sp>
    </p:spTree>
    <p:extLst>
      <p:ext uri="{BB962C8B-B14F-4D97-AF65-F5344CB8AC3E}">
        <p14:creationId xmlns:p14="http://schemas.microsoft.com/office/powerpoint/2010/main" val="396645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1300" spc="-1" dirty="0">
                <a:ea typeface="+mn-lt"/>
                <a:cs typeface="+mn-lt"/>
              </a:rPr>
              <a:t>19</a:t>
            </a:r>
            <a:r>
              <a:rPr lang="lt-LT" sz="1300" b="0" strike="noStrike" spc="-1" dirty="0">
                <a:ea typeface="+mn-lt"/>
                <a:cs typeface="+mn-lt"/>
              </a:rPr>
              <a:t> paskaita. </a:t>
            </a:r>
            <a:r>
              <a:rPr lang="lt-LT" sz="1300" spc="-1" dirty="0">
                <a:ea typeface="+mn-lt"/>
                <a:cs typeface="+mn-lt"/>
              </a:rPr>
              <a:t>Versijų valdymo sistema (GIT)</a:t>
            </a:r>
          </a:p>
          <a:p>
            <a:pPr>
              <a:lnSpc>
                <a:spcPct val="90000"/>
              </a:lnSpc>
              <a:spcBef>
                <a:spcPts val="1001"/>
              </a:spcBef>
            </a:pPr>
            <a:endParaRPr lang="lt-LT" sz="1300" b="0" strike="noStrike" spc="-1" dirty="0">
              <a:latin typeface="Arial"/>
            </a:endParaRPr>
          </a:p>
          <a:p>
            <a:pPr>
              <a:lnSpc>
                <a:spcPct val="90000"/>
              </a:lnSpc>
              <a:spcBef>
                <a:spcPts val="1001"/>
              </a:spcBef>
            </a:pPr>
            <a:endParaRPr lang="lt-LT" sz="1300" b="0" strike="noStrike" spc="-1">
              <a:latin typeface="Arial"/>
            </a:endParaRPr>
          </a:p>
        </p:txBody>
      </p:sp>
      <p:sp>
        <p:nvSpPr>
          <p:cNvPr id="414" name="CustomShape 2"/>
          <p:cNvSpPr/>
          <p:nvPr/>
        </p:nvSpPr>
        <p:spPr>
          <a:xfrm>
            <a:off x="3281760" y="182196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1" spc="-1" dirty="0">
                <a:solidFill>
                  <a:srgbClr val="000000"/>
                </a:solidFill>
                <a:latin typeface="Arial"/>
              </a:rPr>
              <a:t>GIT</a:t>
            </a:r>
            <a:endParaRPr lang="en-US" dirty="0"/>
          </a:p>
        </p:txBody>
      </p:sp>
      <p:sp>
        <p:nvSpPr>
          <p:cNvPr id="415"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GIT instaliacijos failas</a:t>
            </a:r>
            <a:endParaRPr lang="en-US" dirty="0"/>
          </a:p>
        </p:txBody>
      </p:sp>
      <p:sp>
        <p:nvSpPr>
          <p:cNvPr id="416"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417"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https://</a:t>
            </a:r>
            <a:r>
              <a:rPr lang="lt-LT" sz="1600" spc="-1" dirty="0">
                <a:ea typeface="+mn-lt"/>
                <a:cs typeface="+mn-lt"/>
                <a:hlinkClick r:id="rId2">
                  <a:extLst>
                    <a:ext uri="{A12FA001-AC4F-418D-AE19-62706E023703}">
                      <ahyp:hlinkClr xmlns:ahyp="http://schemas.microsoft.com/office/drawing/2018/hyperlinkcolor" val="tx"/>
                    </a:ext>
                  </a:extLst>
                </a:hlinkClick>
              </a:rPr>
              <a:t>git-scm</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.com</a:t>
            </a:r>
            <a:r>
              <a:rPr lang="lt-LT" sz="1600" spc="-1" dirty="0">
                <a:ea typeface="+mn-lt"/>
                <a:cs typeface="+mn-lt"/>
                <a:hlinkClick r:id="rId2">
                  <a:extLst>
                    <a:ext uri="{A12FA001-AC4F-418D-AE19-62706E023703}">
                      <ahyp:hlinkClr xmlns:ahyp="http://schemas.microsoft.com/office/drawing/2018/hyperlinkcolor" val="tx"/>
                    </a:ext>
                  </a:extLst>
                </a:hlinkClick>
              </a:rPr>
              <a:t>/download</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endParaRPr lang="en-US" dirty="0">
              <a:ea typeface="+mn-lt"/>
              <a:cs typeface="+mn-lt"/>
            </a:endParaRPr>
          </a:p>
          <a:p>
            <a:pPr>
              <a:lnSpc>
                <a:spcPct val="90000"/>
              </a:lnSpc>
              <a:spcBef>
                <a:spcPts val="1001"/>
              </a:spcBef>
            </a:pPr>
            <a:endParaRPr lang="lt-LT" sz="1600" b="0" strike="noStrike" spc="-1">
              <a:latin typeface="Arial"/>
            </a:endParaRPr>
          </a:p>
        </p:txBody>
      </p:sp>
      <p:sp>
        <p:nvSpPr>
          <p:cNvPr id="7" name="CustomShape 2">
            <a:extLst>
              <a:ext uri="{FF2B5EF4-FFF2-40B4-BE49-F238E27FC236}">
                <a16:creationId xmlns:a16="http://schemas.microsoft.com/office/drawing/2014/main" id="{4B118BB6-C244-4A94-970D-3E241C6EFBF8}"/>
              </a:ext>
            </a:extLst>
          </p:cNvPr>
          <p:cNvSpPr/>
          <p:nvPr/>
        </p:nvSpPr>
        <p:spPr>
          <a:xfrm>
            <a:off x="3281760" y="2734478"/>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1" spc="-1" dirty="0" err="1">
                <a:latin typeface="Arial"/>
              </a:rPr>
              <a:t>GitHub</a:t>
            </a:r>
            <a:endParaRPr lang="lt-LT" sz="1600" b="1" strike="noStrike" spc="-1" dirty="0" err="1">
              <a:latin typeface="Arial"/>
            </a:endParaRPr>
          </a:p>
        </p:txBody>
      </p:sp>
      <p:sp>
        <p:nvSpPr>
          <p:cNvPr id="8" name="CustomShape 3">
            <a:extLst>
              <a:ext uri="{FF2B5EF4-FFF2-40B4-BE49-F238E27FC236}">
                <a16:creationId xmlns:a16="http://schemas.microsoft.com/office/drawing/2014/main" id="{2DED626F-1160-4FD5-9A87-4185A9EFB851}"/>
              </a:ext>
            </a:extLst>
          </p:cNvPr>
          <p:cNvSpPr/>
          <p:nvPr/>
        </p:nvSpPr>
        <p:spPr>
          <a:xfrm>
            <a:off x="3281760" y="3084038"/>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GIT grafinė sąsaja</a:t>
            </a:r>
            <a:endParaRPr lang="en-US" dirty="0"/>
          </a:p>
        </p:txBody>
      </p:sp>
      <p:sp>
        <p:nvSpPr>
          <p:cNvPr id="9" name="CustomShape 5">
            <a:extLst>
              <a:ext uri="{FF2B5EF4-FFF2-40B4-BE49-F238E27FC236}">
                <a16:creationId xmlns:a16="http://schemas.microsoft.com/office/drawing/2014/main" id="{72F9C335-B16A-46C4-90E1-B776A541B2A2}"/>
              </a:ext>
            </a:extLst>
          </p:cNvPr>
          <p:cNvSpPr/>
          <p:nvPr/>
        </p:nvSpPr>
        <p:spPr>
          <a:xfrm>
            <a:off x="7503480" y="2734478"/>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trike="noStrike" spc="-1" dirty="0">
                <a:uFillTx/>
                <a:ea typeface="+mn-lt"/>
                <a:cs typeface="+mn-lt"/>
                <a:hlinkClick r:id="rId3">
                  <a:extLst>
                    <a:ext uri="{A12FA001-AC4F-418D-AE19-62706E023703}">
                      <ahyp:hlinkClr xmlns:ahyp="http://schemas.microsoft.com/office/drawing/2018/hyperlinkcolor" val="tx"/>
                    </a:ext>
                  </a:extLst>
                </a:hlinkClick>
              </a:rPr>
              <a:t>https://</a:t>
            </a:r>
            <a:r>
              <a:rPr lang="lt-LT" sz="1600" spc="-1" dirty="0">
                <a:ea typeface="+mn-lt"/>
                <a:cs typeface="+mn-lt"/>
                <a:hlinkClick r:id="rId3">
                  <a:extLst>
                    <a:ext uri="{A12FA001-AC4F-418D-AE19-62706E023703}">
                      <ahyp:hlinkClr xmlns:ahyp="http://schemas.microsoft.com/office/drawing/2018/hyperlinkcolor" val="tx"/>
                    </a:ext>
                  </a:extLst>
                </a:hlinkClick>
              </a:rPr>
              <a:t>www.github.com/</a:t>
            </a:r>
            <a:endParaRPr lang="en-US">
              <a:ea typeface="+mn-lt"/>
              <a:cs typeface="+mn-lt"/>
            </a:endParaRPr>
          </a:p>
          <a:p>
            <a:pPr>
              <a:lnSpc>
                <a:spcPct val="90000"/>
              </a:lnSpc>
              <a:spcBef>
                <a:spcPts val="1001"/>
              </a:spcBef>
            </a:pPr>
            <a:endParaRPr lang="lt-LT" sz="1600" b="0" strike="noStrike" spc="-1">
              <a:latin typeface="Arial"/>
            </a:endParaRPr>
          </a:p>
        </p:txBody>
      </p:sp>
      <p:sp>
        <p:nvSpPr>
          <p:cNvPr id="2" name="TextShape 5">
            <a:extLst>
              <a:ext uri="{FF2B5EF4-FFF2-40B4-BE49-F238E27FC236}">
                <a16:creationId xmlns:a16="http://schemas.microsoft.com/office/drawing/2014/main" id="{D847FE84-EEB6-1103-6026-D67908D59E66}"/>
              </a:ext>
            </a:extLst>
          </p:cNvPr>
          <p:cNvSpPr txBox="1"/>
          <p:nvPr/>
        </p:nvSpPr>
        <p:spPr>
          <a:xfrm>
            <a:off x="7502760" y="3646996"/>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47A7D9B1-02AB-2DB3-59B4-5D2BD62A4FB9}"/>
              </a:ext>
            </a:extLst>
          </p:cNvPr>
          <p:cNvSpPr txBox="1"/>
          <p:nvPr/>
        </p:nvSpPr>
        <p:spPr>
          <a:xfrm>
            <a:off x="3281760" y="3646996"/>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extLst>
      <p:ext uri="{BB962C8B-B14F-4D97-AF65-F5344CB8AC3E}">
        <p14:creationId xmlns:p14="http://schemas.microsoft.com/office/powerpoint/2010/main" val="408039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19</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Versijų valdymo sistema (GIT)</a:t>
            </a:r>
            <a:endParaRPr lang="lt-LT" sz="1300" b="0" strike="noStrike" spc="-1" dirty="0">
              <a:latin typeface="Arial"/>
            </a:endParaRPr>
          </a:p>
        </p:txBody>
      </p:sp>
      <p:sp>
        <p:nvSpPr>
          <p:cNvPr id="279" name="CustomShape 2"/>
          <p:cNvSpPr/>
          <p:nvPr/>
        </p:nvSpPr>
        <p:spPr>
          <a:xfrm>
            <a:off x="480240" y="1371600"/>
            <a:ext cx="5151960" cy="13633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80" name="CustomShape 3"/>
          <p:cNvSpPr/>
          <p:nvPr/>
        </p:nvSpPr>
        <p:spPr>
          <a:xfrm>
            <a:off x="1398600" y="3290635"/>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latin typeface="Arial"/>
              </a:rPr>
              <a:t>Susipažinsime su versijų valdymo sistema (GIT)</a:t>
            </a:r>
            <a:endParaRPr lang="lt-LT" sz="1600" b="0" strike="noStrike" spc="-1" dirty="0">
              <a:latin typeface="Arial"/>
            </a:endParaRPr>
          </a:p>
        </p:txBody>
      </p:sp>
      <p:sp>
        <p:nvSpPr>
          <p:cNvPr id="281" name="CustomShape 4"/>
          <p:cNvSpPr/>
          <p:nvPr/>
        </p:nvSpPr>
        <p:spPr>
          <a:xfrm>
            <a:off x="1398600" y="4451040"/>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latin typeface="Arial"/>
              </a:rPr>
              <a:t>Sukurti projekto repozitoriją</a:t>
            </a:r>
            <a:endParaRPr lang="lt-LT" sz="1600" b="0" strike="noStrike" spc="-1" dirty="0">
              <a:latin typeface="Arial"/>
            </a:endParaRPr>
          </a:p>
        </p:txBody>
      </p:sp>
      <p:grpSp>
        <p:nvGrpSpPr>
          <p:cNvPr id="282" name="Group 5"/>
          <p:cNvGrpSpPr/>
          <p:nvPr/>
        </p:nvGrpSpPr>
        <p:grpSpPr>
          <a:xfrm>
            <a:off x="480240" y="3119400"/>
            <a:ext cx="729720" cy="729720"/>
            <a:chOff x="480240" y="3119400"/>
            <a:chExt cx="729720" cy="729720"/>
          </a:xfrm>
        </p:grpSpPr>
        <p:sp>
          <p:nvSpPr>
            <p:cNvPr id="283" name="CustomShape 6"/>
            <p:cNvSpPr/>
            <p:nvPr/>
          </p:nvSpPr>
          <p:spPr>
            <a:xfrm>
              <a:off x="480240" y="311940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4" name="CustomShape 7"/>
            <p:cNvSpPr/>
            <p:nvPr/>
          </p:nvSpPr>
          <p:spPr>
            <a:xfrm>
              <a:off x="633240" y="328680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85" name="Group 8"/>
          <p:cNvGrpSpPr/>
          <p:nvPr/>
        </p:nvGrpSpPr>
        <p:grpSpPr>
          <a:xfrm>
            <a:off x="480240" y="4369680"/>
            <a:ext cx="729720" cy="729720"/>
            <a:chOff x="480240" y="4369680"/>
            <a:chExt cx="729720" cy="729720"/>
          </a:xfrm>
        </p:grpSpPr>
        <p:sp>
          <p:nvSpPr>
            <p:cNvPr id="286" name="CustomShape 9"/>
            <p:cNvSpPr/>
            <p:nvPr/>
          </p:nvSpPr>
          <p:spPr>
            <a:xfrm>
              <a:off x="480240" y="436968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7" name="CustomShape 10"/>
            <p:cNvSpPr/>
            <p:nvPr/>
          </p:nvSpPr>
          <p:spPr>
            <a:xfrm>
              <a:off x="633240" y="453744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89" name="Group 12"/>
          <p:cNvGrpSpPr/>
          <p:nvPr/>
        </p:nvGrpSpPr>
        <p:grpSpPr>
          <a:xfrm>
            <a:off x="527400" y="5457240"/>
            <a:ext cx="729720" cy="729720"/>
            <a:chOff x="527400" y="5457240"/>
            <a:chExt cx="729720" cy="729720"/>
          </a:xfrm>
        </p:grpSpPr>
        <p:sp>
          <p:nvSpPr>
            <p:cNvPr id="290" name="CustomShape 13"/>
            <p:cNvSpPr/>
            <p:nvPr/>
          </p:nvSpPr>
          <p:spPr>
            <a:xfrm>
              <a:off x="527400" y="545724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91" name="CustomShape 14"/>
            <p:cNvSpPr/>
            <p:nvPr/>
          </p:nvSpPr>
          <p:spPr>
            <a:xfrm>
              <a:off x="680400" y="5623560"/>
              <a:ext cx="424080" cy="395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DejaVu Sans"/>
                </a:rPr>
                <a:t>03</a:t>
              </a:r>
              <a:endParaRPr lang="lt-LT" sz="2000" b="0" strike="noStrike" spc="-1">
                <a:latin typeface="Arial"/>
              </a:endParaRPr>
            </a:p>
          </p:txBody>
        </p:sp>
      </p:grpSp>
      <p:sp>
        <p:nvSpPr>
          <p:cNvPr id="16" name="CustomShape 4">
            <a:extLst>
              <a:ext uri="{FF2B5EF4-FFF2-40B4-BE49-F238E27FC236}">
                <a16:creationId xmlns:a16="http://schemas.microsoft.com/office/drawing/2014/main" id="{7EA84047-78E1-4895-BD62-538AAF70103D}"/>
              </a:ext>
            </a:extLst>
          </p:cNvPr>
          <p:cNvSpPr/>
          <p:nvPr/>
        </p:nvSpPr>
        <p:spPr>
          <a:xfrm>
            <a:off x="1398599" y="5637445"/>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latin typeface="Arial"/>
              </a:rPr>
              <a:t>Įkelti pakeistus failus į sukurtą repozitoriją</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344391" cy="4101247"/>
          </a:xfrm>
          <a:prstGeom prst="rect">
            <a:avLst/>
          </a:prstGeom>
        </p:spPr>
        <p:txBody>
          <a:bodyPr lIns="45719" tIns="45720" rIns="45719" bIns="45720" anchor="t">
            <a:normAutofit/>
          </a:bodyPr>
          <a:lstStyle/>
          <a:p>
            <a:r>
              <a:rPr lang="lt-LT" dirty="0"/>
              <a:t>Versijų valdymo sistemos (GIT)</a:t>
            </a:r>
            <a:endParaRPr lang="en-US" dirty="0"/>
          </a:p>
          <a:p>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19 paskaita. Versijų valdymo sistema (GIT)</a:t>
            </a:r>
            <a:endParaRPr lang="en-US" dirty="0"/>
          </a:p>
          <a:p>
            <a:endParaRPr lang="en-US" dirty="0"/>
          </a:p>
          <a:p>
            <a:endParaRPr dirty="0"/>
          </a:p>
        </p:txBody>
      </p:sp>
      <p:sp>
        <p:nvSpPr>
          <p:cNvPr id="176" name="Text Placeholder 3"/>
          <p:cNvSpPr>
            <a:spLocks noGrp="1"/>
          </p:cNvSpPr>
          <p:nvPr>
            <p:ph type="body" idx="21"/>
          </p:nvPr>
        </p:nvSpPr>
        <p:spPr>
          <a:xfrm>
            <a:off x="5992413" y="1371706"/>
            <a:ext cx="5718574" cy="50672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en-US" dirty="0" err="1"/>
              <a:t>Versijų</a:t>
            </a:r>
            <a:r>
              <a:rPr lang="en-US" dirty="0"/>
              <a:t> </a:t>
            </a:r>
            <a:r>
              <a:rPr lang="en-US" dirty="0" err="1"/>
              <a:t>valdymo</a:t>
            </a:r>
            <a:r>
              <a:rPr lang="en-US" dirty="0"/>
              <a:t> </a:t>
            </a:r>
            <a:r>
              <a:rPr lang="en-US" dirty="0" err="1"/>
              <a:t>sistemos</a:t>
            </a:r>
            <a:r>
              <a:rPr lang="en-US" dirty="0"/>
              <a:t> (</a:t>
            </a:r>
            <a:r>
              <a:rPr lang="en-US" dirty="0" err="1"/>
              <a:t>angl.</a:t>
            </a:r>
            <a:r>
              <a:rPr lang="en-US" dirty="0"/>
              <a:t> Version Control System </a:t>
            </a:r>
            <a:r>
              <a:rPr lang="en-US" dirty="0" err="1"/>
              <a:t>arba</a:t>
            </a:r>
            <a:r>
              <a:rPr lang="en-US" dirty="0"/>
              <a:t> VCS) </a:t>
            </a:r>
            <a:r>
              <a:rPr lang="en-US" dirty="0" err="1"/>
              <a:t>seka</a:t>
            </a:r>
            <a:r>
              <a:rPr lang="en-US" dirty="0"/>
              <a:t> </a:t>
            </a:r>
            <a:r>
              <a:rPr lang="en-US" dirty="0" err="1"/>
              <a:t>bendrų</a:t>
            </a:r>
            <a:r>
              <a:rPr lang="en-US" dirty="0"/>
              <a:t> </a:t>
            </a:r>
            <a:r>
              <a:rPr lang="en-US" dirty="0" err="1"/>
              <a:t>projektų</a:t>
            </a:r>
            <a:r>
              <a:rPr lang="en-US" dirty="0"/>
              <a:t>, </a:t>
            </a:r>
            <a:r>
              <a:rPr lang="en-US" dirty="0" err="1"/>
              <a:t>kuriamų</a:t>
            </a:r>
            <a:r>
              <a:rPr lang="en-US" dirty="0"/>
              <a:t> </a:t>
            </a:r>
            <a:r>
              <a:rPr lang="en-US" dirty="0" err="1"/>
              <a:t>grupės</a:t>
            </a:r>
            <a:r>
              <a:rPr lang="en-US" dirty="0"/>
              <a:t> </a:t>
            </a:r>
            <a:r>
              <a:rPr lang="en-US" dirty="0" err="1"/>
              <a:t>žmonių</a:t>
            </a:r>
            <a:r>
              <a:rPr lang="en-US" dirty="0"/>
              <a:t>, </a:t>
            </a:r>
            <a:r>
              <a:rPr lang="en-US" dirty="0" err="1"/>
              <a:t>pokyčių</a:t>
            </a:r>
            <a:r>
              <a:rPr lang="en-US" dirty="0"/>
              <a:t> </a:t>
            </a:r>
            <a:r>
              <a:rPr lang="en-US" dirty="0" err="1"/>
              <a:t>istoriją</a:t>
            </a:r>
          </a:p>
          <a:p>
            <a:r>
              <a:rPr lang="en-US" dirty="0" err="1"/>
              <a:t>Naudosime</a:t>
            </a:r>
            <a:r>
              <a:rPr lang="en-US" dirty="0"/>
              <a:t> </a:t>
            </a:r>
            <a:r>
              <a:rPr lang="en-US" dirty="0" err="1"/>
              <a:t>vieną</a:t>
            </a:r>
            <a:r>
              <a:rPr lang="en-US" dirty="0"/>
              <a:t> </a:t>
            </a:r>
            <a:r>
              <a:rPr lang="en-US" dirty="0" err="1"/>
              <a:t>populiariausių</a:t>
            </a:r>
            <a:r>
              <a:rPr lang="en-US" dirty="0"/>
              <a:t> </a:t>
            </a:r>
            <a:r>
              <a:rPr lang="en-US" dirty="0" err="1"/>
              <a:t>versijų</a:t>
            </a:r>
            <a:r>
              <a:rPr lang="en-US" dirty="0"/>
              <a:t> </a:t>
            </a:r>
            <a:r>
              <a:rPr lang="en-US" dirty="0" err="1"/>
              <a:t>valdymo</a:t>
            </a:r>
            <a:r>
              <a:rPr lang="en-US" dirty="0"/>
              <a:t> </a:t>
            </a:r>
            <a:r>
              <a:rPr lang="en-US" dirty="0" err="1"/>
              <a:t>sistemą</a:t>
            </a:r>
            <a:r>
              <a:rPr lang="en-US" dirty="0"/>
              <a:t> GIT – </a:t>
            </a:r>
            <a:r>
              <a:rPr lang="en-US" dirty="0">
                <a:hlinkClick r:id="rId3"/>
              </a:rPr>
              <a:t>www.github.com</a:t>
            </a:r>
            <a:r>
              <a:rPr lang="en-US" dirty="0"/>
              <a:t> (</a:t>
            </a:r>
            <a:r>
              <a:rPr lang="en-US" dirty="0" err="1"/>
              <a:t>dar</a:t>
            </a:r>
            <a:r>
              <a:rPr lang="en-US" dirty="0"/>
              <a:t> </a:t>
            </a:r>
            <a:r>
              <a:rPr lang="en-US" dirty="0" err="1"/>
              <a:t>yra</a:t>
            </a:r>
            <a:r>
              <a:rPr lang="en-US" dirty="0"/>
              <a:t> GitLab, Bitbucket)</a:t>
            </a:r>
          </a:p>
          <a:p>
            <a:endParaRPr lang="en-US" dirty="0"/>
          </a:p>
          <a:p>
            <a:pPr marL="285750" indent="-285750">
              <a:buFont typeface="Arial"/>
              <a:buChar char="•"/>
            </a:pPr>
            <a:endParaRPr lang="en-US" dirty="0"/>
          </a:p>
          <a:p>
            <a:endParaRPr dirty="0"/>
          </a:p>
        </p:txBody>
      </p:sp>
      <p:sp>
        <p:nvSpPr>
          <p:cNvPr id="2" name="TextBox 1">
            <a:extLst>
              <a:ext uri="{FF2B5EF4-FFF2-40B4-BE49-F238E27FC236}">
                <a16:creationId xmlns:a16="http://schemas.microsoft.com/office/drawing/2014/main" id="{784DE015-B3C7-22B1-C673-AB03C922262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extLst>
      <p:ext uri="{BB962C8B-B14F-4D97-AF65-F5344CB8AC3E}">
        <p14:creationId xmlns:p14="http://schemas.microsoft.com/office/powerpoint/2010/main" val="26880594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344391" cy="4101247"/>
          </a:xfrm>
          <a:prstGeom prst="rect">
            <a:avLst/>
          </a:prstGeom>
        </p:spPr>
        <p:txBody>
          <a:bodyPr lIns="45719" tIns="45720" rIns="45719" bIns="45720" anchor="t">
            <a:normAutofit/>
          </a:bodyPr>
          <a:lstStyle/>
          <a:p>
            <a:r>
              <a:rPr lang="lt-LT" dirty="0" err="1"/>
              <a:t>Ką</a:t>
            </a:r>
            <a:r>
              <a:rPr lang="lt-LT" dirty="0"/>
              <a:t> leidžia VCS (GIT)</a:t>
            </a:r>
            <a:endParaRPr lang="en-US" dirty="0"/>
          </a:p>
          <a:p>
            <a:endParaRPr lang="lt-LT" dirty="0"/>
          </a:p>
          <a:p>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19 paskaita. Versijų valdymo sistema (GIT)</a:t>
            </a:r>
            <a:endParaRPr lang="en-US" dirty="0"/>
          </a:p>
          <a:p>
            <a:endParaRPr lang="en-US" dirty="0"/>
          </a:p>
          <a:p>
            <a:endParaRPr dirty="0"/>
          </a:p>
        </p:txBody>
      </p:sp>
      <p:sp>
        <p:nvSpPr>
          <p:cNvPr id="176" name="Text Placeholder 3"/>
          <p:cNvSpPr>
            <a:spLocks noGrp="1"/>
          </p:cNvSpPr>
          <p:nvPr>
            <p:ph type="body" idx="21"/>
          </p:nvPr>
        </p:nvSpPr>
        <p:spPr>
          <a:xfrm>
            <a:off x="5992413" y="1371706"/>
            <a:ext cx="5718574" cy="50672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pPr marL="285750" indent="-285750">
              <a:buFont typeface="Arial"/>
              <a:buChar char="•"/>
            </a:pPr>
            <a:r>
              <a:rPr lang="en-US" dirty="0" err="1"/>
              <a:t>Saugoti</a:t>
            </a:r>
            <a:r>
              <a:rPr lang="en-US" dirty="0"/>
              <a:t> </a:t>
            </a:r>
            <a:r>
              <a:rPr lang="en-US" dirty="0" err="1"/>
              <a:t>visus</a:t>
            </a:r>
            <a:r>
              <a:rPr lang="en-US" dirty="0"/>
              <a:t> </a:t>
            </a:r>
            <a:r>
              <a:rPr lang="en-US" dirty="0" err="1"/>
              <a:t>kodo</a:t>
            </a:r>
            <a:r>
              <a:rPr lang="en-US" dirty="0"/>
              <a:t> </a:t>
            </a:r>
            <a:r>
              <a:rPr lang="en-US" dirty="0" err="1"/>
              <a:t>pakeitimus</a:t>
            </a:r>
            <a:r>
              <a:rPr lang="en-US" dirty="0"/>
              <a:t> </a:t>
            </a:r>
            <a:r>
              <a:rPr lang="en-US" dirty="0" err="1"/>
              <a:t>ir</a:t>
            </a:r>
            <a:r>
              <a:rPr lang="en-US" dirty="0"/>
              <a:t> </a:t>
            </a:r>
            <a:r>
              <a:rPr lang="en-US" dirty="0" err="1"/>
              <a:t>nesunkiai</a:t>
            </a:r>
            <a:r>
              <a:rPr lang="en-US" dirty="0"/>
              <a:t> </a:t>
            </a:r>
            <a:r>
              <a:rPr lang="en-US" dirty="0" err="1"/>
              <a:t>gražinti</a:t>
            </a:r>
            <a:r>
              <a:rPr lang="en-US" dirty="0"/>
              <a:t> </a:t>
            </a:r>
            <a:r>
              <a:rPr lang="en-US" dirty="0" err="1"/>
              <a:t>kodą</a:t>
            </a:r>
            <a:r>
              <a:rPr lang="en-US" dirty="0"/>
              <a:t> į </a:t>
            </a:r>
            <a:r>
              <a:rPr lang="en-US" dirty="0" err="1"/>
              <a:t>norimą</a:t>
            </a:r>
            <a:r>
              <a:rPr lang="en-US" dirty="0"/>
              <a:t>, </a:t>
            </a:r>
            <a:r>
              <a:rPr lang="en-US" dirty="0" err="1"/>
              <a:t>prieš</a:t>
            </a:r>
            <a:r>
              <a:rPr lang="en-US" dirty="0"/>
              <a:t> tai </a:t>
            </a:r>
            <a:r>
              <a:rPr lang="en-US" dirty="0" err="1"/>
              <a:t>buvusią</a:t>
            </a:r>
            <a:r>
              <a:rPr lang="en-US" dirty="0"/>
              <a:t> </a:t>
            </a:r>
            <a:r>
              <a:rPr lang="en-US" dirty="0" err="1"/>
              <a:t>padėtį</a:t>
            </a:r>
          </a:p>
          <a:p>
            <a:pPr marL="285750" indent="-285750">
              <a:buFont typeface="Arial"/>
              <a:buChar char="•"/>
            </a:pPr>
            <a:r>
              <a:rPr lang="en-US" dirty="0" err="1"/>
              <a:t>Su</a:t>
            </a:r>
            <a:r>
              <a:rPr lang="en-US" dirty="0"/>
              <a:t> </a:t>
            </a:r>
            <a:r>
              <a:rPr lang="en-US" dirty="0" err="1"/>
              <a:t>tuo</a:t>
            </a:r>
            <a:r>
              <a:rPr lang="en-US" dirty="0"/>
              <a:t> </a:t>
            </a:r>
            <a:r>
              <a:rPr lang="en-US" dirty="0" err="1"/>
              <a:t>pačiu</a:t>
            </a:r>
            <a:r>
              <a:rPr lang="en-US" dirty="0"/>
              <a:t> </a:t>
            </a:r>
            <a:r>
              <a:rPr lang="en-US" dirty="0" err="1"/>
              <a:t>kodu</a:t>
            </a:r>
            <a:r>
              <a:rPr lang="en-US" dirty="0"/>
              <a:t> </a:t>
            </a:r>
            <a:r>
              <a:rPr lang="en-US" dirty="0" err="1"/>
              <a:t>lygiagrečiai</a:t>
            </a:r>
            <a:r>
              <a:rPr lang="en-US" dirty="0"/>
              <a:t> </a:t>
            </a:r>
            <a:r>
              <a:rPr lang="en-US" dirty="0" err="1"/>
              <a:t>dirbti</a:t>
            </a:r>
            <a:r>
              <a:rPr lang="en-US" dirty="0"/>
              <a:t> (</a:t>
            </a:r>
            <a:r>
              <a:rPr lang="en-US" dirty="0" err="1"/>
              <a:t>keisti</a:t>
            </a:r>
            <a:r>
              <a:rPr lang="en-US" dirty="0"/>
              <a:t>) </a:t>
            </a:r>
            <a:r>
              <a:rPr lang="en-US" dirty="0" err="1"/>
              <a:t>daugeliui</a:t>
            </a:r>
            <a:r>
              <a:rPr lang="en-US" dirty="0"/>
              <a:t> </a:t>
            </a:r>
            <a:r>
              <a:rPr lang="en-US" dirty="0" err="1"/>
              <a:t>žmonių</a:t>
            </a:r>
          </a:p>
          <a:p>
            <a:pPr marL="285750" indent="-285750">
              <a:buFont typeface="Arial"/>
              <a:buChar char="•"/>
            </a:pPr>
            <a:r>
              <a:rPr lang="en-US" dirty="0" err="1"/>
              <a:t>Lengvai</a:t>
            </a:r>
            <a:r>
              <a:rPr lang="en-US" dirty="0"/>
              <a:t> </a:t>
            </a:r>
            <a:r>
              <a:rPr lang="en-US" dirty="0" err="1"/>
              <a:t>dalintis</a:t>
            </a:r>
            <a:r>
              <a:rPr lang="en-US" dirty="0"/>
              <a:t>, </a:t>
            </a:r>
            <a:r>
              <a:rPr lang="en-US" dirty="0" err="1"/>
              <a:t>rodyti</a:t>
            </a:r>
            <a:r>
              <a:rPr lang="en-US" dirty="0"/>
              <a:t>, </a:t>
            </a:r>
            <a:r>
              <a:rPr lang="en-US" dirty="0" err="1"/>
              <a:t>leisti</a:t>
            </a:r>
            <a:r>
              <a:rPr lang="en-US" dirty="0"/>
              <a:t> </a:t>
            </a:r>
            <a:r>
              <a:rPr lang="en-US" dirty="0" err="1"/>
              <a:t>peržiūrėti</a:t>
            </a:r>
            <a:r>
              <a:rPr lang="en-US" dirty="0"/>
              <a:t> </a:t>
            </a:r>
            <a:r>
              <a:rPr lang="en-US" dirty="0" err="1"/>
              <a:t>kolegoms</a:t>
            </a:r>
            <a:r>
              <a:rPr lang="en-US" dirty="0"/>
              <a:t> </a:t>
            </a:r>
            <a:r>
              <a:rPr lang="en-US" dirty="0" err="1"/>
              <a:t>parašytą</a:t>
            </a:r>
            <a:r>
              <a:rPr lang="en-US" dirty="0"/>
              <a:t> </a:t>
            </a:r>
            <a:r>
              <a:rPr lang="en-US" dirty="0" err="1"/>
              <a:t>kodą</a:t>
            </a:r>
            <a:r>
              <a:rPr lang="en-US" dirty="0"/>
              <a:t> per </a:t>
            </a:r>
            <a:r>
              <a:rPr lang="en-US" dirty="0" err="1"/>
              <a:t>specialią</a:t>
            </a:r>
            <a:r>
              <a:rPr lang="en-US" dirty="0"/>
              <a:t> </a:t>
            </a:r>
            <a:r>
              <a:rPr lang="en-US" dirty="0" err="1"/>
              <a:t>svetainę</a:t>
            </a:r>
            <a:r>
              <a:rPr lang="en-US" dirty="0"/>
              <a:t> (</a:t>
            </a:r>
            <a:r>
              <a:rPr lang="en-US" dirty="0" err="1"/>
              <a:t>pvz</a:t>
            </a:r>
            <a:r>
              <a:rPr lang="en-US" dirty="0"/>
              <a:t>. </a:t>
            </a:r>
            <a:r>
              <a:rPr lang="en-US" dirty="0">
                <a:hlinkClick r:id="rId3"/>
              </a:rPr>
              <a:t>www.github.com</a:t>
            </a:r>
            <a:r>
              <a:rPr lang="en-US" dirty="0"/>
              <a:t>)</a:t>
            </a:r>
          </a:p>
          <a:p>
            <a:pPr marL="285750" indent="-285750">
              <a:buFont typeface="Arial"/>
              <a:buChar char="•"/>
            </a:pPr>
            <a:r>
              <a:rPr lang="en-US" dirty="0" err="1"/>
              <a:t>Nuolat</a:t>
            </a:r>
            <a:r>
              <a:rPr lang="en-US" dirty="0"/>
              <a:t> </a:t>
            </a:r>
            <a:r>
              <a:rPr lang="en-US" dirty="0" err="1"/>
              <a:t>išsaugoti</a:t>
            </a:r>
            <a:r>
              <a:rPr lang="en-US" dirty="0"/>
              <a:t> </a:t>
            </a:r>
            <a:r>
              <a:rPr lang="en-US" dirty="0" err="1"/>
              <a:t>paskutinius</a:t>
            </a:r>
            <a:r>
              <a:rPr lang="en-US" dirty="0"/>
              <a:t> </a:t>
            </a:r>
            <a:r>
              <a:rPr lang="en-US" dirty="0" err="1"/>
              <a:t>pakeitimus</a:t>
            </a:r>
            <a:r>
              <a:rPr lang="en-US" dirty="0"/>
              <a:t> ne tik </a:t>
            </a:r>
            <a:r>
              <a:rPr lang="en-US" dirty="0" err="1"/>
              <a:t>lokaliai</a:t>
            </a:r>
            <a:r>
              <a:rPr lang="en-US" dirty="0"/>
              <a:t>, bet </a:t>
            </a:r>
            <a:r>
              <a:rPr lang="en-US" dirty="0" err="1"/>
              <a:t>ir</a:t>
            </a:r>
            <a:r>
              <a:rPr lang="en-US" dirty="0"/>
              <a:t> </a:t>
            </a:r>
            <a:r>
              <a:rPr lang="en-US" dirty="0" err="1"/>
              <a:t>serveryje</a:t>
            </a:r>
          </a:p>
          <a:p>
            <a:pPr marL="285750" indent="-285750">
              <a:buFont typeface="Arial"/>
              <a:buChar char="•"/>
            </a:pPr>
            <a:r>
              <a:rPr lang="en-US" dirty="0" err="1"/>
              <a:t>Lengviau</a:t>
            </a:r>
            <a:r>
              <a:rPr lang="en-US" dirty="0"/>
              <a:t> </a:t>
            </a:r>
            <a:r>
              <a:rPr lang="en-US" dirty="0" err="1"/>
              <a:t>pateikti</a:t>
            </a:r>
            <a:r>
              <a:rPr lang="en-US" dirty="0"/>
              <a:t> </a:t>
            </a:r>
            <a:r>
              <a:rPr lang="en-US" dirty="0" err="1"/>
              <a:t>kodą</a:t>
            </a:r>
            <a:r>
              <a:rPr lang="en-US" dirty="0"/>
              <a:t> į </a:t>
            </a:r>
            <a:r>
              <a:rPr lang="en-US" dirty="0" err="1"/>
              <a:t>produkciją</a:t>
            </a:r>
            <a:r>
              <a:rPr lang="en-US" dirty="0"/>
              <a:t> (</a:t>
            </a:r>
            <a:r>
              <a:rPr lang="en-US" dirty="0" err="1"/>
              <a:t>pvz</a:t>
            </a:r>
            <a:r>
              <a:rPr lang="en-US" dirty="0"/>
              <a:t>., </a:t>
            </a:r>
            <a:r>
              <a:rPr lang="en-US" dirty="0" err="1"/>
              <a:t>publikuoti</a:t>
            </a:r>
            <a:r>
              <a:rPr lang="en-US" dirty="0"/>
              <a:t> </a:t>
            </a:r>
            <a:r>
              <a:rPr lang="en-US" dirty="0" err="1"/>
              <a:t>sukurtą</a:t>
            </a:r>
            <a:r>
              <a:rPr lang="en-US" dirty="0"/>
              <a:t> </a:t>
            </a:r>
            <a:r>
              <a:rPr lang="en-US" dirty="0" err="1"/>
              <a:t>svetainę</a:t>
            </a:r>
            <a:r>
              <a:rPr lang="en-US" dirty="0"/>
              <a:t> </a:t>
            </a:r>
            <a:r>
              <a:rPr lang="en-US" dirty="0" err="1"/>
              <a:t>internete</a:t>
            </a:r>
            <a:r>
              <a:rPr lang="en-US" dirty="0"/>
              <a:t>, </a:t>
            </a:r>
            <a:r>
              <a:rPr lang="en-US" dirty="0" err="1"/>
              <a:t>skelbti</a:t>
            </a:r>
            <a:r>
              <a:rPr lang="en-US" dirty="0"/>
              <a:t> </a:t>
            </a:r>
            <a:r>
              <a:rPr lang="en-US" dirty="0" err="1"/>
              <a:t>pakeitimus</a:t>
            </a:r>
            <a:r>
              <a:rPr lang="en-US" dirty="0"/>
              <a:t>)</a:t>
            </a:r>
          </a:p>
          <a:p>
            <a:endParaRPr lang="en-US" dirty="0"/>
          </a:p>
          <a:p>
            <a:endParaRPr lang="en-US" dirty="0"/>
          </a:p>
          <a:p>
            <a:pPr marL="285750" indent="-285750">
              <a:buFont typeface="Arial"/>
              <a:buChar char="•"/>
            </a:pPr>
            <a:endParaRPr lang="en-US" dirty="0"/>
          </a:p>
          <a:p>
            <a:endParaRPr dirty="0"/>
          </a:p>
        </p:txBody>
      </p:sp>
      <p:sp>
        <p:nvSpPr>
          <p:cNvPr id="2" name="TextBox 1">
            <a:extLst>
              <a:ext uri="{FF2B5EF4-FFF2-40B4-BE49-F238E27FC236}">
                <a16:creationId xmlns:a16="http://schemas.microsoft.com/office/drawing/2014/main" id="{2887FD84-5B52-56EE-260D-2BD47A1F5E7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7854619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344391" cy="4101247"/>
          </a:xfrm>
          <a:prstGeom prst="rect">
            <a:avLst/>
          </a:prstGeom>
        </p:spPr>
        <p:txBody>
          <a:bodyPr lIns="45719" tIns="45720" rIns="45719" bIns="45720" anchor="t">
            <a:normAutofit/>
          </a:bodyPr>
          <a:lstStyle/>
          <a:p>
            <a:r>
              <a:rPr lang="lt-LT" dirty="0"/>
              <a:t>Kaip įdiegti GIT Windows sistemoje?</a:t>
            </a:r>
            <a:endParaRPr lang="en-US" dirty="0"/>
          </a:p>
          <a:p>
            <a:endParaRPr lang="lt-LT" dirty="0"/>
          </a:p>
          <a:p>
            <a:endParaRPr lang="lt-LT" dirty="0"/>
          </a:p>
          <a:p>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19 paskaita. Versijų valdymo sistema (GIT)</a:t>
            </a:r>
            <a:endParaRPr lang="en-US" dirty="0"/>
          </a:p>
          <a:p>
            <a:endParaRPr lang="en-US" dirty="0"/>
          </a:p>
          <a:p>
            <a:endParaRPr dirty="0"/>
          </a:p>
        </p:txBody>
      </p:sp>
      <p:sp>
        <p:nvSpPr>
          <p:cNvPr id="176" name="Text Placeholder 3"/>
          <p:cNvSpPr>
            <a:spLocks noGrp="1"/>
          </p:cNvSpPr>
          <p:nvPr>
            <p:ph type="body" idx="21"/>
          </p:nvPr>
        </p:nvSpPr>
        <p:spPr>
          <a:xfrm>
            <a:off x="5501634" y="1371706"/>
            <a:ext cx="6209353" cy="50672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pPr marL="342900" indent="-342900">
              <a:buAutoNum type="arabicPeriod"/>
            </a:pPr>
            <a:r>
              <a:rPr lang="en-US" dirty="0" err="1"/>
              <a:t>Užsiregistruoti</a:t>
            </a:r>
            <a:r>
              <a:rPr lang="en-US" dirty="0"/>
              <a:t> </a:t>
            </a:r>
            <a:r>
              <a:rPr lang="en-US" dirty="0" err="1"/>
              <a:t>svetainėje</a:t>
            </a:r>
            <a:r>
              <a:rPr lang="en-US" dirty="0"/>
              <a:t> </a:t>
            </a:r>
            <a:r>
              <a:rPr lang="en-US" dirty="0">
                <a:hlinkClick r:id="rId3"/>
              </a:rPr>
              <a:t>www.github.com</a:t>
            </a:r>
            <a:r>
              <a:rPr lang="en-US" dirty="0"/>
              <a:t>.</a:t>
            </a:r>
          </a:p>
          <a:p>
            <a:pPr marL="342900" indent="-342900">
              <a:buAutoNum type="arabicPeriod"/>
            </a:pPr>
            <a:r>
              <a:rPr lang="en-US" dirty="0" err="1"/>
              <a:t>Įdiegti</a:t>
            </a:r>
            <a:r>
              <a:rPr lang="en-US" dirty="0"/>
              <a:t> GIT </a:t>
            </a:r>
            <a:r>
              <a:rPr lang="en-US" dirty="0" err="1"/>
              <a:t>programą</a:t>
            </a:r>
            <a:r>
              <a:rPr lang="en-US" dirty="0"/>
              <a:t> </a:t>
            </a:r>
            <a:r>
              <a:rPr lang="en-US" dirty="0" err="1"/>
              <a:t>iš</a:t>
            </a:r>
            <a:r>
              <a:rPr lang="en-US" dirty="0"/>
              <a:t> </a:t>
            </a:r>
            <a:r>
              <a:rPr lang="en-US" dirty="0">
                <a:hlinkClick r:id="rId4"/>
              </a:rPr>
              <a:t>https://git-scm.com/downloads</a:t>
            </a:r>
            <a:r>
              <a:rPr lang="en-US" dirty="0"/>
              <a:t> (</a:t>
            </a:r>
            <a:r>
              <a:rPr lang="en-US" dirty="0" err="1"/>
              <a:t>diegiant</a:t>
            </a:r>
            <a:r>
              <a:rPr lang="en-US" dirty="0"/>
              <a:t> </a:t>
            </a:r>
            <a:r>
              <a:rPr lang="en-US" dirty="0" err="1"/>
              <a:t>visuomet</a:t>
            </a:r>
            <a:r>
              <a:rPr lang="en-US" dirty="0"/>
              <a:t> </a:t>
            </a:r>
            <a:r>
              <a:rPr lang="en-US" dirty="0" err="1"/>
              <a:t>spausti</a:t>
            </a:r>
            <a:r>
              <a:rPr lang="en-US" dirty="0"/>
              <a:t> „Next“).</a:t>
            </a:r>
          </a:p>
          <a:p>
            <a:pPr marL="342900" indent="-342900">
              <a:buAutoNum type="arabicPeriod"/>
            </a:pPr>
            <a:r>
              <a:rPr lang="en-US" dirty="0" err="1"/>
              <a:t>Patikrinti</a:t>
            </a:r>
            <a:r>
              <a:rPr lang="en-US" dirty="0"/>
              <a:t> </a:t>
            </a:r>
            <a:r>
              <a:rPr lang="en-US" dirty="0" err="1"/>
              <a:t>ar</a:t>
            </a:r>
            <a:r>
              <a:rPr lang="en-US" dirty="0"/>
              <a:t> </a:t>
            </a:r>
            <a:r>
              <a:rPr lang="en-US" dirty="0" err="1"/>
              <a:t>veikia</a:t>
            </a:r>
            <a:r>
              <a:rPr lang="en-US" dirty="0"/>
              <a:t>, Windows </a:t>
            </a:r>
            <a:r>
              <a:rPr lang="en-US" dirty="0" err="1"/>
              <a:t>konsolėje</a:t>
            </a:r>
            <a:r>
              <a:rPr lang="en-US" dirty="0"/>
              <a:t> (Win + c, m, d + Enter) </a:t>
            </a:r>
            <a:r>
              <a:rPr lang="en-US" dirty="0" err="1"/>
              <a:t>įrašius</a:t>
            </a:r>
            <a:r>
              <a:rPr lang="en-US" dirty="0"/>
              <a:t> „git“ (</a:t>
            </a:r>
            <a:r>
              <a:rPr lang="en-US" dirty="0" err="1"/>
              <a:t>jei</a:t>
            </a:r>
            <a:r>
              <a:rPr lang="en-US" dirty="0"/>
              <a:t> </a:t>
            </a:r>
            <a:r>
              <a:rPr lang="en-US" dirty="0" err="1"/>
              <a:t>išmeta</a:t>
            </a:r>
            <a:r>
              <a:rPr lang="en-US" dirty="0"/>
              <a:t> </a:t>
            </a:r>
            <a:r>
              <a:rPr lang="en-US" dirty="0" err="1"/>
              <a:t>pagalbos</a:t>
            </a:r>
            <a:r>
              <a:rPr lang="en-US" dirty="0"/>
              <a:t> </a:t>
            </a:r>
            <a:r>
              <a:rPr lang="en-US" dirty="0" err="1"/>
              <a:t>informaciją</a:t>
            </a:r>
            <a:r>
              <a:rPr lang="en-US" dirty="0"/>
              <a:t> </a:t>
            </a:r>
            <a:r>
              <a:rPr lang="en-US" dirty="0" err="1"/>
              <a:t>apie</a:t>
            </a:r>
            <a:r>
              <a:rPr lang="en-US" dirty="0"/>
              <a:t> git, </a:t>
            </a:r>
            <a:r>
              <a:rPr lang="en-US" dirty="0" err="1"/>
              <a:t>reiškia</a:t>
            </a:r>
            <a:r>
              <a:rPr lang="en-US" dirty="0"/>
              <a:t> </a:t>
            </a:r>
            <a:r>
              <a:rPr lang="en-US" dirty="0" err="1"/>
              <a:t>veikia</a:t>
            </a:r>
            <a:r>
              <a:rPr lang="en-US" dirty="0"/>
              <a:t>).</a:t>
            </a:r>
          </a:p>
          <a:p>
            <a:pPr marL="285750" indent="-285750">
              <a:buFont typeface="Arial"/>
              <a:buChar char="•"/>
            </a:pPr>
            <a:endParaRPr lang="en-US" dirty="0"/>
          </a:p>
          <a:p>
            <a:endParaRPr lang="en-US" dirty="0"/>
          </a:p>
          <a:p>
            <a:endParaRPr lang="en-US" dirty="0"/>
          </a:p>
          <a:p>
            <a:pPr marL="285750" indent="-285750">
              <a:buFont typeface="Arial"/>
              <a:buChar char="•"/>
            </a:pPr>
            <a:endParaRPr lang="en-US" dirty="0"/>
          </a:p>
          <a:p>
            <a:endParaRPr dirty="0"/>
          </a:p>
        </p:txBody>
      </p:sp>
      <p:sp>
        <p:nvSpPr>
          <p:cNvPr id="2" name="TextBox 1">
            <a:extLst>
              <a:ext uri="{FF2B5EF4-FFF2-40B4-BE49-F238E27FC236}">
                <a16:creationId xmlns:a16="http://schemas.microsoft.com/office/drawing/2014/main" id="{207B66D9-D4F3-5964-1333-7879964033B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28023001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560470" y="3115375"/>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nustatyti GIT</a:t>
            </a:r>
          </a:p>
        </p:txBody>
      </p:sp>
      <p:pic>
        <p:nvPicPr>
          <p:cNvPr id="3" name="Picture 3">
            <a:extLst>
              <a:ext uri="{FF2B5EF4-FFF2-40B4-BE49-F238E27FC236}">
                <a16:creationId xmlns:a16="http://schemas.microsoft.com/office/drawing/2014/main" id="{22D6DCB6-4F2B-4A66-BE07-F7CF7CA06643}"/>
              </a:ext>
            </a:extLst>
          </p:cNvPr>
          <p:cNvPicPr>
            <a:picLocks noChangeAspect="1"/>
          </p:cNvPicPr>
          <p:nvPr/>
        </p:nvPicPr>
        <p:blipFill>
          <a:blip r:embed="rId3"/>
          <a:stretch>
            <a:fillRect/>
          </a:stretch>
        </p:blipFill>
        <p:spPr>
          <a:xfrm>
            <a:off x="837236" y="2308327"/>
            <a:ext cx="3505200" cy="399045"/>
          </a:xfrm>
          <a:prstGeom prst="rect">
            <a:avLst/>
          </a:prstGeom>
        </p:spPr>
      </p:pic>
      <p:pic>
        <p:nvPicPr>
          <p:cNvPr id="4" name="Picture 4">
            <a:extLst>
              <a:ext uri="{FF2B5EF4-FFF2-40B4-BE49-F238E27FC236}">
                <a16:creationId xmlns:a16="http://schemas.microsoft.com/office/drawing/2014/main" id="{11423780-C513-4B88-A6D6-E9CB0DA744A5}"/>
              </a:ext>
            </a:extLst>
          </p:cNvPr>
          <p:cNvPicPr>
            <a:picLocks noChangeAspect="1"/>
          </p:cNvPicPr>
          <p:nvPr/>
        </p:nvPicPr>
        <p:blipFill>
          <a:blip r:embed="rId4"/>
          <a:stretch>
            <a:fillRect/>
          </a:stretch>
        </p:blipFill>
        <p:spPr>
          <a:xfrm>
            <a:off x="837236" y="3149873"/>
            <a:ext cx="4681960" cy="355697"/>
          </a:xfrm>
          <a:prstGeom prst="rect">
            <a:avLst/>
          </a:prstGeom>
        </p:spPr>
      </p:pic>
      <p:pic>
        <p:nvPicPr>
          <p:cNvPr id="5" name="Picture 5">
            <a:extLst>
              <a:ext uri="{FF2B5EF4-FFF2-40B4-BE49-F238E27FC236}">
                <a16:creationId xmlns:a16="http://schemas.microsoft.com/office/drawing/2014/main" id="{5D32810D-E3C2-49BD-B4C0-8EF2B5C39974}"/>
              </a:ext>
            </a:extLst>
          </p:cNvPr>
          <p:cNvPicPr>
            <a:picLocks noChangeAspect="1"/>
          </p:cNvPicPr>
          <p:nvPr/>
        </p:nvPicPr>
        <p:blipFill>
          <a:blip r:embed="rId5"/>
          <a:stretch>
            <a:fillRect/>
          </a:stretch>
        </p:blipFill>
        <p:spPr>
          <a:xfrm>
            <a:off x="833076" y="3937141"/>
            <a:ext cx="1700153" cy="353389"/>
          </a:xfrm>
          <a:prstGeom prst="rect">
            <a:avLst/>
          </a:prstGeom>
        </p:spPr>
      </p:pic>
      <p:sp>
        <p:nvSpPr>
          <p:cNvPr id="6" name="TextBox 5">
            <a:extLst>
              <a:ext uri="{FF2B5EF4-FFF2-40B4-BE49-F238E27FC236}">
                <a16:creationId xmlns:a16="http://schemas.microsoft.com/office/drawing/2014/main" id="{4F30D235-4B05-409D-B83D-85683105CA77}"/>
              </a:ext>
            </a:extLst>
          </p:cNvPr>
          <p:cNvSpPr txBox="1"/>
          <p:nvPr/>
        </p:nvSpPr>
        <p:spPr>
          <a:xfrm>
            <a:off x="412831" y="2313006"/>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412830" y="3132879"/>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10" name="TextBox 9">
            <a:extLst>
              <a:ext uri="{FF2B5EF4-FFF2-40B4-BE49-F238E27FC236}">
                <a16:creationId xmlns:a16="http://schemas.microsoft.com/office/drawing/2014/main" id="{1A7DB9BB-1234-4ED5-8FA2-B06F591F19B4}"/>
              </a:ext>
            </a:extLst>
          </p:cNvPr>
          <p:cNvSpPr txBox="1"/>
          <p:nvPr/>
        </p:nvSpPr>
        <p:spPr>
          <a:xfrm>
            <a:off x="412831" y="3933462"/>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3.</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562647" y="3937425"/>
            <a:ext cx="5456999" cy="2366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buFontTx/>
              <a:buAutoNum type="arabicPeriod"/>
            </a:pPr>
            <a:r>
              <a:rPr lang="lt-LT" kern="0" dirty="0"/>
              <a:t>Nustatome vardą.</a:t>
            </a:r>
            <a:endParaRPr lang="en-US" dirty="0"/>
          </a:p>
          <a:p>
            <a:pPr marL="342900" indent="-342900">
              <a:buFontTx/>
              <a:buAutoNum type="arabicPeriod"/>
            </a:pPr>
            <a:r>
              <a:rPr lang="lt-LT" kern="0" dirty="0"/>
              <a:t>Nustatome elektroninio pašto adresą.</a:t>
            </a:r>
          </a:p>
          <a:p>
            <a:pPr marL="342900" indent="-342900">
              <a:buFontTx/>
              <a:buAutoNum type="arabicPeriod"/>
            </a:pPr>
            <a:r>
              <a:rPr lang="lt-LT" kern="0" dirty="0"/>
              <a:t>Patikriname ar susikūrė naujas įrašas</a:t>
            </a:r>
          </a:p>
          <a:p>
            <a:endParaRPr lang="lt-LT" kern="0" dirty="0"/>
          </a:p>
          <a:p>
            <a:pPr marL="285750" indent="-285750">
              <a:buFont typeface="Arial"/>
              <a:buChar char="•"/>
            </a:pPr>
            <a:endParaRPr lang="lt-LT" kern="0" dirty="0"/>
          </a:p>
          <a:p>
            <a:endParaRPr lang="lt-LT" kern="0" dirty="0"/>
          </a:p>
        </p:txBody>
      </p:sp>
      <p:sp>
        <p:nvSpPr>
          <p:cNvPr id="2" name="TextBox 1">
            <a:extLst>
              <a:ext uri="{FF2B5EF4-FFF2-40B4-BE49-F238E27FC236}">
                <a16:creationId xmlns:a16="http://schemas.microsoft.com/office/drawing/2014/main" id="{7E8AEE7A-F510-03BA-7A41-2FCC2A2BD9D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444723" y="2469122"/>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susieti kompiuterį su GitHub (per SSH raktą)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412831" y="142561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383893" y="4512195"/>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446900" y="3725222"/>
            <a:ext cx="5456999" cy="23665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kern="0" dirty="0"/>
              <a:t>1. Atsidarome </a:t>
            </a:r>
            <a:r>
              <a:rPr lang="lt-LT" kern="0" dirty="0" err="1"/>
              <a:t>Git</a:t>
            </a:r>
            <a:r>
              <a:rPr lang="lt-LT" kern="0" dirty="0"/>
              <a:t> </a:t>
            </a:r>
            <a:r>
              <a:rPr lang="lt-LT" kern="0" dirty="0" err="1"/>
              <a:t>Bash</a:t>
            </a:r>
            <a:r>
              <a:rPr lang="lt-LT" kern="0" dirty="0"/>
              <a:t> programą.</a:t>
            </a:r>
            <a:endParaRPr lang="en-US" dirty="0"/>
          </a:p>
          <a:p>
            <a:r>
              <a:rPr lang="lt-LT" kern="0" dirty="0"/>
              <a:t>2. Sugeneruojame SSH raktą paleidus šią komandą (Visas užklausas galima patvirtinti nieko nevedant, tik spaudžiant </a:t>
            </a:r>
            <a:r>
              <a:rPr lang="lt-LT" kern="0" dirty="0" err="1"/>
              <a:t>Enter</a:t>
            </a:r>
            <a:r>
              <a:rPr lang="lt-LT" kern="0" dirty="0"/>
              <a:t>)</a:t>
            </a:r>
          </a:p>
          <a:p>
            <a:r>
              <a:rPr lang="lt-LT" kern="0" dirty="0"/>
              <a:t>3. Su bet kokiu teksto redaktoriumi atidaryti sugeneruotą rakto failą id_rsa.pub, pažymėti kodą komanda CTRL+C.</a:t>
            </a:r>
          </a:p>
          <a:p>
            <a:pPr marL="342900" indent="-342900">
              <a:buAutoNum type="arabicPeriod"/>
            </a:pPr>
            <a:endParaRPr lang="lt-LT" kern="0" dirty="0"/>
          </a:p>
          <a:p>
            <a:endParaRPr lang="lt-LT" kern="0" dirty="0"/>
          </a:p>
          <a:p>
            <a:pPr marL="285750" indent="-285750">
              <a:buFont typeface="Arial"/>
              <a:buChar char="•"/>
            </a:pPr>
            <a:endParaRPr lang="lt-LT" kern="0" dirty="0"/>
          </a:p>
          <a:p>
            <a:endParaRPr lang="lt-LT" kern="0" dirty="0"/>
          </a:p>
        </p:txBody>
      </p:sp>
      <p:pic>
        <p:nvPicPr>
          <p:cNvPr id="8" name="Picture 10" descr="Graphical user interface, text, application&#10;&#10;Description automatically generated">
            <a:extLst>
              <a:ext uri="{FF2B5EF4-FFF2-40B4-BE49-F238E27FC236}">
                <a16:creationId xmlns:a16="http://schemas.microsoft.com/office/drawing/2014/main" id="{C7C10E91-4E0D-40F0-92A3-66D667716E67}"/>
              </a:ext>
            </a:extLst>
          </p:cNvPr>
          <p:cNvPicPr>
            <a:picLocks noChangeAspect="1"/>
          </p:cNvPicPr>
          <p:nvPr/>
        </p:nvPicPr>
        <p:blipFill>
          <a:blip r:embed="rId3"/>
          <a:stretch>
            <a:fillRect/>
          </a:stretch>
        </p:blipFill>
        <p:spPr>
          <a:xfrm>
            <a:off x="943337" y="1424572"/>
            <a:ext cx="3177250" cy="2629537"/>
          </a:xfrm>
          <a:prstGeom prst="rect">
            <a:avLst/>
          </a:prstGeom>
        </p:spPr>
      </p:pic>
      <p:pic>
        <p:nvPicPr>
          <p:cNvPr id="11" name="Picture 11">
            <a:extLst>
              <a:ext uri="{FF2B5EF4-FFF2-40B4-BE49-F238E27FC236}">
                <a16:creationId xmlns:a16="http://schemas.microsoft.com/office/drawing/2014/main" id="{71002B8D-C3B3-471A-9341-6799D374DC6D}"/>
              </a:ext>
            </a:extLst>
          </p:cNvPr>
          <p:cNvPicPr>
            <a:picLocks noChangeAspect="1"/>
          </p:cNvPicPr>
          <p:nvPr/>
        </p:nvPicPr>
        <p:blipFill>
          <a:blip r:embed="rId4"/>
          <a:stretch>
            <a:fillRect/>
          </a:stretch>
        </p:blipFill>
        <p:spPr>
          <a:xfrm>
            <a:off x="914400" y="4457749"/>
            <a:ext cx="3871730" cy="479283"/>
          </a:xfrm>
          <a:prstGeom prst="rect">
            <a:avLst/>
          </a:prstGeom>
        </p:spPr>
      </p:pic>
      <p:sp>
        <p:nvSpPr>
          <p:cNvPr id="14" name="TextBox 13">
            <a:extLst>
              <a:ext uri="{FF2B5EF4-FFF2-40B4-BE49-F238E27FC236}">
                <a16:creationId xmlns:a16="http://schemas.microsoft.com/office/drawing/2014/main" id="{4BC2BEE5-A16E-45A2-967C-CEF3CEEBB170}"/>
              </a:ext>
            </a:extLst>
          </p:cNvPr>
          <p:cNvSpPr txBox="1"/>
          <p:nvPr/>
        </p:nvSpPr>
        <p:spPr>
          <a:xfrm>
            <a:off x="383892" y="5303131"/>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3.</a:t>
            </a:r>
            <a:endParaRPr lang="en-US" dirty="0">
              <a:solidFill>
                <a:srgbClr val="FFFFFF"/>
              </a:solidFill>
            </a:endParaRPr>
          </a:p>
        </p:txBody>
      </p:sp>
      <p:pic>
        <p:nvPicPr>
          <p:cNvPr id="12" name="Picture 12" descr="Graphical user interface, text, application&#10;&#10;Description automatically generated">
            <a:extLst>
              <a:ext uri="{FF2B5EF4-FFF2-40B4-BE49-F238E27FC236}">
                <a16:creationId xmlns:a16="http://schemas.microsoft.com/office/drawing/2014/main" id="{70B256F9-2145-4500-89C4-CAE636E2057C}"/>
              </a:ext>
            </a:extLst>
          </p:cNvPr>
          <p:cNvPicPr>
            <a:picLocks noChangeAspect="1"/>
          </p:cNvPicPr>
          <p:nvPr/>
        </p:nvPicPr>
        <p:blipFill>
          <a:blip r:embed="rId5"/>
          <a:stretch>
            <a:fillRect/>
          </a:stretch>
        </p:blipFill>
        <p:spPr>
          <a:xfrm>
            <a:off x="914400" y="5375552"/>
            <a:ext cx="3871731" cy="765707"/>
          </a:xfrm>
          <a:prstGeom prst="rect">
            <a:avLst/>
          </a:prstGeom>
        </p:spPr>
      </p:pic>
      <p:sp>
        <p:nvSpPr>
          <p:cNvPr id="2" name="TextBox 1">
            <a:extLst>
              <a:ext uri="{FF2B5EF4-FFF2-40B4-BE49-F238E27FC236}">
                <a16:creationId xmlns:a16="http://schemas.microsoft.com/office/drawing/2014/main" id="{A4904589-6050-3D52-1CEE-8395FA7C5C2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157132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444723" y="2469122"/>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susieti kompiuterį su GitHub (per SSH raktą)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200629" y="1387031"/>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4.</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740779" y="388523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5.</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446900" y="3725222"/>
            <a:ext cx="5456999" cy="2366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algn="just"/>
            <a:r>
              <a:rPr lang="lt-LT" kern="0"/>
              <a:t>4. Svetainėje </a:t>
            </a:r>
            <a:r>
              <a:rPr lang="lt-LT" kern="0" dirty="0">
                <a:hlinkClick r:id="rId3"/>
              </a:rPr>
              <a:t>www.github.com</a:t>
            </a:r>
            <a:r>
              <a:rPr lang="lt-LT" kern="0"/>
              <a:t> spausti ant vartotojo ikonos viršutiniame dešiniajame kampe, pasirinkti Settings, tuomet SSH and GPG keys. Tada spausti mygtuką New SSH key.</a:t>
            </a:r>
            <a:endParaRPr lang="en-US"/>
          </a:p>
          <a:p>
            <a:r>
              <a:rPr lang="lt-LT" kern="0"/>
              <a:t>5. Laukelyje Title įrašyti norimą pavadinimą, pvz. Namų kompiuteris, pele pažymėti lauką key ir paspausti CTRL+V (bus įklijuotas 3 žingsnyje nukopijuotas SSH kodas), galiausiai spausti </a:t>
            </a:r>
            <a:r>
              <a:rPr lang="lt-LT" i="1" kern="0"/>
              <a:t>Add SSH Key</a:t>
            </a:r>
            <a:r>
              <a:rPr lang="lt-LT" kern="0" dirty="0"/>
              <a:t>.</a:t>
            </a:r>
          </a:p>
          <a:p>
            <a:endParaRPr lang="lt-LT" kern="0" dirty="0"/>
          </a:p>
          <a:p>
            <a:endParaRPr lang="lt-LT" kern="0" dirty="0"/>
          </a:p>
          <a:p>
            <a:endParaRPr lang="lt-LT" kern="0" dirty="0"/>
          </a:p>
          <a:p>
            <a:pPr marL="342900" indent="-342900">
              <a:buAutoNum type="arabicPeriod"/>
            </a:pPr>
            <a:endParaRPr lang="lt-LT" kern="0" dirty="0"/>
          </a:p>
          <a:p>
            <a:endParaRPr lang="lt-LT" kern="0" dirty="0"/>
          </a:p>
          <a:p>
            <a:pPr marL="285750" indent="-285750">
              <a:buFont typeface="Arial"/>
              <a:buChar char="•"/>
            </a:pPr>
            <a:endParaRPr lang="lt-LT" kern="0" dirty="0"/>
          </a:p>
          <a:p>
            <a:endParaRPr lang="lt-LT" kern="0" dirty="0"/>
          </a:p>
        </p:txBody>
      </p:sp>
      <p:pic>
        <p:nvPicPr>
          <p:cNvPr id="3" name="Picture 3" descr="Graphical user interface, application&#10;&#10;Description automatically generated">
            <a:extLst>
              <a:ext uri="{FF2B5EF4-FFF2-40B4-BE49-F238E27FC236}">
                <a16:creationId xmlns:a16="http://schemas.microsoft.com/office/drawing/2014/main" id="{B5149A32-B726-429D-B262-682F1EA56F5B}"/>
              </a:ext>
            </a:extLst>
          </p:cNvPr>
          <p:cNvPicPr>
            <a:picLocks noChangeAspect="1"/>
          </p:cNvPicPr>
          <p:nvPr/>
        </p:nvPicPr>
        <p:blipFill>
          <a:blip r:embed="rId4"/>
          <a:stretch>
            <a:fillRect/>
          </a:stretch>
        </p:blipFill>
        <p:spPr>
          <a:xfrm>
            <a:off x="625033" y="1387031"/>
            <a:ext cx="4894161" cy="1773677"/>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C5CA7ABC-BCDD-448B-B4B2-467145B0FCF8}"/>
              </a:ext>
            </a:extLst>
          </p:cNvPr>
          <p:cNvPicPr>
            <a:picLocks noChangeAspect="1"/>
          </p:cNvPicPr>
          <p:nvPr/>
        </p:nvPicPr>
        <p:blipFill>
          <a:blip r:embed="rId5"/>
          <a:stretch>
            <a:fillRect/>
          </a:stretch>
        </p:blipFill>
        <p:spPr>
          <a:xfrm>
            <a:off x="1261640" y="3977647"/>
            <a:ext cx="3360516" cy="2133971"/>
          </a:xfrm>
          <a:prstGeom prst="rect">
            <a:avLst/>
          </a:prstGeom>
        </p:spPr>
      </p:pic>
      <p:sp>
        <p:nvSpPr>
          <p:cNvPr id="2" name="TextBox 1">
            <a:extLst>
              <a:ext uri="{FF2B5EF4-FFF2-40B4-BE49-F238E27FC236}">
                <a16:creationId xmlns:a16="http://schemas.microsoft.com/office/drawing/2014/main" id="{C58D59A5-93F1-9593-A25B-568499B3646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16856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444723" y="2469122"/>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sukurti tuščią GitHub projektą (repozitoriją)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059085" y="116518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403184" y="447361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446900" y="3725222"/>
            <a:ext cx="5456999" cy="23665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dirty="0"/>
              <a:t>Pagrindiniame </a:t>
            </a:r>
            <a:r>
              <a:rPr lang="lt-LT" kern="0" dirty="0">
                <a:hlinkClick r:id="rId3"/>
              </a:rPr>
              <a:t>www.github.com</a:t>
            </a:r>
            <a:r>
              <a:rPr lang="lt-LT" kern="0" dirty="0"/>
              <a:t> puslapyje (prisijungę savo vardu ir slaptažodžiu) spauskite "</a:t>
            </a:r>
            <a:r>
              <a:rPr lang="lt-LT" kern="0" dirty="0" err="1"/>
              <a:t>New</a:t>
            </a:r>
            <a:r>
              <a:rPr lang="lt-LT" kern="0" dirty="0"/>
              <a:t>".</a:t>
            </a:r>
            <a:endParaRPr lang="en-US" dirty="0"/>
          </a:p>
          <a:p>
            <a:pPr marL="342900" indent="-342900" algn="just">
              <a:buAutoNum type="arabicPeriod"/>
            </a:pPr>
            <a:r>
              <a:rPr lang="lt-LT" kern="0" dirty="0"/>
              <a:t>Laukelyje </a:t>
            </a:r>
            <a:r>
              <a:rPr lang="lt-LT" kern="0" dirty="0" err="1"/>
              <a:t>Repository</a:t>
            </a:r>
            <a:r>
              <a:rPr lang="lt-LT" kern="0" dirty="0"/>
              <a:t> name įrašykite norimą projekto pavadinimą (be tarpų) ir spauskite mygtuką </a:t>
            </a:r>
            <a:r>
              <a:rPr lang="lt-LT" kern="0" dirty="0" err="1"/>
              <a:t>Create</a:t>
            </a:r>
            <a:r>
              <a:rPr lang="lt-LT" kern="0" dirty="0"/>
              <a:t> </a:t>
            </a:r>
            <a:r>
              <a:rPr lang="lt-LT" kern="0" dirty="0" err="1"/>
              <a:t>repository</a:t>
            </a:r>
            <a:r>
              <a:rPr lang="lt-LT" kern="0" dirty="0"/>
              <a:t>. Atsidariusiame lange pamatysite komandas, reikalingas pridėti failus į </a:t>
            </a:r>
            <a:r>
              <a:rPr lang="lt-LT" kern="0" dirty="0" err="1"/>
              <a:t>repozitoriją</a:t>
            </a:r>
            <a:endParaRPr lang="lt-LT" dirty="0"/>
          </a:p>
          <a:p>
            <a:pPr marL="342900" indent="-342900" algn="just">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p:txBody>
      </p:sp>
      <p:pic>
        <p:nvPicPr>
          <p:cNvPr id="2" name="Picture 4">
            <a:extLst>
              <a:ext uri="{FF2B5EF4-FFF2-40B4-BE49-F238E27FC236}">
                <a16:creationId xmlns:a16="http://schemas.microsoft.com/office/drawing/2014/main" id="{BD55B20C-B144-42C7-8226-5FF190677C7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08881" y="1274101"/>
            <a:ext cx="2743200" cy="2592887"/>
          </a:xfrm>
          <a:prstGeom prst="rect">
            <a:avLst/>
          </a:prstGeom>
        </p:spPr>
      </p:pic>
      <p:pic>
        <p:nvPicPr>
          <p:cNvPr id="5" name="Picture 7">
            <a:extLst>
              <a:ext uri="{FF2B5EF4-FFF2-40B4-BE49-F238E27FC236}">
                <a16:creationId xmlns:a16="http://schemas.microsoft.com/office/drawing/2014/main" id="{C863C912-F217-44C7-B2D7-D051B47F6AD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91838" y="4564927"/>
            <a:ext cx="3851893" cy="1615310"/>
          </a:xfrm>
          <a:prstGeom prst="rect">
            <a:avLst/>
          </a:prstGeom>
        </p:spPr>
      </p:pic>
      <p:sp>
        <p:nvSpPr>
          <p:cNvPr id="3" name="TextBox 2">
            <a:extLst>
              <a:ext uri="{FF2B5EF4-FFF2-40B4-BE49-F238E27FC236}">
                <a16:creationId xmlns:a16="http://schemas.microsoft.com/office/drawing/2014/main" id="{2751280D-C199-F479-2B36-94EA7E78675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3506976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9313F7-B286-403D-AA6B-2EFE080B1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279DCF-3EC8-4E7F-910F-D6883DFD2ED3}">
  <ds:schemaRefs>
    <ds:schemaRef ds:uri="http://schemas.microsoft.com/sharepoint/v3/contenttype/forms"/>
  </ds:schemaRefs>
</ds:datastoreItem>
</file>

<file path=customXml/itemProps3.xml><?xml version="1.0" encoding="utf-8"?>
<ds:datastoreItem xmlns:ds="http://schemas.openxmlformats.org/officeDocument/2006/customXml" ds:itemID="{B9314B75-1DFC-452B-8189-3EBAF25F32E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15562</TotalTime>
  <Words>3567</Words>
  <Application>Microsoft Macintosh PowerPoint</Application>
  <PresentationFormat>Widescreen</PresentationFormat>
  <Paragraphs>332</Paragraphs>
  <Slides>15</Slides>
  <Notes>12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15</vt:i4>
      </vt:variant>
    </vt:vector>
  </HeadingPairs>
  <TitlesOfParts>
    <vt:vector size="28" baseType="lpstr">
      <vt:lpstr>Arial</vt:lpstr>
      <vt:lpstr>Calibri</vt:lpstr>
      <vt:lpstr>Söhne</vt:lpstr>
      <vt:lpstr>Symbol</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Versijų valdymo sistemos (GIT)    </vt:lpstr>
      <vt:lpstr>Ką leidžia VCS (GIT)     </vt:lpstr>
      <vt:lpstr>Kaip įdiegti GIT Windows sistemoje?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 Nausedas</cp:lastModifiedBy>
  <cp:revision>1528</cp:revision>
  <dcterms:modified xsi:type="dcterms:W3CDTF">2023-08-16T17:35:55Z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0x0101009ACC98F71C7CEB499EFDC29467EAFC60</vt:lpwstr>
  </property>
</Properties>
</file>