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6"/>
  </p:notesMasterIdLst>
  <p:sldIdLst>
    <p:sldId id="256" r:id="rId9"/>
    <p:sldId id="257" r:id="rId10"/>
    <p:sldId id="258" r:id="rId11"/>
    <p:sldId id="278" r:id="rId12"/>
    <p:sldId id="279" r:id="rId13"/>
    <p:sldId id="280" r:id="rId14"/>
    <p:sldId id="281" r:id="rId15"/>
    <p:sldId id="282" r:id="rId16"/>
    <p:sldId id="283" r:id="rId17"/>
    <p:sldId id="284" r:id="rId18"/>
    <p:sldId id="273" r:id="rId19"/>
    <p:sldId id="286" r:id="rId20"/>
    <p:sldId id="287" r:id="rId21"/>
    <p:sldId id="288" r:id="rId22"/>
    <p:sldId id="289" r:id="rId23"/>
    <p:sldId id="276" r:id="rId24"/>
    <p:sldId id="277"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67"/>
    <p:restoredTop sz="68253"/>
  </p:normalViewPr>
  <p:slideViewPr>
    <p:cSldViewPr snapToGrid="0">
      <p:cViewPr varScale="1">
        <p:scale>
          <a:sx n="89" d="100"/>
          <a:sy n="89" d="100"/>
        </p:scale>
        <p:origin x="3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8F36FA8-597A-2645-9693-180019B3C9D9}" type="datetimeFigureOut">
              <a:rPr lang="en-LT" smtClean="0"/>
              <a:t>2023-06-18</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5C9D0BB-279A-AE49-A8FE-A26D15C1F2CF}" type="slidenum">
              <a:rPr lang="en-LT" smtClean="0"/>
              <a:t>‹#›</a:t>
            </a:fld>
            <a:endParaRPr lang="en-LT"/>
          </a:p>
        </p:txBody>
      </p:sp>
    </p:spTree>
    <p:extLst>
      <p:ext uri="{BB962C8B-B14F-4D97-AF65-F5344CB8AC3E}">
        <p14:creationId xmlns:p14="http://schemas.microsoft.com/office/powerpoint/2010/main" val="180761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alpython.com/lessons/avoiding-error-mess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Sveiki, siandien paziuresime ir pradesime kalbeti apie objektini progrmavima ir ()</a:t>
            </a:r>
          </a:p>
        </p:txBody>
      </p:sp>
      <p:sp>
        <p:nvSpPr>
          <p:cNvPr id="4" name="Slide Number Placeholder 3"/>
          <p:cNvSpPr>
            <a:spLocks noGrp="1"/>
          </p:cNvSpPr>
          <p:nvPr>
            <p:ph type="sldNum" sz="quarter" idx="5"/>
          </p:nvPr>
        </p:nvSpPr>
        <p:spPr/>
        <p:txBody>
          <a:bodyPr/>
          <a:lstStyle/>
          <a:p>
            <a:fld id="{55C9D0BB-279A-AE49-A8FE-A26D15C1F2CF}" type="slidenum">
              <a:rPr lang="en-LT" smtClean="0"/>
              <a:t>1</a:t>
            </a:fld>
            <a:endParaRPr lang="en-LT"/>
          </a:p>
        </p:txBody>
      </p:sp>
    </p:spTree>
    <p:extLst>
      <p:ext uri="{BB962C8B-B14F-4D97-AF65-F5344CB8AC3E}">
        <p14:creationId xmlns:p14="http://schemas.microsoft.com/office/powerpoint/2010/main" val="97471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lt-LT" b="1" i="0" dirty="0">
                <a:solidFill>
                  <a:srgbClr val="000000"/>
                </a:solidFill>
                <a:effectLst/>
                <a:latin typeface="Söhne"/>
              </a:rPr>
              <a:t>Apibrėžimas:</a:t>
            </a:r>
            <a:r>
              <a:rPr lang="lt-LT" b="0" i="0" dirty="0">
                <a:solidFill>
                  <a:srgbClr val="000000"/>
                </a:solidFill>
                <a:effectLst/>
                <a:latin typeface="Söhne"/>
              </a:rPr>
              <a:t> Programa apibrėžia Kate klasę su savybėmis vardas (name), </a:t>
            </a:r>
            <a:r>
              <a:rPr lang="lt-LT" b="0" i="0" dirty="0" err="1">
                <a:solidFill>
                  <a:srgbClr val="000000"/>
                </a:solidFill>
                <a:effectLst/>
                <a:latin typeface="Söhne"/>
              </a:rPr>
              <a:t>amzius</a:t>
            </a:r>
            <a:r>
              <a:rPr lang="lt-LT" b="0" i="0" dirty="0">
                <a:solidFill>
                  <a:srgbClr val="000000"/>
                </a:solidFill>
                <a:effectLst/>
                <a:latin typeface="Söhne"/>
              </a:rPr>
              <a:t> (</a:t>
            </a:r>
            <a:r>
              <a:rPr lang="lt-LT" b="0" i="0" dirty="0" err="1">
                <a:solidFill>
                  <a:srgbClr val="000000"/>
                </a:solidFill>
                <a:effectLst/>
                <a:latin typeface="Söhne"/>
              </a:rPr>
              <a:t>age</a:t>
            </a:r>
            <a:r>
              <a:rPr lang="lt-LT" b="0" i="0" dirty="0">
                <a:solidFill>
                  <a:srgbClr val="000000"/>
                </a:solidFill>
                <a:effectLst/>
                <a:latin typeface="Söhne"/>
              </a:rPr>
              <a:t>), ir spalva (</a:t>
            </a:r>
            <a:r>
              <a:rPr lang="lt-LT" b="0" i="0" dirty="0" err="1">
                <a:solidFill>
                  <a:srgbClr val="000000"/>
                </a:solidFill>
                <a:effectLst/>
                <a:latin typeface="Söhne"/>
              </a:rPr>
              <a:t>color</a:t>
            </a:r>
            <a:r>
              <a:rPr lang="lt-LT" b="0" i="0" dirty="0">
                <a:solidFill>
                  <a:srgbClr val="000000"/>
                </a:solidFill>
                <a:effectLst/>
                <a:latin typeface="Söhne"/>
              </a:rPr>
              <a:t>). Šios savybės yra priskiriamos objektui kai jis yra sukurtas.</a:t>
            </a:r>
          </a:p>
          <a:p>
            <a:pPr algn="l">
              <a:buFont typeface="+mj-lt"/>
              <a:buAutoNum type="arabicPeriod"/>
            </a:pPr>
            <a:r>
              <a:rPr lang="lt-LT" b="1" i="0" dirty="0">
                <a:solidFill>
                  <a:srgbClr val="000000"/>
                </a:solidFill>
                <a:effectLst/>
                <a:latin typeface="Söhne"/>
              </a:rPr>
              <a:t>Metodai:</a:t>
            </a:r>
            <a:r>
              <a:rPr lang="lt-LT" b="0" i="0" dirty="0">
                <a:solidFill>
                  <a:srgbClr val="000000"/>
                </a:solidFill>
                <a:effectLst/>
                <a:latin typeface="Söhne"/>
              </a:rPr>
              <a:t> Kate klasė taip pat turi metodus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Metodas </a:t>
            </a:r>
            <a:r>
              <a:rPr lang="lt-LT" b="0" i="0" dirty="0" err="1">
                <a:solidFill>
                  <a:srgbClr val="000000"/>
                </a:solidFill>
                <a:effectLst/>
                <a:latin typeface="Söhne"/>
              </a:rPr>
              <a:t>miaukseti</a:t>
            </a:r>
            <a:r>
              <a:rPr lang="lt-LT" b="0" i="0" dirty="0">
                <a:solidFill>
                  <a:srgbClr val="000000"/>
                </a:solidFill>
                <a:effectLst/>
                <a:latin typeface="Söhne"/>
              </a:rPr>
              <a:t> leidžia katėms "</a:t>
            </a:r>
            <a:r>
              <a:rPr lang="lt-LT" b="0" i="0" dirty="0" err="1">
                <a:solidFill>
                  <a:srgbClr val="000000"/>
                </a:solidFill>
                <a:effectLst/>
                <a:latin typeface="Söhne"/>
              </a:rPr>
              <a:t>miaukėti</a:t>
            </a:r>
            <a:r>
              <a:rPr lang="lt-LT" b="0" i="0" dirty="0">
                <a:solidFill>
                  <a:srgbClr val="000000"/>
                </a:solidFill>
                <a:effectLst/>
                <a:latin typeface="Söhne"/>
              </a:rPr>
              <a:t>" nurodytą skaičių kartų. Metodai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skirti objekto atvaizdavimui kaip eilutę, kuris yra naudojamas kai objektas yra spausdinamas.</a:t>
            </a:r>
          </a:p>
          <a:p>
            <a:pPr algn="l">
              <a:buFont typeface="+mj-lt"/>
              <a:buAutoNum type="arabicPeriod"/>
            </a:pPr>
            <a:r>
              <a:rPr lang="lt-LT" b="1" i="0" dirty="0">
                <a:solidFill>
                  <a:srgbClr val="000000"/>
                </a:solidFill>
                <a:effectLst/>
                <a:latin typeface="Söhne"/>
              </a:rPr>
              <a:t>Pagrindinė programa:</a:t>
            </a:r>
            <a:r>
              <a:rPr lang="lt-LT" b="0" i="0" dirty="0">
                <a:solidFill>
                  <a:srgbClr val="000000"/>
                </a:solidFill>
                <a:effectLst/>
                <a:latin typeface="Söhne"/>
              </a:rPr>
              <a:t> Pagrindinė programa naudoja </a:t>
            </a:r>
            <a:r>
              <a:rPr lang="lt-LT" b="0" i="0" dirty="0" err="1">
                <a:solidFill>
                  <a:srgbClr val="000000"/>
                </a:solidFill>
                <a:effectLst/>
                <a:latin typeface="Söhne"/>
              </a:rPr>
              <a:t>while</a:t>
            </a:r>
            <a:r>
              <a:rPr lang="lt-LT" b="0" i="0" dirty="0">
                <a:solidFill>
                  <a:srgbClr val="000000"/>
                </a:solidFill>
                <a:effectLst/>
                <a:latin typeface="Söhne"/>
              </a:rPr>
              <a:t> ciklą, kuris leidžia vartotojui sukurti naują katės objektą, peržiūrėti visas sukurtas kates, arba išeiti iš programos. Kate objektai yra saugomi kates sąraše.</a:t>
            </a:r>
          </a:p>
          <a:p>
            <a:pPr algn="l">
              <a:buFont typeface="+mj-lt"/>
              <a:buAutoNum type="arabicPeriod"/>
            </a:pPr>
            <a:r>
              <a:rPr lang="lt-LT" b="1" i="0" dirty="0">
                <a:solidFill>
                  <a:srgbClr val="000000"/>
                </a:solidFill>
                <a:effectLst/>
                <a:latin typeface="Söhne"/>
              </a:rPr>
              <a:t>Nepasikartojimas:</a:t>
            </a:r>
            <a:r>
              <a:rPr lang="lt-LT" b="0" i="0" dirty="0">
                <a:solidFill>
                  <a:srgbClr val="000000"/>
                </a:solidFill>
                <a:effectLst/>
                <a:latin typeface="Söhne"/>
              </a:rPr>
              <a:t> </a:t>
            </a:r>
            <a:r>
              <a:rPr lang="lt-LT" b="0" i="0" dirty="0" err="1">
                <a:solidFill>
                  <a:srgbClr val="000000"/>
                </a:solidFill>
                <a:effectLst/>
                <a:latin typeface="Söhne"/>
              </a:rPr>
              <a:t>Python</a:t>
            </a:r>
            <a:r>
              <a:rPr lang="lt-LT" b="0" i="0" dirty="0">
                <a:solidFill>
                  <a:srgbClr val="000000"/>
                </a:solidFill>
                <a:effectLst/>
                <a:latin typeface="Söhne"/>
              </a:rPr>
              <a:t> yra labai geras, kai kalbama apie kodų nepasikartojimą. Pavyzdžiui, šioje programoje Kate klasė yra apibrėžta tik vieną kartą, bet galima sukurti daugybę katės objektų naudojant tą pačią klasę. Be to, metodai, tokie kaip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aprašyti vieną kartą, bet gali būti naudojami bet kuriame Kate objekte.</a:t>
            </a:r>
          </a:p>
          <a:p>
            <a:pPr algn="l">
              <a:buFont typeface="+mj-lt"/>
              <a:buAutoNum type="arabicPeriod"/>
            </a:pPr>
            <a:r>
              <a:rPr lang="lt-LT" b="1" i="0" dirty="0">
                <a:solidFill>
                  <a:srgbClr val="000000"/>
                </a:solidFill>
                <a:effectLst/>
                <a:latin typeface="Söhne"/>
              </a:rPr>
              <a:t>Abstrakcija ir </a:t>
            </a:r>
            <a:r>
              <a:rPr lang="lt-LT" b="1" i="0" dirty="0" err="1">
                <a:solidFill>
                  <a:srgbClr val="000000"/>
                </a:solidFill>
                <a:effectLst/>
                <a:latin typeface="Söhne"/>
              </a:rPr>
              <a:t>kapsuliacija</a:t>
            </a:r>
            <a:r>
              <a:rPr lang="lt-LT" b="1" i="0" dirty="0">
                <a:solidFill>
                  <a:srgbClr val="000000"/>
                </a:solidFill>
                <a:effectLst/>
                <a:latin typeface="Söhne"/>
              </a:rPr>
              <a:t>:</a:t>
            </a:r>
            <a:r>
              <a:rPr lang="lt-LT" b="0" i="0" dirty="0">
                <a:solidFill>
                  <a:srgbClr val="000000"/>
                </a:solidFill>
                <a:effectLst/>
                <a:latin typeface="Söhne"/>
              </a:rPr>
              <a:t> </a:t>
            </a:r>
            <a:r>
              <a:rPr lang="lt-LT" b="0" i="0" dirty="0" err="1">
                <a:solidFill>
                  <a:srgbClr val="000000"/>
                </a:solidFill>
                <a:effectLst/>
                <a:latin typeface="Söhne"/>
              </a:rPr>
              <a:t>Pythonas</a:t>
            </a:r>
            <a:r>
              <a:rPr lang="lt-LT" b="0" i="0" dirty="0">
                <a:solidFill>
                  <a:srgbClr val="000000"/>
                </a:solidFill>
                <a:effectLst/>
                <a:latin typeface="Söhne"/>
              </a:rPr>
              <a:t> leidžia programuotojams naudoti objektinį programavimą siekiant abstrakcijos ir </a:t>
            </a:r>
            <a:r>
              <a:rPr lang="lt-LT" b="0" i="0" dirty="0" err="1">
                <a:solidFill>
                  <a:srgbClr val="000000"/>
                </a:solidFill>
                <a:effectLst/>
                <a:latin typeface="Söhne"/>
              </a:rPr>
              <a:t>kapsuliacijos</a:t>
            </a:r>
            <a:r>
              <a:rPr lang="lt-LT" b="0" i="0" dirty="0">
                <a:solidFill>
                  <a:srgbClr val="000000"/>
                </a:solidFill>
                <a:effectLst/>
                <a:latin typeface="Söhne"/>
              </a:rPr>
              <a:t>. Kate klasė yra puikus to pavyzdys - visi svarbūs duomenys ir metodai yra saugomi klasėje.</a:t>
            </a:r>
          </a:p>
          <a:p>
            <a:pPr algn="l">
              <a:buFont typeface="+mj-lt"/>
              <a:buAutoNum type="arabicPeriod"/>
            </a:pPr>
            <a:r>
              <a:rPr lang="lt-LT" b="1" i="0" dirty="0">
                <a:solidFill>
                  <a:srgbClr val="000000"/>
                </a:solidFill>
                <a:effectLst/>
                <a:latin typeface="Söhne"/>
              </a:rPr>
              <a:t>Plėtinys:</a:t>
            </a:r>
            <a:r>
              <a:rPr lang="lt-LT" b="0" i="0" dirty="0">
                <a:solidFill>
                  <a:srgbClr val="000000"/>
                </a:solidFill>
                <a:effectLst/>
                <a:latin typeface="Söhne"/>
              </a:rPr>
              <a:t> Šią programą lengva </a:t>
            </a:r>
            <a:r>
              <a:rPr lang="lt-LT" b="0" i="0" dirty="0" err="1">
                <a:solidFill>
                  <a:srgbClr val="000000"/>
                </a:solidFill>
                <a:effectLst/>
                <a:latin typeface="Söhne"/>
              </a:rPr>
              <a:t>plesti</a:t>
            </a:r>
            <a:r>
              <a:rPr lang="lt-LT" b="0" i="0" dirty="0">
                <a:solidFill>
                  <a:srgbClr val="000000"/>
                </a:solidFill>
                <a:effectLst/>
                <a:latin typeface="Söhne"/>
              </a:rPr>
              <a:t>. Pavyzdžiui, galima pridėti naują metodą, kuris leistų katėms "miegoti", arba naują savybę, tokia kaip "svoris".</a:t>
            </a:r>
          </a:p>
          <a:p>
            <a:pPr algn="l">
              <a:buFont typeface="+mj-lt"/>
              <a:buAutoNum type="arabicPeriod"/>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a:t>
            </a:r>
          </a:p>
          <a:p>
            <a:pPr algn="l"/>
            <a:r>
              <a:rPr lang="lt-LT" b="0" i="0" dirty="0" err="1">
                <a:solidFill>
                  <a:srgbClr val="000000"/>
                </a:solidFill>
                <a:effectLst/>
                <a:latin typeface="Söhne"/>
              </a:rPr>
              <a:t>Finished</a:t>
            </a:r>
            <a:r>
              <a:rPr lang="lt-LT" b="0" i="0" dirty="0">
                <a:solidFill>
                  <a:srgbClr val="000000"/>
                </a:solidFill>
                <a:effectLst/>
                <a:latin typeface="Söhne"/>
              </a:rPr>
              <a:t> </a:t>
            </a:r>
            <a:r>
              <a:rPr lang="lt-LT" b="0" i="0" dirty="0" err="1">
                <a:solidFill>
                  <a:srgbClr val="000000"/>
                </a:solidFill>
                <a:effectLst/>
                <a:latin typeface="Söhne"/>
              </a:rPr>
              <a:t>browsing</a:t>
            </a:r>
            <a:endParaRPr lang="lt-LT" b="0" i="0" dirty="0">
              <a:solidFill>
                <a:srgbClr val="000000"/>
              </a:solidFill>
              <a:effectLst/>
              <a:latin typeface="Söhne"/>
            </a:endParaRPr>
          </a:p>
          <a:p>
            <a:pPr algn="l">
              <a:buFont typeface="+mj-lt"/>
              <a:buAutoNum type="arabicPeriod" startAt="7"/>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privalomų argumentų, </a:t>
            </a:r>
            <a:r>
              <a:rPr lang="lt-LT" b="0" i="0" dirty="0" err="1">
                <a:solidFill>
                  <a:srgbClr val="000000"/>
                </a:solidFill>
                <a:effectLst/>
                <a:latin typeface="Söhne"/>
              </a:rPr>
              <a:t>Python</a:t>
            </a:r>
            <a:r>
              <a:rPr lang="lt-LT" b="0" i="0" dirty="0">
                <a:solidFill>
                  <a:srgbClr val="000000"/>
                </a:solidFill>
                <a:effectLst/>
                <a:latin typeface="Söhne"/>
              </a:rPr>
              <a:t> grąžins </a:t>
            </a:r>
            <a:r>
              <a:rPr lang="lt-LT" b="0" i="0" dirty="0" err="1">
                <a:solidFill>
                  <a:srgbClr val="000000"/>
                </a:solidFill>
                <a:effectLst/>
                <a:latin typeface="Söhne"/>
              </a:rPr>
              <a:t>TypeError</a:t>
            </a:r>
            <a:r>
              <a:rPr lang="lt-LT" b="0" i="0" dirty="0">
                <a:solidFill>
                  <a:srgbClr val="000000"/>
                </a:solidFill>
                <a:effectLst/>
                <a:latin typeface="Söhne"/>
              </a:rPr>
              <a:t>, informuodamas, kad trūksta privalomo argumento​</a:t>
            </a:r>
            <a:r>
              <a:rPr lang="lt-LT" b="0" i="0" u="sng" baseline="30000" dirty="0">
                <a:solidFill>
                  <a:srgbClr val="000000"/>
                </a:solidFill>
                <a:effectLst/>
                <a:latin typeface="Söhne"/>
                <a:hlinkClick r:id="rId3"/>
              </a:rPr>
              <a:t>1</a:t>
            </a:r>
            <a:r>
              <a:rPr lang="lt-LT" b="0" i="0" dirty="0">
                <a:solidFill>
                  <a:srgbClr val="000000"/>
                </a:solidFill>
                <a:effectLst/>
                <a:latin typeface="Söhne"/>
              </a:rPr>
              <a:t>​.</a:t>
            </a:r>
          </a:p>
          <a:p>
            <a:pPr algn="l">
              <a:buFont typeface="+mj-lt"/>
              <a:buAutoNum type="arabicPeriod" startAt="7"/>
            </a:pPr>
            <a:r>
              <a:rPr lang="lt-LT" b="1" i="0" dirty="0">
                <a:solidFill>
                  <a:srgbClr val="374151"/>
                </a:solidFill>
                <a:effectLst/>
                <a:latin typeface="Söhne"/>
              </a:rPr>
              <a:t>Apibendrinimas:</a:t>
            </a:r>
            <a:r>
              <a:rPr lang="lt-LT" b="0" i="0" dirty="0">
                <a:solidFill>
                  <a:srgbClr val="374151"/>
                </a:solidFill>
                <a:effectLst/>
                <a:latin typeface="Söhne"/>
              </a:rPr>
              <a:t> Ši programa yra puikus pavyzdys, kaip </a:t>
            </a:r>
            <a:r>
              <a:rPr lang="lt-LT" b="0" i="0" dirty="0" err="1">
                <a:solidFill>
                  <a:srgbClr val="374151"/>
                </a:solidFill>
                <a:effectLst/>
                <a:latin typeface="Söhne"/>
              </a:rPr>
              <a:t>Python</a:t>
            </a:r>
            <a:r>
              <a:rPr lang="lt-LT" b="0" i="0" dirty="0">
                <a:solidFill>
                  <a:srgbClr val="374151"/>
                </a:solidFill>
                <a:effectLst/>
                <a:latin typeface="Söhne"/>
              </a:rPr>
              <a:t> naudoja objektinį programavimą ir kaip tai padeda išvengti kodų pasikartojimo. Per </a:t>
            </a:r>
            <a:r>
              <a:rPr lang="lt-LT" b="0" i="0" dirty="0" err="1">
                <a:solidFill>
                  <a:srgbClr val="374151"/>
                </a:solidFill>
                <a:effectLst/>
                <a:latin typeface="Söhne"/>
              </a:rPr>
              <a:t>Python</a:t>
            </a:r>
            <a:r>
              <a:rPr lang="lt-LT" b="0" i="0" dirty="0">
                <a:solidFill>
                  <a:srgbClr val="374151"/>
                </a:solidFill>
                <a:effectLst/>
                <a:latin typeface="Söhne"/>
              </a:rPr>
              <a:t> programavimo kursą pradedantiesiems, būtina suprasti, kaip naudoti klases, objektus ir metodus, kad galėtume efektyviai kurti programas ir išvengti nepageidaujamo kodų pasikartojimo.</a:t>
            </a:r>
          </a:p>
        </p:txBody>
      </p:sp>
      <p:sp>
        <p:nvSpPr>
          <p:cNvPr id="4" name="Slide Number Placeholder 3"/>
          <p:cNvSpPr>
            <a:spLocks noGrp="1"/>
          </p:cNvSpPr>
          <p:nvPr>
            <p:ph type="sldNum" sz="quarter" idx="5"/>
          </p:nvPr>
        </p:nvSpPr>
        <p:spPr/>
        <p:txBody>
          <a:bodyPr/>
          <a:lstStyle/>
          <a:p>
            <a:fld id="{55C9D0BB-279A-AE49-A8FE-A26D15C1F2CF}" type="slidenum">
              <a:rPr lang="en-LT" smtClean="0"/>
              <a:t>10</a:t>
            </a:fld>
            <a:endParaRPr lang="en-LT"/>
          </a:p>
        </p:txBody>
      </p:sp>
    </p:spTree>
    <p:extLst>
      <p:ext uri="{BB962C8B-B14F-4D97-AF65-F5344CB8AC3E}">
        <p14:creationId xmlns:p14="http://schemas.microsoft.com/office/powerpoint/2010/main" val="739444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12</a:t>
            </a:fld>
            <a:endParaRPr lang="en-LT"/>
          </a:p>
        </p:txBody>
      </p:sp>
    </p:spTree>
    <p:extLst>
      <p:ext uri="{BB962C8B-B14F-4D97-AF65-F5344CB8AC3E}">
        <p14:creationId xmlns:p14="http://schemas.microsoft.com/office/powerpoint/2010/main" val="246865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LT" dirty="0"/>
              <a:t>pzvelgsime kas yra klases, kaip kurti objektus, kaipp atlikti veiksmus naudojant klases objektus ir susipazinsime su objektinio programavimo principais. Ir ()</a:t>
            </a:r>
          </a:p>
        </p:txBody>
      </p:sp>
      <p:sp>
        <p:nvSpPr>
          <p:cNvPr id="4" name="Slide Number Placeholder 3"/>
          <p:cNvSpPr>
            <a:spLocks noGrp="1"/>
          </p:cNvSpPr>
          <p:nvPr>
            <p:ph type="sldNum" sz="quarter" idx="5"/>
          </p:nvPr>
        </p:nvSpPr>
        <p:spPr/>
        <p:txBody>
          <a:bodyPr/>
          <a:lstStyle/>
          <a:p>
            <a:fld id="{55C9D0BB-279A-AE49-A8FE-A26D15C1F2CF}" type="slidenum">
              <a:rPr lang="en-LT" smtClean="0"/>
              <a:t>2</a:t>
            </a:fld>
            <a:endParaRPr lang="en-LT"/>
          </a:p>
        </p:txBody>
      </p:sp>
    </p:spTree>
    <p:extLst>
      <p:ext uri="{BB962C8B-B14F-4D97-AF65-F5344CB8AC3E}">
        <p14:creationId xmlns:p14="http://schemas.microsoft.com/office/powerpoint/2010/main" val="300150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Objektinis programavimas</a:t>
            </a:r>
            <a:endParaRPr lang="lt-LT" b="0" i="0" dirty="0">
              <a:solidFill>
                <a:srgbClr val="374151"/>
              </a:solidFill>
              <a:effectLst/>
              <a:latin typeface="Söhne"/>
            </a:endParaRPr>
          </a:p>
          <a:p>
            <a:pPr algn="l"/>
            <a:r>
              <a:rPr lang="lt-LT" b="0" i="0" dirty="0">
                <a:solidFill>
                  <a:srgbClr val="374151"/>
                </a:solidFill>
                <a:effectLst/>
                <a:latin typeface="Söhne"/>
              </a:rPr>
              <a:t>Objektinis programavimas (OP) yra programavimo paradigma, kurioje programos logika yra struktūrizuota pagal objektus ir jų sąveikas. Objektai yra pagrindiniai veikėjai objektinėje programavimo kalboje, kurie turi būdingas savybes ir funkcionalumus.</a:t>
            </a:r>
          </a:p>
          <a:p>
            <a:pPr algn="l"/>
            <a:r>
              <a:rPr lang="lt-LT" b="0" i="0" dirty="0">
                <a:solidFill>
                  <a:srgbClr val="374151"/>
                </a:solidFill>
                <a:effectLst/>
                <a:latin typeface="Söhne"/>
              </a:rPr>
              <a:t>Pagrindinis OP principas yra “klasė". Klasė leidžia objektui paslėpti tam tikrus duomenis ir metodus, todėl jie nėra tiesiogiai prieinami iš objekto išorės. Tai leidžia programuotojui valdyti, kaip informacija yra naudojama ir modifikuojama.</a:t>
            </a:r>
          </a:p>
          <a:p>
            <a:pPr algn="l"/>
            <a:endParaRPr lang="lt-LT" b="1" i="0" dirty="0">
              <a:solidFill>
                <a:srgbClr val="374151"/>
              </a:solidFill>
              <a:effectLst/>
              <a:latin typeface="Söhne"/>
            </a:endParaRPr>
          </a:p>
          <a:p>
            <a:pPr algn="l"/>
            <a:r>
              <a:rPr lang="lt-LT" b="1" i="0" dirty="0">
                <a:solidFill>
                  <a:srgbClr val="374151"/>
                </a:solidFill>
                <a:effectLst/>
                <a:latin typeface="Söhne"/>
              </a:rPr>
              <a:t>Objektai ir Klases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yra objektinės programavimo kalba. Tai reiškia, kad </a:t>
            </a:r>
            <a:r>
              <a:rPr lang="lt-LT" b="0" i="0" dirty="0" err="1">
                <a:solidFill>
                  <a:srgbClr val="374151"/>
                </a:solidFill>
                <a:effectLst/>
                <a:latin typeface="Söhne"/>
              </a:rPr>
              <a:t>Python</a:t>
            </a:r>
            <a:r>
              <a:rPr lang="lt-LT" b="0" i="0" dirty="0">
                <a:solidFill>
                  <a:srgbClr val="374151"/>
                </a:solidFill>
                <a:effectLst/>
                <a:latin typeface="Söhne"/>
              </a:rPr>
              <a:t> leidžia sukurti objektus, kurie gali turėti savo kintamuosius ir metodus.</a:t>
            </a:r>
          </a:p>
          <a:p>
            <a:pPr algn="l"/>
            <a:r>
              <a:rPr lang="lt-LT" b="0" i="0" dirty="0">
                <a:solidFill>
                  <a:srgbClr val="374151"/>
                </a:solidFill>
                <a:effectLst/>
                <a:latin typeface="Söhne"/>
              </a:rPr>
              <a:t>Objektai yra sukurti pagal klasių nurodymus. Klasė veikia kaip objekto modelis arba šablonas, kuris aprašo, kokios savybės ir funkcionalumai turėtų būti objekte. Klasė nėra objektas, tačiau objektai yra sukurti pagal klasių aprašymus.</a:t>
            </a:r>
          </a:p>
          <a:p>
            <a:pPr algn="l"/>
            <a:r>
              <a:rPr lang="lt-LT" b="0" i="0" dirty="0">
                <a:solidFill>
                  <a:srgbClr val="374151"/>
                </a:solidFill>
                <a:effectLst/>
                <a:latin typeface="Söhne"/>
              </a:rPr>
              <a:t>Kai objektas yra sukurtas pagal klasę, jis tampa tos klasės egzemplioriumi, arba objektu.</a:t>
            </a:r>
          </a:p>
          <a:p>
            <a:pPr algn="l"/>
            <a:endParaRPr lang="lt-LT" b="0" i="0" dirty="0">
              <a:solidFill>
                <a:srgbClr val="374151"/>
              </a:solidFill>
              <a:effectLst/>
              <a:latin typeface="Söhne"/>
            </a:endParaRPr>
          </a:p>
          <a:p>
            <a:pPr algn="l"/>
            <a:r>
              <a:rPr lang="lt-LT" b="1" i="0" dirty="0" err="1">
                <a:solidFill>
                  <a:srgbClr val="374151"/>
                </a:solidFill>
                <a:effectLst/>
                <a:latin typeface="Söhne"/>
              </a:rPr>
              <a:t>init</a:t>
            </a:r>
            <a:r>
              <a:rPr lang="lt-LT" b="1" i="0" dirty="0">
                <a:solidFill>
                  <a:srgbClr val="374151"/>
                </a:solidFill>
                <a:effectLst/>
                <a:latin typeface="Söhne"/>
              </a:rPr>
              <a:t> Metodas</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klasėse, "</a:t>
            </a:r>
            <a:r>
              <a:rPr lang="lt-LT" b="1" i="0" dirty="0" err="1">
                <a:solidFill>
                  <a:srgbClr val="374151"/>
                </a:solidFill>
                <a:effectLst/>
                <a:latin typeface="Söhne"/>
              </a:rPr>
              <a:t>init</a:t>
            </a:r>
            <a:r>
              <a:rPr lang="lt-LT" b="0" i="0" dirty="0">
                <a:solidFill>
                  <a:srgbClr val="374151"/>
                </a:solidFill>
                <a:effectLst/>
                <a:latin typeface="Söhne"/>
              </a:rPr>
              <a:t>" metodas yra ypatingas metodas, kuris yra automatiškai iškviestas kiekvieną kartą, kai sukuriame naują objektą. Šis metodas vadinamas konstruktoriumi ir dažniausiai naudojamas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Savybės ir Metodai</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savybes ir metodus, kurie yra susiję su konkretaus objekto egzemplioriumi. Savybės yra duomenys, kurie yra susiję su objektu, o metodai yra funkcijos, kurios leidžia manipuliuoti šiais duomenimis.</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Kai kuriamas "kate1" objektas, jam priskiriama "pilka" spalva ir 4 kojos. "kate2" objektui priskiriama "juoda" spalva ir 3 kojos.</a:t>
            </a:r>
          </a:p>
          <a:p>
            <a:pPr algn="l"/>
            <a:r>
              <a:rPr lang="lt-LT" b="0" i="0" dirty="0">
                <a:solidFill>
                  <a:srgbClr val="374151"/>
                </a:solidFill>
                <a:effectLst/>
                <a:latin typeface="Söhne"/>
              </a:rPr>
              <a:t>Kai spausdinamos savybės naudojant </a:t>
            </a:r>
            <a:r>
              <a:rPr lang="lt-LT" b="0" i="0" dirty="0" err="1">
                <a:solidFill>
                  <a:srgbClr val="374151"/>
                </a:solidFill>
                <a:effectLst/>
                <a:latin typeface="Söhne"/>
              </a:rPr>
              <a:t>print</a:t>
            </a:r>
            <a:r>
              <a:rPr lang="lt-LT" b="0" i="0" dirty="0">
                <a:solidFill>
                  <a:srgbClr val="374151"/>
                </a:solidFill>
                <a:effectLst/>
                <a:latin typeface="Söhne"/>
              </a:rPr>
              <a:t>(kate1.spalvos) ir </a:t>
            </a:r>
            <a:r>
              <a:rPr lang="lt-LT" b="0" i="0" dirty="0" err="1">
                <a:solidFill>
                  <a:srgbClr val="374151"/>
                </a:solidFill>
                <a:effectLst/>
                <a:latin typeface="Söhne"/>
              </a:rPr>
              <a:t>print</a:t>
            </a:r>
            <a:r>
              <a:rPr lang="lt-LT" b="0" i="0" dirty="0">
                <a:solidFill>
                  <a:srgbClr val="374151"/>
                </a:solidFill>
                <a:effectLst/>
                <a:latin typeface="Söhne"/>
              </a:rPr>
              <a:t>(kate2.kojos), atspausdinama "pilka" ir 3 atitinkamai.</a:t>
            </a:r>
          </a:p>
          <a:p>
            <a:pPr algn="l"/>
            <a:r>
              <a:rPr lang="lt-LT" b="0" i="0" dirty="0">
                <a:solidFill>
                  <a:srgbClr val="374151"/>
                </a:solidFill>
                <a:effectLst/>
                <a:latin typeface="Söhne"/>
              </a:rPr>
              <a:t>Toliau, kai "kate2" objekto "kojos" savybė pakeičiama naudojant kate2.kojos = 4, "kate2" objekto "kojos" savybė tampa 4.</a:t>
            </a:r>
          </a:p>
          <a:p>
            <a:pPr algn="l"/>
            <a:r>
              <a:rPr lang="lt-LT" b="0" i="0" dirty="0">
                <a:solidFill>
                  <a:srgbClr val="374151"/>
                </a:solidFill>
                <a:effectLst/>
                <a:latin typeface="Söhne"/>
              </a:rPr>
              <a:t>Galiausiai, kai spausdinamos "kojos" savybės naudojant </a:t>
            </a:r>
            <a:r>
              <a:rPr lang="lt-LT" b="0" i="0" dirty="0" err="1">
                <a:solidFill>
                  <a:srgbClr val="374151"/>
                </a:solidFill>
                <a:effectLst/>
                <a:latin typeface="Söhne"/>
              </a:rPr>
              <a:t>print</a:t>
            </a:r>
            <a:r>
              <a:rPr lang="lt-LT" b="0" i="0" dirty="0">
                <a:solidFill>
                  <a:srgbClr val="374151"/>
                </a:solidFill>
                <a:effectLst/>
                <a:latin typeface="Söhne"/>
              </a:rPr>
              <a:t>(kate1.kojos) ir </a:t>
            </a:r>
            <a:r>
              <a:rPr lang="lt-LT" b="0" i="0" dirty="0" err="1">
                <a:solidFill>
                  <a:srgbClr val="374151"/>
                </a:solidFill>
                <a:effectLst/>
                <a:latin typeface="Söhne"/>
              </a:rPr>
              <a:t>print</a:t>
            </a:r>
            <a:r>
              <a:rPr lang="lt-LT" b="0" i="0" dirty="0">
                <a:solidFill>
                  <a:srgbClr val="374151"/>
                </a:solidFill>
                <a:effectLst/>
                <a:latin typeface="Söhne"/>
              </a:rPr>
              <a:t>(kate2.kojos), atspausdinama 4 ir 4 atitinkamai.</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3</a:t>
            </a:fld>
            <a:endParaRPr lang="en-LT"/>
          </a:p>
        </p:txBody>
      </p:sp>
    </p:spTree>
    <p:extLst>
      <p:ext uri="{BB962C8B-B14F-4D97-AF65-F5344CB8AC3E}">
        <p14:creationId xmlns:p14="http://schemas.microsoft.com/office/powerpoint/2010/main" val="114601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Objekto Kūrimas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objektus naudojant klases. Klases galima laikyti objektų modeliais ar šablonais, o objektai yra sukurti pagal šias klases.</a:t>
            </a:r>
          </a:p>
          <a:p>
            <a:pPr algn="l"/>
            <a:r>
              <a:rPr lang="lt-LT" b="0" i="0" dirty="0">
                <a:solidFill>
                  <a:srgbClr val="374151"/>
                </a:solidFill>
                <a:effectLst/>
                <a:latin typeface="Söhne"/>
              </a:rPr>
              <a:t>Objektas sukurtas naudojant klasės vardą kaip funkciją, perduodant parametrus, kurie bus naudojami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Pateiktame pavyzdyje, "Kate" yra klasė, kuri turi du kintamuosius: "spalvos" ir "kojos", ir vieną metodą: "</a:t>
            </a:r>
            <a:r>
              <a:rPr lang="lt-LT" b="0" i="0" dirty="0" err="1">
                <a:solidFill>
                  <a:srgbClr val="374151"/>
                </a:solidFill>
                <a:effectLst/>
                <a:latin typeface="Söhne"/>
              </a:rPr>
              <a:t>miaukseti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 kuriamas "Kate" objektas, jūs perduodate "spalvos" ir "kojos" savybes kaip parametrus. Šios savybės yra inicializuojamos per "</a:t>
            </a:r>
            <a:r>
              <a:rPr lang="lt-LT" b="1" i="0" dirty="0" err="1">
                <a:solidFill>
                  <a:srgbClr val="374151"/>
                </a:solidFill>
                <a:effectLst/>
                <a:latin typeface="Söhne"/>
              </a:rPr>
              <a:t>init</a:t>
            </a:r>
            <a:r>
              <a:rPr lang="lt-LT" b="0" i="0" dirty="0">
                <a:solidFill>
                  <a:srgbClr val="374151"/>
                </a:solidFill>
                <a:effectLst/>
                <a:latin typeface="Söhne"/>
              </a:rPr>
              <a:t>" metodą.</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kai kuriamas "kate1" objektas, jam priskiriama "pilka" spalva ir 4 kojos: kate1 = Kate("pilka", 4).</a:t>
            </a:r>
          </a:p>
          <a:p>
            <a:pPr algn="l"/>
            <a:endParaRPr lang="lt-LT" b="0" i="0" dirty="0">
              <a:solidFill>
                <a:srgbClr val="374151"/>
              </a:solidFill>
              <a:effectLst/>
              <a:latin typeface="Söhne"/>
            </a:endParaRPr>
          </a:p>
          <a:p>
            <a:pPr algn="l"/>
            <a:r>
              <a:rPr lang="lt-LT" b="0" i="0" dirty="0">
                <a:solidFill>
                  <a:srgbClr val="374151"/>
                </a:solidFill>
                <a:effectLst/>
                <a:latin typeface="Söhne"/>
              </a:rPr>
              <a:t>Metodas "</a:t>
            </a:r>
            <a:r>
              <a:rPr lang="lt-LT" b="0" i="0" dirty="0" err="1">
                <a:solidFill>
                  <a:srgbClr val="374151"/>
                </a:solidFill>
                <a:effectLst/>
                <a:latin typeface="Söhne"/>
              </a:rPr>
              <a:t>miaukseti</a:t>
            </a:r>
            <a:r>
              <a:rPr lang="lt-LT" b="0" i="0" dirty="0">
                <a:solidFill>
                  <a:srgbClr val="374151"/>
                </a:solidFill>
                <a:effectLst/>
                <a:latin typeface="Söhne"/>
              </a:rPr>
              <a:t>" yra funkcija, kuri priklauso "Kate" objektui. Jūs galite iškviesti šį metodą naudodami objekto vardą ir metodo vardą, atskirtus tašku. Šis metodas atspausdina "Miau" kiekvieną kartą, kai jis yra iškviestas.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jei norite, kad "kate1" </a:t>
            </a:r>
            <a:r>
              <a:rPr lang="lt-LT" b="0" i="0" dirty="0" err="1">
                <a:solidFill>
                  <a:srgbClr val="374151"/>
                </a:solidFill>
                <a:effectLst/>
                <a:latin typeface="Söhne"/>
              </a:rPr>
              <a:t>miaukstėtų</a:t>
            </a:r>
            <a:r>
              <a:rPr lang="lt-LT" b="0" i="0" dirty="0">
                <a:solidFill>
                  <a:srgbClr val="374151"/>
                </a:solidFill>
                <a:effectLst/>
                <a:latin typeface="Söhne"/>
              </a:rPr>
              <a:t>, galite naudoti kate1.miaukseti(). Tai atspausdins "Miau".</a:t>
            </a:r>
          </a:p>
          <a:p>
            <a:pPr algn="l"/>
            <a:endParaRPr lang="lt-LT" b="0" i="0" dirty="0">
              <a:solidFill>
                <a:srgbClr val="374151"/>
              </a:solidFill>
              <a:effectLst/>
              <a:latin typeface="Söhne"/>
            </a:endParaRPr>
          </a:p>
          <a:p>
            <a:pPr algn="l"/>
            <a:r>
              <a:rPr lang="lt-LT" b="0" i="0" dirty="0">
                <a:solidFill>
                  <a:srgbClr val="374151"/>
                </a:solidFill>
                <a:effectLst/>
                <a:latin typeface="Söhne"/>
              </a:rPr>
              <a:t>Taigi, objekto kūrimas </a:t>
            </a:r>
            <a:r>
              <a:rPr lang="lt-LT" b="0" i="0" dirty="0" err="1">
                <a:solidFill>
                  <a:srgbClr val="374151"/>
                </a:solidFill>
                <a:effectLst/>
                <a:latin typeface="Söhne"/>
              </a:rPr>
              <a:t>Python</a:t>
            </a:r>
            <a:r>
              <a:rPr lang="lt-LT" b="0" i="0" dirty="0">
                <a:solidFill>
                  <a:srgbClr val="374151"/>
                </a:solidFill>
                <a:effectLst/>
                <a:latin typeface="Söhne"/>
              </a:rPr>
              <a:t> kalboje yra tiesioginis procesas, kuris reikalauja sukurti klasę su norimomis savybėmis ir metodais, o tada sukurti objektus naudojantis ta klase. Objektai yra atskiri egzemplioriai klasės, kurie turi savo unikalias savybes, bet jie dalinasi tą patį funkcionalumą, kuris yra aprašytas klasėje.</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4</a:t>
            </a:fld>
            <a:endParaRPr lang="en-LT"/>
          </a:p>
        </p:txBody>
      </p:sp>
    </p:spTree>
    <p:extLst>
      <p:ext uri="{BB962C8B-B14F-4D97-AF65-F5344CB8AC3E}">
        <p14:creationId xmlns:p14="http://schemas.microsoft.com/office/powerpoint/2010/main" val="408738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Inkapsuliacija (</a:t>
            </a:r>
            <a:r>
              <a:rPr lang="lt-LT" b="1" i="0" dirty="0" err="1">
                <a:solidFill>
                  <a:srgbClr val="374151"/>
                </a:solidFill>
                <a:effectLst/>
                <a:latin typeface="Söhne"/>
              </a:rPr>
              <a:t>Encapsulation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Inkapsuliacija yra svarbi objektinio programavimo sąvoka. Tai reiškia, kad objekto būseną (arba duomenis) yra saugoma ir slepiama nuo išorinio pasaulio, ir ji yra pasiekiama tik per objekto metodus. Šis principas leidžia mums paslėpti vidinę objekto struktūrą ir apsaugoti objekto būseną nuo netinkamo naudojimo.</a:t>
            </a:r>
          </a:p>
          <a:p>
            <a:pPr algn="l"/>
            <a:r>
              <a:rPr lang="lt-LT" b="0" i="0" dirty="0">
                <a:solidFill>
                  <a:srgbClr val="374151"/>
                </a:solidFill>
                <a:effectLst/>
                <a:latin typeface="Söhne"/>
              </a:rPr>
              <a:t>Pavyzdžiui, Kate klasėje, spalva ir kojos yra </a:t>
            </a:r>
            <a:r>
              <a:rPr lang="lt-LT" b="0" i="0" dirty="0" err="1">
                <a:solidFill>
                  <a:srgbClr val="374151"/>
                </a:solidFill>
                <a:effectLst/>
                <a:latin typeface="Söhne"/>
              </a:rPr>
              <a:t>kapsuliuoti</a:t>
            </a:r>
            <a:r>
              <a:rPr lang="lt-LT" b="0" i="0" dirty="0">
                <a:solidFill>
                  <a:srgbClr val="374151"/>
                </a:solidFill>
                <a:effectLst/>
                <a:latin typeface="Söhne"/>
              </a:rPr>
              <a:t> ir pasiekiami tik per klases metodus, tokius kaip </a:t>
            </a:r>
            <a:r>
              <a:rPr lang="lt-LT" b="0" i="0" dirty="0" err="1">
                <a:solidFill>
                  <a:srgbClr val="374151"/>
                </a:solidFill>
                <a:effectLst/>
                <a:latin typeface="Söhne"/>
              </a:rPr>
              <a:t>begti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Abstrakcija yra dar vienas svarbus objektinio programavimo principas. Abstrakcija leidžia mums susikoncentruoti į tai, ką objektas daro, o ne kaip jis tai daro. Tai leidžia programuotojui naudotis klase arba objektu, nesigilinant į visas jo detales.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su Kate klase, kai </a:t>
            </a:r>
            <a:r>
              <a:rPr lang="lt-LT" b="0" i="0" dirty="0" err="1">
                <a:solidFill>
                  <a:srgbClr val="374151"/>
                </a:solidFill>
                <a:effectLst/>
                <a:latin typeface="Söhne"/>
              </a:rPr>
              <a:t>muza.begti</a:t>
            </a:r>
            <a:r>
              <a:rPr lang="lt-LT" b="0" i="0" dirty="0">
                <a:solidFill>
                  <a:srgbClr val="374151"/>
                </a:solidFill>
                <a:effectLst/>
                <a:latin typeface="Söhne"/>
              </a:rPr>
              <a:t>() yra iškviestas, mes nesvarstome, kaip </a:t>
            </a:r>
            <a:r>
              <a:rPr lang="lt-LT" b="0" i="0" dirty="0" err="1">
                <a:solidFill>
                  <a:srgbClr val="374151"/>
                </a:solidFill>
                <a:effectLst/>
                <a:latin typeface="Söhne"/>
              </a:rPr>
              <a:t>muza</a:t>
            </a:r>
            <a:r>
              <a:rPr lang="lt-LT" b="0" i="0" dirty="0">
                <a:solidFill>
                  <a:srgbClr val="374151"/>
                </a:solidFill>
                <a:effectLst/>
                <a:latin typeface="Söhne"/>
              </a:rPr>
              <a:t> bėga. Mes tiesiog žinome, kad </a:t>
            </a:r>
            <a:r>
              <a:rPr lang="lt-LT" b="0" i="0" dirty="0" err="1">
                <a:solidFill>
                  <a:srgbClr val="374151"/>
                </a:solidFill>
                <a:effectLst/>
                <a:latin typeface="Söhne"/>
              </a:rPr>
              <a:t>muza</a:t>
            </a:r>
            <a:r>
              <a:rPr lang="lt-LT" b="0" i="0" dirty="0">
                <a:solidFill>
                  <a:srgbClr val="374151"/>
                </a:solidFill>
                <a:effectLst/>
                <a:latin typeface="Söhne"/>
              </a:rPr>
              <a:t> gali bėgti, ir tai yra visa informacija, kurios mums reikia.</a:t>
            </a:r>
          </a:p>
          <a:p>
            <a:pPr algn="l"/>
            <a:endParaRPr lang="lt-LT" b="0" i="0" dirty="0">
              <a:solidFill>
                <a:srgbClr val="374151"/>
              </a:solidFill>
              <a:effectLst/>
              <a:latin typeface="Söhne"/>
            </a:endParaRPr>
          </a:p>
          <a:p>
            <a:pPr algn="l"/>
            <a:r>
              <a:rPr lang="en-GB" b="1" i="0" dirty="0" err="1">
                <a:solidFill>
                  <a:srgbClr val="374151"/>
                </a:solidFill>
                <a:effectLst/>
                <a:latin typeface="Söhne"/>
              </a:rPr>
              <a:t>Inkapsuliacija</a:t>
            </a:r>
            <a:r>
              <a:rPr lang="en-GB" b="1" i="0" dirty="0">
                <a:solidFill>
                  <a:srgbClr val="374151"/>
                </a:solidFill>
                <a:effectLst/>
                <a:latin typeface="Söhne"/>
              </a:rPr>
              <a:t> (Encapsulation)</a:t>
            </a:r>
            <a:endParaRPr lang="en-GB" b="0" i="0" dirty="0">
              <a:solidFill>
                <a:srgbClr val="374151"/>
              </a:solidFill>
              <a:effectLst/>
              <a:latin typeface="Söhne"/>
            </a:endParaRPr>
          </a:p>
          <a:p>
            <a:endParaRPr lang="lt-LT" b="0" i="0" dirty="0">
              <a:solidFill>
                <a:srgbClr val="374151"/>
              </a:solidFill>
              <a:effectLst/>
              <a:latin typeface="Söhne"/>
            </a:endParaRPr>
          </a:p>
          <a:p>
            <a:pPr algn="l"/>
            <a:r>
              <a:rPr lang="lt-LT" b="0" i="0" dirty="0">
                <a:solidFill>
                  <a:srgbClr val="374151"/>
                </a:solidFill>
                <a:effectLst/>
                <a:latin typeface="Söhne"/>
              </a:rPr>
              <a:t>Pateiktame pavyzdyje su "Kate" klase, metodai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yra </a:t>
            </a:r>
            <a:r>
              <a:rPr lang="lt-LT" b="0" i="0" dirty="0" err="1">
                <a:solidFill>
                  <a:srgbClr val="374151"/>
                </a:solidFill>
                <a:effectLst/>
                <a:latin typeface="Söhne"/>
              </a:rPr>
              <a:t>inkapsuliuoti</a:t>
            </a:r>
            <a:r>
              <a:rPr lang="lt-LT" b="0" i="0" dirty="0">
                <a:solidFill>
                  <a:srgbClr val="374151"/>
                </a:solidFill>
                <a:effectLst/>
                <a:latin typeface="Söhne"/>
              </a:rPr>
              <a:t>. Jie yra pradedami su vienu pabraukimo ženklu, tai rodo, kad šie metodai yra skirti naudoti tik viduje klasės ir neturėtų būti iškviesti išorėje. Tai yra inkapsuliacijos pavyzdys, kuris apsaugo klases funkcionalumą nuo netinkamo naudojimo.</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a:t>
            </a:r>
            <a:r>
              <a:rPr lang="lt-LT" dirty="0">
                <a:effectLst/>
              </a:rPr>
              <a:t>._</a:t>
            </a:r>
            <a:r>
              <a:rPr lang="lt-LT" dirty="0" err="1">
                <a:effectLst/>
              </a:rPr>
              <a:t>judinti_kojas</a:t>
            </a:r>
            <a:r>
              <a:rPr lang="lt-LT" dirty="0">
                <a:effectLst/>
              </a:rPr>
              <a:t>() # Netinkamas naudojimas, nes metodas yra </a:t>
            </a:r>
            <a:r>
              <a:rPr lang="lt-LT" dirty="0" err="1">
                <a:effectLst/>
              </a:rPr>
              <a:t>inkapsuliuotas</a:t>
            </a:r>
            <a:r>
              <a:rPr lang="lt-LT" dirty="0">
                <a:effectLst/>
              </a:rPr>
              <a:t> </a:t>
            </a:r>
          </a:p>
          <a:p>
            <a:endParaRPr lang="lt-LT" dirty="0">
              <a:effectLst/>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Abstrakcija - tai objektinio programavimo principas, kuris leidžia mums susikoncentruoti į tai, ką objektas daro, nekreipiant dėmesio į tai, kaip jis tai daro.</a:t>
            </a:r>
          </a:p>
          <a:p>
            <a:pPr algn="l"/>
            <a:r>
              <a:rPr lang="lt-LT" b="0" i="0" dirty="0">
                <a:solidFill>
                  <a:srgbClr val="374151"/>
                </a:solidFill>
                <a:effectLst/>
                <a:latin typeface="Söhne"/>
              </a:rPr>
              <a:t>Pateiktame pavyzdyje, </a:t>
            </a:r>
            <a:r>
              <a:rPr lang="lt-LT" b="0" i="0" dirty="0" err="1">
                <a:solidFill>
                  <a:srgbClr val="374151"/>
                </a:solidFill>
                <a:effectLst/>
                <a:latin typeface="Söhne"/>
              </a:rPr>
              <a:t>begti</a:t>
            </a:r>
            <a:r>
              <a:rPr lang="lt-LT" b="0" i="0" dirty="0">
                <a:solidFill>
                  <a:srgbClr val="374151"/>
                </a:solidFill>
                <a:effectLst/>
                <a:latin typeface="Söhne"/>
              </a:rPr>
              <a:t>() metodas yra abstraktus. Jis naudoja </a:t>
            </a:r>
            <a:r>
              <a:rPr lang="lt-LT" b="0" i="0" dirty="0" err="1">
                <a:solidFill>
                  <a:srgbClr val="374151"/>
                </a:solidFill>
                <a:effectLst/>
                <a:latin typeface="Söhne"/>
              </a:rPr>
              <a:t>inkapsuliuotus</a:t>
            </a:r>
            <a:r>
              <a:rPr lang="lt-LT" b="0" i="0" dirty="0">
                <a:solidFill>
                  <a:srgbClr val="374151"/>
                </a:solidFill>
                <a:effectLst/>
                <a:latin typeface="Söhne"/>
              </a:rPr>
              <a:t> metodus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tačiau mums nereikia žinoti, kaip šie metodai veikia, norint naudotis </a:t>
            </a:r>
            <a:r>
              <a:rPr lang="lt-LT" b="0" i="0" dirty="0" err="1">
                <a:solidFill>
                  <a:srgbClr val="374151"/>
                </a:solidFill>
                <a:effectLst/>
                <a:latin typeface="Söhne"/>
              </a:rPr>
              <a:t>begti</a:t>
            </a:r>
            <a:r>
              <a:rPr lang="lt-LT" b="0" i="0" dirty="0">
                <a:solidFill>
                  <a:srgbClr val="374151"/>
                </a:solidFill>
                <a:effectLst/>
                <a:latin typeface="Söhne"/>
              </a:rPr>
              <a:t>() metodu. Mes tiesiog žinome, kad </a:t>
            </a:r>
            <a:r>
              <a:rPr lang="lt-LT" b="0" i="0" dirty="0" err="1">
                <a:solidFill>
                  <a:srgbClr val="374151"/>
                </a:solidFill>
                <a:effectLst/>
                <a:latin typeface="Söhne"/>
              </a:rPr>
              <a:t>begti</a:t>
            </a:r>
            <a:r>
              <a:rPr lang="lt-LT" b="0" i="0" dirty="0">
                <a:solidFill>
                  <a:srgbClr val="374151"/>
                </a:solidFill>
                <a:effectLst/>
                <a:latin typeface="Söhne"/>
              </a:rPr>
              <a:t>() metodas leidžia "Katei" bėgti, ir tai yra visa, ką mums reikia žinoti.</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muza.begti</a:t>
            </a:r>
            <a:r>
              <a:rPr lang="lt-LT" dirty="0">
                <a:effectLst/>
              </a:rPr>
              <a:t>() # Teisingas naudojimas, nes metodas yra abstraktus </a:t>
            </a:r>
          </a:p>
          <a:p>
            <a:pPr algn="l"/>
            <a:endParaRPr lang="lt-LT" b="0" i="0" dirty="0">
              <a:solidFill>
                <a:srgbClr val="374151"/>
              </a:solidFill>
              <a:effectLst/>
              <a:latin typeface="Söhne"/>
            </a:endParaRPr>
          </a:p>
          <a:p>
            <a:pPr algn="l"/>
            <a:r>
              <a:rPr lang="lt-LT" b="0" i="0" dirty="0">
                <a:solidFill>
                  <a:srgbClr val="374151"/>
                </a:solidFill>
                <a:effectLst/>
                <a:latin typeface="Söhne"/>
              </a:rPr>
              <a:t>Tikiuosi, kad šie pavyzdžiai padeda aiškiau suprasti inkapsuliacijos ir abstrakcijos principus objektiniame programavime.</a:t>
            </a:r>
          </a:p>
          <a:p>
            <a:pPr algn="l"/>
            <a:endParaRPr lang="lt-LT" b="0" i="0" dirty="0">
              <a:solidFill>
                <a:srgbClr val="374151"/>
              </a:solidFill>
              <a:effectLst/>
              <a:latin typeface="Söhne"/>
            </a:endParaRPr>
          </a:p>
          <a:p>
            <a:pPr algn="l"/>
            <a:r>
              <a:rPr lang="lt-LT" b="0" i="0" dirty="0">
                <a:solidFill>
                  <a:srgbClr val="374151"/>
                </a:solidFill>
                <a:effectLst/>
                <a:latin typeface="Söhne"/>
              </a:rPr>
              <a:t>Ir </a:t>
            </a:r>
            <a:r>
              <a:rPr lang="lt-LT" b="0" i="0" dirty="0" err="1">
                <a:solidFill>
                  <a:srgbClr val="374151"/>
                </a:solidFill>
                <a:effectLst/>
                <a:latin typeface="Söhne"/>
              </a:rPr>
              <a:t>pabaigaiInkapsuliacija</a:t>
            </a:r>
            <a:r>
              <a:rPr lang="lt-LT" b="0" i="0" dirty="0">
                <a:solidFill>
                  <a:srgbClr val="374151"/>
                </a:solidFill>
                <a:effectLst/>
                <a:latin typeface="Söhne"/>
              </a:rPr>
              <a:t> ir abstrakcija yra dvi pagrindinės objektinio programavimo sąvokos, kurios leidžia mums kurti lankstesnius ir saugesnius kodus. Kita </a:t>
            </a:r>
            <a:r>
              <a:rPr lang="lt-LT" b="0" i="0" dirty="0" err="1">
                <a:solidFill>
                  <a:srgbClr val="374151"/>
                </a:solidFill>
                <a:effectLst/>
                <a:latin typeface="Söhne"/>
              </a:rPr>
              <a:t>teroinė</a:t>
            </a:r>
            <a:r>
              <a:rPr lang="lt-LT" b="0" i="0" dirty="0">
                <a:solidFill>
                  <a:srgbClr val="374151"/>
                </a:solidFill>
                <a:effectLst/>
                <a:latin typeface="Söhne"/>
              </a:rPr>
              <a:t> paskaita apims likusius du principus - paveldimumą ir polimorfizmą.</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5</a:t>
            </a:fld>
            <a:endParaRPr lang="en-LT"/>
          </a:p>
        </p:txBody>
      </p:sp>
    </p:spTree>
    <p:extLst>
      <p:ext uri="{BB962C8B-B14F-4D97-AF65-F5344CB8AC3E}">
        <p14:creationId xmlns:p14="http://schemas.microsoft.com/office/powerpoint/2010/main" val="290445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Objektiniame programavime, galime sukurti objektą, turintį daugybę savybių. Čia svarbi sąvoka yra "klasė", kuri veikia kaip šablonas arba modelis, kuriuo remiantis sukuriamas objektas. Klasėje apibrėžiamos savybės (arba kintamieji) ir metodai (arba funkcijos), kuriuos gali naudoti objektas.</a:t>
            </a:r>
          </a:p>
          <a:p>
            <a:pPr algn="l"/>
            <a:r>
              <a:rPr lang="lt-LT" b="0" i="0" dirty="0">
                <a:solidFill>
                  <a:srgbClr val="374151"/>
                </a:solidFill>
                <a:effectLst/>
                <a:latin typeface="Söhne"/>
              </a:rPr>
              <a:t>Norint sukurti objektą su keliomis savybėmis, pirmiausia turime apibrėžti klasę, kuri apibrėžia šias savybes. Pavyzdžiui, klasė "Kate" gali turėti savybes "spalva" ir "kojos":</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p>
          <a:p>
            <a:pPr algn="l"/>
            <a:endParaRPr lang="lt-LT" b="0" i="0" dirty="0">
              <a:solidFill>
                <a:srgbClr val="374151"/>
              </a:solidFill>
              <a:effectLst/>
              <a:latin typeface="Söhne"/>
            </a:endParaRPr>
          </a:p>
          <a:p>
            <a:pPr algn="l"/>
            <a:r>
              <a:rPr lang="lt-LT" b="0" i="0" dirty="0">
                <a:solidFill>
                  <a:srgbClr val="374151"/>
                </a:solidFill>
                <a:effectLst/>
                <a:latin typeface="Söhne"/>
              </a:rPr>
              <a:t>Čia "</a:t>
            </a:r>
            <a:r>
              <a:rPr lang="lt-LT" b="1" i="0" dirty="0" err="1">
                <a:solidFill>
                  <a:srgbClr val="374151"/>
                </a:solidFill>
                <a:effectLst/>
                <a:latin typeface="Söhne"/>
              </a:rPr>
              <a:t>init</a:t>
            </a:r>
            <a:r>
              <a:rPr lang="lt-LT" b="0" i="0" dirty="0">
                <a:solidFill>
                  <a:srgbClr val="374151"/>
                </a:solidFill>
                <a:effectLst/>
                <a:latin typeface="Söhne"/>
              </a:rPr>
              <a:t>" yra specialus metodas, vadinamas konstruktoriumi. Jis yra automatiškai iškviečiamas, kai sukuriamas naujas objektas, ir jo pagalba nustatome objekto pradinę būseną.</a:t>
            </a:r>
          </a:p>
          <a:p>
            <a:pPr algn="l"/>
            <a:r>
              <a:rPr lang="lt-LT" b="0" i="0" dirty="0">
                <a:solidFill>
                  <a:srgbClr val="374151"/>
                </a:solidFill>
                <a:effectLst/>
                <a:latin typeface="Söhne"/>
              </a:rPr>
              <a:t>Tada galime sukurti objektą naudodamiesi šia klase ir nurodyti norimas savybes:</a:t>
            </a:r>
          </a:p>
          <a:p>
            <a:r>
              <a:rPr lang="lt-LT" dirty="0">
                <a:effectLst/>
              </a:rPr>
              <a:t>kate3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"kate3" yra objektas, kurio spalva yra "pilka", o kojų skaičius yra 4. Norėdami patikrinti šias savybes, galime naudoti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(kate3.spalva, kate3.kojos) # Atspausdins: pilka 4 </a:t>
            </a:r>
          </a:p>
          <a:p>
            <a:pPr algn="l"/>
            <a:endParaRPr lang="lt-LT" b="0" i="0" dirty="0">
              <a:solidFill>
                <a:srgbClr val="374151"/>
              </a:solidFill>
              <a:effectLst/>
              <a:latin typeface="Söhne"/>
            </a:endParaRPr>
          </a:p>
          <a:p>
            <a:pPr algn="l"/>
            <a:r>
              <a:rPr lang="lt-LT" b="0" i="0" dirty="0">
                <a:solidFill>
                  <a:srgbClr val="374151"/>
                </a:solidFill>
                <a:effectLst/>
                <a:latin typeface="Söhne"/>
              </a:rPr>
              <a:t>Be to, galime sukurti kitą objektą su skirtingomis savybėmis:</a:t>
            </a:r>
          </a:p>
          <a:p>
            <a:r>
              <a:rPr lang="lt-LT" dirty="0">
                <a:effectLst/>
              </a:rPr>
              <a:t>kate4 = Kate(</a:t>
            </a:r>
            <a:r>
              <a:rPr lang="lt-LT" dirty="0">
                <a:solidFill>
                  <a:srgbClr val="00A67D"/>
                </a:solidFill>
                <a:effectLst/>
              </a:rPr>
              <a:t>"juoda"</a:t>
            </a:r>
            <a:r>
              <a:rPr lang="lt-LT" dirty="0">
                <a:effectLst/>
              </a:rPr>
              <a:t>, </a:t>
            </a:r>
            <a:r>
              <a:rPr lang="lt-LT" dirty="0">
                <a:solidFill>
                  <a:srgbClr val="DF3079"/>
                </a:solidFill>
                <a:effectLst/>
              </a:rPr>
              <a:t>4</a:t>
            </a:r>
            <a:r>
              <a:rPr lang="lt-LT" dirty="0">
                <a:effectLst/>
              </a:rPr>
              <a:t>) </a:t>
            </a:r>
            <a:r>
              <a:rPr lang="lt-LT" dirty="0" err="1">
                <a:solidFill>
                  <a:srgbClr val="E9950C"/>
                </a:solidFill>
                <a:effectLst/>
              </a:rPr>
              <a:t>print</a:t>
            </a:r>
            <a:r>
              <a:rPr lang="lt-LT" dirty="0">
                <a:effectLst/>
              </a:rPr>
              <a:t>(kate4.spalva, kate4.kojos) # Atspausdins: juoda 4 </a:t>
            </a:r>
          </a:p>
          <a:p>
            <a:pPr algn="l"/>
            <a:r>
              <a:rPr lang="lt-LT" b="0" i="0" dirty="0">
                <a:solidFill>
                  <a:srgbClr val="374151"/>
                </a:solidFill>
                <a:effectLst/>
                <a:latin typeface="Söhne"/>
              </a:rPr>
              <a:t>Svarbu paminėti, kad kiekvienas objektas yra atskiras ir nepriklauso nuo kitų objektų. Tai reiškia, kad jei pakeisime "kate4" spalvą, "kate3" spalva nepasikeis​</a:t>
            </a:r>
            <a:r>
              <a:rPr lang="lt-LT" b="0" i="0" u="sng" baseline="30000" dirty="0">
                <a:solidFill>
                  <a:srgbClr val="374151"/>
                </a:solidFill>
                <a:effectLst/>
                <a:latin typeface="Söhne"/>
                <a:hlinkClick r:id="rId3"/>
              </a:rPr>
              <a:t>1</a:t>
            </a:r>
            <a:r>
              <a:rPr lang="lt-LT" b="0" i="0" dirty="0">
                <a:solidFill>
                  <a:srgbClr val="374151"/>
                </a:solidFill>
                <a:effectLst/>
                <a:latin typeface="Söhne"/>
              </a:rPr>
              <a:t>​.\</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6</a:t>
            </a:fld>
            <a:endParaRPr lang="en-LT"/>
          </a:p>
        </p:txBody>
      </p:sp>
    </p:spTree>
    <p:extLst>
      <p:ext uri="{BB962C8B-B14F-4D97-AF65-F5344CB8AC3E}">
        <p14:creationId xmlns:p14="http://schemas.microsoft.com/office/powerpoint/2010/main" val="110005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programavimo kalboje yra specialūs metodai, vadinami "magiškaisiais" metodais, kurie leidžia keisti klasės elgesį. Vienas iš tokių metodų yra __</a:t>
            </a:r>
            <a:r>
              <a:rPr lang="lt-LT" b="0" i="0" dirty="0" err="1">
                <a:solidFill>
                  <a:srgbClr val="374151"/>
                </a:solidFill>
                <a:effectLst/>
                <a:latin typeface="Söhne"/>
              </a:rPr>
              <a:t>str</a:t>
            </a:r>
            <a:r>
              <a:rPr lang="lt-LT" b="0" i="0" dirty="0">
                <a:solidFill>
                  <a:srgbClr val="374151"/>
                </a:solidFill>
                <a:effectLst/>
                <a:latin typeface="Söhne"/>
              </a:rPr>
              <a:t>__. Kai kviečiamas </a:t>
            </a:r>
            <a:r>
              <a:rPr lang="lt-LT" b="0" i="0" dirty="0" err="1">
                <a:solidFill>
                  <a:srgbClr val="374151"/>
                </a:solidFill>
                <a:effectLst/>
                <a:latin typeface="Söhne"/>
              </a:rPr>
              <a:t>print</a:t>
            </a:r>
            <a:r>
              <a:rPr lang="lt-LT" b="0" i="0" dirty="0">
                <a:solidFill>
                  <a:srgbClr val="374151"/>
                </a:solidFill>
                <a:effectLst/>
                <a:latin typeface="Söhne"/>
              </a:rPr>
              <a:t>() metodas su klasės egzemplioriumi, </a:t>
            </a:r>
            <a:r>
              <a:rPr lang="lt-LT" b="0" i="0" dirty="0" err="1">
                <a:solidFill>
                  <a:srgbClr val="374151"/>
                </a:solidFill>
                <a:effectLst/>
                <a:latin typeface="Söhne"/>
              </a:rPr>
              <a:t>Python</a:t>
            </a:r>
            <a:r>
              <a:rPr lang="lt-LT" b="0" i="0" dirty="0">
                <a:solidFill>
                  <a:srgbClr val="374151"/>
                </a:solidFill>
                <a:effectLst/>
                <a:latin typeface="Söhne"/>
              </a:rPr>
              <a:t> viduje iškviečia šios klasės __</a:t>
            </a:r>
            <a:r>
              <a:rPr lang="lt-LT" b="0" i="0" dirty="0" err="1">
                <a:solidFill>
                  <a:srgbClr val="374151"/>
                </a:solidFill>
                <a:effectLst/>
                <a:latin typeface="Söhne"/>
              </a:rPr>
              <a:t>str</a:t>
            </a:r>
            <a:r>
              <a:rPr lang="lt-LT" b="0" i="0" dirty="0">
                <a:solidFill>
                  <a:srgbClr val="374151"/>
                </a:solidFill>
                <a:effectLst/>
                <a:latin typeface="Söhne"/>
              </a:rPr>
              <a:t>__ metodą. Jei jūs nesukūrėte __</a:t>
            </a:r>
            <a:r>
              <a:rPr lang="lt-LT" b="0" i="0" dirty="0" err="1">
                <a:solidFill>
                  <a:srgbClr val="374151"/>
                </a:solidFill>
                <a:effectLst/>
                <a:latin typeface="Söhne"/>
              </a:rPr>
              <a:t>str</a:t>
            </a:r>
            <a:r>
              <a:rPr lang="lt-LT" b="0" i="0" dirty="0">
                <a:solidFill>
                  <a:srgbClr val="374151"/>
                </a:solidFill>
                <a:effectLst/>
                <a:latin typeface="Söhne"/>
              </a:rPr>
              <a:t>__ metodo, tuomet bus išvestas mažiau informatyvus pranešimas, rodantis klasės pavadinimą ir jos atminties adresą sistemoje, kas yra numatytasis __</a:t>
            </a:r>
            <a:r>
              <a:rPr lang="lt-LT" b="0" i="0" dirty="0" err="1">
                <a:solidFill>
                  <a:srgbClr val="374151"/>
                </a:solidFill>
                <a:effectLst/>
                <a:latin typeface="Söhne"/>
              </a:rPr>
              <a:t>str</a:t>
            </a:r>
            <a:r>
              <a:rPr lang="lt-LT" b="0" i="0" dirty="0">
                <a:solidFill>
                  <a:srgbClr val="374151"/>
                </a:solidFill>
                <a:effectLst/>
                <a:latin typeface="Söhne"/>
              </a:rPr>
              <a:t>__ metodo elgesys pagrindinėje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object</a:t>
            </a:r>
            <a:r>
              <a:rPr lang="lt-LT" b="0" i="0" dirty="0">
                <a:solidFill>
                  <a:srgbClr val="374151"/>
                </a:solidFill>
                <a:effectLst/>
                <a:latin typeface="Söhne"/>
              </a:rPr>
              <a:t>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Štai kaip galite modifikuoti __</a:t>
            </a:r>
            <a:r>
              <a:rPr lang="lt-LT" b="0" i="0" dirty="0" err="1">
                <a:solidFill>
                  <a:srgbClr val="374151"/>
                </a:solidFill>
                <a:effectLst/>
                <a:latin typeface="Söhne"/>
              </a:rPr>
              <a:t>str</a:t>
            </a:r>
            <a:r>
              <a:rPr lang="lt-LT" b="0" i="0" dirty="0">
                <a:solidFill>
                  <a:srgbClr val="374151"/>
                </a:solidFill>
                <a:effectLst/>
                <a:latin typeface="Söhne"/>
              </a:rPr>
              <a:t>__ metodą savo klasėje, kad pakeistumėte, kaip ji atspausdinama:</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str</a:t>
            </a:r>
            <a:r>
              <a:rPr lang="lt-LT" dirty="0">
                <a:solidFill>
                  <a:srgbClr val="F22C3D"/>
                </a:solidFill>
                <a:effectLst/>
              </a:rPr>
              <a:t>__</a:t>
            </a:r>
            <a:r>
              <a:rPr lang="lt-LT" dirty="0">
                <a:effectLst/>
              </a:rPr>
              <a:t>(</a:t>
            </a:r>
            <a:r>
              <a:rPr lang="lt-LT" dirty="0" err="1">
                <a:effectLst/>
              </a:rPr>
              <a:t>self</a:t>
            </a:r>
            <a:r>
              <a:rPr lang="lt-LT" dirty="0">
                <a:effectLst/>
              </a:rPr>
              <a:t>): </a:t>
            </a:r>
            <a:r>
              <a:rPr lang="lt-LT" dirty="0" err="1">
                <a:solidFill>
                  <a:srgbClr val="2E95D3"/>
                </a:solidFill>
                <a:effectLst/>
              </a:rPr>
              <a:t>return</a:t>
            </a:r>
            <a:r>
              <a:rPr lang="lt-LT" dirty="0">
                <a:effectLst/>
              </a:rPr>
              <a:t> </a:t>
            </a:r>
            <a:r>
              <a:rPr lang="lt-LT" dirty="0" err="1">
                <a:solidFill>
                  <a:srgbClr val="00A67D"/>
                </a:solidFill>
                <a:effectLst/>
              </a:rPr>
              <a:t>f"Spalva</a:t>
            </a:r>
            <a:r>
              <a:rPr lang="lt-LT" dirty="0">
                <a:solidFill>
                  <a:srgbClr val="00A67D"/>
                </a:solidFill>
                <a:effectLst/>
              </a:rPr>
              <a:t>: {</a:t>
            </a:r>
            <a:r>
              <a:rPr lang="lt-LT" dirty="0" err="1">
                <a:solidFill>
                  <a:srgbClr val="00A67D"/>
                </a:solidFill>
                <a:effectLst/>
              </a:rPr>
              <a:t>self.spalva</a:t>
            </a:r>
            <a:r>
              <a:rPr lang="lt-LT" dirty="0">
                <a:solidFill>
                  <a:srgbClr val="00A67D"/>
                </a:solidFill>
                <a:effectLst/>
              </a:rPr>
              <a:t>}, kojos: {</a:t>
            </a:r>
            <a:r>
              <a:rPr lang="lt-LT" dirty="0" err="1">
                <a:solidFill>
                  <a:srgbClr val="00A67D"/>
                </a:solidFill>
                <a:effectLst/>
              </a:rPr>
              <a:t>self.kojos</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kai sukuriamas Kate klasės egzempliorius ir spausdinamas, bus išvedama prasminga informacija, pavyzdžiui "Spalva: Juoda, kojos: 4". Tai yra todėl, kad __</a:t>
            </a:r>
            <a:r>
              <a:rPr lang="lt-LT" b="0" i="0" dirty="0" err="1">
                <a:solidFill>
                  <a:srgbClr val="374151"/>
                </a:solidFill>
                <a:effectLst/>
                <a:latin typeface="Söhne"/>
              </a:rPr>
              <a:t>str</a:t>
            </a:r>
            <a:r>
              <a:rPr lang="lt-LT" b="0" i="0" dirty="0">
                <a:solidFill>
                  <a:srgbClr val="374151"/>
                </a:solidFill>
                <a:effectLst/>
                <a:latin typeface="Söhne"/>
              </a:rPr>
              <a:t>__ metodas grąžina </a:t>
            </a:r>
            <a:r>
              <a:rPr lang="lt-LT" b="0" i="0" dirty="0" err="1">
                <a:solidFill>
                  <a:srgbClr val="374151"/>
                </a:solidFill>
                <a:effectLst/>
                <a:latin typeface="Söhne"/>
              </a:rPr>
              <a:t>string</a:t>
            </a:r>
            <a:r>
              <a:rPr lang="lt-LT" b="0" i="0" dirty="0">
                <a:solidFill>
                  <a:srgbClr val="374151"/>
                </a:solidFill>
                <a:effectLst/>
                <a:latin typeface="Söhne"/>
              </a:rPr>
              <a:t> tipo reikšmę, kurioje yra įtraukti klasės egzemplioriaus kintamieji.</a:t>
            </a:r>
          </a:p>
          <a:p>
            <a:pPr algn="l"/>
            <a:endParaRPr lang="lt-LT" b="0" i="0" dirty="0">
              <a:solidFill>
                <a:srgbClr val="374151"/>
              </a:solidFill>
              <a:effectLst/>
              <a:latin typeface="Söhne"/>
            </a:endParaRPr>
          </a:p>
          <a:p>
            <a:pPr algn="l"/>
            <a:r>
              <a:rPr lang="lt-LT" b="0" i="0" dirty="0">
                <a:solidFill>
                  <a:srgbClr val="374151"/>
                </a:solidFill>
                <a:effectLst/>
                <a:latin typeface="Söhne"/>
              </a:rPr>
              <a:t>Kalbant apie __</a:t>
            </a:r>
            <a:r>
              <a:rPr lang="lt-LT" b="0" i="0" dirty="0" err="1">
                <a:solidFill>
                  <a:srgbClr val="374151"/>
                </a:solidFill>
                <a:effectLst/>
                <a:latin typeface="Söhne"/>
              </a:rPr>
              <a:t>init</a:t>
            </a:r>
            <a:r>
              <a:rPr lang="lt-LT" b="0" i="0" dirty="0">
                <a:solidFill>
                  <a:srgbClr val="374151"/>
                </a:solidFill>
                <a:effectLst/>
                <a:latin typeface="Söhne"/>
              </a:rPr>
              <a:t>__ metodą, tai yra specialus metodas </a:t>
            </a:r>
            <a:r>
              <a:rPr lang="lt-LT" b="0" i="0" dirty="0" err="1">
                <a:solidFill>
                  <a:srgbClr val="374151"/>
                </a:solidFill>
                <a:effectLst/>
                <a:latin typeface="Söhne"/>
              </a:rPr>
              <a:t>Python</a:t>
            </a:r>
            <a:r>
              <a:rPr lang="lt-LT" b="0" i="0" dirty="0">
                <a:solidFill>
                  <a:srgbClr val="374151"/>
                </a:solidFill>
                <a:effectLst/>
                <a:latin typeface="Söhne"/>
              </a:rPr>
              <a:t> klasėse, kuris automatiškai yra iškviečiamas kai sukuriamas naujas klasės egzempliorius. Jis naudojamas klasės atributų inicializavimui. Jūsų pavyzdyje, __</a:t>
            </a:r>
            <a:r>
              <a:rPr lang="lt-LT" b="0" i="0" dirty="0" err="1">
                <a:solidFill>
                  <a:srgbClr val="374151"/>
                </a:solidFill>
                <a:effectLst/>
                <a:latin typeface="Söhne"/>
              </a:rPr>
              <a:t>init</a:t>
            </a:r>
            <a:r>
              <a:rPr lang="lt-LT" b="0" i="0" dirty="0">
                <a:solidFill>
                  <a:srgbClr val="374151"/>
                </a:solidFill>
                <a:effectLst/>
                <a:latin typeface="Söhne"/>
              </a:rPr>
              <a:t>__ metodas priima tris parametrus: </a:t>
            </a:r>
            <a:r>
              <a:rPr lang="lt-LT" b="0" i="0" dirty="0" err="1">
                <a:solidFill>
                  <a:srgbClr val="374151"/>
                </a:solidFill>
                <a:effectLst/>
                <a:latin typeface="Söhne"/>
              </a:rPr>
              <a:t>self</a:t>
            </a:r>
            <a:r>
              <a:rPr lang="lt-LT" b="0" i="0" dirty="0">
                <a:solidFill>
                  <a:srgbClr val="374151"/>
                </a:solidFill>
                <a:effectLst/>
                <a:latin typeface="Söhne"/>
              </a:rPr>
              <a:t>, spalva, ir kojos. </a:t>
            </a:r>
            <a:r>
              <a:rPr lang="lt-LT" b="0" i="0" dirty="0" err="1">
                <a:solidFill>
                  <a:srgbClr val="374151"/>
                </a:solidFill>
                <a:effectLst/>
                <a:latin typeface="Söhne"/>
              </a:rPr>
              <a:t>self</a:t>
            </a:r>
            <a:r>
              <a:rPr lang="lt-LT" b="0" i="0" dirty="0">
                <a:solidFill>
                  <a:srgbClr val="374151"/>
                </a:solidFill>
                <a:effectLst/>
                <a:latin typeface="Söhne"/>
              </a:rPr>
              <a:t> yra nuoroda į dabartinį klasės egzempliorių ir jis naudojamas siekiant pasiekti kintamuosius ir metodus, susijusius su šiuo egzemplioriumi. spalva ir kojos yra parametrai, kuriuos perduodate kurdami naują klasės egzempliorių, ir jie naudojami klasės spalva ir kojos atributų inicializavimui.</a:t>
            </a:r>
          </a:p>
          <a:p>
            <a:pPr algn="l"/>
            <a:endParaRPr lang="lt-LT" b="0" i="0" dirty="0">
              <a:solidFill>
                <a:srgbClr val="374151"/>
              </a:solidFill>
              <a:effectLst/>
              <a:latin typeface="Söhne"/>
            </a:endParaRPr>
          </a:p>
          <a:p>
            <a:r>
              <a:rPr lang="lt-LT" b="0" i="0" dirty="0">
                <a:solidFill>
                  <a:srgbClr val="374151"/>
                </a:solidFill>
                <a:effectLst/>
                <a:latin typeface="Söhne"/>
              </a:rPr>
              <a:t>Kalbant apie klases ir jų egzempliorius, </a:t>
            </a:r>
            <a:r>
              <a:rPr lang="lt-LT" b="0" i="0" dirty="0" err="1">
                <a:solidFill>
                  <a:srgbClr val="374151"/>
                </a:solidFill>
                <a:effectLst/>
                <a:latin typeface="Söhne"/>
              </a:rPr>
              <a:t>Python</a:t>
            </a:r>
            <a:r>
              <a:rPr lang="lt-LT" b="0" i="0" dirty="0">
                <a:solidFill>
                  <a:srgbClr val="374151"/>
                </a:solidFill>
                <a:effectLst/>
                <a:latin typeface="Söhne"/>
              </a:rPr>
              <a:t> klasės yra tam tikri šablonai, kurie apibūdina objektus. Klasės apibrėžia objektų savybes ir tai, ką objektai gali daryti. Objektai, sukurti naudojantis klasėmis, vadinami klasės egzemplioriais. Kiekvienas klasės egzempliorius turi savo unikalias savybes, kurios yra nustatytos per </a:t>
            </a:r>
            <a:r>
              <a:rPr lang="lt-LT" dirty="0"/>
              <a:t>__</a:t>
            </a:r>
            <a:r>
              <a:rPr lang="lt-LT" dirty="0" err="1"/>
              <a:t>init</a:t>
            </a:r>
            <a:r>
              <a:rPr lang="lt-LT" dirty="0"/>
              <a:t>__</a:t>
            </a:r>
            <a:r>
              <a:rPr lang="lt-LT" b="0" i="0" dirty="0">
                <a:solidFill>
                  <a:srgbClr val="374151"/>
                </a:solidFill>
                <a:effectLst/>
                <a:latin typeface="Söhne"/>
              </a:rPr>
              <a:t> metodą. Jūsų pavyzdyje, </a:t>
            </a:r>
            <a:r>
              <a:rPr lang="lt-LT" dirty="0"/>
              <a:t>spalva</a:t>
            </a:r>
            <a:r>
              <a:rPr lang="lt-LT" b="0" i="0" dirty="0">
                <a:solidFill>
                  <a:srgbClr val="374151"/>
                </a:solidFill>
                <a:effectLst/>
                <a:latin typeface="Söhne"/>
              </a:rPr>
              <a:t> ir </a:t>
            </a:r>
            <a:r>
              <a:rPr lang="lt-LT" dirty="0"/>
              <a:t>kojos</a:t>
            </a:r>
            <a:r>
              <a:rPr lang="lt-LT" b="0" i="0" dirty="0">
                <a:solidFill>
                  <a:srgbClr val="374151"/>
                </a:solidFill>
                <a:effectLst/>
                <a:latin typeface="Söhne"/>
              </a:rPr>
              <a:t> yra </a:t>
            </a:r>
            <a:r>
              <a:rPr lang="lt-LT" dirty="0"/>
              <a:t>Kate</a:t>
            </a:r>
            <a:r>
              <a:rPr lang="lt-LT" b="0" i="0" dirty="0">
                <a:solidFill>
                  <a:srgbClr val="374151"/>
                </a:solidFill>
                <a:effectLst/>
                <a:latin typeface="Söhne"/>
              </a:rPr>
              <a:t> klasės egzemplioriaus savybės.</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7</a:t>
            </a:fld>
            <a:endParaRPr lang="en-LT"/>
          </a:p>
        </p:txBody>
      </p:sp>
    </p:spTree>
    <p:extLst>
      <p:ext uri="{BB962C8B-B14F-4D97-AF65-F5344CB8AC3E}">
        <p14:creationId xmlns:p14="http://schemas.microsoft.com/office/powerpoint/2010/main" val="180703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eilutės yra objektai, kurie turi savybes ir metodus. Objektas yra tam tikras duomenų rinkinys, kuris apibrėžia savo elgesį. </a:t>
            </a:r>
            <a:r>
              <a:rPr lang="lt-LT" b="0" i="0" dirty="0" err="1">
                <a:solidFill>
                  <a:srgbClr val="374151"/>
                </a:solidFill>
                <a:effectLst/>
                <a:latin typeface="Söhne"/>
              </a:rPr>
              <a:t>Python'o</a:t>
            </a:r>
            <a:r>
              <a:rPr lang="lt-LT" b="0" i="0" dirty="0">
                <a:solidFill>
                  <a:srgbClr val="374151"/>
                </a:solidFill>
                <a:effectLst/>
                <a:latin typeface="Söhne"/>
              </a:rPr>
              <a:t> eilutės, arba </a:t>
            </a:r>
            <a:r>
              <a:rPr lang="lt-LT" b="0" i="0" dirty="0" err="1">
                <a:solidFill>
                  <a:srgbClr val="374151"/>
                </a:solidFill>
                <a:effectLst/>
                <a:latin typeface="Söhne"/>
              </a:rPr>
              <a:t>str</a:t>
            </a:r>
            <a:r>
              <a:rPr lang="lt-LT" b="0" i="0" dirty="0">
                <a:solidFill>
                  <a:srgbClr val="374151"/>
                </a:solidFill>
                <a:effectLst/>
                <a:latin typeface="Söhne"/>
              </a:rPr>
              <a:t> klasė, yra tokių objektų pavyzdys.</a:t>
            </a:r>
          </a:p>
          <a:p>
            <a:pPr algn="l"/>
            <a:r>
              <a:rPr lang="lt-LT" b="0" i="0" dirty="0">
                <a:solidFill>
                  <a:srgbClr val="374151"/>
                </a:solidFill>
                <a:effectLst/>
                <a:latin typeface="Söhne"/>
              </a:rPr>
              <a:t>Štai keletas svarbių aspektų, kurie gali būti naudingi jūsų pristatymui:</a:t>
            </a:r>
          </a:p>
          <a:p>
            <a:pPr algn="l">
              <a:buFont typeface="+mj-lt"/>
              <a:buAutoNum type="arabicPeriod"/>
            </a:pPr>
            <a:r>
              <a:rPr lang="lt-LT" b="1" i="0" dirty="0">
                <a:solidFill>
                  <a:srgbClr val="374151"/>
                </a:solidFill>
                <a:effectLst/>
                <a:latin typeface="Söhne"/>
              </a:rPr>
              <a:t>Objekto tipas</a:t>
            </a:r>
            <a:r>
              <a:rPr lang="lt-LT" b="0" i="0" dirty="0">
                <a:solidFill>
                  <a:srgbClr val="374151"/>
                </a:solidFill>
                <a:effectLst/>
                <a:latin typeface="Söhne"/>
              </a:rPr>
              <a:t>: </a:t>
            </a:r>
            <a:r>
              <a:rPr lang="lt-LT" b="0" i="0" dirty="0" err="1">
                <a:solidFill>
                  <a:srgbClr val="374151"/>
                </a:solidFill>
                <a:effectLst/>
                <a:latin typeface="Söhne"/>
              </a:rPr>
              <a:t>type</a:t>
            </a:r>
            <a:r>
              <a:rPr lang="lt-LT" b="0" i="0" dirty="0">
                <a:solidFill>
                  <a:srgbClr val="374151"/>
                </a:solidFill>
                <a:effectLst/>
                <a:latin typeface="Söhne"/>
              </a:rPr>
              <a:t>() funkcija grąžina objekto tipą.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type</a:t>
            </a:r>
            <a:r>
              <a:rPr lang="lt-LT" b="0" i="0" dirty="0">
                <a:solidFill>
                  <a:srgbClr val="374151"/>
                </a:solidFill>
                <a:effectLst/>
                <a:latin typeface="Söhne"/>
              </a:rPr>
              <a:t>(pasisveikinimas)) grąžins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str</a:t>
            </a:r>
            <a:r>
              <a:rPr lang="lt-LT" b="0" i="0" dirty="0">
                <a:solidFill>
                  <a:srgbClr val="374151"/>
                </a:solidFill>
                <a:effectLst/>
                <a:latin typeface="Söhne"/>
              </a:rPr>
              <a:t>'&gt;, nes "pasisveikinimas" yra eilutės tipo objektas.</a:t>
            </a:r>
          </a:p>
          <a:p>
            <a:pPr algn="l">
              <a:buFont typeface="+mj-lt"/>
              <a:buAutoNum type="arabicPeriod"/>
            </a:pPr>
            <a:r>
              <a:rPr lang="lt-LT" b="1" i="0" dirty="0">
                <a:solidFill>
                  <a:srgbClr val="374151"/>
                </a:solidFill>
                <a:effectLst/>
                <a:latin typeface="Söhne"/>
              </a:rPr>
              <a:t>Objekto vieta atmintyje</a:t>
            </a:r>
            <a:r>
              <a:rPr lang="lt-LT" b="0" i="0" dirty="0">
                <a:solidFill>
                  <a:srgbClr val="374151"/>
                </a:solidFill>
                <a:effectLst/>
                <a:latin typeface="Söhne"/>
              </a:rPr>
              <a:t>: </a:t>
            </a:r>
            <a:r>
              <a:rPr lang="lt-LT" b="0" i="0" dirty="0" err="1">
                <a:solidFill>
                  <a:srgbClr val="374151"/>
                </a:solidFill>
                <a:effectLst/>
                <a:latin typeface="Söhne"/>
              </a:rPr>
              <a:t>id</a:t>
            </a:r>
            <a:r>
              <a:rPr lang="lt-LT" b="0" i="0" dirty="0">
                <a:solidFill>
                  <a:srgbClr val="374151"/>
                </a:solidFill>
                <a:effectLst/>
                <a:latin typeface="Söhne"/>
              </a:rPr>
              <a:t>() funkcija grąžina objekto unikalų identifikatorių, kuris taip pat atitinka jo vietą atmintyje.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id</a:t>
            </a:r>
            <a:r>
              <a:rPr lang="lt-LT" b="0" i="0" dirty="0">
                <a:solidFill>
                  <a:srgbClr val="374151"/>
                </a:solidFill>
                <a:effectLst/>
                <a:latin typeface="Söhne"/>
              </a:rPr>
              <a:t>(pasisveikinimas)) gali grąžinti skaičių, tokią kaip 2053418975424, kuris atitinka "pasisveikinimas" objekto vietą atmintyje.</a:t>
            </a:r>
          </a:p>
          <a:p>
            <a:pPr algn="l">
              <a:buFont typeface="+mj-lt"/>
              <a:buAutoNum type="arabicPeriod"/>
            </a:pPr>
            <a:r>
              <a:rPr lang="lt-LT" b="1" i="0" dirty="0">
                <a:solidFill>
                  <a:srgbClr val="374151"/>
                </a:solidFill>
                <a:effectLst/>
                <a:latin typeface="Söhne"/>
              </a:rPr>
              <a:t>Objekto reikšmė</a:t>
            </a:r>
            <a:r>
              <a:rPr lang="lt-LT" b="0" i="0" dirty="0">
                <a:solidFill>
                  <a:srgbClr val="374151"/>
                </a:solidFill>
                <a:effectLst/>
                <a:latin typeface="Söhne"/>
              </a:rPr>
              <a:t>: galite tiesiogiai spausdinti objektą, kad pamatytumėte jo reikšmę. Pvz., </a:t>
            </a:r>
            <a:r>
              <a:rPr lang="lt-LT" b="0" i="0" dirty="0" err="1">
                <a:solidFill>
                  <a:srgbClr val="374151"/>
                </a:solidFill>
                <a:effectLst/>
                <a:latin typeface="Söhne"/>
              </a:rPr>
              <a:t>print</a:t>
            </a:r>
            <a:r>
              <a:rPr lang="lt-LT" b="0" i="0" dirty="0">
                <a:solidFill>
                  <a:srgbClr val="374151"/>
                </a:solidFill>
                <a:effectLst/>
                <a:latin typeface="Söhne"/>
              </a:rPr>
              <a:t>(pasisveikinimas) grąžins "Sveikas, pasauli".</a:t>
            </a:r>
          </a:p>
          <a:p>
            <a:pPr algn="l">
              <a:buFont typeface="+mj-lt"/>
              <a:buAutoNum type="arabicPeriod"/>
            </a:pPr>
            <a:r>
              <a:rPr lang="lt-LT" b="1" i="0" dirty="0">
                <a:solidFill>
                  <a:srgbClr val="374151"/>
                </a:solidFill>
                <a:effectLst/>
                <a:latin typeface="Söhne"/>
              </a:rPr>
              <a:t>Objekto metodai</a:t>
            </a:r>
            <a:r>
              <a:rPr lang="lt-LT" b="0" i="0" dirty="0">
                <a:solidFill>
                  <a:srgbClr val="374151"/>
                </a:solidFill>
                <a:effectLst/>
                <a:latin typeface="Söhne"/>
              </a:rPr>
              <a:t>: eilutės tipo objektai turi metodus, kurie leidžia manipuliuoti eilute. Pvz., </a:t>
            </a:r>
            <a:r>
              <a:rPr lang="lt-LT" b="0" i="0" dirty="0" err="1">
                <a:solidFill>
                  <a:srgbClr val="374151"/>
                </a:solidFill>
                <a:effectLst/>
                <a:latin typeface="Söhne"/>
              </a:rPr>
              <a:t>split</a:t>
            </a:r>
            <a:r>
              <a:rPr lang="lt-LT" b="0" i="0" dirty="0">
                <a:solidFill>
                  <a:srgbClr val="374151"/>
                </a:solidFill>
                <a:effectLst/>
                <a:latin typeface="Söhne"/>
              </a:rPr>
              <a:t>() metodas skaido eilutę į sąrašą, kuriame kiekvienas elementas yra atskiras žodis, o </a:t>
            </a:r>
            <a:r>
              <a:rPr lang="lt-LT" b="0" i="0" dirty="0" err="1">
                <a:solidFill>
                  <a:srgbClr val="374151"/>
                </a:solidFill>
                <a:effectLst/>
                <a:latin typeface="Söhne"/>
              </a:rPr>
              <a:t>upper</a:t>
            </a:r>
            <a:r>
              <a:rPr lang="lt-LT" b="0" i="0" dirty="0">
                <a:solidFill>
                  <a:srgbClr val="374151"/>
                </a:solidFill>
                <a:effectLst/>
                <a:latin typeface="Söhne"/>
              </a:rPr>
              <a:t>() metodas paverčia visus eilutės simbolius didžiosiomis raidėmis.</a:t>
            </a:r>
          </a:p>
          <a:p>
            <a:endParaRPr lang="lt-LT" dirty="0"/>
          </a:p>
          <a:p>
            <a:r>
              <a:rPr lang="lt-LT" dirty="0" err="1"/>
              <a:t>Python</a:t>
            </a:r>
            <a:r>
              <a:rPr lang="lt-LT" dirty="0"/>
              <a:t> eilutė yra simbolių seka. </a:t>
            </a:r>
            <a:r>
              <a:rPr lang="lt-LT" dirty="0" err="1"/>
              <a:t>Python</a:t>
            </a:r>
            <a:r>
              <a:rPr lang="lt-LT" dirty="0"/>
              <a:t> programoje eilutės yra </a:t>
            </a:r>
            <a:r>
              <a:rPr lang="lt-LT" dirty="0" err="1"/>
              <a:t>str</a:t>
            </a:r>
            <a:r>
              <a:rPr lang="lt-LT" dirty="0"/>
              <a:t> klasės objektai. Tai reiškia, kad jie turi tam tikras su jais susijusias savybes ir metodus, kuriuos galite naudoti. Išskaidykime jūsų pateiktą kodą:</a:t>
            </a:r>
          </a:p>
          <a:p>
            <a:r>
              <a:rPr lang="lt-LT" dirty="0"/>
              <a:t>pasisveikinimas = "Sveikas, pasauli": Čia jūs deklaruojate eilutės objektą, pavadintą pasisveikinimas su reikšme "Sveikas, pasauli".</a:t>
            </a:r>
          </a:p>
          <a:p>
            <a:r>
              <a:rPr lang="lt-LT" dirty="0" err="1"/>
              <a:t>print</a:t>
            </a:r>
            <a:r>
              <a:rPr lang="lt-LT" dirty="0"/>
              <a:t>(</a:t>
            </a:r>
            <a:r>
              <a:rPr lang="lt-LT" dirty="0" err="1"/>
              <a:t>type</a:t>
            </a:r>
            <a:r>
              <a:rPr lang="lt-LT" dirty="0"/>
              <a:t>(pasisveikinimas)): Ši kodo eilutė atspausdina pasisveikinimo objekto tipą. Išvestis &lt;</a:t>
            </a:r>
            <a:r>
              <a:rPr lang="lt-LT" dirty="0" err="1"/>
              <a:t>class</a:t>
            </a:r>
            <a:r>
              <a:rPr lang="lt-LT" dirty="0"/>
              <a:t> '</a:t>
            </a:r>
            <a:r>
              <a:rPr lang="lt-LT" dirty="0" err="1"/>
              <a:t>str</a:t>
            </a:r>
            <a:r>
              <a:rPr lang="lt-LT" dirty="0"/>
              <a:t>'&gt; nurodo, kad pasisveikinimas yra </a:t>
            </a:r>
            <a:r>
              <a:rPr lang="lt-LT" dirty="0" err="1"/>
              <a:t>str</a:t>
            </a:r>
            <a:r>
              <a:rPr lang="lt-LT" dirty="0"/>
              <a:t> klasės pavyzdys.</a:t>
            </a:r>
          </a:p>
          <a:p>
            <a:r>
              <a:rPr lang="lt-LT" dirty="0" err="1"/>
              <a:t>print</a:t>
            </a:r>
            <a:r>
              <a:rPr lang="lt-LT" dirty="0"/>
              <a:t>(</a:t>
            </a:r>
            <a:r>
              <a:rPr lang="lt-LT" dirty="0" err="1"/>
              <a:t>id</a:t>
            </a:r>
            <a:r>
              <a:rPr lang="lt-LT" dirty="0"/>
              <a:t>(pasisveikinimas)): Ši kodo eilutė atspausdina unikalų pasisveikinimo objekto identifikatorių. Šis identifikatorius yra būdas </a:t>
            </a:r>
            <a:r>
              <a:rPr lang="lt-LT" dirty="0" err="1"/>
              <a:t>Python</a:t>
            </a:r>
            <a:r>
              <a:rPr lang="lt-LT" dirty="0"/>
              <a:t> sekti objektą atmintyje.</a:t>
            </a:r>
          </a:p>
          <a:p>
            <a:r>
              <a:rPr lang="lt-LT" dirty="0" err="1"/>
              <a:t>print</a:t>
            </a:r>
            <a:r>
              <a:rPr lang="lt-LT" dirty="0"/>
              <a:t>(pasisveikinimas): Ši kodo eilutė tiesiog išspausdina pasisveikinimo objekto reikšmę, kuri yra "Sveikas, pasauli".</a:t>
            </a:r>
          </a:p>
          <a:p>
            <a:r>
              <a:rPr lang="lt-LT" dirty="0" err="1"/>
              <a:t>print</a:t>
            </a:r>
            <a:r>
              <a:rPr lang="lt-LT" dirty="0"/>
              <a:t>(</a:t>
            </a:r>
            <a:r>
              <a:rPr lang="lt-LT" dirty="0" err="1"/>
              <a:t>pasisveikinimas.split</a:t>
            </a:r>
            <a:r>
              <a:rPr lang="lt-LT" dirty="0"/>
              <a:t>()): </a:t>
            </a:r>
            <a:r>
              <a:rPr lang="lt-LT" dirty="0" err="1"/>
              <a:t>Split</a:t>
            </a:r>
            <a:r>
              <a:rPr lang="lt-LT" dirty="0"/>
              <a:t>() metodas yra </a:t>
            </a:r>
            <a:r>
              <a:rPr lang="lt-LT" dirty="0" err="1"/>
              <a:t>Python</a:t>
            </a:r>
            <a:r>
              <a:rPr lang="lt-LT" dirty="0"/>
              <a:t> integruotas metodas, kurį galite naudoti </a:t>
            </a:r>
            <a:r>
              <a:rPr lang="lt-LT" dirty="0" err="1"/>
              <a:t>str</a:t>
            </a:r>
            <a:r>
              <a:rPr lang="lt-LT" dirty="0"/>
              <a:t> objektuose. Jis padalija eilutę į žodžių sąrašą. Pagal numatytuosius nustatymus jis padalijamas kiekvienoje erdvėje. Šios kodo eilutės išvestis būtų ['Sveikas', 'pasauli'].</a:t>
            </a:r>
          </a:p>
          <a:p>
            <a:r>
              <a:rPr lang="lt-LT" dirty="0" err="1"/>
              <a:t>print</a:t>
            </a:r>
            <a:r>
              <a:rPr lang="lt-LT" dirty="0"/>
              <a:t>(</a:t>
            </a:r>
            <a:r>
              <a:rPr lang="lt-LT" dirty="0" err="1"/>
              <a:t>pasisveikinimas.upper</a:t>
            </a:r>
            <a:r>
              <a:rPr lang="lt-LT" dirty="0"/>
              <a:t>()): viršutinis() metodas yra dar vienas </a:t>
            </a:r>
            <a:r>
              <a:rPr lang="lt-LT" dirty="0" err="1"/>
              <a:t>Python</a:t>
            </a:r>
            <a:r>
              <a:rPr lang="lt-LT" dirty="0"/>
              <a:t> integruotas metodas, kurį galite naudoti </a:t>
            </a:r>
            <a:r>
              <a:rPr lang="lt-LT" dirty="0" err="1"/>
              <a:t>str</a:t>
            </a:r>
            <a:r>
              <a:rPr lang="lt-LT" dirty="0"/>
              <a:t> objektuose. Jis konvertuoja visus eilutės simbolius į didžiąsias raides. Šios kodo eilutės išvestis būtų SVEIKAS, PASAULI.</a:t>
            </a:r>
          </a:p>
          <a:p>
            <a:r>
              <a:rPr lang="lt-LT" dirty="0"/>
              <a:t>Visos šios operacijos parodo, kaip eilutė yra </a:t>
            </a:r>
            <a:r>
              <a:rPr lang="lt-LT" dirty="0" err="1"/>
              <a:t>Python</a:t>
            </a:r>
            <a:r>
              <a:rPr lang="lt-LT" dirty="0"/>
              <a:t> objektas ir kaip bet kuriame eilutės objekte galite naudoti metodus, susietus su </a:t>
            </a:r>
            <a:r>
              <a:rPr lang="lt-LT" dirty="0" err="1"/>
              <a:t>str</a:t>
            </a:r>
            <a:r>
              <a:rPr lang="lt-LT" dirty="0"/>
              <a:t> klase.</a:t>
            </a:r>
          </a:p>
          <a:p>
            <a:r>
              <a:rPr lang="lt-LT" dirty="0"/>
              <a:t>Tikiuosi, kad tai padės geriau suprasti eilutes kaip </a:t>
            </a:r>
            <a:r>
              <a:rPr lang="lt-LT" dirty="0" err="1"/>
              <a:t>Python</a:t>
            </a:r>
            <a:r>
              <a:rPr lang="lt-LT" dirty="0"/>
              <a:t> objektus. Jei turite daugiau klausimų, drąsiai klauskite!</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8</a:t>
            </a:fld>
            <a:endParaRPr lang="en-LT"/>
          </a:p>
        </p:txBody>
      </p:sp>
    </p:spTree>
    <p:extLst>
      <p:ext uri="{BB962C8B-B14F-4D97-AF65-F5344CB8AC3E}">
        <p14:creationId xmlns:p14="http://schemas.microsoft.com/office/powerpoint/2010/main" val="167345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43541"/>
                </a:solidFill>
                <a:effectLst/>
                <a:latin typeface="Söhne"/>
              </a:rPr>
              <a:t>Šioje prezentacijos dalyje kalbėsime apie objektų pridėjimą į sąrašą ir jų išėmimą iš jo </a:t>
            </a:r>
            <a:r>
              <a:rPr lang="lt-LT" b="0" i="0" dirty="0" err="1">
                <a:solidFill>
                  <a:srgbClr val="343541"/>
                </a:solidFill>
                <a:effectLst/>
                <a:latin typeface="Söhne"/>
              </a:rPr>
              <a:t>Python</a:t>
            </a:r>
            <a:r>
              <a:rPr lang="lt-LT" b="0" i="0" dirty="0">
                <a:solidFill>
                  <a:srgbClr val="343541"/>
                </a:solidFill>
                <a:effectLst/>
                <a:latin typeface="Söhne"/>
              </a:rPr>
              <a:t> programavimo kalboje.</a:t>
            </a:r>
          </a:p>
          <a:p>
            <a:pPr algn="l"/>
            <a:r>
              <a:rPr lang="lt-LT" b="0" i="0" dirty="0">
                <a:solidFill>
                  <a:srgbClr val="343541"/>
                </a:solidFill>
                <a:effectLst/>
                <a:latin typeface="Söhne"/>
              </a:rPr>
              <a:t>Pirmiausia, apibrėžkime klasę Kate, kurios objektai turi dvi savybes: spalva ir kojos. Šios savybės nustatomos kiekvienam Kate objektui per __</a:t>
            </a:r>
            <a:r>
              <a:rPr lang="lt-LT" b="0" i="0" dirty="0" err="1">
                <a:solidFill>
                  <a:srgbClr val="343541"/>
                </a:solidFill>
                <a:effectLst/>
                <a:latin typeface="Söhne"/>
              </a:rPr>
              <a:t>init</a:t>
            </a:r>
            <a:r>
              <a:rPr lang="lt-LT" b="0" i="0" dirty="0">
                <a:solidFill>
                  <a:srgbClr val="343541"/>
                </a:solidFill>
                <a:effectLst/>
                <a:latin typeface="Söhne"/>
              </a:rPr>
              <a:t>__ metodą, kuris yra specialus </a:t>
            </a:r>
            <a:r>
              <a:rPr lang="lt-LT" b="0" i="0" dirty="0" err="1">
                <a:solidFill>
                  <a:srgbClr val="343541"/>
                </a:solidFill>
                <a:effectLst/>
                <a:latin typeface="Söhne"/>
              </a:rPr>
              <a:t>Python</a:t>
            </a:r>
            <a:r>
              <a:rPr lang="lt-LT" b="0" i="0" dirty="0">
                <a:solidFill>
                  <a:srgbClr val="343541"/>
                </a:solidFill>
                <a:effectLst/>
                <a:latin typeface="Söhne"/>
              </a:rPr>
              <a:t> metodas, vadinamas konstruktoriumi. Jis yra iškviečiamas automatiškai kaskart, kai sukuriamas naujas objektas​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a:solidFill>
                  <a:srgbClr val="F22C3D"/>
                </a:solidFill>
                <a:effectLst/>
                <a:latin typeface="Söhne"/>
              </a:rPr>
              <a:t>Kate</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a:solidFill>
                  <a:srgbClr val="F22C3D"/>
                </a:solidFill>
                <a:effectLst/>
                <a:latin typeface="Söhne"/>
              </a:rPr>
              <a:t>__</a:t>
            </a:r>
            <a:r>
              <a:rPr lang="lt-LT" b="0" i="0" dirty="0" err="1">
                <a:solidFill>
                  <a:srgbClr val="F22C3D"/>
                </a:solidFill>
                <a:effectLst/>
                <a:latin typeface="Söhne"/>
              </a:rPr>
              <a:t>init</a:t>
            </a:r>
            <a:r>
              <a:rPr lang="lt-LT" b="0" i="0" dirty="0">
                <a:solidFill>
                  <a:srgbClr val="F22C3D"/>
                </a:solidFill>
                <a:effectLst/>
                <a:latin typeface="Söhne"/>
              </a:rPr>
              <a:t>__</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spalva, kojos): </a:t>
            </a:r>
            <a:r>
              <a:rPr lang="lt-LT" b="0" i="0" dirty="0" err="1">
                <a:solidFill>
                  <a:srgbClr val="343541"/>
                </a:solidFill>
                <a:effectLst/>
                <a:latin typeface="Söhne"/>
              </a:rPr>
              <a:t>self.spalva</a:t>
            </a:r>
            <a:r>
              <a:rPr lang="lt-LT" b="0" i="0" dirty="0">
                <a:solidFill>
                  <a:srgbClr val="343541"/>
                </a:solidFill>
                <a:effectLst/>
                <a:latin typeface="Söhne"/>
              </a:rPr>
              <a:t> = spalva </a:t>
            </a:r>
            <a:r>
              <a:rPr lang="lt-LT" b="0" i="0" dirty="0" err="1">
                <a:solidFill>
                  <a:srgbClr val="343541"/>
                </a:solidFill>
                <a:effectLst/>
                <a:latin typeface="Söhne"/>
              </a:rPr>
              <a:t>self.kojos</a:t>
            </a:r>
            <a:r>
              <a:rPr lang="lt-LT" b="0" i="0" dirty="0">
                <a:solidFill>
                  <a:srgbClr val="343541"/>
                </a:solidFill>
                <a:effectLst/>
                <a:latin typeface="Söhne"/>
              </a:rPr>
              <a:t> = kojos </a:t>
            </a:r>
          </a:p>
          <a:p>
            <a:pPr algn="l"/>
            <a:endParaRPr lang="lt-LT" b="0" i="0" dirty="0">
              <a:solidFill>
                <a:srgbClr val="343541"/>
              </a:solidFill>
              <a:effectLst/>
              <a:latin typeface="Söhne"/>
            </a:endParaRPr>
          </a:p>
          <a:p>
            <a:pPr algn="l"/>
            <a:r>
              <a:rPr lang="lt-LT" b="0" i="0" dirty="0">
                <a:solidFill>
                  <a:srgbClr val="343541"/>
                </a:solidFill>
                <a:effectLst/>
                <a:latin typeface="Söhne"/>
              </a:rPr>
              <a:t>Čia </a:t>
            </a:r>
            <a:r>
              <a:rPr lang="lt-LT" b="0" i="0" dirty="0" err="1">
                <a:solidFill>
                  <a:srgbClr val="343541"/>
                </a:solidFill>
                <a:effectLst/>
                <a:latin typeface="Söhne"/>
              </a:rPr>
              <a:t>self</a:t>
            </a:r>
            <a:r>
              <a:rPr lang="lt-LT" b="0" i="0" dirty="0">
                <a:solidFill>
                  <a:srgbClr val="343541"/>
                </a:solidFill>
                <a:effectLst/>
                <a:latin typeface="Söhne"/>
              </a:rPr>
              <a:t> yra argumentas, kuris nurodo į objektą, kurį ką tik sukūrėme. spalva ir kojos yra parametrai, kuriuos perduodame sukuriant objektą, ir jie nustato atitinkamas savybes naujajam objektui​</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a:solidFill>
                  <a:srgbClr val="343541"/>
                </a:solidFill>
                <a:effectLst/>
                <a:latin typeface="Söhne"/>
              </a:rPr>
              <a:t>Toliau sukurkime tuščią sąrašą kates, kuriame saugosime mūsų Kate objektus.</a:t>
            </a:r>
          </a:p>
          <a:p>
            <a:pPr algn="l"/>
            <a:r>
              <a:rPr lang="lt-LT" b="0" i="0" dirty="0">
                <a:solidFill>
                  <a:srgbClr val="343541"/>
                </a:solidFill>
                <a:effectLst/>
                <a:latin typeface="Söhne"/>
              </a:rPr>
              <a:t>kates = [] </a:t>
            </a:r>
          </a:p>
          <a:p>
            <a:pPr algn="l"/>
            <a:endParaRPr lang="lt-LT" b="0" i="0" dirty="0">
              <a:solidFill>
                <a:srgbClr val="343541"/>
              </a:solidFill>
              <a:effectLst/>
              <a:latin typeface="Söhne"/>
            </a:endParaRPr>
          </a:p>
          <a:p>
            <a:pPr algn="l"/>
            <a:r>
              <a:rPr lang="lt-LT" b="0" i="0" dirty="0">
                <a:solidFill>
                  <a:srgbClr val="343541"/>
                </a:solidFill>
                <a:effectLst/>
                <a:latin typeface="Söhne"/>
              </a:rPr>
              <a:t>\Dabar sukurkime tris Kate objektus su skirtingomis spalvomis, bet visi su 4 kojomis.</a:t>
            </a:r>
          </a:p>
          <a:p>
            <a:pPr algn="l"/>
            <a:r>
              <a:rPr lang="lt-LT" b="0" i="0" dirty="0">
                <a:solidFill>
                  <a:srgbClr val="343541"/>
                </a:solidFill>
                <a:effectLst/>
                <a:latin typeface="Söhne"/>
              </a:rPr>
              <a:t>kate1 = Kate(</a:t>
            </a:r>
            <a:r>
              <a:rPr lang="lt-LT" b="0" i="0" dirty="0">
                <a:solidFill>
                  <a:srgbClr val="00A67D"/>
                </a:solidFill>
                <a:effectLst/>
                <a:latin typeface="Söhne"/>
              </a:rPr>
              <a:t>"Juoda"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kate2 = Kate(</a:t>
            </a:r>
            <a:r>
              <a:rPr lang="lt-LT" b="0" i="0" dirty="0">
                <a:solidFill>
                  <a:srgbClr val="00A67D"/>
                </a:solidFill>
                <a:effectLst/>
                <a:latin typeface="Söhne"/>
              </a:rPr>
              <a:t>"Balta"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kate3 = Kate(</a:t>
            </a:r>
            <a:r>
              <a:rPr lang="lt-LT" b="0" i="0" dirty="0">
                <a:solidFill>
                  <a:srgbClr val="00A67D"/>
                </a:solidFill>
                <a:effectLst/>
                <a:latin typeface="Söhne"/>
              </a:rPr>
              <a:t>"Pilka"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Pridėkime šiuos objektus į kates sąrašą naudojant </a:t>
            </a:r>
            <a:r>
              <a:rPr lang="lt-LT" b="0" i="0" dirty="0" err="1">
                <a:solidFill>
                  <a:srgbClr val="343541"/>
                </a:solidFill>
                <a:effectLst/>
                <a:latin typeface="Söhne"/>
              </a:rPr>
              <a:t>append</a:t>
            </a:r>
            <a:r>
              <a:rPr lang="lt-LT" b="0" i="0" dirty="0">
                <a:solidFill>
                  <a:srgbClr val="343541"/>
                </a:solidFill>
                <a:effectLst/>
                <a:latin typeface="Söhne"/>
              </a:rPr>
              <a:t> metodą. </a:t>
            </a:r>
            <a:r>
              <a:rPr lang="lt-LT" b="0" i="0" dirty="0" err="1">
                <a:solidFill>
                  <a:srgbClr val="343541"/>
                </a:solidFill>
                <a:effectLst/>
                <a:latin typeface="Söhne"/>
              </a:rPr>
              <a:t>append</a:t>
            </a:r>
            <a:r>
              <a:rPr lang="lt-LT" b="0" i="0" dirty="0">
                <a:solidFill>
                  <a:srgbClr val="343541"/>
                </a:solidFill>
                <a:effectLst/>
                <a:latin typeface="Söhne"/>
              </a:rPr>
              <a:t> yra </a:t>
            </a:r>
            <a:r>
              <a:rPr lang="lt-LT" b="0" i="0" dirty="0" err="1">
                <a:solidFill>
                  <a:srgbClr val="343541"/>
                </a:solidFill>
                <a:effectLst/>
                <a:latin typeface="Söhne"/>
              </a:rPr>
              <a:t>Python</a:t>
            </a:r>
            <a:r>
              <a:rPr lang="lt-LT" b="0" i="0" dirty="0">
                <a:solidFill>
                  <a:srgbClr val="343541"/>
                </a:solidFill>
                <a:effectLst/>
                <a:latin typeface="Söhne"/>
              </a:rPr>
              <a:t> sąrašo metodas, kuris leidžia pridėti elementą prie sąrašo galo.</a:t>
            </a:r>
          </a:p>
          <a:p>
            <a:pPr algn="l"/>
            <a:r>
              <a:rPr lang="lt-LT" b="0" i="0" dirty="0" err="1">
                <a:solidFill>
                  <a:srgbClr val="343541"/>
                </a:solidFill>
                <a:effectLst/>
                <a:latin typeface="Söhne"/>
              </a:rPr>
              <a:t>kates.append</a:t>
            </a:r>
            <a:r>
              <a:rPr lang="lt-LT" b="0" i="0" dirty="0">
                <a:solidFill>
                  <a:srgbClr val="343541"/>
                </a:solidFill>
                <a:effectLst/>
                <a:latin typeface="Söhne"/>
              </a:rPr>
              <a:t>(kate1) </a:t>
            </a:r>
            <a:r>
              <a:rPr lang="lt-LT" b="0" i="0" dirty="0" err="1">
                <a:solidFill>
                  <a:srgbClr val="343541"/>
                </a:solidFill>
                <a:effectLst/>
                <a:latin typeface="Söhne"/>
              </a:rPr>
              <a:t>kates.append</a:t>
            </a:r>
            <a:r>
              <a:rPr lang="lt-LT" b="0" i="0" dirty="0">
                <a:solidFill>
                  <a:srgbClr val="343541"/>
                </a:solidFill>
                <a:effectLst/>
                <a:latin typeface="Söhne"/>
              </a:rPr>
              <a:t>(kate2) </a:t>
            </a:r>
            <a:r>
              <a:rPr lang="lt-LT" b="0" i="0" dirty="0" err="1">
                <a:solidFill>
                  <a:srgbClr val="343541"/>
                </a:solidFill>
                <a:effectLst/>
                <a:latin typeface="Söhne"/>
              </a:rPr>
              <a:t>kates.append</a:t>
            </a:r>
            <a:r>
              <a:rPr lang="lt-LT" b="0" i="0" dirty="0">
                <a:solidFill>
                  <a:srgbClr val="343541"/>
                </a:solidFill>
                <a:effectLst/>
                <a:latin typeface="Söhne"/>
              </a:rPr>
              <a:t>(kate3) </a:t>
            </a:r>
          </a:p>
          <a:p>
            <a:pPr algn="l"/>
            <a:endParaRPr lang="lt-LT" b="0" i="0" dirty="0">
              <a:solidFill>
                <a:srgbClr val="343541"/>
              </a:solidFill>
              <a:effectLst/>
              <a:latin typeface="Söhne"/>
            </a:endParaRPr>
          </a:p>
          <a:p>
            <a:pPr algn="l"/>
            <a:r>
              <a:rPr lang="lt-LT" b="0" i="0" dirty="0">
                <a:solidFill>
                  <a:srgbClr val="343541"/>
                </a:solidFill>
                <a:effectLst/>
                <a:latin typeface="Söhne"/>
              </a:rPr>
              <a:t>Galiausiai, norėdami atspausdinti spalvą ir kojų skaičių kiekvienai katei, galime naudoti </a:t>
            </a:r>
            <a:r>
              <a:rPr lang="lt-LT" b="0" i="0" dirty="0" err="1">
                <a:solidFill>
                  <a:srgbClr val="343541"/>
                </a:solidFill>
                <a:effectLst/>
                <a:latin typeface="Söhne"/>
              </a:rPr>
              <a:t>for</a:t>
            </a:r>
            <a:r>
              <a:rPr lang="lt-LT" b="0" i="0" dirty="0">
                <a:solidFill>
                  <a:srgbClr val="343541"/>
                </a:solidFill>
                <a:effectLst/>
                <a:latin typeface="Söhne"/>
              </a:rPr>
              <a:t> ciklą, kad eitume pro visus kates sąrašo elementus.</a:t>
            </a:r>
          </a:p>
          <a:p>
            <a:pPr algn="l"/>
            <a:r>
              <a:rPr lang="lt-LT" b="0" i="0" dirty="0" err="1">
                <a:solidFill>
                  <a:srgbClr val="2E95D3"/>
                </a:solidFill>
                <a:effectLst/>
                <a:latin typeface="Söhne"/>
              </a:rPr>
              <a:t>for</a:t>
            </a:r>
            <a:r>
              <a:rPr lang="lt-LT" b="0" i="0" dirty="0">
                <a:solidFill>
                  <a:srgbClr val="343541"/>
                </a:solidFill>
                <a:effectLst/>
                <a:latin typeface="Söhne"/>
              </a:rPr>
              <a:t> kate </a:t>
            </a:r>
            <a:r>
              <a:rPr lang="lt-LT" b="0" i="0" dirty="0" err="1">
                <a:solidFill>
                  <a:srgbClr val="2E95D3"/>
                </a:solidFill>
                <a:effectLst/>
                <a:latin typeface="Söhne"/>
              </a:rPr>
              <a:t>in</a:t>
            </a:r>
            <a:r>
              <a:rPr lang="lt-LT" b="0" i="0" dirty="0">
                <a:solidFill>
                  <a:srgbClr val="343541"/>
                </a:solidFill>
                <a:effectLst/>
                <a:latin typeface="Söhne"/>
              </a:rPr>
              <a:t> kates: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err="1">
                <a:solidFill>
                  <a:srgbClr val="343541"/>
                </a:solidFill>
                <a:effectLst/>
                <a:latin typeface="Söhne"/>
              </a:rPr>
              <a:t>kate.spalva</a:t>
            </a:r>
            <a:r>
              <a:rPr lang="lt-LT" b="0" i="0" dirty="0">
                <a:solidFill>
                  <a:srgbClr val="343541"/>
                </a:solidFill>
                <a:effectLst/>
                <a:latin typeface="Söhne"/>
              </a:rPr>
              <a:t>, </a:t>
            </a:r>
            <a:r>
              <a:rPr lang="lt-LT" b="0" i="0" dirty="0" err="1">
                <a:solidFill>
                  <a:srgbClr val="343541"/>
                </a:solidFill>
                <a:effectLst/>
                <a:latin typeface="Söhne"/>
              </a:rPr>
              <a:t>kate.kojos</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Šis kodas atspausdins kiekvienos kates spalvą ir kojų skaičių. Šiuo atveju, visos katės turi 4 kojas, bet skirtingas spalvas: juodą, baltą ir pilką.</a:t>
            </a:r>
          </a:p>
          <a:p>
            <a:pPr algn="l"/>
            <a:r>
              <a:rPr lang="lt-LT" b="0" i="0" dirty="0">
                <a:solidFill>
                  <a:srgbClr val="343541"/>
                </a:solidFill>
                <a:effectLst/>
                <a:latin typeface="Söhne"/>
              </a:rPr>
              <a:t>Šiame kode naudojame objektų orientuotą programavimą, kuris leidžia mums kurti sudėtingesnes ir geriau</a:t>
            </a:r>
          </a:p>
          <a:p>
            <a:pPr algn="l"/>
            <a:r>
              <a:rPr lang="lt-LT" b="0" i="0" dirty="0">
                <a:solidFill>
                  <a:srgbClr val="343541"/>
                </a:solidFill>
                <a:effectLst/>
                <a:latin typeface="Söhne"/>
              </a:rPr>
              <a:t>organizuotas struktūras. "Kate" yra klasė, o "kate1", "kate2", ir "kate3" yra šios klasės objektai. Klasė yra šablonas arba modelis, pagal kurį sukuriami objektai. Objektai yra konkretūs klasės egzemplioriai, kuriuose saugomi duomenys (tokių kaip "spalva" ir "kojos") ir metodai (tokių kaip "</a:t>
            </a:r>
            <a:r>
              <a:rPr lang="lt-LT" b="1" i="0" dirty="0" err="1">
                <a:solidFill>
                  <a:srgbClr val="343541"/>
                </a:solidFill>
                <a:effectLst/>
                <a:latin typeface="Söhne"/>
              </a:rPr>
              <a:t>init</a:t>
            </a:r>
            <a:r>
              <a:rPr lang="lt-LT" b="0" i="0" dirty="0">
                <a:solidFill>
                  <a:srgbClr val="343541"/>
                </a:solidFill>
                <a:effectLst/>
                <a:latin typeface="Söhne"/>
              </a:rPr>
              <a:t>"), kurie leidžia mums manipuliuoti tais duomenimis​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Jei norite pašalinti objektą iš sąrašo, galite naudoti </a:t>
            </a:r>
            <a:r>
              <a:rPr lang="lt-LT" b="0" i="0" dirty="0" err="1">
                <a:solidFill>
                  <a:srgbClr val="343541"/>
                </a:solidFill>
                <a:effectLst/>
                <a:latin typeface="Söhne"/>
              </a:rPr>
              <a:t>remove</a:t>
            </a:r>
            <a:r>
              <a:rPr lang="lt-LT" b="0" i="0" dirty="0">
                <a:solidFill>
                  <a:srgbClr val="343541"/>
                </a:solidFill>
                <a:effectLst/>
                <a:latin typeface="Söhne"/>
              </a:rPr>
              <a:t> metodą, kuris pašalina pirmąjį atitinkamą elementą iš sąrašo, arba </a:t>
            </a:r>
            <a:r>
              <a:rPr lang="lt-LT" b="0" i="0" dirty="0" err="1">
                <a:solidFill>
                  <a:srgbClr val="343541"/>
                </a:solidFill>
                <a:effectLst/>
                <a:latin typeface="Söhne"/>
              </a:rPr>
              <a:t>pop</a:t>
            </a:r>
            <a:r>
              <a:rPr lang="lt-LT" b="0" i="0" dirty="0">
                <a:solidFill>
                  <a:srgbClr val="343541"/>
                </a:solidFill>
                <a:effectLst/>
                <a:latin typeface="Söhne"/>
              </a:rPr>
              <a:t> metodą, kuris pašalina ir grąžina elementą iš sąrašo pagal nurodytą indeksą. Jei indeksas nenurodytas, </a:t>
            </a:r>
            <a:r>
              <a:rPr lang="lt-LT" b="0" i="0" dirty="0" err="1">
                <a:solidFill>
                  <a:srgbClr val="343541"/>
                </a:solidFill>
                <a:effectLst/>
                <a:latin typeface="Söhne"/>
              </a:rPr>
              <a:t>pop</a:t>
            </a:r>
            <a:r>
              <a:rPr lang="lt-LT" b="0" i="0" dirty="0">
                <a:solidFill>
                  <a:srgbClr val="343541"/>
                </a:solidFill>
                <a:effectLst/>
                <a:latin typeface="Söhne"/>
              </a:rPr>
              <a:t> pašalina ir grąžina paskutinį sąrašo elementą.</a:t>
            </a:r>
          </a:p>
          <a:p>
            <a:pPr algn="l"/>
            <a:r>
              <a:rPr lang="lt-LT" b="0" i="0" dirty="0">
                <a:solidFill>
                  <a:srgbClr val="343541"/>
                </a:solidFill>
                <a:effectLst/>
                <a:latin typeface="Söhne"/>
              </a:rPr>
              <a:t>Pavyzdžiui, norint pašalinti "kate1" iš "kates" sąrašo, galite naudoti šį kodą:</a:t>
            </a:r>
          </a:p>
          <a:p>
            <a:pPr algn="l"/>
            <a:r>
              <a:rPr lang="lt-LT" b="0" i="0" dirty="0" err="1">
                <a:solidFill>
                  <a:srgbClr val="343541"/>
                </a:solidFill>
                <a:effectLst/>
                <a:latin typeface="Söhne"/>
              </a:rPr>
              <a:t>kates.remove</a:t>
            </a:r>
            <a:r>
              <a:rPr lang="lt-LT" b="0" i="0" dirty="0">
                <a:solidFill>
                  <a:srgbClr val="343541"/>
                </a:solidFill>
                <a:effectLst/>
                <a:latin typeface="Söhne"/>
              </a:rPr>
              <a:t>(kate1) </a:t>
            </a:r>
          </a:p>
          <a:p>
            <a:pPr algn="l"/>
            <a:endParaRPr lang="lt-LT" b="0" i="0" dirty="0">
              <a:solidFill>
                <a:srgbClr val="343541"/>
              </a:solidFill>
              <a:effectLst/>
              <a:latin typeface="Söhne"/>
            </a:endParaRPr>
          </a:p>
          <a:p>
            <a:pPr algn="l"/>
            <a:r>
              <a:rPr lang="lt-LT" b="0" i="0" dirty="0">
                <a:solidFill>
                  <a:srgbClr val="343541"/>
                </a:solidFill>
                <a:effectLst/>
                <a:latin typeface="Söhne"/>
              </a:rPr>
              <a:t>O šis kodas pašalins ir grąžins paskutinę katę iš sąrašo:</a:t>
            </a:r>
          </a:p>
          <a:p>
            <a:pPr algn="l"/>
            <a:r>
              <a:rPr lang="lt-LT" b="0" i="0" dirty="0" err="1">
                <a:solidFill>
                  <a:srgbClr val="343541"/>
                </a:solidFill>
                <a:effectLst/>
                <a:latin typeface="Söhne"/>
              </a:rPr>
              <a:t>paskutine_kate</a:t>
            </a:r>
            <a:r>
              <a:rPr lang="lt-LT" b="0" i="0" dirty="0">
                <a:solidFill>
                  <a:srgbClr val="343541"/>
                </a:solidFill>
                <a:effectLst/>
                <a:latin typeface="Söhne"/>
              </a:rPr>
              <a:t> = </a:t>
            </a:r>
            <a:r>
              <a:rPr lang="lt-LT" b="0" i="0" dirty="0" err="1">
                <a:solidFill>
                  <a:srgbClr val="343541"/>
                </a:solidFill>
                <a:effectLst/>
                <a:latin typeface="Söhne"/>
              </a:rPr>
              <a:t>kates.pop</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Tai yra pagrindai, kaip naudoti </a:t>
            </a:r>
            <a:r>
              <a:rPr lang="lt-LT" b="0" i="0" dirty="0" err="1">
                <a:solidFill>
                  <a:srgbClr val="343541"/>
                </a:solidFill>
                <a:effectLst/>
                <a:latin typeface="Söhne"/>
              </a:rPr>
              <a:t>Python</a:t>
            </a:r>
            <a:r>
              <a:rPr lang="lt-LT" b="0" i="0" dirty="0">
                <a:solidFill>
                  <a:srgbClr val="343541"/>
                </a:solidFill>
                <a:effectLst/>
                <a:latin typeface="Söhne"/>
              </a:rPr>
              <a:t> sąrašus objektų pridėjimui ir pašalinimui. Sąrašai yra labai lankstūs ir galingi </a:t>
            </a:r>
            <a:r>
              <a:rPr lang="lt-LT" b="0" i="0" dirty="0" err="1">
                <a:solidFill>
                  <a:srgbClr val="343541"/>
                </a:solidFill>
                <a:effectLst/>
                <a:latin typeface="Söhne"/>
              </a:rPr>
              <a:t>Python</a:t>
            </a:r>
            <a:r>
              <a:rPr lang="lt-LT" b="0" i="0" dirty="0">
                <a:solidFill>
                  <a:srgbClr val="343541"/>
                </a:solidFill>
                <a:effectLst/>
                <a:latin typeface="Söhne"/>
              </a:rPr>
              <a:t> struktūros, kurios leidžia mums saugoti ir manipuliuoti duomenimis.</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9</a:t>
            </a:fld>
            <a:endParaRPr lang="en-LT"/>
          </a:p>
        </p:txBody>
      </p:sp>
    </p:spTree>
    <p:extLst>
      <p:ext uri="{BB962C8B-B14F-4D97-AF65-F5344CB8AC3E}">
        <p14:creationId xmlns:p14="http://schemas.microsoft.com/office/powerpoint/2010/main" val="427129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YfleC1nWM6A" TargetMode="Externa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5</a:t>
            </a:r>
            <a:r>
              <a:rPr lang="lt-LT" sz="4400" b="1" strike="noStrike" spc="-1" dirty="0">
                <a:solidFill>
                  <a:srgbClr val="000000"/>
                </a:solidFill>
                <a:latin typeface="Arial"/>
                <a:ea typeface="Arial"/>
              </a:rPr>
              <a:t> paskaita.</a:t>
            </a:r>
            <a:br>
              <a:rPr dirty="0"/>
            </a:br>
            <a:r>
              <a:rPr lang="lt-LT" sz="4400" b="1" spc="-1" dirty="0">
                <a:solidFill>
                  <a:srgbClr val="000000"/>
                </a:solidFill>
                <a:latin typeface="Arial"/>
              </a:rPr>
              <a:t>Objektinis programavimas (1 dalis), klasės.</a:t>
            </a:r>
            <a:endParaRPr lang="lt-LT" sz="4400" b="0" strike="noStrike" spc="-1" dirty="0">
              <a:latin typeface="Arial"/>
            </a:endParaRPr>
          </a:p>
        </p:txBody>
      </p:sp>
      <p:sp>
        <p:nvSpPr>
          <p:cNvPr id="229" name="CustomShape 3"/>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9920160" y="406080"/>
            <a:ext cx="1951920" cy="1951920"/>
          </a:xfrm>
          <a:prstGeom prst="rect">
            <a:avLst/>
          </a:prstGeom>
          <a:ln>
            <a:noFill/>
          </a:ln>
        </p:spPr>
      </p:pic>
      <p:sp>
        <p:nvSpPr>
          <p:cNvPr id="2" name="TextBox 1">
            <a:extLst>
              <a:ext uri="{FF2B5EF4-FFF2-40B4-BE49-F238E27FC236}">
                <a16:creationId xmlns:a16="http://schemas.microsoft.com/office/drawing/2014/main" id="{D0FEC8F6-71CE-9A2F-7493-692714A9B153}"/>
              </a:ext>
            </a:extLst>
          </p:cNvPr>
          <p:cNvSpPr txBox="1"/>
          <p:nvPr/>
        </p:nvSpPr>
        <p:spPr>
          <a:xfrm>
            <a:off x="3273120" y="5939336"/>
            <a:ext cx="3298082" cy="338554"/>
          </a:xfrm>
          <a:prstGeom prst="rect">
            <a:avLst/>
          </a:prstGeom>
          <a:noFill/>
        </p:spPr>
        <p:txBody>
          <a:bodyPr wrap="none" rtlCol="0">
            <a:spAutoFit/>
          </a:bodyPr>
          <a:lstStyle/>
          <a:p>
            <a:r>
              <a:rPr lang="en-LT" sz="1600"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Kad nereikėtų taip kartotis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 email&#10;&#10;Description automatically generated">
            <a:extLst>
              <a:ext uri="{FF2B5EF4-FFF2-40B4-BE49-F238E27FC236}">
                <a16:creationId xmlns:a16="http://schemas.microsoft.com/office/drawing/2014/main" id="{B2E15816-CA16-4FBD-9CD7-BDC9C75D961B}"/>
              </a:ext>
            </a:extLst>
          </p:cNvPr>
          <p:cNvPicPr>
            <a:picLocks noChangeAspect="1"/>
          </p:cNvPicPr>
          <p:nvPr/>
        </p:nvPicPr>
        <p:blipFill>
          <a:blip r:embed="rId3"/>
          <a:stretch>
            <a:fillRect/>
          </a:stretch>
        </p:blipFill>
        <p:spPr>
          <a:xfrm>
            <a:off x="354957" y="1775672"/>
            <a:ext cx="5135299" cy="3885390"/>
          </a:xfrm>
          <a:prstGeom prst="rect">
            <a:avLst/>
          </a:prstGeom>
        </p:spPr>
      </p:pic>
      <p:sp>
        <p:nvSpPr>
          <p:cNvPr id="3" name="TextBox 2">
            <a:extLst>
              <a:ext uri="{FF2B5EF4-FFF2-40B4-BE49-F238E27FC236}">
                <a16:creationId xmlns:a16="http://schemas.microsoft.com/office/drawing/2014/main" id="{39FD07DD-17DC-6EA7-4AC6-8A209B861D8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371904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klasę Sakinys, kuri turi savybę tekstas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 tekstą atbulai</a:t>
            </a:r>
            <a:endParaRPr lang="lt-LT" dirty="0"/>
          </a:p>
          <a:p>
            <a:pPr marL="285750" indent="-285750">
              <a:buFont typeface="Arial"/>
              <a:buChar char="•"/>
            </a:pPr>
            <a:r>
              <a:rPr lang="lt-LT" sz="1600" spc="-1" dirty="0">
                <a:ea typeface="+mn-lt"/>
                <a:cs typeface="+mn-lt"/>
              </a:rPr>
              <a:t>Gražina tekstą mažosiomis raidėmis</a:t>
            </a:r>
            <a:endParaRPr lang="lt-LT" dirty="0"/>
          </a:p>
          <a:p>
            <a:pPr marL="285750" indent="-285750">
              <a:buFont typeface="Arial"/>
              <a:buChar char="•"/>
            </a:pPr>
            <a:r>
              <a:rPr lang="lt-LT" sz="1600" spc="-1" dirty="0">
                <a:ea typeface="+mn-lt"/>
                <a:cs typeface="+mn-lt"/>
              </a:rPr>
              <a:t>Gražina tekstą didžiosiomis raidėmis</a:t>
            </a:r>
            <a:endParaRPr lang="lt-LT" dirty="0"/>
          </a:p>
          <a:p>
            <a:pPr marL="285750" indent="-285750">
              <a:buFont typeface="Arial"/>
              <a:buChar char="•"/>
            </a:pPr>
            <a:r>
              <a:rPr lang="lt-LT" sz="1600" spc="-1" dirty="0">
                <a:ea typeface="+mn-lt"/>
                <a:cs typeface="+mn-lt"/>
              </a:rPr>
              <a:t>Gražina žodį pagal nurodytą eilės numerį</a:t>
            </a:r>
            <a:endParaRPr lang="lt-LT" dirty="0"/>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tekste </a:t>
            </a:r>
            <a:r>
              <a:rPr lang="lt-LT" sz="1600" b="0" strike="noStrike" spc="-1" dirty="0">
                <a:ea typeface="+mn-lt"/>
                <a:cs typeface="+mn-lt"/>
              </a:rPr>
              <a:t>yra </a:t>
            </a:r>
            <a:r>
              <a:rPr lang="lt-LT" sz="1600" spc="-1" dirty="0">
                <a:ea typeface="+mn-lt"/>
                <a:cs typeface="+mn-lt"/>
              </a:rPr>
              <a:t>nurodytų simbolių arba </a:t>
            </a:r>
            <a:r>
              <a:rPr lang="lt-LT" sz="1600" b="0" strike="noStrike" spc="-1" dirty="0">
                <a:ea typeface="+mn-lt"/>
                <a:cs typeface="+mn-lt"/>
              </a:rPr>
              <a:t>žodžių</a:t>
            </a:r>
            <a:endParaRPr lang="lt-LT" dirty="0">
              <a:ea typeface="+mn-lt"/>
              <a:cs typeface="+mn-lt"/>
            </a:endParaRPr>
          </a:p>
          <a:p>
            <a:pPr marL="285750" indent="-285750">
              <a:buFont typeface="Arial"/>
              <a:buChar char="•"/>
            </a:pPr>
            <a:r>
              <a:rPr lang="lt-LT" sz="1600" b="0" strike="noStrike" spc="-1" dirty="0">
                <a:ea typeface="+mn-lt"/>
                <a:cs typeface="+mn-lt"/>
              </a:rPr>
              <a:t>Gražina</a:t>
            </a:r>
            <a:r>
              <a:rPr lang="lt-LT" sz="1600" spc="-1" dirty="0">
                <a:ea typeface="+mn-lt"/>
                <a:cs typeface="+mn-lt"/>
              </a:rPr>
              <a:t> tekstą su pakeistu nurodytu žodžiu arba simboliu</a:t>
            </a:r>
            <a:endParaRPr lang="lt-LT" dirty="0"/>
          </a:p>
          <a:p>
            <a:pPr marL="285750" indent="-285750">
              <a:buFont typeface="Arial"/>
              <a:buChar char="•"/>
            </a:pPr>
            <a:r>
              <a:rPr lang="lt-LT" sz="1600" b="0" strike="noStrike" spc="-1" dirty="0">
                <a:ea typeface="+mn-lt"/>
                <a:cs typeface="+mn-lt"/>
              </a:rPr>
              <a:t>Atspausdina, kiek </a:t>
            </a:r>
            <a:r>
              <a:rPr lang="lt-LT" sz="1600" spc="-1" dirty="0">
                <a:ea typeface="+mn-lt"/>
                <a:cs typeface="+mn-lt"/>
              </a:rPr>
              <a:t>sakinyje yra žodžių</a:t>
            </a:r>
            <a:r>
              <a:rPr lang="lt-LT" sz="1600" b="0" strike="noStrike" spc="-1" dirty="0">
                <a:ea typeface="+mn-lt"/>
                <a:cs typeface="+mn-lt"/>
              </a:rPr>
              <a:t>, </a:t>
            </a:r>
            <a:r>
              <a:rPr lang="lt-LT" sz="1600" spc="-1" dirty="0">
                <a:ea typeface="+mn-lt"/>
                <a:cs typeface="+mn-lt"/>
              </a:rPr>
              <a:t>skaičių</a:t>
            </a:r>
            <a:r>
              <a:rPr lang="lt-LT" sz="1600" b="0" strike="noStrike" spc="-1" dirty="0">
                <a:ea typeface="+mn-lt"/>
                <a:cs typeface="+mn-lt"/>
              </a:rPr>
              <a:t>, </a:t>
            </a:r>
            <a:r>
              <a:rPr lang="lt-LT" sz="1600" spc="-1" dirty="0">
                <a:ea typeface="+mn-lt"/>
                <a:cs typeface="+mn-lt"/>
              </a:rPr>
              <a:t>didžiųjų ir mažųjų raidžių</a:t>
            </a:r>
            <a:endParaRPr lang="lt-LT" dirty="0"/>
          </a:p>
          <a:p>
            <a:r>
              <a:rPr lang="lt-LT" sz="1600" spc="-1" dirty="0">
                <a:ea typeface="+mn-lt"/>
                <a:cs typeface="+mn-lt"/>
              </a:rPr>
              <a:t>Susikurti kelis klasės objektus ir išbandyti visus metodus</a:t>
            </a:r>
            <a:endParaRPr lang="lt-LT" dirty="0"/>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8AAC5269-D37B-7B5C-B3E7-F2191C6B3B56}"/>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2</a:t>
              </a:r>
              <a:endParaRPr lang="lt-LT" sz="1600" b="0" strike="noStrike" spc="-1" dirty="0">
                <a:latin typeface="Arial"/>
              </a:endParaRPr>
            </a:p>
          </p:txBody>
        </p:sp>
      </p:grpSp>
      <p:pic>
        <p:nvPicPr>
          <p:cNvPr id="309" name="Picture Placeholder 2"/>
          <p:cNvPicPr/>
          <p:nvPr/>
        </p:nvPicPr>
        <p:blipFill>
          <a:blip r:embed="rId3"/>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klasę Sukaktis, kuri turėtų savybę data (galima atskirai įvesti metus, mėnesius ir kt.)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nuo įvestos sukakties praėjo metų, savaičių, dienų, valandų, minučių, sekundžių</a:t>
            </a:r>
            <a:endParaRPr lang="lt-LT" dirty="0"/>
          </a:p>
          <a:p>
            <a:pPr marL="285750" indent="-285750">
              <a:buFont typeface="Arial"/>
              <a:buChar char="•"/>
            </a:pPr>
            <a:r>
              <a:rPr lang="lt-LT" sz="1600" b="0" strike="noStrike" spc="-1" dirty="0">
                <a:ea typeface="+mn-lt"/>
                <a:cs typeface="+mn-lt"/>
              </a:rPr>
              <a:t>Gražina, </a:t>
            </a:r>
            <a:r>
              <a:rPr lang="lt-LT" sz="1600" spc="-1" dirty="0">
                <a:ea typeface="+mn-lt"/>
                <a:cs typeface="+mn-lt"/>
              </a:rPr>
              <a:t>ar nurodytos sukakties metai buvo keliamieji</a:t>
            </a:r>
            <a:endParaRPr lang="lt-LT" dirty="0"/>
          </a:p>
          <a:p>
            <a:pPr marL="285750" indent="-285750">
              <a:buFont typeface="Arial"/>
              <a:buChar char="•"/>
            </a:pPr>
            <a:r>
              <a:rPr lang="lt-LT" sz="1600" spc="-1" dirty="0">
                <a:ea typeface="+mn-lt"/>
                <a:cs typeface="+mn-lt"/>
              </a:rPr>
              <a:t>Atima iš nurodytos datos nurodytą kiekį dienų ir gražina naują datą</a:t>
            </a:r>
            <a:endParaRPr lang="lt-LT" dirty="0"/>
          </a:p>
          <a:p>
            <a:pPr marL="285750" indent="-285750">
              <a:buFont typeface="Arial"/>
              <a:buChar char="•"/>
            </a:pPr>
            <a:r>
              <a:rPr lang="lt-LT" sz="1600" spc="-1" dirty="0">
                <a:ea typeface="+mn-lt"/>
                <a:cs typeface="+mn-lt"/>
              </a:rPr>
              <a:t>Prideda prie nurodytos datos nurodytą kiekį dienų ir gražina naują datą</a:t>
            </a:r>
            <a:endParaRPr lang="lt-LT" dirty="0"/>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9950EF6B-FE1F-7B1B-64F9-BA0CB5A6BF9F}"/>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10</a:t>
            </a:r>
            <a:endParaRPr lang="en-LT" b="1" dirty="0">
              <a:solidFill>
                <a:schemeClr val="bg1"/>
              </a:solidFill>
              <a:latin typeface=""/>
            </a:endParaRPr>
          </a:p>
        </p:txBody>
      </p:sp>
    </p:spTree>
    <p:extLst>
      <p:ext uri="{BB962C8B-B14F-4D97-AF65-F5344CB8AC3E}">
        <p14:creationId xmlns:p14="http://schemas.microsoft.com/office/powerpoint/2010/main" val="352587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3</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a:t>
            </a:r>
          </a:p>
          <a:p>
            <a:pPr marL="742950" lvl="1" indent="-285750">
              <a:buFont typeface="Arial"/>
              <a:buChar char="•"/>
            </a:pPr>
            <a:r>
              <a:rPr lang="lt-LT" sz="1600" spc="-1" dirty="0">
                <a:ea typeface="+mn-lt"/>
                <a:cs typeface="+mn-lt"/>
              </a:rPr>
              <a:t>1 užduotį taip, kad jei kuriant objektą, nepaduodamas joks tekstas</a:t>
            </a:r>
            <a:r>
              <a:rPr lang="lt-LT" sz="1600" b="0" strike="noStrike" spc="-1" dirty="0">
                <a:ea typeface="+mn-lt"/>
                <a:cs typeface="+mn-lt"/>
              </a:rPr>
              <a:t>, </a:t>
            </a:r>
            <a:r>
              <a:rPr lang="lt-LT" sz="1600" spc="-1" dirty="0">
                <a:ea typeface="+mn-lt"/>
                <a:cs typeface="+mn-lt"/>
              </a:rPr>
              <a:t>veiksmai turi būti atliekami su „</a:t>
            </a:r>
            <a:r>
              <a:rPr lang="lt-LT" sz="1600" spc="-1" dirty="0" err="1">
                <a:ea typeface="+mn-lt"/>
                <a:cs typeface="+mn-lt"/>
              </a:rPr>
              <a:t>default</a:t>
            </a:r>
            <a:r>
              <a:rPr lang="lt-LT" sz="1600" spc="-1" dirty="0">
                <a:ea typeface="+mn-lt"/>
                <a:cs typeface="+mn-lt"/>
              </a:rPr>
              <a:t>“ tekstu</a:t>
            </a:r>
            <a:endParaRPr lang="en-US" dirty="0"/>
          </a:p>
          <a:p>
            <a:pPr marL="742950" lvl="1" indent="-285750">
              <a:buFont typeface="Arial"/>
              <a:buChar char="•"/>
            </a:pPr>
            <a:r>
              <a:rPr lang="lt-LT" sz="1600" spc="-1" dirty="0">
                <a:ea typeface="+mn-lt"/>
                <a:cs typeface="+mn-lt"/>
              </a:rPr>
              <a:t>2 užduotį taip, kad jei kuriant objektą, nepaduodamas jokia data</a:t>
            </a:r>
            <a:r>
              <a:rPr lang="lt-LT" sz="1600" b="0" strike="noStrike" spc="-1" dirty="0">
                <a:ea typeface="+mn-lt"/>
                <a:cs typeface="+mn-lt"/>
              </a:rPr>
              <a:t>, </a:t>
            </a:r>
            <a:r>
              <a:rPr lang="lt-LT" sz="1600" spc="-1" dirty="0">
                <a:ea typeface="+mn-lt"/>
                <a:cs typeface="+mn-lt"/>
              </a:rPr>
              <a:t>veiksmai turi būti atliekami su programuotojo gimtadieniu</a:t>
            </a:r>
            <a:endParaRPr lang="lt-LT" dirty="0"/>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A7676EED-8B99-884A-2037-1D0D6B0F04DE}"/>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extLst>
      <p:ext uri="{BB962C8B-B14F-4D97-AF65-F5344CB8AC3E}">
        <p14:creationId xmlns:p14="http://schemas.microsoft.com/office/powerpoint/2010/main" val="173417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4</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     </a:t>
            </a:r>
            <a:endParaRPr lang="en-US" dirty="0">
              <a:ea typeface="+mn-lt"/>
              <a:cs typeface="+mn-lt"/>
            </a:endParaRPr>
          </a:p>
          <a:p>
            <a:pPr marL="742950" lvl="1" indent="-285750">
              <a:buFont typeface="Arial,Sans-Serif"/>
              <a:buChar char="•"/>
            </a:pPr>
            <a:r>
              <a:rPr lang="lt-LT" sz="1600" spc="-1" dirty="0">
                <a:cs typeface="Arial"/>
              </a:rPr>
              <a:t>1 užduotį taip, kad spausdinant sakinio objektą, spausdintų ne objekto adresą, o įvestą tekstą; </a:t>
            </a:r>
            <a:endParaRPr lang="lt-LT" dirty="0">
              <a:cs typeface="Arial"/>
            </a:endParaRPr>
          </a:p>
          <a:p>
            <a:pPr marL="742950" lvl="1" indent="-285750">
              <a:buFont typeface="Arial,Sans-Serif"/>
              <a:buChar char="•"/>
            </a:pPr>
            <a:r>
              <a:rPr lang="lt-LT" sz="1600" spc="-1" dirty="0">
                <a:cs typeface="Arial"/>
              </a:rPr>
              <a:t>2 užduotį taip, kad spausdinant datos objektą, spausdintų ne objekto adresą, o įvestą datą</a:t>
            </a:r>
            <a:endParaRPr lang="lt-LT" dirty="0"/>
          </a:p>
          <a:p>
            <a:pPr marL="285750" indent="-285750">
              <a:buFont typeface="Arial"/>
              <a:buChar char="•"/>
            </a:pPr>
            <a:endParaRPr lang="lt-LT" sz="1600" spc="-1" dirty="0">
              <a:cs typeface="Arial"/>
            </a:endParaRPr>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B965857E-D56A-1F6C-F9F9-3C6DD95920E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extLst>
      <p:ext uri="{BB962C8B-B14F-4D97-AF65-F5344CB8AC3E}">
        <p14:creationId xmlns:p14="http://schemas.microsoft.com/office/powerpoint/2010/main" val="65706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5</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639489"/>
            <a:ext cx="10718640" cy="4756991"/>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Padaryti </a:t>
            </a:r>
            <a:r>
              <a:rPr lang="lt-LT" sz="1600" spc="-1" dirty="0" err="1">
                <a:ea typeface="+mn-lt"/>
                <a:cs typeface="+mn-lt"/>
              </a:rPr>
              <a:t>minibiudžeto</a:t>
            </a:r>
            <a:r>
              <a:rPr lang="lt-LT" sz="1600" spc="-1" dirty="0">
                <a:ea typeface="+mn-lt"/>
                <a:cs typeface="+mn-lt"/>
              </a:rPr>
              <a:t> programą, kuri:</a:t>
            </a:r>
            <a:endParaRPr lang="en-US" dirty="0">
              <a:ea typeface="+mn-lt"/>
              <a:cs typeface="+mn-lt"/>
            </a:endParaRPr>
          </a:p>
          <a:p>
            <a:pPr marL="285750" indent="-285750">
              <a:buFont typeface="Arial"/>
              <a:buChar char="•"/>
            </a:pPr>
            <a:r>
              <a:rPr lang="lt-LT" sz="1600" spc="-1" dirty="0">
                <a:ea typeface="+mn-lt"/>
                <a:cs typeface="+mn-lt"/>
              </a:rPr>
              <a:t>Leistų vartotojui įvesti pajamas</a:t>
            </a:r>
            <a:endParaRPr lang="lt-LT" dirty="0"/>
          </a:p>
          <a:p>
            <a:pPr marL="285750" indent="-285750">
              <a:buFont typeface="Arial"/>
              <a:buChar char="•"/>
            </a:pPr>
            <a:r>
              <a:rPr lang="lt-LT" sz="1600" spc="-1" dirty="0">
                <a:ea typeface="+mn-lt"/>
                <a:cs typeface="+mn-lt"/>
              </a:rPr>
              <a:t>Leistų vartotojui įvesti išlaidas</a:t>
            </a:r>
            <a:endParaRPr lang="lt-LT" dirty="0"/>
          </a:p>
          <a:p>
            <a:pPr marL="285750" indent="-285750">
              <a:buFont typeface="Arial"/>
              <a:buChar char="•"/>
            </a:pPr>
            <a:r>
              <a:rPr lang="lt-LT" sz="1600" spc="-1" dirty="0">
                <a:ea typeface="+mn-lt"/>
                <a:cs typeface="+mn-lt"/>
              </a:rPr>
              <a:t>Leistų vartotojui parodyti pajamų/išlaidų balansą</a:t>
            </a:r>
            <a:endParaRPr lang="lt-LT" dirty="0"/>
          </a:p>
          <a:p>
            <a:pPr marL="285750" indent="-285750">
              <a:buFont typeface="Arial"/>
              <a:buChar char="•"/>
            </a:pPr>
            <a:r>
              <a:rPr lang="lt-LT" sz="1600" spc="-1" dirty="0">
                <a:ea typeface="+mn-lt"/>
                <a:cs typeface="+mn-lt"/>
              </a:rPr>
              <a:t>Leistų vartotojui parodyti biudžeto ataskaitą (visus pajamų ir išlaidų įrašus su sumomis)</a:t>
            </a:r>
            <a:endParaRPr lang="lt-LT" dirty="0"/>
          </a:p>
          <a:p>
            <a:pPr marL="285750" indent="-285750">
              <a:buFont typeface="Arial"/>
              <a:buChar char="•"/>
            </a:pPr>
            <a:r>
              <a:rPr lang="lt-LT" sz="1600" spc="-1" dirty="0">
                <a:ea typeface="+mn-lt"/>
                <a:cs typeface="+mn-lt"/>
              </a:rPr>
              <a:t>Leistų vartotojui išeiti iš programos</a:t>
            </a:r>
            <a:endParaRPr lang="lt-LT" dirty="0"/>
          </a:p>
          <a:p>
            <a:endParaRPr lang="lt-LT" sz="1600" spc="-1" dirty="0">
              <a:cs typeface="Arial"/>
            </a:endParaRPr>
          </a:p>
          <a:p>
            <a:r>
              <a:rPr lang="lt-LT" b="1" dirty="0" err="1"/>
              <a:t>Rekomendacija</a:t>
            </a:r>
            <a:r>
              <a:rPr lang="lt-LT" b="1" dirty="0"/>
              <a:t>, kaip galima būtų padaryti:</a:t>
            </a:r>
            <a:endParaRPr lang="lt-LT"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Irasas</a:t>
            </a:r>
            <a:r>
              <a:rPr lang="lt-LT" sz="1600" spc="-1" dirty="0">
                <a:ea typeface="+mn-lt"/>
                <a:cs typeface="+mn-lt"/>
              </a:rPr>
              <a:t>, kuri turėtų argumentus </a:t>
            </a:r>
            <a:r>
              <a:rPr lang="lt-LT" sz="1600" i="1" spc="-1" dirty="0">
                <a:ea typeface="+mn-lt"/>
                <a:cs typeface="+mn-lt"/>
              </a:rPr>
              <a:t>tipas</a:t>
            </a:r>
            <a:r>
              <a:rPr lang="lt-LT" sz="1600" spc="-1" dirty="0">
                <a:ea typeface="+mn-lt"/>
                <a:cs typeface="+mn-lt"/>
              </a:rPr>
              <a:t> (</a:t>
            </a:r>
            <a:r>
              <a:rPr lang="lt-LT" sz="1600" i="1" spc="-1" dirty="0">
                <a:ea typeface="+mn-lt"/>
                <a:cs typeface="+mn-lt"/>
              </a:rPr>
              <a:t>Pajamos</a:t>
            </a:r>
            <a:r>
              <a:rPr lang="lt-LT" sz="1600" spc="-1" dirty="0">
                <a:ea typeface="+mn-lt"/>
                <a:cs typeface="+mn-lt"/>
              </a:rPr>
              <a:t> arba </a:t>
            </a:r>
            <a:r>
              <a:rPr lang="lt-LT" sz="1600" i="1" spc="-1" dirty="0">
                <a:ea typeface="+mn-lt"/>
                <a:cs typeface="+mn-lt"/>
              </a:rPr>
              <a:t>Išlaidos</a:t>
            </a:r>
            <a:r>
              <a:rPr lang="lt-LT" sz="1600" spc="-1" dirty="0">
                <a:ea typeface="+mn-lt"/>
                <a:cs typeface="+mn-lt"/>
              </a:rPr>
              <a:t>) ir </a:t>
            </a:r>
            <a:r>
              <a:rPr lang="lt-LT" sz="1600" i="1" spc="-1" dirty="0">
                <a:ea typeface="+mn-lt"/>
                <a:cs typeface="+mn-lt"/>
              </a:rPr>
              <a:t>suma</a:t>
            </a:r>
            <a:r>
              <a:rPr lang="lt-LT" sz="1600" spc="-1" dirty="0">
                <a:ea typeface="+mn-lt"/>
                <a:cs typeface="+mn-lt"/>
              </a:rPr>
              <a:t>. Galima prirašyti </a:t>
            </a:r>
            <a:r>
              <a:rPr lang="lt-LT" sz="1600" b="1" spc="-1" dirty="0" err="1">
                <a:ea typeface="+mn-lt"/>
                <a:cs typeface="+mn-lt"/>
              </a:rPr>
              <a:t>str</a:t>
            </a:r>
            <a:r>
              <a:rPr lang="lt-LT" sz="1600" spc="-1" dirty="0">
                <a:ea typeface="+mn-lt"/>
                <a:cs typeface="+mn-lt"/>
              </a:rPr>
              <a:t> metodą, kuris gražintų, kaip bus atvaizduojamas spausdinamas objektas.</a:t>
            </a:r>
            <a:endParaRPr lang="lt-LT" sz="1600"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Biudzetas</a:t>
            </a:r>
            <a:r>
              <a:rPr lang="lt-LT" sz="1600" spc="-1" dirty="0">
                <a:ea typeface="+mn-lt"/>
                <a:cs typeface="+mn-lt"/>
              </a:rPr>
              <a:t>, kurioje būtų:</a:t>
            </a:r>
            <a:endParaRPr lang="lt-LT" sz="1600" dirty="0"/>
          </a:p>
          <a:p>
            <a:pPr marL="285750" indent="-285750">
              <a:buFont typeface="Arial"/>
              <a:buChar char="•"/>
            </a:pPr>
            <a:r>
              <a:rPr lang="lt-LT" sz="1600" spc="-1" dirty="0">
                <a:ea typeface="+mn-lt"/>
                <a:cs typeface="+mn-lt"/>
              </a:rPr>
              <a:t>Metodas </a:t>
            </a:r>
            <a:r>
              <a:rPr lang="lt-LT" sz="1600" b="1" spc="-1" dirty="0" err="1">
                <a:ea typeface="+mn-lt"/>
                <a:cs typeface="+mn-lt"/>
              </a:rPr>
              <a:t>init</a:t>
            </a:r>
            <a:r>
              <a:rPr lang="lt-LT" sz="1600" spc="-1" dirty="0">
                <a:ea typeface="+mn-lt"/>
                <a:cs typeface="+mn-lt"/>
              </a:rPr>
              <a:t>, kuriame sukurtas tuščias sąrašas </a:t>
            </a:r>
            <a:r>
              <a:rPr lang="lt-LT" sz="1600" i="1" spc="-1" dirty="0" err="1">
                <a:ea typeface="+mn-lt"/>
                <a:cs typeface="+mn-lt"/>
              </a:rPr>
              <a:t>zurnalas</a:t>
            </a:r>
            <a:r>
              <a:rPr lang="lt-LT" sz="1600" spc="-1" dirty="0">
                <a:ea typeface="+mn-lt"/>
                <a:cs typeface="+mn-lt"/>
              </a:rPr>
              <a:t>, į kurį bus dedami sukurti pajamų ir išlaidų objektai</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prideti_pajamu_irasa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pajamų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prideti_islaidu_irasa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išlaidų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gauti_balansą</a:t>
            </a:r>
            <a:r>
              <a:rPr lang="lt-LT" sz="1600" spc="-1" dirty="0">
                <a:ea typeface="+mn-lt"/>
                <a:cs typeface="+mn-lt"/>
              </a:rPr>
              <a:t>(</a:t>
            </a:r>
            <a:r>
              <a:rPr lang="lt-LT" sz="1600" spc="-1" dirty="0" err="1">
                <a:ea typeface="+mn-lt"/>
                <a:cs typeface="+mn-lt"/>
              </a:rPr>
              <a:t>self</a:t>
            </a:r>
            <a:r>
              <a:rPr lang="lt-LT" sz="1600" spc="-1" dirty="0">
                <a:ea typeface="+mn-lt"/>
                <a:cs typeface="+mn-lt"/>
              </a:rPr>
              <a:t>), kuris gražintų žurnale laikomų pajamų ir išlaidų balansą.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parodyti_ataskaita</a:t>
            </a:r>
            <a:r>
              <a:rPr lang="lt-LT" sz="1600" spc="-1" dirty="0">
                <a:ea typeface="+mn-lt"/>
                <a:cs typeface="+mn-lt"/>
              </a:rPr>
              <a:t>(</a:t>
            </a:r>
            <a:r>
              <a:rPr lang="lt-LT" sz="1600" spc="-1" dirty="0" err="1">
                <a:ea typeface="+mn-lt"/>
                <a:cs typeface="+mn-lt"/>
              </a:rPr>
              <a:t>self</a:t>
            </a:r>
            <a:r>
              <a:rPr lang="lt-LT" sz="1600" spc="-1" dirty="0">
                <a:ea typeface="+mn-lt"/>
                <a:cs typeface="+mn-lt"/>
              </a:rPr>
              <a:t>), kuris atspausdintų visus pajamų ir išlaidų įrašus (nurodydamas kiekvieno įrašo tipą ir sumą).</a:t>
            </a:r>
            <a:endParaRPr lang="lt-LT" dirty="0"/>
          </a:p>
          <a:p>
            <a:endParaRPr lang="lt-LT" sz="1600" spc="-1" dirty="0">
              <a:cs typeface="Arial"/>
            </a:endParaRPr>
          </a:p>
          <a:p>
            <a:pPr marL="285750" indent="-285750">
              <a:buFont typeface="Arial"/>
              <a:buChar char="•"/>
            </a:pPr>
            <a:endParaRPr lang="lt-LT" sz="1600" spc="-1" dirty="0">
              <a:cs typeface="Arial"/>
            </a:endParaRPr>
          </a:p>
          <a:p>
            <a:endParaRPr lang="lt-LT" sz="1600" spc="-1" dirty="0">
              <a:cs typeface="Arial"/>
            </a:endParaRPr>
          </a:p>
          <a:p>
            <a:pPr>
              <a:lnSpc>
                <a:spcPct val="100000"/>
              </a:lnSpc>
            </a:pPr>
            <a:endParaRPr lang="lt-LT" sz="1600" b="0" strike="noStrike" spc="-1" dirty="0">
              <a:latin typeface="Arial"/>
              <a:cs typeface="Arial"/>
            </a:endParaRPr>
          </a:p>
          <a:p>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spc="-1" dirty="0">
              <a:latin typeface="Arial"/>
            </a:endParaRPr>
          </a:p>
        </p:txBody>
      </p:sp>
      <p:sp>
        <p:nvSpPr>
          <p:cNvPr id="2" name="TextBox 1">
            <a:extLst>
              <a:ext uri="{FF2B5EF4-FFF2-40B4-BE49-F238E27FC236}">
                <a16:creationId xmlns:a16="http://schemas.microsoft.com/office/drawing/2014/main" id="{9F29DD8F-31CF-C637-B313-096C3899449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13</a:t>
            </a:r>
            <a:endParaRPr lang="en-LT" b="1" dirty="0">
              <a:solidFill>
                <a:schemeClr val="bg1"/>
              </a:solidFill>
              <a:latin typeface=""/>
            </a:endParaRPr>
          </a:p>
        </p:txBody>
      </p:sp>
    </p:spTree>
    <p:extLst>
      <p:ext uri="{BB962C8B-B14F-4D97-AF65-F5344CB8AC3E}">
        <p14:creationId xmlns:p14="http://schemas.microsoft.com/office/powerpoint/2010/main" val="216705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812309EE-33D0-8910-7728-A39B69229F7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14</a:t>
            </a:r>
            <a:endParaRPr lang="en-LT" b="1" dirty="0">
              <a:solidFill>
                <a:schemeClr val="bg1"/>
              </a:solidFill>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000000"/>
                </a:solidFill>
                <a:latin typeface="Arial"/>
                <a:ea typeface="Arial"/>
              </a:rPr>
              <a:t>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87700" y="254628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b="1" spc="-1" dirty="0" err="1">
                <a:solidFill>
                  <a:srgbClr val="000000"/>
                </a:solidFill>
                <a:latin typeface="Arial"/>
              </a:rPr>
              <a:t>Python</a:t>
            </a:r>
            <a:r>
              <a:rPr lang="lt-LT" sz="1600" b="1" spc="-1" dirty="0">
                <a:solidFill>
                  <a:srgbClr val="000000"/>
                </a:solidFill>
                <a:latin typeface="Arial"/>
              </a:rPr>
              <a:t> </a:t>
            </a:r>
            <a:r>
              <a:rPr lang="lt-LT" sz="1600" b="1" spc="-1" dirty="0" err="1">
                <a:solidFill>
                  <a:srgbClr val="000000"/>
                </a:solidFill>
                <a:latin typeface="Arial"/>
              </a:rPr>
              <a:t>String</a:t>
            </a:r>
            <a:r>
              <a:rPr lang="lt-LT" sz="1600" b="1" spc="-1" dirty="0">
                <a:solidFill>
                  <a:srgbClr val="000000"/>
                </a:solidFill>
                <a:latin typeface="Arial"/>
              </a:rPr>
              <a:t> </a:t>
            </a:r>
            <a:r>
              <a:rPr lang="lt-LT" sz="1600" b="1" spc="-1" dirty="0" err="1">
                <a:solidFill>
                  <a:srgbClr val="000000"/>
                </a:solidFill>
                <a:latin typeface="Arial"/>
              </a:rPr>
              <a:t>Class</a:t>
            </a:r>
            <a:r>
              <a:rPr lang="lt-LT" sz="1600" b="1" spc="-1" dirty="0">
                <a:solidFill>
                  <a:srgbClr val="000000"/>
                </a:solidFill>
                <a:latin typeface="Arial"/>
              </a:rPr>
              <a:t> </a:t>
            </a:r>
            <a:r>
              <a:rPr lang="lt-LT" sz="1600" b="1" spc="-1" dirty="0" err="1">
                <a:solidFill>
                  <a:srgbClr val="000000"/>
                </a:solidFill>
                <a:latin typeface="Arial"/>
              </a:rPr>
              <a:t>and</a:t>
            </a:r>
            <a:r>
              <a:rPr lang="lt-LT" sz="1600" b="1" spc="-1" dirty="0">
                <a:solidFill>
                  <a:srgbClr val="000000"/>
                </a:solidFill>
                <a:latin typeface="Arial"/>
              </a:rPr>
              <a:t> </a:t>
            </a:r>
            <a:r>
              <a:rPr lang="lt-LT" sz="1600" b="1" spc="-1" dirty="0" err="1">
                <a:solidFill>
                  <a:srgbClr val="000000"/>
                </a:solidFill>
                <a:latin typeface="Arial"/>
              </a:rPr>
              <a:t>Object</a:t>
            </a:r>
            <a:endParaRPr lang="lt-LT" sz="1600" b="0" strike="noStrike" spc="-1" dirty="0" err="1">
              <a:latin typeface="Arial"/>
            </a:endParaRPr>
          </a:p>
        </p:txBody>
      </p:sp>
      <p:sp>
        <p:nvSpPr>
          <p:cNvPr id="331" name="CustomShape 3"/>
          <p:cNvSpPr/>
          <p:nvPr/>
        </p:nvSpPr>
        <p:spPr>
          <a:xfrm>
            <a:off x="3287700" y="289584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pc="-1" dirty="0">
                <a:latin typeface="Arial"/>
              </a:rPr>
              <a:t>Platesnė informacija apie "</a:t>
            </a:r>
            <a:r>
              <a:rPr lang="lt-LT" sz="1600" spc="-1" dirty="0" err="1">
                <a:latin typeface="Arial"/>
              </a:rPr>
              <a:t>str</a:t>
            </a:r>
            <a:r>
              <a:rPr lang="lt-LT" sz="1600" spc="-1" dirty="0">
                <a:latin typeface="Arial"/>
              </a:rPr>
              <a:t>" klasę</a:t>
            </a:r>
            <a:endParaRPr lang="lt-LT" sz="1600" b="0" strike="noStrike" spc="-1" dirty="0">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509420" y="254628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trike="noStrike" spc="-1" dirty="0">
                <a:uFillTx/>
                <a:ea typeface="+mn-lt"/>
                <a:cs typeface="+mn-lt"/>
                <a:hlinkClick r:id="rId2"/>
              </a:rPr>
              <a:t>https://</a:t>
            </a:r>
            <a:r>
              <a:rPr lang="lt-LT" sz="1600" spc="-1" dirty="0">
                <a:ea typeface="+mn-lt"/>
                <a:cs typeface="+mn-lt"/>
                <a:hlinkClick r:id="rId2"/>
              </a:rPr>
              <a:t>www</a:t>
            </a:r>
            <a:r>
              <a:rPr lang="lt-LT" sz="1600" strike="noStrike" spc="-1" dirty="0">
                <a:uFillTx/>
                <a:ea typeface="+mn-lt"/>
                <a:cs typeface="+mn-lt"/>
                <a:hlinkClick r:id="rId2"/>
              </a:rPr>
              <a:t>.</a:t>
            </a:r>
            <a:r>
              <a:rPr lang="lt-LT" sz="1600" spc="-1" dirty="0">
                <a:ea typeface="+mn-lt"/>
                <a:cs typeface="+mn-lt"/>
                <a:hlinkClick r:id="rId2"/>
              </a:rPr>
              <a:t>youtube</a:t>
            </a:r>
            <a:r>
              <a:rPr lang="lt-LT" sz="1600" strike="noStrike" spc="-1" dirty="0">
                <a:uFillTx/>
                <a:ea typeface="+mn-lt"/>
                <a:cs typeface="+mn-lt"/>
                <a:hlinkClick r:id="rId2"/>
              </a:rPr>
              <a:t>.</a:t>
            </a:r>
            <a:r>
              <a:rPr lang="lt-LT" sz="1600" spc="-1" dirty="0">
                <a:ea typeface="+mn-lt"/>
                <a:cs typeface="+mn-lt"/>
                <a:hlinkClick r:id="rId2"/>
              </a:rPr>
              <a:t>com</a:t>
            </a:r>
            <a:r>
              <a:rPr lang="lt-LT" sz="1600" strike="noStrike" spc="-1" dirty="0">
                <a:uFillTx/>
                <a:ea typeface="+mn-lt"/>
                <a:cs typeface="+mn-lt"/>
                <a:hlinkClick r:id="rId2"/>
              </a:rPr>
              <a:t>/</a:t>
            </a:r>
            <a:r>
              <a:rPr lang="lt-LT" sz="1600" spc="-1" dirty="0">
                <a:ea typeface="+mn-lt"/>
                <a:cs typeface="+mn-lt"/>
                <a:hlinkClick r:id="rId2"/>
              </a:rPr>
              <a:t>watch?v=YfleC1nWM6A</a:t>
            </a:r>
            <a:endParaRPr lang="lt-LT" sz="1600" spc="-1" dirty="0">
              <a:ea typeface="+mn-lt"/>
              <a:cs typeface="+mn-lt"/>
            </a:endParaRPr>
          </a:p>
          <a:p>
            <a:pPr>
              <a:lnSpc>
                <a:spcPct val="90000"/>
              </a:lnSpc>
              <a:spcBef>
                <a:spcPts val="1001"/>
              </a:spcBef>
            </a:pPr>
            <a:endParaRPr lang="en-US" dirty="0"/>
          </a:p>
        </p:txBody>
      </p:sp>
      <p:sp>
        <p:nvSpPr>
          <p:cNvPr id="2" name="TextShape 5">
            <a:extLst>
              <a:ext uri="{FF2B5EF4-FFF2-40B4-BE49-F238E27FC236}">
                <a16:creationId xmlns:a16="http://schemas.microsoft.com/office/drawing/2014/main" id="{C15F0741-6FBD-3389-2BBC-2C6F155BC720}"/>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EE7DE63D-AD01-D2C9-7625-3AC83636BB37}"/>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5 paskaita</a:t>
            </a:r>
            <a:r>
              <a:rPr lang="lt-LT" sz="1300" b="0" strike="noStrike" spc="-1" dirty="0">
                <a:solidFill>
                  <a:srgbClr val="000000"/>
                </a:solidFill>
                <a:latin typeface="Arial"/>
                <a:ea typeface="Arial"/>
              </a:rPr>
              <a:t>. </a:t>
            </a:r>
            <a:r>
              <a:rPr lang="lt-LT" sz="1300" spc="-1" dirty="0">
                <a:solidFill>
                  <a:srgbClr val="000000"/>
                </a:solidFill>
                <a:latin typeface="Arial"/>
                <a:ea typeface="Arial"/>
              </a:rPr>
              <a:t>Objektinis programavimas (1 dalis), klasės.</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Kas yra </a:t>
            </a:r>
            <a:r>
              <a:rPr lang="lt-LT" sz="1600" spc="-1" dirty="0">
                <a:solidFill>
                  <a:srgbClr val="000000"/>
                </a:solidFill>
                <a:latin typeface="Arial"/>
                <a:ea typeface="DejaVu Sans"/>
              </a:rPr>
              <a:t>klasės</a:t>
            </a:r>
            <a:endParaRPr lang="lt-LT" sz="1600" b="0" strike="noStrike" spc="-1" dirty="0">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Kaip kurti klasės objektus</a:t>
            </a:r>
            <a:endParaRPr lang="en-US" dirty="0"/>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b="0" strike="noStrike" spc="-1" dirty="0">
                <a:solidFill>
                  <a:srgbClr val="000000"/>
                </a:solidFill>
                <a:latin typeface="Arial"/>
                <a:ea typeface="DejaVu Sans"/>
              </a:rPr>
              <a:t>Atlikti veiksmus naudojant </a:t>
            </a:r>
            <a:r>
              <a:rPr lang="lt-LT" sz="1600" spc="-1" dirty="0">
                <a:solidFill>
                  <a:srgbClr val="000000"/>
                </a:solidFill>
                <a:latin typeface="Arial"/>
                <a:ea typeface="DejaVu Sans"/>
              </a:rPr>
              <a:t>klasės objektus</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274200"/>
            <a:ext cx="4456080" cy="55232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solidFill>
                  <a:srgbClr val="000000"/>
                </a:solidFill>
                <a:latin typeface="Arial"/>
              </a:rPr>
              <a:t>Susipažinsime su objektinio programavimo principais</a:t>
            </a:r>
            <a:endParaRPr lang="en-US" dirty="0" err="1"/>
          </a:p>
        </p:txBody>
      </p:sp>
      <p:grpSp>
        <p:nvGrpSpPr>
          <p:cNvPr id="250" name="Group 16"/>
          <p:cNvGrpSpPr/>
          <p:nvPr/>
        </p:nvGrpSpPr>
        <p:grpSpPr>
          <a:xfrm>
            <a:off x="6720120" y="3182567"/>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46857" y="1527606"/>
            <a:ext cx="5703480" cy="72058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Objektinis programavimas</a:t>
            </a:r>
            <a:endParaRPr lang="en-US" sz="3000"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fontScale="92500" lnSpcReduction="10000"/>
          </a:bodyPr>
          <a:lstStyle/>
          <a:p>
            <a:r>
              <a:rPr lang="lt-LT" sz="1600" spc="-1" dirty="0">
                <a:ea typeface="+mn-lt"/>
                <a:cs typeface="+mn-lt"/>
              </a:rPr>
              <a:t>Objektinis programavimas – programavimo būdas, naudojant objektus ir jų sąveikas</a:t>
            </a:r>
            <a:endParaRPr lang="en-US" sz="1600" dirty="0">
              <a:ea typeface="+mn-lt"/>
              <a:cs typeface="+mn-lt"/>
            </a:endParaRPr>
          </a:p>
          <a:p>
            <a:endParaRPr lang="lt-LT" sz="1600" spc="-1" dirty="0">
              <a:ea typeface="+mn-lt"/>
              <a:cs typeface="+mn-lt"/>
            </a:endParaRPr>
          </a:p>
          <a:p>
            <a:r>
              <a:rPr lang="lt-LT" sz="1600" spc="-1" dirty="0">
                <a:ea typeface="+mn-lt"/>
                <a:cs typeface="+mn-lt"/>
              </a:rPr>
              <a:t>Objektas – į vieną vienetą (klasę) sutalpintos susijusios savybės ir funkcionalumas (kintamieji, funkcijos ir t.t.)</a:t>
            </a:r>
            <a:endParaRPr lang="lt-LT" dirty="0"/>
          </a:p>
          <a:p>
            <a:pPr>
              <a:lnSpc>
                <a:spcPct val="90000"/>
              </a:lnSpc>
              <a:spcBef>
                <a:spcPts val="1001"/>
              </a:spcBef>
            </a:pPr>
            <a:endParaRPr lang="lt-LT" sz="1600" spc="-1" dirty="0"/>
          </a:p>
          <a:p>
            <a:r>
              <a:rPr lang="lt-LT" b="1" dirty="0"/>
              <a:t>Kaip sukuriama objekto klasė:</a:t>
            </a:r>
            <a:endParaRPr lang="lt-LT" dirty="0"/>
          </a:p>
          <a:p>
            <a:r>
              <a:rPr lang="lt-LT" sz="1700" dirty="0">
                <a:ea typeface="+mn-lt"/>
                <a:cs typeface="+mn-lt"/>
              </a:rPr>
              <a:t>Objekto klasė duomenų nesaugo. Ji yra lyg instrukcija, pagal kurią sukuriamas objektas (kuris saugo objekto duomenis).</a:t>
            </a:r>
            <a:endParaRPr lang="lt-LT" sz="1700" dirty="0"/>
          </a:p>
          <a:p>
            <a:endParaRPr lang="lt-LT" sz="1700" dirty="0">
              <a:ea typeface="+mn-lt"/>
              <a:cs typeface="+mn-lt"/>
            </a:endParaRPr>
          </a:p>
          <a:p>
            <a:r>
              <a:rPr lang="lt-LT" sz="1700" b="1" dirty="0" err="1">
                <a:ea typeface="+mn-lt"/>
                <a:cs typeface="+mn-lt"/>
              </a:rPr>
              <a:t>init</a:t>
            </a:r>
            <a:r>
              <a:rPr lang="lt-LT" sz="1700" dirty="0">
                <a:ea typeface="+mn-lt"/>
                <a:cs typeface="+mn-lt"/>
              </a:rPr>
              <a:t> metodas (konstruktorius) yra automatiškai įvykdomas kuriant objektą. Jame gali būti inicijuojamos savybės (objekto kintamieji), paleidžiami metodai (funkcijos) ir t. t.</a:t>
            </a:r>
            <a:endParaRPr lang="lt-LT" sz="1700" dirty="0"/>
          </a:p>
          <a:p>
            <a:endParaRPr lang="lt-LT" sz="1700" dirty="0">
              <a:ea typeface="+mn-lt"/>
              <a:cs typeface="+mn-lt"/>
            </a:endParaRPr>
          </a:p>
          <a:p>
            <a:r>
              <a:rPr lang="lt-LT" sz="1700" dirty="0">
                <a:ea typeface="+mn-lt"/>
                <a:cs typeface="+mn-lt"/>
              </a:rPr>
              <a:t>Objekto kintamieji vadinami savybėmis (</a:t>
            </a:r>
            <a:r>
              <a:rPr lang="lt-LT" sz="1700" dirty="0" err="1">
                <a:ea typeface="+mn-lt"/>
                <a:cs typeface="+mn-lt"/>
              </a:rPr>
              <a:t>Property</a:t>
            </a:r>
            <a:r>
              <a:rPr lang="lt-LT" sz="1700" dirty="0">
                <a:ea typeface="+mn-lt"/>
                <a:cs typeface="+mn-lt"/>
              </a:rPr>
              <a:t>), o funkcijos – metodais (</a:t>
            </a:r>
            <a:r>
              <a:rPr lang="lt-LT" sz="1700" dirty="0" err="1">
                <a:ea typeface="+mn-lt"/>
                <a:cs typeface="+mn-lt"/>
              </a:rPr>
              <a:t>Methods</a:t>
            </a:r>
            <a:r>
              <a:rPr lang="lt-LT" sz="1700" dirty="0">
                <a:ea typeface="+mn-lt"/>
                <a:cs typeface="+mn-lt"/>
              </a:rPr>
              <a:t>)</a:t>
            </a:r>
            <a:endParaRPr lang="lt-LT" sz="1700" dirty="0"/>
          </a:p>
          <a:p>
            <a:endParaRPr lang="lt-LT" b="1" dirty="0"/>
          </a:p>
          <a:p>
            <a:pPr>
              <a:lnSpc>
                <a:spcPct val="90000"/>
              </a:lnSpc>
              <a:spcBef>
                <a:spcPts val="1001"/>
              </a:spcBef>
            </a:pPr>
            <a:endParaRPr lang="lt-LT" sz="1600" spc="-1" dirty="0"/>
          </a:p>
        </p:txBody>
      </p:sp>
      <p:pic>
        <p:nvPicPr>
          <p:cNvPr id="3" name="Picture 3" descr="Graphical user interface, text&#10;&#10;Description automatically generated">
            <a:extLst>
              <a:ext uri="{FF2B5EF4-FFF2-40B4-BE49-F238E27FC236}">
                <a16:creationId xmlns:a16="http://schemas.microsoft.com/office/drawing/2014/main" id="{B35206F0-A6E0-453C-ADDB-722DAECF7BA9}"/>
              </a:ext>
            </a:extLst>
          </p:cNvPr>
          <p:cNvPicPr>
            <a:picLocks noChangeAspect="1"/>
          </p:cNvPicPr>
          <p:nvPr/>
        </p:nvPicPr>
        <p:blipFill>
          <a:blip r:embed="rId3"/>
          <a:stretch>
            <a:fillRect/>
          </a:stretch>
        </p:blipFill>
        <p:spPr>
          <a:xfrm>
            <a:off x="702197" y="1235340"/>
            <a:ext cx="4382946" cy="1310387"/>
          </a:xfrm>
          <a:prstGeom prst="rect">
            <a:avLst/>
          </a:prstGeom>
        </p:spPr>
      </p:pic>
      <p:pic>
        <p:nvPicPr>
          <p:cNvPr id="4" name="Picture 4">
            <a:extLst>
              <a:ext uri="{FF2B5EF4-FFF2-40B4-BE49-F238E27FC236}">
                <a16:creationId xmlns:a16="http://schemas.microsoft.com/office/drawing/2014/main" id="{AECB2DD1-DEB9-47A7-B5AB-C5CFF9C11551}"/>
              </a:ext>
            </a:extLst>
          </p:cNvPr>
          <p:cNvPicPr>
            <a:picLocks noChangeAspect="1"/>
          </p:cNvPicPr>
          <p:nvPr/>
        </p:nvPicPr>
        <p:blipFill>
          <a:blip r:embed="rId4"/>
          <a:stretch>
            <a:fillRect/>
          </a:stretch>
        </p:blipFill>
        <p:spPr>
          <a:xfrm>
            <a:off x="702258" y="2872813"/>
            <a:ext cx="4353889" cy="1122019"/>
          </a:xfrm>
          <a:prstGeom prst="rect">
            <a:avLst/>
          </a:prstGeom>
        </p:spPr>
      </p:pic>
      <p:pic>
        <p:nvPicPr>
          <p:cNvPr id="5" name="Picture 6" descr="Text&#10;&#10;Description automatically generated">
            <a:extLst>
              <a:ext uri="{FF2B5EF4-FFF2-40B4-BE49-F238E27FC236}">
                <a16:creationId xmlns:a16="http://schemas.microsoft.com/office/drawing/2014/main" id="{CE7E764B-C664-4B14-B24B-BF5267B95855}"/>
              </a:ext>
            </a:extLst>
          </p:cNvPr>
          <p:cNvPicPr>
            <a:picLocks noChangeAspect="1"/>
          </p:cNvPicPr>
          <p:nvPr/>
        </p:nvPicPr>
        <p:blipFill>
          <a:blip r:embed="rId5"/>
          <a:stretch>
            <a:fillRect/>
          </a:stretch>
        </p:blipFill>
        <p:spPr>
          <a:xfrm>
            <a:off x="2064755" y="4318261"/>
            <a:ext cx="1378111" cy="902946"/>
          </a:xfrm>
          <a:prstGeom prst="rect">
            <a:avLst/>
          </a:prstGeom>
        </p:spPr>
      </p:pic>
      <p:pic>
        <p:nvPicPr>
          <p:cNvPr id="7" name="Picture 7" descr="Text&#10;&#10;Description automatically generated">
            <a:extLst>
              <a:ext uri="{FF2B5EF4-FFF2-40B4-BE49-F238E27FC236}">
                <a16:creationId xmlns:a16="http://schemas.microsoft.com/office/drawing/2014/main" id="{9F2AB2AF-7D7B-492B-84C7-E2E165B15B5B}"/>
              </a:ext>
            </a:extLst>
          </p:cNvPr>
          <p:cNvPicPr>
            <a:picLocks noChangeAspect="1"/>
          </p:cNvPicPr>
          <p:nvPr/>
        </p:nvPicPr>
        <p:blipFill>
          <a:blip r:embed="rId6"/>
          <a:stretch>
            <a:fillRect/>
          </a:stretch>
        </p:blipFill>
        <p:spPr>
          <a:xfrm>
            <a:off x="2001274" y="5539089"/>
            <a:ext cx="1495425" cy="1162050"/>
          </a:xfrm>
          <a:prstGeom prst="rect">
            <a:avLst/>
          </a:prstGeom>
        </p:spPr>
      </p:pic>
      <p:sp>
        <p:nvSpPr>
          <p:cNvPr id="6" name="TextBox 5">
            <a:extLst>
              <a:ext uri="{FF2B5EF4-FFF2-40B4-BE49-F238E27FC236}">
                <a16:creationId xmlns:a16="http://schemas.microsoft.com/office/drawing/2014/main" id="{B89F701F-E120-8BBD-D2FC-9CEA9FC77C8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ea typeface="+mn-lt"/>
                <a:cs typeface="+mn-lt"/>
              </a:rPr>
              <a:t>Kaip sukuriamas metodas (objekto funkcija)</a:t>
            </a:r>
            <a:endParaRPr lang="en-US" sz="3000" b="1" dirty="0"/>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6" name="Picture 6" descr="Text&#10;&#10;Description automatically generated">
            <a:extLst>
              <a:ext uri="{FF2B5EF4-FFF2-40B4-BE49-F238E27FC236}">
                <a16:creationId xmlns:a16="http://schemas.microsoft.com/office/drawing/2014/main" id="{75658D15-056B-4690-8273-60D0E18D3BB8}"/>
              </a:ext>
            </a:extLst>
          </p:cNvPr>
          <p:cNvPicPr>
            <a:picLocks noChangeAspect="1"/>
          </p:cNvPicPr>
          <p:nvPr/>
        </p:nvPicPr>
        <p:blipFill>
          <a:blip r:embed="rId3"/>
          <a:stretch>
            <a:fillRect/>
          </a:stretch>
        </p:blipFill>
        <p:spPr>
          <a:xfrm>
            <a:off x="1213413" y="1607960"/>
            <a:ext cx="2743200" cy="1558636"/>
          </a:xfrm>
          <a:prstGeom prst="rect">
            <a:avLst/>
          </a:prstGeom>
        </p:spPr>
      </p:pic>
      <p:pic>
        <p:nvPicPr>
          <p:cNvPr id="7" name="Picture 7">
            <a:extLst>
              <a:ext uri="{FF2B5EF4-FFF2-40B4-BE49-F238E27FC236}">
                <a16:creationId xmlns:a16="http://schemas.microsoft.com/office/drawing/2014/main" id="{394EC269-B69D-4B11-9CBD-22312A22FCB7}"/>
              </a:ext>
            </a:extLst>
          </p:cNvPr>
          <p:cNvPicPr>
            <a:picLocks noChangeAspect="1"/>
          </p:cNvPicPr>
          <p:nvPr/>
        </p:nvPicPr>
        <p:blipFill>
          <a:blip r:embed="rId4"/>
          <a:stretch>
            <a:fillRect/>
          </a:stretch>
        </p:blipFill>
        <p:spPr>
          <a:xfrm>
            <a:off x="1159759" y="3772140"/>
            <a:ext cx="2840861" cy="1319996"/>
          </a:xfrm>
          <a:prstGeom prst="rect">
            <a:avLst/>
          </a:prstGeom>
        </p:spPr>
      </p:pic>
      <p:sp>
        <p:nvSpPr>
          <p:cNvPr id="2" name="TextBox 1">
            <a:extLst>
              <a:ext uri="{FF2B5EF4-FFF2-40B4-BE49-F238E27FC236}">
                <a16:creationId xmlns:a16="http://schemas.microsoft.com/office/drawing/2014/main" id="{25D455C1-19BC-F024-F6F9-1A863A6A1AE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27296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372249" y="1749454"/>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Objektinio programavimo principai.</a:t>
            </a:r>
            <a:endParaRPr lang="en-US" sz="3000" dirty="0" err="1"/>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sp>
        <p:nvSpPr>
          <p:cNvPr id="3" name="CustomShape 15">
            <a:extLst>
              <a:ext uri="{FF2B5EF4-FFF2-40B4-BE49-F238E27FC236}">
                <a16:creationId xmlns:a16="http://schemas.microsoft.com/office/drawing/2014/main" id="{CCF90B1B-E411-4281-A14A-1679D156CE27}"/>
              </a:ext>
            </a:extLst>
          </p:cNvPr>
          <p:cNvSpPr/>
          <p:nvPr/>
        </p:nvSpPr>
        <p:spPr>
          <a:xfrm>
            <a:off x="6374910" y="3081288"/>
            <a:ext cx="5054103" cy="280939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lnSpcReduction="10000"/>
          </a:bodyPr>
          <a:lstStyle/>
          <a:p>
            <a:pPr marL="285750" indent="-285750">
              <a:buFont typeface="Arial"/>
              <a:buChar char="•"/>
            </a:pPr>
            <a:r>
              <a:rPr lang="lt-LT" sz="1600" spc="-1" dirty="0">
                <a:ea typeface="+mn-lt"/>
                <a:cs typeface="+mn-lt"/>
              </a:rPr>
              <a:t>Inkapsuliacija (</a:t>
            </a:r>
            <a:r>
              <a:rPr lang="lt-LT" sz="1600" spc="-1" dirty="0" err="1">
                <a:ea typeface="+mn-lt"/>
                <a:cs typeface="+mn-lt"/>
              </a:rPr>
              <a:t>Encapsulation</a:t>
            </a:r>
            <a:r>
              <a:rPr lang="lt-LT" sz="1600" spc="-1" dirty="0">
                <a:ea typeface="+mn-lt"/>
                <a:cs typeface="+mn-lt"/>
              </a:rPr>
              <a:t>) – vidiniai objekto (klasės) duomenys yra slepiami ir pasiekiami tik metodais (savybėmis, funkcijomis). Tai leidžia neprisirišti prie vidinės objekto struktūros, jį nesunkiai pakeisti kitu arba pakeisti jo struktūrą, nekeičiant pirminio kodo</a:t>
            </a:r>
            <a:endParaRPr lang="en-US" dirty="0"/>
          </a:p>
          <a:p>
            <a:pPr marL="285750" indent="-285750">
              <a:buFont typeface="Arial"/>
              <a:buChar char="•"/>
            </a:pPr>
            <a:r>
              <a:rPr lang="lt-LT" sz="1600" spc="-1" dirty="0">
                <a:ea typeface="+mn-lt"/>
                <a:cs typeface="+mn-lt"/>
              </a:rPr>
              <a:t>Abstrakcija (</a:t>
            </a:r>
            <a:r>
              <a:rPr lang="lt-LT" sz="1600" spc="-1" dirty="0" err="1">
                <a:ea typeface="+mn-lt"/>
                <a:cs typeface="+mn-lt"/>
              </a:rPr>
              <a:t>Abstraction</a:t>
            </a:r>
            <a:r>
              <a:rPr lang="lt-LT" sz="1600" spc="-1" dirty="0">
                <a:ea typeface="+mn-lt"/>
                <a:cs typeface="+mn-lt"/>
              </a:rPr>
              <a:t>) – galimybė naudotis objektais, nesigilinant į tai, kaip jie veikia. Supaprastina objektų naudojimą, sumažina pakeitimų poveikį </a:t>
            </a:r>
            <a:r>
              <a:rPr lang="lt-LT" sz="1600" spc="-1" dirty="0" err="1">
                <a:ea typeface="+mn-lt"/>
                <a:cs typeface="+mn-lt"/>
              </a:rPr>
              <a:t>likusiams</a:t>
            </a:r>
            <a:r>
              <a:rPr lang="lt-LT" sz="1600" spc="-1" dirty="0">
                <a:ea typeface="+mn-lt"/>
                <a:cs typeface="+mn-lt"/>
              </a:rPr>
              <a:t> kodui</a:t>
            </a:r>
            <a:endParaRPr lang="lt-LT" dirty="0"/>
          </a:p>
          <a:p>
            <a:pPr marL="285750" indent="-285750">
              <a:buFont typeface="Arial"/>
              <a:buChar char="•"/>
            </a:pPr>
            <a:endParaRPr lang="lt-LT" sz="1600" spc="-1" dirty="0">
              <a:ea typeface="+mn-lt"/>
              <a:cs typeface="+mn-lt"/>
            </a:endParaRPr>
          </a:p>
          <a:p>
            <a:r>
              <a:rPr lang="lt-LT" sz="1600" spc="-1" dirty="0">
                <a:ea typeface="+mn-lt"/>
                <a:cs typeface="+mn-lt"/>
              </a:rPr>
              <a:t>Kiti du - kitoje paskaitoje</a:t>
            </a:r>
            <a:endParaRPr lang="lt-LT" dirty="0"/>
          </a:p>
          <a:p>
            <a:endParaRPr lang="lt-LT" sz="1600" spc="-1" dirty="0">
              <a:cs typeface="Arial"/>
            </a:endParaRPr>
          </a:p>
          <a:p>
            <a:endParaRPr lang="lt-LT" b="1" dirty="0"/>
          </a:p>
          <a:p>
            <a:pPr>
              <a:lnSpc>
                <a:spcPct val="90000"/>
              </a:lnSpc>
              <a:spcBef>
                <a:spcPts val="1001"/>
              </a:spcBef>
            </a:pPr>
            <a:endParaRPr lang="lt-LT" sz="1600" spc="-1" dirty="0"/>
          </a:p>
        </p:txBody>
      </p:sp>
      <p:pic>
        <p:nvPicPr>
          <p:cNvPr id="4" name="Picture 4" descr="Text&#10;&#10;Description automatically generated">
            <a:extLst>
              <a:ext uri="{FF2B5EF4-FFF2-40B4-BE49-F238E27FC236}">
                <a16:creationId xmlns:a16="http://schemas.microsoft.com/office/drawing/2014/main" id="{AADA2D49-3E10-4409-A7FB-75E05F963C8C}"/>
              </a:ext>
            </a:extLst>
          </p:cNvPr>
          <p:cNvPicPr>
            <a:picLocks noChangeAspect="1"/>
          </p:cNvPicPr>
          <p:nvPr/>
        </p:nvPicPr>
        <p:blipFill>
          <a:blip r:embed="rId3"/>
          <a:stretch>
            <a:fillRect/>
          </a:stretch>
        </p:blipFill>
        <p:spPr>
          <a:xfrm>
            <a:off x="1078374" y="1353274"/>
            <a:ext cx="3543782" cy="3543782"/>
          </a:xfrm>
          <a:prstGeom prst="rect">
            <a:avLst/>
          </a:prstGeom>
        </p:spPr>
      </p:pic>
      <p:pic>
        <p:nvPicPr>
          <p:cNvPr id="5" name="Picture 9" descr="A picture containing text&#10;&#10;Description automatically generated">
            <a:extLst>
              <a:ext uri="{FF2B5EF4-FFF2-40B4-BE49-F238E27FC236}">
                <a16:creationId xmlns:a16="http://schemas.microsoft.com/office/drawing/2014/main" id="{8517606C-C7D0-4782-BF96-8BDD8C1D6BAB}"/>
              </a:ext>
            </a:extLst>
          </p:cNvPr>
          <p:cNvPicPr>
            <a:picLocks noChangeAspect="1"/>
          </p:cNvPicPr>
          <p:nvPr/>
        </p:nvPicPr>
        <p:blipFill>
          <a:blip r:embed="rId4"/>
          <a:stretch>
            <a:fillRect/>
          </a:stretch>
        </p:blipFill>
        <p:spPr>
          <a:xfrm>
            <a:off x="1912716" y="5441066"/>
            <a:ext cx="1876425" cy="914400"/>
          </a:xfrm>
          <a:prstGeom prst="rect">
            <a:avLst/>
          </a:prstGeom>
        </p:spPr>
      </p:pic>
      <p:sp>
        <p:nvSpPr>
          <p:cNvPr id="2" name="TextBox 1">
            <a:extLst>
              <a:ext uri="{FF2B5EF4-FFF2-40B4-BE49-F238E27FC236}">
                <a16:creationId xmlns:a16="http://schemas.microsoft.com/office/drawing/2014/main" id="{F5EABA98-6A31-4FE8-7D58-A6F2C198C28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81136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objektą su skirtingu kiekiu savybių</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10;&#10;Description automatically generated">
            <a:extLst>
              <a:ext uri="{FF2B5EF4-FFF2-40B4-BE49-F238E27FC236}">
                <a16:creationId xmlns:a16="http://schemas.microsoft.com/office/drawing/2014/main" id="{CDA53E19-00C5-438C-89CF-A1618BECF0A8}"/>
              </a:ext>
            </a:extLst>
          </p:cNvPr>
          <p:cNvPicPr>
            <a:picLocks noChangeAspect="1"/>
          </p:cNvPicPr>
          <p:nvPr/>
        </p:nvPicPr>
        <p:blipFill>
          <a:blip r:embed="rId3"/>
          <a:stretch>
            <a:fillRect/>
          </a:stretch>
        </p:blipFill>
        <p:spPr>
          <a:xfrm>
            <a:off x="952500" y="1800225"/>
            <a:ext cx="3719513" cy="909638"/>
          </a:xfrm>
          <a:prstGeom prst="rect">
            <a:avLst/>
          </a:prstGeom>
        </p:spPr>
      </p:pic>
      <p:pic>
        <p:nvPicPr>
          <p:cNvPr id="3" name="Picture 3" descr="Text&#10;&#10;Description automatically generated">
            <a:extLst>
              <a:ext uri="{FF2B5EF4-FFF2-40B4-BE49-F238E27FC236}">
                <a16:creationId xmlns:a16="http://schemas.microsoft.com/office/drawing/2014/main" id="{6587E177-E303-4D72-96C0-1275A6B4AFA8}"/>
              </a:ext>
            </a:extLst>
          </p:cNvPr>
          <p:cNvPicPr>
            <a:picLocks noChangeAspect="1"/>
          </p:cNvPicPr>
          <p:nvPr/>
        </p:nvPicPr>
        <p:blipFill>
          <a:blip r:embed="rId4"/>
          <a:stretch>
            <a:fillRect/>
          </a:stretch>
        </p:blipFill>
        <p:spPr>
          <a:xfrm>
            <a:off x="1533525" y="3368675"/>
            <a:ext cx="2557463" cy="909638"/>
          </a:xfrm>
          <a:prstGeom prst="rect">
            <a:avLst/>
          </a:prstGeom>
        </p:spPr>
      </p:pic>
      <p:pic>
        <p:nvPicPr>
          <p:cNvPr id="4" name="Picture 4" descr="Logo, company name&#10;&#10;Description automatically generated">
            <a:extLst>
              <a:ext uri="{FF2B5EF4-FFF2-40B4-BE49-F238E27FC236}">
                <a16:creationId xmlns:a16="http://schemas.microsoft.com/office/drawing/2014/main" id="{E6707797-2C78-470D-B612-44AC9A6F87C1}"/>
              </a:ext>
            </a:extLst>
          </p:cNvPr>
          <p:cNvPicPr>
            <a:picLocks noChangeAspect="1"/>
          </p:cNvPicPr>
          <p:nvPr/>
        </p:nvPicPr>
        <p:blipFill>
          <a:blip r:embed="rId5"/>
          <a:stretch>
            <a:fillRect/>
          </a:stretch>
        </p:blipFill>
        <p:spPr>
          <a:xfrm>
            <a:off x="1423988" y="4935538"/>
            <a:ext cx="2778125" cy="909638"/>
          </a:xfrm>
          <a:prstGeom prst="rect">
            <a:avLst/>
          </a:prstGeom>
        </p:spPr>
      </p:pic>
      <p:sp>
        <p:nvSpPr>
          <p:cNvPr id="5" name="TextBox 4">
            <a:extLst>
              <a:ext uri="{FF2B5EF4-FFF2-40B4-BE49-F238E27FC236}">
                <a16:creationId xmlns:a16="http://schemas.microsoft.com/office/drawing/2014/main" id="{0BCA492D-5AEB-4155-6194-206CAF38A13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167128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pakeisti objekto spausdinimą (</a:t>
            </a:r>
            <a:r>
              <a:rPr lang="lt-LT" sz="3000" b="1" dirty="0" err="1"/>
              <a:t>str</a:t>
            </a:r>
            <a:r>
              <a:rPr lang="lt-LT" sz="3000" b="1" dirty="0"/>
              <a:t> metodas)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ext, letter&#10;&#10;Description automatically generated">
            <a:extLst>
              <a:ext uri="{FF2B5EF4-FFF2-40B4-BE49-F238E27FC236}">
                <a16:creationId xmlns:a16="http://schemas.microsoft.com/office/drawing/2014/main" id="{F04FA65F-F7C7-4B37-ABE7-3842153F5FFD}"/>
              </a:ext>
            </a:extLst>
          </p:cNvPr>
          <p:cNvPicPr>
            <a:picLocks noChangeAspect="1"/>
          </p:cNvPicPr>
          <p:nvPr/>
        </p:nvPicPr>
        <p:blipFill>
          <a:blip r:embed="rId3"/>
          <a:stretch>
            <a:fillRect/>
          </a:stretch>
        </p:blipFill>
        <p:spPr>
          <a:xfrm>
            <a:off x="1165185" y="1217074"/>
            <a:ext cx="3360516" cy="1144357"/>
          </a:xfrm>
          <a:prstGeom prst="rect">
            <a:avLst/>
          </a:prstGeom>
        </p:spPr>
      </p:pic>
      <p:pic>
        <p:nvPicPr>
          <p:cNvPr id="3" name="Picture 3" descr="Text&#10;&#10;Description automatically generated">
            <a:extLst>
              <a:ext uri="{FF2B5EF4-FFF2-40B4-BE49-F238E27FC236}">
                <a16:creationId xmlns:a16="http://schemas.microsoft.com/office/drawing/2014/main" id="{E81D0920-9D41-4285-B8D4-D69C63464575}"/>
              </a:ext>
            </a:extLst>
          </p:cNvPr>
          <p:cNvPicPr>
            <a:picLocks noChangeAspect="1"/>
          </p:cNvPicPr>
          <p:nvPr/>
        </p:nvPicPr>
        <p:blipFill>
          <a:blip r:embed="rId4"/>
          <a:stretch>
            <a:fillRect/>
          </a:stretch>
        </p:blipFill>
        <p:spPr>
          <a:xfrm>
            <a:off x="1165184" y="2687546"/>
            <a:ext cx="3360517" cy="759506"/>
          </a:xfrm>
          <a:prstGeom prst="rect">
            <a:avLst/>
          </a:prstGeom>
        </p:spPr>
      </p:pic>
      <p:pic>
        <p:nvPicPr>
          <p:cNvPr id="4" name="Picture 4" descr="Text, letter&#10;&#10;Description automatically generated">
            <a:extLst>
              <a:ext uri="{FF2B5EF4-FFF2-40B4-BE49-F238E27FC236}">
                <a16:creationId xmlns:a16="http://schemas.microsoft.com/office/drawing/2014/main" id="{3EF59027-51D7-4902-8D8B-556299C9F9EB}"/>
              </a:ext>
            </a:extLst>
          </p:cNvPr>
          <p:cNvPicPr>
            <a:picLocks noChangeAspect="1"/>
          </p:cNvPicPr>
          <p:nvPr/>
        </p:nvPicPr>
        <p:blipFill>
          <a:blip r:embed="rId5"/>
          <a:stretch>
            <a:fillRect/>
          </a:stretch>
        </p:blipFill>
        <p:spPr>
          <a:xfrm>
            <a:off x="1165185" y="3772196"/>
            <a:ext cx="3360517" cy="1105338"/>
          </a:xfrm>
          <a:prstGeom prst="rect">
            <a:avLst/>
          </a:prstGeom>
        </p:spPr>
      </p:pic>
      <p:pic>
        <p:nvPicPr>
          <p:cNvPr id="5" name="Picture 7">
            <a:extLst>
              <a:ext uri="{FF2B5EF4-FFF2-40B4-BE49-F238E27FC236}">
                <a16:creationId xmlns:a16="http://schemas.microsoft.com/office/drawing/2014/main" id="{47C439FE-31DE-4969-AF3E-C95BCEB16B12}"/>
              </a:ext>
            </a:extLst>
          </p:cNvPr>
          <p:cNvPicPr>
            <a:picLocks noChangeAspect="1"/>
          </p:cNvPicPr>
          <p:nvPr/>
        </p:nvPicPr>
        <p:blipFill>
          <a:blip r:embed="rId6"/>
          <a:stretch>
            <a:fillRect/>
          </a:stretch>
        </p:blipFill>
        <p:spPr>
          <a:xfrm>
            <a:off x="1165606" y="5204086"/>
            <a:ext cx="3359672" cy="1320840"/>
          </a:xfrm>
          <a:prstGeom prst="rect">
            <a:avLst/>
          </a:prstGeom>
        </p:spPr>
      </p:pic>
      <p:sp>
        <p:nvSpPr>
          <p:cNvPr id="6" name="TextBox 5">
            <a:extLst>
              <a:ext uri="{FF2B5EF4-FFF2-40B4-BE49-F238E27FC236}">
                <a16:creationId xmlns:a16="http://schemas.microsoft.com/office/drawing/2014/main" id="{97A8E045-BB45-F0D5-2545-4C2AFAB5F9F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dirty="0"/>
          </a:p>
        </p:txBody>
      </p:sp>
    </p:spTree>
    <p:extLst>
      <p:ext uri="{BB962C8B-B14F-4D97-AF65-F5344CB8AC3E}">
        <p14:creationId xmlns:p14="http://schemas.microsoft.com/office/powerpoint/2010/main" val="357793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Simbolių eilutė (</a:t>
            </a:r>
            <a:r>
              <a:rPr lang="lt-LT" sz="3000" b="1" dirty="0" err="1"/>
              <a:t>String</a:t>
            </a:r>
            <a:r>
              <a:rPr lang="lt-LT" sz="3000" b="1" dirty="0"/>
              <a:t>) kaip objektas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A1E302C3-7B25-4C8F-A24B-6B24CD86D33E}"/>
              </a:ext>
            </a:extLst>
          </p:cNvPr>
          <p:cNvPicPr>
            <a:picLocks noChangeAspect="1"/>
          </p:cNvPicPr>
          <p:nvPr/>
        </p:nvPicPr>
        <p:blipFill>
          <a:blip r:embed="rId3"/>
          <a:stretch>
            <a:fillRect/>
          </a:stretch>
        </p:blipFill>
        <p:spPr>
          <a:xfrm>
            <a:off x="1168746" y="1034005"/>
            <a:ext cx="3150837" cy="5513407"/>
          </a:xfrm>
          <a:prstGeom prst="rect">
            <a:avLst/>
          </a:prstGeom>
        </p:spPr>
      </p:pic>
      <p:sp>
        <p:nvSpPr>
          <p:cNvPr id="3" name="TextBox 2">
            <a:extLst>
              <a:ext uri="{FF2B5EF4-FFF2-40B4-BE49-F238E27FC236}">
                <a16:creationId xmlns:a16="http://schemas.microsoft.com/office/drawing/2014/main" id="{E0F715C6-23E8-35CB-687B-560332344E6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142285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626316"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objektus sudėti į masyvą ir iš jo išimti</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able&#10;&#10;Description automatically generated">
            <a:extLst>
              <a:ext uri="{FF2B5EF4-FFF2-40B4-BE49-F238E27FC236}">
                <a16:creationId xmlns:a16="http://schemas.microsoft.com/office/drawing/2014/main" id="{557C8C2E-891F-403C-946D-9B08866B50FA}"/>
              </a:ext>
            </a:extLst>
          </p:cNvPr>
          <p:cNvPicPr>
            <a:picLocks noChangeAspect="1"/>
          </p:cNvPicPr>
          <p:nvPr/>
        </p:nvPicPr>
        <p:blipFill>
          <a:blip r:embed="rId3"/>
          <a:stretch>
            <a:fillRect/>
          </a:stretch>
        </p:blipFill>
        <p:spPr>
          <a:xfrm>
            <a:off x="846881" y="1308683"/>
            <a:ext cx="3746339" cy="5185899"/>
          </a:xfrm>
          <a:prstGeom prst="rect">
            <a:avLst/>
          </a:prstGeom>
        </p:spPr>
      </p:pic>
      <p:sp>
        <p:nvSpPr>
          <p:cNvPr id="3" name="TextBox 2">
            <a:extLst>
              <a:ext uri="{FF2B5EF4-FFF2-40B4-BE49-F238E27FC236}">
                <a16:creationId xmlns:a16="http://schemas.microsoft.com/office/drawing/2014/main" id="{6D456CF3-91AF-32C4-1B71-0B536E3FEDA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28184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1C78C-24DC-47CA-9769-EC81026576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0B1B3A-FB41-47A1-8643-4F5F96F114F2}">
  <ds:schemaRefs>
    <ds:schemaRef ds:uri="http://schemas.microsoft.com/sharepoint/v3/contenttype/forms"/>
  </ds:schemaRefs>
</ds:datastoreItem>
</file>

<file path=customXml/itemProps3.xml><?xml version="1.0" encoding="utf-8"?>
<ds:datastoreItem xmlns:ds="http://schemas.openxmlformats.org/officeDocument/2006/customXml" ds:itemID="{82D1E63F-D43F-4979-8330-8FF8C846F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5910</TotalTime>
  <Words>3937</Words>
  <Application>Microsoft Macintosh PowerPoint</Application>
  <PresentationFormat>Widescreen</PresentationFormat>
  <Paragraphs>291</Paragraphs>
  <Slides>17</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Arial,Sans-Serif</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582</cp:revision>
  <dcterms:modified xsi:type="dcterms:W3CDTF">2023-06-19T18:10:54Z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