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notesMasterIdLst>
    <p:notesMasterId r:id="rId21"/>
  </p:notesMasterIdLst>
  <p:sldIdLst>
    <p:sldId id="256" r:id="rId9"/>
    <p:sldId id="257" r:id="rId10"/>
    <p:sldId id="258" r:id="rId11"/>
    <p:sldId id="290" r:id="rId12"/>
    <p:sldId id="291" r:id="rId13"/>
    <p:sldId id="292" r:id="rId14"/>
    <p:sldId id="293" r:id="rId15"/>
    <p:sldId id="273" r:id="rId16"/>
    <p:sldId id="294" r:id="rId17"/>
    <p:sldId id="295" r:id="rId18"/>
    <p:sldId id="276" r:id="rId19"/>
    <p:sldId id="277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8"/>
    <p:restoredTop sz="55981"/>
  </p:normalViewPr>
  <p:slideViewPr>
    <p:cSldViewPr snapToGrid="0">
      <p:cViewPr varScale="1">
        <p:scale>
          <a:sx n="79" d="100"/>
          <a:sy n="7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24D59-A44B-AA48-8B3D-AF2D69F5A8BD}" type="datetimeFigureOut">
              <a:rPr lang="en-LT" smtClean="0"/>
              <a:t>2023-06-20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A072D-8A2F-DF4B-B7CB-0B7F6018003F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0568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T" dirty="0"/>
              <a:t>Dabar pratesime pokalbi apie objektini programavima ir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A072D-8A2F-DF4B-B7CB-0B7F6018003F}" type="slidenum">
              <a:rPr lang="en-LT" smtClean="0"/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2582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T" dirty="0"/>
              <a:t>Pakalbesie apie paveldeijima (inheritance), ploimorfizma bei atliksime veiksmus naudojant klases objektus ir ismoksime perrasyti paveldetas funkcijas. Taigi pradekime nuo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A072D-8A2F-DF4B-B7CB-0B7F6018003F}" type="slidenum">
              <a:rPr lang="en-LT" smtClean="0"/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6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lt-LT" b="1" i="0" dirty="0">
                <a:solidFill>
                  <a:srgbClr val="374151"/>
                </a:solidFill>
                <a:effectLst/>
                <a:latin typeface="Söhne"/>
              </a:rPr>
              <a:t>Paveldimumas </a:t>
            </a:r>
            <a:r>
              <a:rPr lang="lt-LT" b="1" i="0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1" i="0" dirty="0">
                <a:solidFill>
                  <a:srgbClr val="374151"/>
                </a:solidFill>
                <a:effectLst/>
                <a:latin typeface="Söhne"/>
              </a:rPr>
              <a:t> Kalboje</a:t>
            </a:r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Sveiki visi! Šiandien kalbėsime apie vieną svarbiausių objektinio programavimo principų - paveldimumą, arba, kaip tai vadiname 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 kalboje, 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inheritance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. Paveldimumas leidžia mums sukurti naujas klases, kurios perima savybes ir funkcionalumą iš jau esamų klasių. Tai vienas iš pagrindinių būdų, kaip 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lt-LT" b="0" i="0">
                <a:solidFill>
                  <a:srgbClr val="374151"/>
                </a:solidFill>
                <a:effectLst/>
                <a:latin typeface="Söhne"/>
              </a:rPr>
              <a:t> programavimo kalba leidžia mums struktūruoti ir organizuoti savo kodą efektyviai.</a:t>
            </a:r>
          </a:p>
          <a:p>
            <a:pPr algn="l"/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Mūsų pavyzdyje, turime pagrindinę klasę vardu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". Ši klasė turi du atributus: "vardas" ir "spalva", ir vieną metodą, vadinamą "bėgti".</a:t>
            </a:r>
            <a:endParaRPr lang="lt-LT" dirty="0">
              <a:effectLst/>
              <a:latin typeface="Söhne"/>
            </a:endParaRP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class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F22C3D"/>
                </a:solidFill>
                <a:effectLst/>
              </a:rPr>
              <a:t>Gyvunas</a:t>
            </a:r>
            <a:r>
              <a:rPr lang="lt-LT" dirty="0">
                <a:effectLst/>
              </a:rPr>
              <a:t>(): </a:t>
            </a:r>
            <a:r>
              <a:rPr lang="lt-LT" dirty="0" err="1">
                <a:solidFill>
                  <a:srgbClr val="2E95D3"/>
                </a:solidFill>
                <a:effectLst/>
              </a:rPr>
              <a:t>def</a:t>
            </a:r>
            <a:r>
              <a:rPr lang="lt-LT" dirty="0">
                <a:effectLst/>
              </a:rPr>
              <a:t> </a:t>
            </a:r>
            <a:r>
              <a:rPr lang="lt-LT" dirty="0">
                <a:solidFill>
                  <a:srgbClr val="F22C3D"/>
                </a:solidFill>
                <a:effectLst/>
              </a:rPr>
              <a:t>__</a:t>
            </a:r>
            <a:r>
              <a:rPr lang="lt-LT" dirty="0" err="1">
                <a:solidFill>
                  <a:srgbClr val="F22C3D"/>
                </a:solidFill>
                <a:effectLst/>
              </a:rPr>
              <a:t>init</a:t>
            </a:r>
            <a:r>
              <a:rPr lang="lt-LT" dirty="0">
                <a:solidFill>
                  <a:srgbClr val="F22C3D"/>
                </a:solidFill>
                <a:effectLst/>
              </a:rPr>
              <a:t>__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self</a:t>
            </a:r>
            <a:r>
              <a:rPr lang="lt-LT" dirty="0">
                <a:effectLst/>
              </a:rPr>
              <a:t>, vardas, spalva): </a:t>
            </a:r>
            <a:r>
              <a:rPr lang="lt-LT" dirty="0" err="1">
                <a:effectLst/>
              </a:rPr>
              <a:t>self.vardas</a:t>
            </a:r>
            <a:r>
              <a:rPr lang="lt-LT" dirty="0">
                <a:effectLst/>
              </a:rPr>
              <a:t> = vardas </a:t>
            </a:r>
            <a:r>
              <a:rPr lang="lt-LT" dirty="0" err="1">
                <a:effectLst/>
              </a:rPr>
              <a:t>self.spalva</a:t>
            </a:r>
            <a:r>
              <a:rPr lang="lt-LT" dirty="0">
                <a:effectLst/>
              </a:rPr>
              <a:t> = spalva </a:t>
            </a:r>
            <a:r>
              <a:rPr lang="lt-LT" dirty="0" err="1">
                <a:solidFill>
                  <a:srgbClr val="2E95D3"/>
                </a:solidFill>
                <a:effectLst/>
              </a:rPr>
              <a:t>def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F22C3D"/>
                </a:solidFill>
                <a:effectLst/>
              </a:rPr>
              <a:t>begti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self</a:t>
            </a:r>
            <a:r>
              <a:rPr lang="lt-LT" dirty="0">
                <a:effectLst/>
              </a:rPr>
              <a:t>):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"Bėgu"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Toliau, sukūrėme dvi kitas klases, "Katė" ir "Šuo", kurios paveldi savybes ir funkcionalumą iš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klasės.</a:t>
            </a:r>
          </a:p>
          <a:p>
            <a:r>
              <a:rPr lang="lt-LT" dirty="0" err="1">
                <a:solidFill>
                  <a:srgbClr val="2E95D3"/>
                </a:solidFill>
                <a:effectLst/>
              </a:rPr>
              <a:t>class</a:t>
            </a:r>
            <a:r>
              <a:rPr lang="lt-LT" dirty="0">
                <a:effectLst/>
              </a:rPr>
              <a:t> </a:t>
            </a:r>
            <a:r>
              <a:rPr lang="lt-LT" dirty="0">
                <a:solidFill>
                  <a:srgbClr val="F22C3D"/>
                </a:solidFill>
                <a:effectLst/>
              </a:rPr>
              <a:t>Kate</a:t>
            </a:r>
            <a:r>
              <a:rPr lang="lt-LT" dirty="0">
                <a:effectLst/>
              </a:rPr>
              <a:t> (</a:t>
            </a:r>
            <a:r>
              <a:rPr lang="lt-LT" dirty="0" err="1">
                <a:solidFill>
                  <a:srgbClr val="F22C3D"/>
                </a:solidFill>
                <a:effectLst/>
              </a:rPr>
              <a:t>Gyvunas</a:t>
            </a:r>
            <a:r>
              <a:rPr lang="lt-LT" dirty="0">
                <a:effectLst/>
              </a:rPr>
              <a:t>): </a:t>
            </a:r>
            <a:r>
              <a:rPr lang="lt-LT" dirty="0" err="1">
                <a:solidFill>
                  <a:srgbClr val="2E95D3"/>
                </a:solidFill>
                <a:effectLst/>
              </a:rPr>
              <a:t>def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F22C3D"/>
                </a:solidFill>
                <a:effectLst/>
              </a:rPr>
              <a:t>miaukseti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self</a:t>
            </a:r>
            <a:r>
              <a:rPr lang="lt-LT" dirty="0">
                <a:effectLst/>
              </a:rPr>
              <a:t>):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"Miau"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solidFill>
                  <a:srgbClr val="2E95D3"/>
                </a:solidFill>
                <a:effectLst/>
              </a:rPr>
              <a:t>class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solidFill>
                  <a:srgbClr val="F22C3D"/>
                </a:solidFill>
                <a:effectLst/>
              </a:rPr>
              <a:t>Suo</a:t>
            </a:r>
            <a:r>
              <a:rPr lang="lt-LT" dirty="0">
                <a:effectLst/>
              </a:rPr>
              <a:t> (</a:t>
            </a:r>
            <a:r>
              <a:rPr lang="lt-LT" dirty="0" err="1">
                <a:solidFill>
                  <a:srgbClr val="F22C3D"/>
                </a:solidFill>
                <a:effectLst/>
              </a:rPr>
              <a:t>Gyvunas</a:t>
            </a:r>
            <a:r>
              <a:rPr lang="lt-LT" dirty="0">
                <a:effectLst/>
              </a:rPr>
              <a:t>): </a:t>
            </a:r>
            <a:r>
              <a:rPr lang="lt-LT" dirty="0" err="1">
                <a:solidFill>
                  <a:srgbClr val="2E95D3"/>
                </a:solidFill>
                <a:effectLst/>
              </a:rPr>
              <a:t>def</a:t>
            </a:r>
            <a:r>
              <a:rPr lang="lt-LT" dirty="0">
                <a:effectLst/>
              </a:rPr>
              <a:t> </a:t>
            </a:r>
            <a:r>
              <a:rPr lang="lt-LT" dirty="0">
                <a:solidFill>
                  <a:srgbClr val="F22C3D"/>
                </a:solidFill>
                <a:effectLst/>
              </a:rPr>
              <a:t>loti</a:t>
            </a:r>
            <a:r>
              <a:rPr lang="lt-LT" dirty="0">
                <a:effectLst/>
              </a:rPr>
              <a:t>(</a:t>
            </a:r>
            <a:r>
              <a:rPr lang="lt-LT" dirty="0" err="1">
                <a:effectLst/>
              </a:rPr>
              <a:t>self</a:t>
            </a:r>
            <a:r>
              <a:rPr lang="lt-LT" dirty="0">
                <a:effectLst/>
              </a:rPr>
              <a:t>): </a:t>
            </a:r>
            <a:r>
              <a:rPr lang="lt-LT" dirty="0" err="1">
                <a:solidFill>
                  <a:srgbClr val="E9950C"/>
                </a:solidFill>
                <a:effectLst/>
              </a:rPr>
              <a:t>print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Au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) </a:t>
            </a:r>
          </a:p>
          <a:p>
            <a:pPr algn="l"/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Kaip matote, "Katė" ir "Šuo" klases paveldėjo "bėgti" metodą iš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klasės, tačiau jos taip pat turi ir savo specifinius metodus: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miaukseti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ir "loti".</a:t>
            </a:r>
          </a:p>
          <a:p>
            <a:r>
              <a:rPr lang="lt-LT" dirty="0" err="1">
                <a:effectLst/>
              </a:rPr>
              <a:t>vezlys</a:t>
            </a:r>
            <a:r>
              <a:rPr lang="lt-LT" dirty="0">
                <a:effectLst/>
              </a:rPr>
              <a:t> = </a:t>
            </a:r>
            <a:r>
              <a:rPr lang="lt-LT" dirty="0" err="1">
                <a:effectLst/>
              </a:rPr>
              <a:t>Gyvunas</a:t>
            </a:r>
            <a:r>
              <a:rPr lang="lt-LT" dirty="0">
                <a:effectLst/>
              </a:rPr>
              <a:t> (</a:t>
            </a:r>
            <a:r>
              <a:rPr lang="lt-LT" dirty="0">
                <a:solidFill>
                  <a:srgbClr val="00A67D"/>
                </a:solidFill>
                <a:effectLst/>
              </a:rPr>
              <a:t>"Tadas"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"Rudas"</a:t>
            </a:r>
            <a:r>
              <a:rPr lang="lt-LT" dirty="0">
                <a:effectLst/>
              </a:rPr>
              <a:t>) </a:t>
            </a:r>
            <a:r>
              <a:rPr lang="lt-LT" dirty="0" err="1">
                <a:effectLst/>
              </a:rPr>
              <a:t>vezlys.begti</a:t>
            </a:r>
            <a:r>
              <a:rPr lang="lt-LT" dirty="0">
                <a:effectLst/>
              </a:rPr>
              <a:t>() # </a:t>
            </a:r>
            <a:r>
              <a:rPr lang="lt-LT" dirty="0" err="1">
                <a:effectLst/>
              </a:rPr>
              <a:t>Bégu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vezlys.miaukseti</a:t>
            </a:r>
            <a:r>
              <a:rPr lang="lt-LT" dirty="0">
                <a:effectLst/>
              </a:rPr>
              <a:t>() # </a:t>
            </a:r>
            <a:r>
              <a:rPr lang="lt-LT" dirty="0" err="1">
                <a:effectLst/>
              </a:rPr>
              <a:t>AttributeError</a:t>
            </a:r>
            <a:r>
              <a:rPr lang="lt-LT" dirty="0">
                <a:effectLst/>
              </a:rPr>
              <a:t>: '</a:t>
            </a:r>
            <a:r>
              <a:rPr lang="lt-LT" dirty="0" err="1">
                <a:effectLst/>
              </a:rPr>
              <a:t>Gyvunas</a:t>
            </a:r>
            <a:r>
              <a:rPr lang="lt-LT" dirty="0">
                <a:effectLst/>
              </a:rPr>
              <a:t>' </a:t>
            </a:r>
            <a:r>
              <a:rPr lang="lt-LT" dirty="0" err="1">
                <a:effectLst/>
              </a:rPr>
              <a:t>object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has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no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attribute</a:t>
            </a:r>
            <a:r>
              <a:rPr lang="lt-LT" dirty="0">
                <a:effectLst/>
              </a:rPr>
              <a:t> '</a:t>
            </a:r>
            <a:r>
              <a:rPr lang="lt-LT" dirty="0" err="1">
                <a:effectLst/>
              </a:rPr>
              <a:t>miaukseti</a:t>
            </a:r>
            <a:r>
              <a:rPr lang="lt-LT" dirty="0">
                <a:effectLst/>
              </a:rPr>
              <a:t>‘ </a:t>
            </a:r>
          </a:p>
          <a:p>
            <a:pPr algn="l"/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Šiame pavyzdyje,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vezlys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yra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tipo objektas, kuris gali "bėgti", tačiau negali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miaukseti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ar "loti", nes šie metodai nėra aprašyti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klasėje.</a:t>
            </a:r>
          </a:p>
          <a:p>
            <a:r>
              <a:rPr lang="lt-LT" dirty="0">
                <a:effectLst/>
              </a:rPr>
              <a:t>kate1 = Kate(</a:t>
            </a:r>
            <a:r>
              <a:rPr lang="lt-LT" dirty="0">
                <a:solidFill>
                  <a:srgbClr val="00A67D"/>
                </a:solidFill>
                <a:effectLst/>
              </a:rPr>
              <a:t>"Mūza"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"Pilka"</a:t>
            </a:r>
            <a:r>
              <a:rPr lang="lt-LT" dirty="0">
                <a:effectLst/>
              </a:rPr>
              <a:t>) suo1 = </a:t>
            </a:r>
            <a:r>
              <a:rPr lang="lt-LT" dirty="0" err="1">
                <a:effectLst/>
              </a:rPr>
              <a:t>Suo</a:t>
            </a:r>
            <a:r>
              <a:rPr lang="lt-LT" dirty="0">
                <a:effectLst/>
              </a:rPr>
              <a:t>(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 err="1">
                <a:solidFill>
                  <a:srgbClr val="00A67D"/>
                </a:solidFill>
                <a:effectLst/>
              </a:rPr>
              <a:t>Čakas</a:t>
            </a:r>
            <a:r>
              <a:rPr lang="lt-LT" dirty="0">
                <a:solidFill>
                  <a:srgbClr val="00A67D"/>
                </a:solidFill>
                <a:effectLst/>
              </a:rPr>
              <a:t>"</a:t>
            </a:r>
            <a:r>
              <a:rPr lang="lt-LT" dirty="0">
                <a:effectLst/>
              </a:rPr>
              <a:t>, </a:t>
            </a:r>
            <a:r>
              <a:rPr lang="lt-LT" dirty="0">
                <a:solidFill>
                  <a:srgbClr val="00A67D"/>
                </a:solidFill>
                <a:effectLst/>
              </a:rPr>
              <a:t>"Baltas"</a:t>
            </a:r>
            <a:r>
              <a:rPr lang="lt-LT" dirty="0">
                <a:effectLst/>
              </a:rPr>
              <a:t>) kate1.begti() # </a:t>
            </a:r>
            <a:r>
              <a:rPr lang="lt-LT" dirty="0" err="1">
                <a:effectLst/>
              </a:rPr>
              <a:t>Bégu</a:t>
            </a:r>
            <a:r>
              <a:rPr lang="lt-LT" dirty="0">
                <a:effectLst/>
              </a:rPr>
              <a:t> kate1.miaukseti() # Miau kate1.loti() # </a:t>
            </a:r>
            <a:r>
              <a:rPr lang="lt-LT" dirty="0" err="1">
                <a:effectLst/>
              </a:rPr>
              <a:t>AttributeError</a:t>
            </a:r>
            <a:r>
              <a:rPr lang="lt-LT" dirty="0">
                <a:effectLst/>
              </a:rPr>
              <a:t>: 'Kate' </a:t>
            </a:r>
            <a:r>
              <a:rPr lang="lt-LT" dirty="0" err="1">
                <a:effectLst/>
              </a:rPr>
              <a:t>object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has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no</a:t>
            </a:r>
            <a:r>
              <a:rPr lang="lt-LT" dirty="0">
                <a:effectLst/>
              </a:rPr>
              <a:t> </a:t>
            </a:r>
            <a:r>
              <a:rPr lang="lt-LT" dirty="0" err="1">
                <a:effectLst/>
              </a:rPr>
              <a:t>attribute</a:t>
            </a:r>
            <a:r>
              <a:rPr lang="lt-LT" dirty="0">
                <a:effectLst/>
              </a:rPr>
              <a:t> 'loti' suo1.loti() # </a:t>
            </a:r>
            <a:r>
              <a:rPr lang="lt-LT" dirty="0" err="1">
                <a:effectLst/>
              </a:rPr>
              <a:t>Au</a:t>
            </a:r>
            <a:r>
              <a:rPr lang="lt-LT" dirty="0">
                <a:effectLst/>
              </a:rPr>
              <a:t> </a:t>
            </a:r>
          </a:p>
          <a:p>
            <a:pPr algn="l"/>
            <a:endParaRPr lang="lt-LT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Čia, "kate1" gali "bėgti" ir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miaukseti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", nes ji yra "Katė" tipo objektas, kuris paveldėjo "bėgti" metodą iš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Gyvunas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klasės ir turi savo "</a:t>
            </a:r>
            <a:r>
              <a:rPr lang="lt-LT" b="0" i="0" dirty="0" err="1">
                <a:solidFill>
                  <a:srgbClr val="374151"/>
                </a:solidFill>
                <a:effectLst/>
                <a:latin typeface="Söhne"/>
              </a:rPr>
              <a:t>miaukseti</a:t>
            </a:r>
            <a:r>
              <a:rPr lang="lt-LT" b="0" i="0" dirty="0">
                <a:solidFill>
                  <a:srgbClr val="374151"/>
                </a:solidFill>
                <a:effectLst/>
                <a:latin typeface="Söhne"/>
              </a:rPr>
              <a:t>" metodą. Tačiau "kate1" negali "loti", nes šis metodas </a:t>
            </a:r>
          </a:p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A072D-8A2F-DF4B-B7CB-0B7F6018003F}" type="slidenum">
              <a:rPr lang="en-LT" smtClean="0"/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7038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6 paskaita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dirty="0"/>
            </a:br>
            <a:r>
              <a:rPr lang="lt-LT" sz="4400" b="1" spc="-1" dirty="0">
                <a:solidFill>
                  <a:srgbClr val="000000"/>
                </a:solidFill>
                <a:latin typeface="Arial"/>
              </a:rPr>
              <a:t>Objektinis programavimas  (2 dalis), paveldėjimas.</a:t>
            </a:r>
            <a:endParaRPr lang="lt-LT" sz="4400" b="0" strike="noStrike" spc="-1" dirty="0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3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4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Patobulinti 5 pamokos biudžeto programą: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tėvinę klasę </a:t>
            </a:r>
            <a:r>
              <a:rPr lang="lt-LT" sz="1600" i="1" spc="-1">
                <a:ea typeface="+mn-lt"/>
                <a:cs typeface="+mn-lt"/>
              </a:rPr>
              <a:t>Irasas</a:t>
            </a:r>
            <a:r>
              <a:rPr lang="lt-LT" sz="1600" spc="-1">
                <a:ea typeface="+mn-lt"/>
                <a:cs typeface="+mn-lt"/>
              </a:rPr>
              <a:t>, kurioje būtų savybės </a:t>
            </a:r>
            <a:r>
              <a:rPr lang="lt-LT" sz="1600" i="1" spc="-1">
                <a:ea typeface="+mn-lt"/>
                <a:cs typeface="+mn-lt"/>
              </a:rPr>
              <a:t>suma</a:t>
            </a:r>
            <a:r>
              <a:rPr lang="lt-LT" sz="1600" spc="-1">
                <a:ea typeface="+mn-lt"/>
                <a:cs typeface="+mn-lt"/>
              </a:rPr>
              <a:t> , iš kurios klasės </a:t>
            </a:r>
            <a:r>
              <a:rPr lang="lt-LT" sz="1600" i="1" spc="-1">
                <a:ea typeface="+mn-lt"/>
                <a:cs typeface="+mn-lt"/>
              </a:rPr>
              <a:t>PajamuIrasas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IslaiduIrasas</a:t>
            </a:r>
            <a:r>
              <a:rPr lang="lt-LT" sz="1600" spc="-1">
                <a:ea typeface="+mn-lt"/>
                <a:cs typeface="+mn-lt"/>
              </a:rPr>
              <a:t> paveldėtų visas savybes.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 klasę </a:t>
            </a:r>
            <a:r>
              <a:rPr lang="lt-LT" sz="1600" i="1" spc="-1">
                <a:ea typeface="+mn-lt"/>
                <a:cs typeface="+mn-lt"/>
              </a:rPr>
              <a:t>PajamuIrasas</a:t>
            </a:r>
            <a:r>
              <a:rPr lang="lt-LT" sz="1600" spc="-1">
                <a:ea typeface="+mn-lt"/>
                <a:cs typeface="+mn-lt"/>
              </a:rPr>
              <a:t> papildomai pridėti savybes </a:t>
            </a:r>
            <a:r>
              <a:rPr lang="lt-LT" sz="1600" i="1" spc="-1">
                <a:ea typeface="+mn-lt"/>
                <a:cs typeface="+mn-lt"/>
              </a:rPr>
              <a:t>siuntejas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papildoma_informacija</a:t>
            </a:r>
            <a:r>
              <a:rPr lang="lt-LT" sz="1600" spc="-1">
                <a:ea typeface="+mn-lt"/>
                <a:cs typeface="+mn-lt"/>
              </a:rPr>
              <a:t>, kurias vartotojas galėtų įrašyti.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 klasę </a:t>
            </a:r>
            <a:r>
              <a:rPr lang="lt-LT" sz="1600" i="1" spc="-1">
                <a:ea typeface="+mn-lt"/>
                <a:cs typeface="+mn-lt"/>
              </a:rPr>
              <a:t>IslaiduIrasas</a:t>
            </a:r>
            <a:r>
              <a:rPr lang="lt-LT" sz="1600" spc="-1">
                <a:ea typeface="+mn-lt"/>
                <a:cs typeface="+mn-lt"/>
              </a:rPr>
              <a:t> papildomai pridėti savybes </a:t>
            </a:r>
            <a:r>
              <a:rPr lang="lt-LT" sz="1600" i="1" spc="-1">
                <a:ea typeface="+mn-lt"/>
                <a:cs typeface="+mn-lt"/>
              </a:rPr>
              <a:t>atsiskaitymo_budas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isigyta_preke_paslauga</a:t>
            </a:r>
            <a:r>
              <a:rPr lang="lt-LT" sz="1600" spc="-1">
                <a:ea typeface="+mn-lt"/>
                <a:cs typeface="+mn-lt"/>
              </a:rPr>
              <a:t>, kurias vartotojas galėtų įrašyti.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Atitinkamai perdaryti klasės </a:t>
            </a:r>
            <a:r>
              <a:rPr lang="lt-LT" sz="1600" i="1" spc="-1">
                <a:ea typeface="+mn-lt"/>
                <a:cs typeface="+mn-lt"/>
              </a:rPr>
              <a:t>Biudzetas</a:t>
            </a:r>
            <a:r>
              <a:rPr lang="lt-LT" sz="1600" spc="-1">
                <a:ea typeface="+mn-lt"/>
                <a:cs typeface="+mn-lt"/>
              </a:rPr>
              <a:t> metodus </a:t>
            </a:r>
            <a:r>
              <a:rPr lang="lt-LT" sz="1600" i="1" spc="-1">
                <a:ea typeface="+mn-lt"/>
                <a:cs typeface="+mn-lt"/>
              </a:rPr>
              <a:t>gauti_balansa</a:t>
            </a:r>
            <a:r>
              <a:rPr lang="lt-LT" sz="1600" spc="-1">
                <a:ea typeface="+mn-lt"/>
                <a:cs typeface="+mn-lt"/>
              </a:rPr>
              <a:t> ir </a:t>
            </a:r>
            <a:r>
              <a:rPr lang="lt-LT" sz="1600" i="1" spc="-1">
                <a:ea typeface="+mn-lt"/>
                <a:cs typeface="+mn-lt"/>
              </a:rPr>
              <a:t>gauti_ataskaita</a:t>
            </a:r>
            <a:r>
              <a:rPr lang="lt-LT" sz="1600" spc="-1">
                <a:ea typeface="+mn-lt"/>
                <a:cs typeface="+mn-lt"/>
              </a:rPr>
              <a:t> kad pasiėmus įrašą iš žurnalo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atpažintų, ar tai yra pajamos ar išlaidos (pvz., panaudojus isinstance() metodą) ir atitinkamai atliktų veiksmus.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Padaryti, kad vartotojui (per konsolę) būtų leidžiama įrašyti pajamų ir išlaidų įrašus, peržiūrėti balansą ir ataskaitą.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3897E-C935-A6AA-483F-B4CCB5DCD526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8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4999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</a:rPr>
              <a:t>6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</a:rPr>
              <a:t>Objektinis programavimas (2 dalis), paveldėjimas.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23BA4-6A6C-C66F-44B4-3B10288D8E93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9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Objektinis programavimas (1 dalis), klasės.</a:t>
            </a:r>
            <a:endParaRPr lang="lt-LT" sz="13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C15F0741-6FBD-3389-2BBC-2C6F155BC720}"/>
              </a:ext>
            </a:extLst>
          </p:cNvPr>
          <p:cNvSpPr txBox="1"/>
          <p:nvPr/>
        </p:nvSpPr>
        <p:spPr>
          <a:xfrm>
            <a:off x="7509420" y="1640137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7DE63D-AD01-D2C9-7625-3AC83636BB37}"/>
              </a:ext>
            </a:extLst>
          </p:cNvPr>
          <p:cNvSpPr txBox="1"/>
          <p:nvPr/>
        </p:nvSpPr>
        <p:spPr>
          <a:xfrm>
            <a:off x="3287700" y="1641600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pirmadienį)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6 paskaita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Objektinis programavimas (2 dalis), paveldėjimas.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29280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Kas yra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paveldėjimas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/>
              <a:t>Kas yra polimorfizmas</a:t>
            </a: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52420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Atlikti veiksmus naudojant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DejaVu Sans"/>
              </a:rPr>
              <a:t>paveldėtus klasės objektus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sp>
        <p:nvSpPr>
          <p:cNvPr id="249" name="CustomShape 15"/>
          <p:cNvSpPr/>
          <p:nvPr/>
        </p:nvSpPr>
        <p:spPr>
          <a:xfrm>
            <a:off x="7638480" y="3356923"/>
            <a:ext cx="4456080" cy="39734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/>
              <a:t>Išmoksime perrašyti paveldėtas funkcijas</a:t>
            </a:r>
          </a:p>
        </p:txBody>
      </p:sp>
      <p:grpSp>
        <p:nvGrpSpPr>
          <p:cNvPr id="250" name="Group 16"/>
          <p:cNvGrpSpPr/>
          <p:nvPr/>
        </p:nvGrpSpPr>
        <p:grpSpPr>
          <a:xfrm>
            <a:off x="6720120" y="3182567"/>
            <a:ext cx="730800" cy="730800"/>
            <a:chOff x="6720120" y="3180600"/>
            <a:chExt cx="730800" cy="730800"/>
          </a:xfrm>
        </p:grpSpPr>
        <p:sp>
          <p:nvSpPr>
            <p:cNvPr id="251" name="CustomShape 17"/>
            <p:cNvSpPr/>
            <p:nvPr/>
          </p:nvSpPr>
          <p:spPr>
            <a:xfrm>
              <a:off x="672012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6873120" y="3347280"/>
              <a:ext cx="425160" cy="39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46857" y="1527606"/>
            <a:ext cx="5703480" cy="72058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>
                <a:ea typeface="+mn-lt"/>
                <a:cs typeface="+mn-lt"/>
              </a:rPr>
              <a:t>Paveldėjimas (</a:t>
            </a:r>
            <a:r>
              <a:rPr lang="lt-LT" sz="3000" b="1" dirty="0" err="1">
                <a:ea typeface="+mn-lt"/>
                <a:cs typeface="+mn-lt"/>
              </a:rPr>
              <a:t>Inheritance</a:t>
            </a:r>
            <a:r>
              <a:rPr lang="lt-LT" sz="3000" b="1" dirty="0">
                <a:ea typeface="+mn-lt"/>
                <a:cs typeface="+mn-lt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3EC746B1-C59A-4521-B2FD-54780E2ECD16}"/>
              </a:ext>
            </a:extLst>
          </p:cNvPr>
          <p:cNvSpPr/>
          <p:nvPr/>
        </p:nvSpPr>
        <p:spPr>
          <a:xfrm>
            <a:off x="6249518" y="2348225"/>
            <a:ext cx="5497799" cy="42176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Galimybė apjungti panašių objektų funkcionalumą, naudojant tėvines klases. Tai leidžia nekartoti panašaus ar to paties kodo. Taip pat nekeičiant paties objekto kodo, papildyti arba keisti jo funkcionalumą.</a:t>
            </a:r>
            <a:endParaRPr lang="en-US" sz="1600" spc="-1" dirty="0">
              <a:ea typeface="+mn-lt"/>
              <a:cs typeface="+mn-lt"/>
            </a:endParaRPr>
          </a:p>
          <a:p>
            <a:endParaRPr lang="lt-LT" b="1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5838E80-B5A7-4859-91E7-E8637185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84" y="917576"/>
            <a:ext cx="2973239" cy="3139413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CBC9C8-8BB3-4B42-96AA-33A4E223B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83" y="4219835"/>
            <a:ext cx="2973237" cy="2443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E06DD5-B618-F236-A633-0546597B8F0C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03084" y="1527606"/>
            <a:ext cx="5847253" cy="82122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Polimorfizmas (Polymorphism)</a:t>
            </a:r>
            <a:endParaRPr lang="en-US" sz="30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15">
            <a:extLst>
              <a:ext uri="{FF2B5EF4-FFF2-40B4-BE49-F238E27FC236}">
                <a16:creationId xmlns:a16="http://schemas.microsoft.com/office/drawing/2014/main" id="{3EC746B1-C59A-4521-B2FD-54780E2ECD16}"/>
              </a:ext>
            </a:extLst>
          </p:cNvPr>
          <p:cNvSpPr/>
          <p:nvPr/>
        </p:nvSpPr>
        <p:spPr>
          <a:xfrm>
            <a:off x="6249518" y="2348225"/>
            <a:ext cx="5497799" cy="42176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600" spc="-1">
                <a:ea typeface="+mn-lt"/>
                <a:cs typeface="+mn-lt"/>
              </a:rPr>
              <a:t>Galimybė operacijas (metodus) vykdyti skirtingai, priklausomai nuo konkrečios klasės (ar duomenų tipo) realizacijos, metodo kvietėjui nežinant apie tuos skirtumus. Tai pasiekiama perrašant tam tikrus metodus vaikinėse klasėse.</a:t>
            </a:r>
            <a:endParaRPr lang="en-US">
              <a:ea typeface="+mn-lt"/>
              <a:cs typeface="+mn-lt"/>
            </a:endParaRPr>
          </a:p>
          <a:p>
            <a:endParaRPr lang="lt-LT" b="1" dirty="0"/>
          </a:p>
          <a:p>
            <a:r>
              <a:rPr lang="lt-LT">
                <a:ea typeface="+mn-lt"/>
                <a:cs typeface="+mn-lt"/>
              </a:rPr>
              <a:t>Metodo (funkcijos) perrašymas (Overriding)</a:t>
            </a:r>
            <a:endParaRPr lang="lt-LT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F3EB585-5E64-4ABB-AC54-D94CF944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1278262"/>
            <a:ext cx="4224067" cy="5120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9BEE3-CAEC-4C6C-C06C-E02005CF4EF1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519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Kaip pasiekti tėvinės klasės metodą</a:t>
            </a:r>
            <a:endParaRPr lang="en-US" b="1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AB41B8-872D-4C19-BF85-06068F4C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388752"/>
            <a:ext cx="4511614" cy="4914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4C353-D273-099A-C608-E7DDDCEAE2C7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0899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Kaip vaikinei klasei pridėti papildomas savybes</a:t>
            </a:r>
            <a:endParaRPr lang="en-US" sz="300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B7DFE6D-0B47-49AB-8A1B-81DF40E0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8" y="1973189"/>
            <a:ext cx="4842293" cy="3587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0A7CF-CABE-2A16-736A-0D28C1174E57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826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6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174971" y="3281644"/>
            <a:ext cx="5847253" cy="152571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Kaip patikrinti, kokiai klasei priklauso objektas (biudžeto pavyzdys)</a:t>
            </a:r>
            <a:endParaRPr lang="en-US" sz="3000" b="1"/>
          </a:p>
          <a:p>
            <a:endParaRPr lang="lt-LT" sz="3000" b="1" dirty="0"/>
          </a:p>
          <a:p>
            <a:endParaRPr lang="lt-LT" sz="3000" b="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D61ACBA-8014-4050-B910-F0F391BE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33" y="1127185"/>
            <a:ext cx="3390120" cy="5135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EEAE0D-40FF-F305-F184-288A3B078276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2238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Sukurti programą, kuri: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Automobilis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Automobilis turėtų savybes: metai, modelis, kuro_tipas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Automobilis turėtų</a:t>
            </a:r>
            <a:r>
              <a:rPr lang="lt-LT" sz="1600" b="0" strike="noStrike" spc="-1">
                <a:ea typeface="+mn-lt"/>
                <a:cs typeface="+mn-lt"/>
              </a:rPr>
              <a:t> </a:t>
            </a:r>
            <a:r>
              <a:rPr lang="lt-LT" sz="1600" spc="-1">
                <a:ea typeface="+mn-lt"/>
                <a:cs typeface="+mn-lt"/>
              </a:rPr>
              <a:t>metodus: vaziuoti, stoveti, pildyti_degalu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kurie atitinkamai atspausdintų „Važiuoja“, „Priparkuota“, „Degalai įpilti“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Sukūrus objektą, automatiškai atspausdintų automobilio metus, modelį ir kuro tipą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Elektromobilis (jo tėvinis objektas – Automobilis)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Elektromobilis pakeistų Automobilio metodą pildyti_degalu taip, kad jis atspausdintų „Baterija įkrauta“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Elektromobilis turėtų metodą vaziuoti_autonomiskai, kuris spausdintų „Važiuoja autonomiškai“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Automobilio objektą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Elektromobilio objektą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sukurtu Automobilio objektu paleisti funkcijas vaziuoti, stoveti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pildyti_degalu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sukurtu Elektromobilio objektu paleisti funkcijas vaziuoti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stoveti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pildyti_degalu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vaziuoti_autonomiskai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089A4-BB21-507F-058D-515FCEE86D89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6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6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Objektinis programavimas (2 dalis), paveldėjimas.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Darbuotojas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Darbuotojas turėtų savybes: vardas, valandos_ikainis, dirba_nuo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privatų metodą kuris paskaičiuotų, kiek darbuotojas nudirbo dienų nuo įvestos dienos (dirba_nuo) iki šiandien (turint omeny, kad darbuotojas dirba 7 dienas per savaitę)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metodą paskaiciuoti_atlyginima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kuris panaudodamas aukščiau aprašytu metodu, paskaičiuotų bendrą atlyginimą (turint omeny, kad darbuotojas dirba 8 valandas per dieną)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NormalusDarbuotojas, kuri pakeistų Darbuotojo klasę taip, kad ji skaičiuotų atlyginimą, dirbant darbuotojui 5 dienas per savaitę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Darbuotojo objektą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Sukurti norimą NormalusDarbuotojas objektą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abiem objektais paleisti funkciją paskaiciuoti_atlyginima</a:t>
            </a:r>
            <a:endParaRPr lang="lt-LT"/>
          </a:p>
          <a:p>
            <a:endParaRPr lang="lt-LT" sz="1600" spc="-1" dirty="0">
              <a:cs typeface="Arial"/>
            </a:endParaRPr>
          </a:p>
          <a:p>
            <a:endParaRPr lang="lt-LT" sz="1600" spc="-1" dirty="0">
              <a:cs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80BA5-4A64-E2A1-0AF4-1B63102D1F7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7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2764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4A592A-E352-45C7-B4AA-38FCDC9A4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1A462F-0001-4FBB-BBFA-059FDCFAA0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832375-B04C-4E6C-A79A-F02F809D6D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1113</Words>
  <Application>Microsoft Macintosh PowerPoint</Application>
  <PresentationFormat>Widescreen</PresentationFormat>
  <Paragraphs>113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Söhne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653</cp:revision>
  <dcterms:modified xsi:type="dcterms:W3CDTF">2023-06-20T06:25:50Z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