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57" r:id="rId9"/>
    <p:sldId id="258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78" r:id="rId26"/>
    <p:sldId id="299" r:id="rId27"/>
    <p:sldId id="298" r:id="rId28"/>
    <p:sldId id="300" r:id="rId29"/>
    <p:sldId id="282" r:id="rId30"/>
    <p:sldId id="301" r:id="rId3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3120" y="2618280"/>
            <a:ext cx="7048800" cy="2934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pc="-1" dirty="0">
                <a:solidFill>
                  <a:srgbClr val="000000"/>
                </a:solidFill>
                <a:latin typeface="Arial"/>
                <a:ea typeface="Arial"/>
              </a:rPr>
              <a:t>8 paskaita</a:t>
            </a:r>
            <a:r>
              <a:rPr lang="lt-LT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lang="lt-LT" dirty="0"/>
            </a:br>
            <a:r>
              <a:rPr lang="lt-LT" sz="4400" b="1" spc="-1" dirty="0"/>
              <a:t>Triukai su sąrašais</a:t>
            </a:r>
          </a:p>
        </p:txBody>
      </p:sp>
      <p:pic>
        <p:nvPicPr>
          <p:cNvPr id="187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188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189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191" name="Picture 4"/>
          <p:cNvPicPr/>
          <p:nvPr/>
        </p:nvPicPr>
        <p:blipFill>
          <a:blip r:embed="rId3"/>
          <a:stretch/>
        </p:blipFill>
        <p:spPr>
          <a:xfrm>
            <a:off x="10150560" y="1410463"/>
            <a:ext cx="1435680" cy="981286"/>
          </a:xfrm>
          <a:prstGeom prst="rect">
            <a:avLst/>
          </a:prstGeom>
          <a:ln>
            <a:noFill/>
          </a:ln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05BA86A8-642A-1933-658A-6BC17B32EA35}"/>
              </a:ext>
            </a:extLst>
          </p:cNvPr>
          <p:cNvSpPr/>
          <p:nvPr/>
        </p:nvSpPr>
        <p:spPr>
          <a:xfrm>
            <a:off x="3273120" y="5930280"/>
            <a:ext cx="3407080" cy="3371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Aurimas Aleksandras Nausėdas</a:t>
            </a:r>
            <a:endParaRPr lang="lt-LT" sz="1600" b="1" strike="noStrike" spc="-1" dirty="0"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89D2C900-4C2E-5B51-D0AB-0EA852F987A4}"/>
              </a:ext>
            </a:extLst>
          </p:cNvPr>
          <p:cNvSpPr/>
          <p:nvPr/>
        </p:nvSpPr>
        <p:spPr>
          <a:xfrm>
            <a:off x="495720" y="5930280"/>
            <a:ext cx="2266920" cy="3371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2023</a:t>
            </a:r>
            <a:endParaRPr lang="lt-LT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Sąrašo apimtis (List comprehension)</a:t>
            </a:r>
            <a:endParaRPr lang="en-US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1A9CAA3-9AB5-4146-9CA6-89199D55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43" y="1718599"/>
            <a:ext cx="4182198" cy="1655662"/>
          </a:xfrm>
          <a:prstGeom prst="rect">
            <a:avLst/>
          </a:prstGeom>
        </p:spPr>
      </p:pic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0BF44F9-B4B9-4F50-B2E2-5A5B67D3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25" y="4126674"/>
            <a:ext cx="4190035" cy="1575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729389-2123-2F7B-3FB8-D67C8D02C148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7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71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Lyginių skaičių paieška (įprastas būdas)</a:t>
            </a:r>
            <a:endParaRPr lang="en-US" b="1">
              <a:ea typeface="+mn-lt"/>
              <a:cs typeface="+mn-lt"/>
            </a:endParaRPr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59F65F42-D0F8-4182-8580-50B8A358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8" y="2095599"/>
            <a:ext cx="4257554" cy="3303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680D4E-2A4B-6FCC-4A81-CA6610914650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8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9958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99839" y="3145291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Lyginių skaičių paieška (su list comprehension)</a:t>
            </a:r>
            <a:endParaRPr lang="en-US" b="1">
              <a:ea typeface="+mn-lt"/>
              <a:cs typeface="+mn-lt"/>
            </a:endParaRPr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679808-7427-4E73-ABA3-9FF2BE33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1" y="3039570"/>
            <a:ext cx="4653022" cy="1145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9D061A-8F9F-6924-2917-0DA308754777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9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4773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99839" y="3145291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Atkreipkime dėmesį į rezultato kintamojo tipą!</a:t>
            </a:r>
            <a:endParaRPr lang="en-US" b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E6B52B-9EED-409C-A6EF-E47F8999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5" y="1430071"/>
            <a:ext cx="4701250" cy="2097679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59E7CB4C-E3B5-42F3-852C-916724BCB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2" y="4096172"/>
            <a:ext cx="4616128" cy="180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8ABC0-9CD8-584D-2DC0-B9A935021796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10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5827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99839" y="3145291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Sąrašo elementų tipų skaičiavimas</a:t>
            </a:r>
            <a:endParaRPr lang="en-US" b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DC1B05-8AC5-433F-AB6A-5116DDFF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68" y="1282058"/>
            <a:ext cx="4575858" cy="2220085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C204EF-CA05-4103-82D0-A0B910B7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8" y="4119015"/>
            <a:ext cx="4537275" cy="2121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023AFD-052F-4AAC-8529-140767AC9D09}"/>
              </a:ext>
            </a:extLst>
          </p:cNvPr>
          <p:cNvSpPr txBox="1"/>
          <p:nvPr/>
        </p:nvSpPr>
        <p:spPr>
          <a:xfrm>
            <a:off x="11485950" y="6105075"/>
            <a:ext cx="61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11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4681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367358" y="1814202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Duomenų rūšiavimas</a:t>
            </a:r>
          </a:p>
          <a:p>
            <a:endParaRPr lang="lt-LT" sz="3000" b="1" dirty="0">
              <a:cs typeface="Arial"/>
            </a:endParaRPr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D4F06A5-5564-42D6-8BF8-6CE938E1294F}"/>
              </a:ext>
            </a:extLst>
          </p:cNvPr>
          <p:cNvSpPr/>
          <p:nvPr/>
        </p:nvSpPr>
        <p:spPr>
          <a:xfrm>
            <a:off x="6366068" y="2654090"/>
            <a:ext cx="4234320" cy="92126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>
                <a:latin typeface="Arial"/>
              </a:rPr>
              <a:t>sort() - nepakeičia esamo sąrašo</a:t>
            </a:r>
            <a:endParaRPr lang="lt-LT" sz="1600" spc="-1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>
                <a:latin typeface="Arial"/>
              </a:rPr>
              <a:t>sorted() - gražina pakeistą sąrašą</a:t>
            </a:r>
            <a:endParaRPr lang="lt-LT" sz="1600" spc="-1" dirty="0">
              <a:latin typeface="Arial"/>
            </a:endParaRPr>
          </a:p>
        </p:txBody>
      </p:sp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E20423-94E5-495A-B975-E4F7B86B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41" y="1127485"/>
            <a:ext cx="2974693" cy="3677054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36B8ABA-2CD6-4D5D-BB4D-9A2C7CC9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41" y="5105005"/>
            <a:ext cx="2974693" cy="13550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6024EA-499D-E47B-9606-46C39016E1D7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12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3658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99839" y="3145291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Žodynų rūšiavimas</a:t>
            </a:r>
            <a:endParaRPr lang="en-US" b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A71B6152-228B-4540-AC5E-8FA1E5E0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5" y="2905531"/>
            <a:ext cx="4643377" cy="1037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512FD7-1E03-20A7-260D-C6A39630D49B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13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3969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70902" y="2904152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>
                <a:ea typeface="+mn-lt"/>
                <a:cs typeface="+mn-lt"/>
              </a:rPr>
              <a:t>Rušiavimas pagal absoliutinę reikšmę</a:t>
            </a:r>
            <a:endParaRPr lang="en-US" b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4BE73FE-DE34-4783-BFB2-DB22AA30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5" y="2038813"/>
            <a:ext cx="4382946" cy="32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930C2-E4CA-0C51-9062-DA9D59C7EFD4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14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16891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70902" y="2904152"/>
            <a:ext cx="5702760" cy="104541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Objektų rūšiavimas sąraše</a:t>
            </a:r>
            <a:endParaRPr lang="en-US" sz="3000"/>
          </a:p>
          <a:p>
            <a:endParaRPr lang="lt-LT" sz="3000" b="1" dirty="0">
              <a:cs typeface="Arial"/>
            </a:endParaRPr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6C415D6-E3B2-46CC-90E3-5963D6DD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8" y="1541493"/>
            <a:ext cx="5067782" cy="43730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0661D-8F5F-A685-0B9E-C41C1A3CB80D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15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6208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8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Triukai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su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sąrašais</a:t>
            </a:r>
            <a:endParaRPr lang="en-US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7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Sukurti programą, kuri: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Prie kiekvieno sakinio su jūsų pasirinktu tekstu, pridėtų</a:t>
            </a:r>
            <a:r>
              <a:rPr lang="lt-LT" sz="1600" b="0" strike="noStrike" spc="-1">
                <a:ea typeface="+mn-lt"/>
                <a:cs typeface="+mn-lt"/>
              </a:rPr>
              <a:t> </a:t>
            </a:r>
            <a:r>
              <a:rPr lang="lt-LT" sz="1600" spc="-1">
                <a:ea typeface="+mn-lt"/>
                <a:cs typeface="+mn-lt"/>
              </a:rPr>
              <a:t>šauktuką </a:t>
            </a:r>
            <a:r>
              <a:rPr lang="lt-LT" sz="1600" b="0" strike="noStrike" spc="-1">
                <a:ea typeface="+mn-lt"/>
                <a:cs typeface="+mn-lt"/>
              </a:rPr>
              <a:t>ir </a:t>
            </a:r>
            <a:r>
              <a:rPr lang="lt-LT" sz="1600" spc="-1">
                <a:ea typeface="+mn-lt"/>
                <a:cs typeface="+mn-lt"/>
              </a:rPr>
              <a:t>atspausdintų </a:t>
            </a:r>
            <a:r>
              <a:rPr lang="lt-LT" sz="1600" b="0" strike="noStrike" spc="-1">
                <a:ea typeface="+mn-lt"/>
                <a:cs typeface="+mn-lt"/>
              </a:rPr>
              <a:t>naują </a:t>
            </a:r>
            <a:r>
              <a:rPr lang="lt-LT" sz="1600" spc="-1" dirty="0">
                <a:ea typeface="+mn-lt"/>
                <a:cs typeface="+mn-lt"/>
              </a:rPr>
              <a:t>sakinį.</a:t>
            </a:r>
            <a:endParaRPr lang="lt-LT" dirty="0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Patarimai: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>
                <a:ea typeface="+mn-lt"/>
                <a:cs typeface="+mn-lt"/>
              </a:rPr>
              <a:t>Naudoti </a:t>
            </a:r>
            <a:r>
              <a:rPr lang="lt-LT" sz="1600" spc="-1">
                <a:ea typeface="+mn-lt"/>
                <a:cs typeface="+mn-lt"/>
              </a:rPr>
              <a:t>map (su lambda) arba comprehension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" ".join</a:t>
            </a:r>
            <a:r>
              <a:rPr lang="lt-LT" sz="1600" b="0" strike="noStrike" spc="-1">
                <a:ea typeface="+mn-lt"/>
                <a:cs typeface="+mn-lt"/>
              </a:rPr>
              <a:t>()</a:t>
            </a:r>
            <a:endParaRPr lang="lt-LT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752B1-807B-7E21-AD31-717761A18C70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16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98600" y="332928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latin typeface="Arial"/>
              </a:rPr>
              <a:t>Funkcijas </a:t>
            </a:r>
            <a:r>
              <a:rPr lang="lt-LT" sz="1600" spc="-1" dirty="0" err="1">
                <a:latin typeface="Arial"/>
              </a:rPr>
              <a:t>map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filter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reduce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mean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median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sum</a:t>
            </a:r>
            <a:r>
              <a:rPr lang="lt-LT" sz="1600" spc="-1" dirty="0">
                <a:latin typeface="Arial"/>
              </a:rPr>
              <a:t>, </a:t>
            </a:r>
            <a:r>
              <a:rPr lang="lt-LT" sz="1600" spc="-1" dirty="0" err="1">
                <a:latin typeface="Arial"/>
              </a:rPr>
              <a:t>max</a:t>
            </a:r>
            <a:r>
              <a:rPr lang="lt-LT" sz="1600" spc="-1" dirty="0">
                <a:latin typeface="Arial"/>
              </a:rPr>
              <a:t>, min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398600" y="4563720"/>
            <a:ext cx="4234320" cy="529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latin typeface="Arial"/>
              </a:rPr>
              <a:t>Sąrašo apimtis (</a:t>
            </a:r>
            <a:r>
              <a:rPr lang="lt-LT" sz="1600" spc="-1" dirty="0" err="1">
                <a:latin typeface="Arial"/>
              </a:rPr>
              <a:t>List</a:t>
            </a:r>
            <a:r>
              <a:rPr lang="lt-LT" sz="1600" spc="-1" dirty="0">
                <a:latin typeface="Arial"/>
              </a:rPr>
              <a:t> </a:t>
            </a:r>
            <a:r>
              <a:rPr lang="lt-LT" sz="1600" spc="-1" dirty="0" err="1">
                <a:latin typeface="Arial"/>
              </a:rPr>
              <a:t>Comprehension</a:t>
            </a:r>
            <a:r>
              <a:rPr lang="lt-LT" sz="1600" spc="-1" dirty="0">
                <a:latin typeface="Arial"/>
              </a:rPr>
              <a:t>)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398600" y="5697000"/>
            <a:ext cx="4455360" cy="3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Duomenų rūšiavimo būdus</a:t>
            </a:r>
            <a:endParaRPr lang="lt-LT" sz="1600" b="0" strike="noStrike" spc="-1" dirty="0">
              <a:latin typeface="Arial"/>
            </a:endParaRPr>
          </a:p>
        </p:txBody>
      </p:sp>
      <p:grpSp>
        <p:nvGrpSpPr>
          <p:cNvPr id="197" name="Group 6"/>
          <p:cNvGrpSpPr/>
          <p:nvPr/>
        </p:nvGrpSpPr>
        <p:grpSpPr>
          <a:xfrm>
            <a:off x="480240" y="3180600"/>
            <a:ext cx="730080" cy="730080"/>
            <a:chOff x="480240" y="3180600"/>
            <a:chExt cx="730080" cy="730080"/>
          </a:xfrm>
        </p:grpSpPr>
        <p:sp>
          <p:nvSpPr>
            <p:cNvPr id="198" name="CustomShape 7"/>
            <p:cNvSpPr/>
            <p:nvPr/>
          </p:nvSpPr>
          <p:spPr>
            <a:xfrm>
              <a:off x="480240" y="31806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8"/>
            <p:cNvSpPr/>
            <p:nvPr/>
          </p:nvSpPr>
          <p:spPr>
            <a:xfrm>
              <a:off x="633240" y="33480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00" name="Group 9"/>
          <p:cNvGrpSpPr/>
          <p:nvPr/>
        </p:nvGrpSpPr>
        <p:grpSpPr>
          <a:xfrm>
            <a:off x="480240" y="4369680"/>
            <a:ext cx="730080" cy="730080"/>
            <a:chOff x="480240" y="4369680"/>
            <a:chExt cx="730080" cy="730080"/>
          </a:xfrm>
        </p:grpSpPr>
        <p:sp>
          <p:nvSpPr>
            <p:cNvPr id="201" name="CustomShape 10"/>
            <p:cNvSpPr/>
            <p:nvPr/>
          </p:nvSpPr>
          <p:spPr>
            <a:xfrm>
              <a:off x="480240" y="43696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1"/>
            <p:cNvSpPr/>
            <p:nvPr/>
          </p:nvSpPr>
          <p:spPr>
            <a:xfrm>
              <a:off x="633240" y="45374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03" name="Group 12"/>
          <p:cNvGrpSpPr/>
          <p:nvPr/>
        </p:nvGrpSpPr>
        <p:grpSpPr>
          <a:xfrm>
            <a:off x="480240" y="5496840"/>
            <a:ext cx="730080" cy="730080"/>
            <a:chOff x="480240" y="5496840"/>
            <a:chExt cx="730080" cy="730080"/>
          </a:xfrm>
        </p:grpSpPr>
        <p:sp>
          <p:nvSpPr>
            <p:cNvPr id="204" name="CustomShape 13"/>
            <p:cNvSpPr/>
            <p:nvPr/>
          </p:nvSpPr>
          <p:spPr>
            <a:xfrm>
              <a:off x="480240" y="549684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4"/>
            <p:cNvSpPr/>
            <p:nvPr/>
          </p:nvSpPr>
          <p:spPr>
            <a:xfrm>
              <a:off x="633240" y="56646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8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Triukai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su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sąrašais</a:t>
            </a:r>
            <a:endParaRPr lang="en-US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960770"/>
              <a:ext cx="1606320" cy="3371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7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Sukurti programą, kuri: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Sukurtų sąrašą iš skaičių nuo 0 iki 50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Padaugintų visus sąrašo skaičius iš 10 ir atspausdintų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Atrinktų iš sąrašo skaičius, kurie dalinasi iš 7 ir atspausdintų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Pakeltų visus sąrašo skaičius kvadratu </a:t>
            </a:r>
            <a:r>
              <a:rPr lang="lt-LT" sz="1600" b="0" strike="noStrike" spc="-1">
                <a:ea typeface="+mn-lt"/>
                <a:cs typeface="+mn-lt"/>
              </a:rPr>
              <a:t>ir </a:t>
            </a:r>
            <a:r>
              <a:rPr lang="lt-LT" sz="1600" spc="-1">
                <a:ea typeface="+mn-lt"/>
                <a:cs typeface="+mn-lt"/>
              </a:rPr>
              <a:t>atspausdintų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 kvadratų sąrašu atliktų šiuos veiksmus: atspausdintų sumą, mažiausią ir didžiausią skaičių, vidurkį, medianą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Surūšiuotų ir atspausdintų kvadratų sąrašą atbulai</a:t>
            </a:r>
            <a:endParaRPr lang="lt-LT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Patarimai: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>
                <a:ea typeface="+mn-lt"/>
                <a:cs typeface="+mn-lt"/>
              </a:rPr>
              <a:t>Naudoti </a:t>
            </a:r>
            <a:r>
              <a:rPr lang="lt-LT" sz="1600" spc="-1">
                <a:ea typeface="+mn-lt"/>
                <a:cs typeface="+mn-lt"/>
              </a:rPr>
              <a:t>map, filter arba comprehension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sum, min, max, mean, median, %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from statistics import mean, median</a:t>
            </a:r>
            <a:endParaRPr lang="lt-LT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F041C-7862-1912-ACE6-2D8B916C8094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17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1851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8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Triukai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su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sąrašais</a:t>
            </a:r>
            <a:endParaRPr lang="en-US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37660"/>
            <a:ext cx="1833840" cy="583321"/>
            <a:chOff x="479880" y="837660"/>
            <a:chExt cx="1833840" cy="583321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837660"/>
              <a:ext cx="1606320" cy="583321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3</a:t>
              </a:r>
              <a:endParaRPr lang="lt-LT" sz="1600" spc="-1">
                <a:solidFill>
                  <a:srgbClr val="000000"/>
                </a:solidFill>
                <a:latin typeface="Arial"/>
                <a:ea typeface="Arial"/>
              </a:endParaRPr>
            </a:p>
            <a:p>
              <a:pPr algn="ctr">
                <a:lnSpc>
                  <a:spcPct val="100000"/>
                </a:lnSpc>
              </a:pPr>
              <a:endParaRPr lang="lt-LT" sz="1600" b="1" strike="noStrike" spc="-1" dirty="0">
                <a:solidFill>
                  <a:srgbClr val="FEFFFF"/>
                </a:solidFill>
                <a:latin typeface="Arial"/>
              </a:endParaRPr>
            </a:p>
          </p:txBody>
        </p:sp>
      </p:grpSp>
      <p:pic>
        <p:nvPicPr>
          <p:cNvPr id="307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lt-LT" sz="1600" spc="-1">
                <a:ea typeface="+mn-lt"/>
                <a:cs typeface="+mn-lt"/>
              </a:rPr>
              <a:t>Duotas sąrašas: sarasas = [2.5, 2, "Labas", True, 5, 7, 8, 2.8, "Vakaras"]</a:t>
            </a:r>
            <a:endParaRPr lang="en-US"/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Sukurti programą, kuri: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Paskaičiuotų ir atspausdintų visų sąrašo skaičių sumą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Sudėtų </a:t>
            </a:r>
            <a:r>
              <a:rPr lang="lt-LT" sz="1600" b="0" strike="noStrike" spc="-1">
                <a:ea typeface="+mn-lt"/>
                <a:cs typeface="+mn-lt"/>
              </a:rPr>
              <a:t>ir </a:t>
            </a:r>
            <a:r>
              <a:rPr lang="lt-LT" sz="1600" spc="-1">
                <a:ea typeface="+mn-lt"/>
                <a:cs typeface="+mn-lt"/>
              </a:rPr>
              <a:t>atspausdintų visus sąrašo žodžius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Suskaičiuotų ir atspausdintų, kiek sąraše yra loginių (boolean) kintamųjų su True reikšme</a:t>
            </a:r>
            <a:endParaRPr lang="lt-LT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Patarimai: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>
                <a:ea typeface="+mn-lt"/>
                <a:cs typeface="+mn-lt"/>
              </a:rPr>
              <a:t>Naudoti </a:t>
            </a:r>
            <a:r>
              <a:rPr lang="lt-LT" sz="1600" spc="-1">
                <a:ea typeface="+mn-lt"/>
                <a:cs typeface="+mn-lt"/>
              </a:rPr>
              <a:t>filter arba comprehension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sum, " ".join</a:t>
            </a:r>
            <a:r>
              <a:rPr lang="lt-LT" sz="1600" b="0" strike="noStrike" spc="-1">
                <a:ea typeface="+mn-lt"/>
                <a:cs typeface="+mn-lt"/>
              </a:rPr>
              <a:t>()</a:t>
            </a:r>
            <a:endParaRPr lang="lt-LT">
              <a:ea typeface="+mn-lt"/>
              <a:cs typeface="+mn-lt"/>
            </a:endParaRPr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2FF36-2B8C-F1E8-BDCF-67665054A106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18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3242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8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Triukai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su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sąrašais</a:t>
            </a:r>
            <a:endParaRPr lang="en-US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960770"/>
              <a:ext cx="1606320" cy="3371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4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7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Sukurti programą, kuri: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Turėtų klasę Zmogus, su savybėmis vardas ir amzius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Klasėje būtų </a:t>
            </a:r>
            <a:r>
              <a:rPr lang="lt-LT" sz="1600" b="1" spc="-1">
                <a:ea typeface="+mn-lt"/>
                <a:cs typeface="+mn-lt"/>
              </a:rPr>
              <a:t>repr</a:t>
            </a:r>
            <a:r>
              <a:rPr lang="lt-LT" sz="1600" spc="-1">
                <a:ea typeface="+mn-lt"/>
                <a:cs typeface="+mn-lt"/>
              </a:rPr>
              <a:t> metodas, kuris atvaizduotų vardą ir amžių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Inicijuoti kelis Zmogus objektus su vardais ir amžiais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Įdėti sukurtus Zmogus objektus į naują sąrašą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Surūšiuotų </a:t>
            </a:r>
            <a:r>
              <a:rPr lang="lt-LT" sz="1600" b="0" strike="noStrike" spc="-1">
                <a:ea typeface="+mn-lt"/>
                <a:cs typeface="+mn-lt"/>
              </a:rPr>
              <a:t>ir </a:t>
            </a:r>
            <a:r>
              <a:rPr lang="lt-LT" sz="1600" spc="-1">
                <a:ea typeface="+mn-lt"/>
                <a:cs typeface="+mn-lt"/>
              </a:rPr>
              <a:t>atspausdintų sąrašo objektus pagal vardą ir pagal amžių (ir atbulai)</a:t>
            </a:r>
            <a:endParaRPr lang="lt-LT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ea typeface="+mn-lt"/>
                <a:cs typeface="+mn-lt"/>
              </a:rPr>
              <a:t>Patarimai:</a:t>
            </a:r>
            <a:endParaRPr lang="lt-L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b="0" strike="noStrike" spc="-1">
                <a:ea typeface="+mn-lt"/>
                <a:cs typeface="+mn-lt"/>
              </a:rPr>
              <a:t>Naudoti </a:t>
            </a:r>
            <a:r>
              <a:rPr lang="lt-LT" sz="1600" spc="-1">
                <a:ea typeface="+mn-lt"/>
                <a:cs typeface="+mn-lt"/>
              </a:rPr>
              <a:t>sorted, attrgetter, reverse</a:t>
            </a:r>
            <a:r>
              <a:rPr lang="lt-LT" sz="1600" b="0" strike="noStrike" spc="-1">
                <a:ea typeface="+mn-lt"/>
                <a:cs typeface="+mn-lt"/>
              </a:rPr>
              <a:t>, </a:t>
            </a:r>
            <a:r>
              <a:rPr lang="lt-LT" sz="1600" spc="-1">
                <a:ea typeface="+mn-lt"/>
                <a:cs typeface="+mn-lt"/>
              </a:rPr>
              <a:t>funkciją </a:t>
            </a:r>
            <a:r>
              <a:rPr lang="lt-LT" sz="1600" b="1" spc="-1">
                <a:ea typeface="+mn-lt"/>
                <a:cs typeface="+mn-lt"/>
              </a:rPr>
              <a:t>repr</a:t>
            </a:r>
            <a:endParaRPr lang="lt-LT"/>
          </a:p>
          <a:p>
            <a:pPr marL="285750" indent="-285750">
              <a:buFont typeface="Arial"/>
              <a:buChar char="•"/>
            </a:pPr>
            <a:r>
              <a:rPr lang="lt-LT" sz="1600" spc="-1">
                <a:ea typeface="+mn-lt"/>
                <a:cs typeface="+mn-lt"/>
              </a:rPr>
              <a:t>from operator import attrgetter</a:t>
            </a:r>
            <a:endParaRPr lang="lt-LT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1A476-74D2-CE2C-102A-7B91F6A58AFE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19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9215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8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paskaita.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Triukai </a:t>
            </a: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su </a:t>
            </a:r>
            <a:r>
              <a:rPr lang="lt-LT" sz="1300" spc="-1">
                <a:solidFill>
                  <a:srgbClr val="FEFFFF"/>
                </a:solidFill>
                <a:latin typeface="Arial"/>
                <a:ea typeface="Arial"/>
                <a:cs typeface="Arial"/>
              </a:rPr>
              <a:t>sąrašais</a:t>
            </a:r>
            <a:endParaRPr lang="lt-LT" sz="1300" spc="-1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 dirty="0">
              <a:solidFill>
                <a:srgbClr val="FE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8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329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31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32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81CB6-28F6-29A9-825B-55D519BAB79A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20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3281760" y="2683807"/>
            <a:ext cx="3750480" cy="32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DB browser for SQLite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3281760" y="3033367"/>
            <a:ext cx="3750480" cy="504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Duomenų bazės SQLite programa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Shape 4"/>
          <p:cNvSpPr txBox="1"/>
          <p:nvPr/>
        </p:nvSpPr>
        <p:spPr>
          <a:xfrm>
            <a:off x="480240" y="5032080"/>
            <a:ext cx="234324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Shape 5"/>
          <p:cNvSpPr txBox="1"/>
          <p:nvPr/>
        </p:nvSpPr>
        <p:spPr>
          <a:xfrm>
            <a:off x="7503480" y="2683807"/>
            <a:ext cx="4207680" cy="790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7400FF"/>
                </a:solidFill>
                <a:latin typeface="Arial"/>
                <a:ea typeface="Arial"/>
              </a:rPr>
              <a:t>https://sqlitebrowser.org/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Shape 5">
            <a:extLst>
              <a:ext uri="{FF2B5EF4-FFF2-40B4-BE49-F238E27FC236}">
                <a16:creationId xmlns:a16="http://schemas.microsoft.com/office/drawing/2014/main" id="{E6BC0A06-8011-D5F3-7F50-87A7DDB07B02}"/>
              </a:ext>
            </a:extLst>
          </p:cNvPr>
          <p:cNvSpPr txBox="1"/>
          <p:nvPr/>
        </p:nvSpPr>
        <p:spPr>
          <a:xfrm>
            <a:off x="7509420" y="1640137"/>
            <a:ext cx="4113497" cy="7909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https://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github.com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/aurimas13/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Python-Beginner-Course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tree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main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Programs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04739B98-BBE7-F0CB-C130-301B2B6E0654}"/>
              </a:ext>
            </a:extLst>
          </p:cNvPr>
          <p:cNvSpPr txBox="1"/>
          <p:nvPr/>
        </p:nvSpPr>
        <p:spPr>
          <a:xfrm>
            <a:off x="3287700" y="1641600"/>
            <a:ext cx="3750120" cy="6634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Išspręsti paskaitos uždaviniai </a:t>
            </a:r>
            <a:r>
              <a:rPr lang="lt-LT" sz="1600" strike="noStrike" spc="-1" dirty="0">
                <a:solidFill>
                  <a:srgbClr val="000000"/>
                </a:solidFill>
                <a:latin typeface="Arial"/>
                <a:ea typeface="Arial"/>
              </a:rPr>
              <a:t>(įkelti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Arial"/>
              </a:rPr>
              <a:t>ketvirtadienį)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Funkcija </a:t>
            </a:r>
            <a:r>
              <a:rPr lang="lt-LT" sz="3000" b="1" dirty="0" err="1"/>
              <a:t>map</a:t>
            </a:r>
            <a:endParaRPr lang="en-US" sz="3000" dirty="0" err="1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F457E7-DE64-40BB-B7BD-A3B021BE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3" y="1120549"/>
            <a:ext cx="3264060" cy="2514168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9EFFF5-89AD-441F-8CBB-6E06DB9DC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03" y="3859689"/>
            <a:ext cx="3264060" cy="2514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F065C0-31AA-04E2-FDE3-AF03F9EEDC2D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>
                <a:ea typeface="+mn-lt"/>
                <a:cs typeface="+mn-lt"/>
              </a:rPr>
              <a:t>Datos išskirstymas su </a:t>
            </a:r>
            <a:r>
              <a:rPr lang="lt-LT" sz="3000" b="1" dirty="0" err="1">
                <a:ea typeface="+mn-lt"/>
                <a:cs typeface="+mn-lt"/>
              </a:rPr>
              <a:t>map</a:t>
            </a:r>
            <a:endParaRPr lang="en-US" b="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E28A1AD-A136-43CC-9CFC-838FB099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72" y="1555770"/>
            <a:ext cx="3254776" cy="234785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46F6780-69E6-459D-88B0-C1B3DBCAD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5" y="4501581"/>
            <a:ext cx="3987478" cy="1115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650777-2047-078E-9E9D-BA445E46C161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308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114187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Sąrašo filtravimas (įprastas būdas)</a:t>
            </a:r>
            <a:endParaRPr lang="en-US" dirty="0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0097A0-C118-4C9C-B26B-75B6C5CA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0" y="1816080"/>
            <a:ext cx="4517984" cy="3630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E88EC5-C17F-95D0-7706-F01EFD38EA35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2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668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Funkcija </a:t>
            </a:r>
            <a:r>
              <a:rPr lang="lt-LT" sz="3000" b="1" dirty="0" err="1"/>
              <a:t>filter</a:t>
            </a:r>
            <a:endParaRPr lang="en-US" sz="3000" dirty="0" err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AD296C3-434C-448A-8F66-5AC0FFA9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1281333"/>
            <a:ext cx="4045351" cy="138237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74E7886-42C6-4C4E-AC77-062E6D90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6" y="3050470"/>
            <a:ext cx="4045351" cy="131650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7323DBE-F8B2-49CE-AF05-F2DCEDC7A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34" y="4758206"/>
            <a:ext cx="3997124" cy="1151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23FC0-436A-0E1A-A234-F0C68B186787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3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7247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Funkcija </a:t>
            </a:r>
            <a:r>
              <a:rPr lang="lt-LT" sz="3000" b="1" dirty="0" err="1"/>
              <a:t>reduce</a:t>
            </a:r>
            <a:endParaRPr lang="en-US" sz="3000" dirty="0" err="1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4EAB44-3C70-4477-8BE6-DC4EA5A8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88" y="1504468"/>
            <a:ext cx="4151453" cy="1794556"/>
          </a:xfrm>
          <a:prstGeom prst="rect">
            <a:avLst/>
          </a:prstGeom>
        </p:spPr>
      </p:pic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FA094D62-9034-4F0D-84A2-6DD1C97C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8" y="4119214"/>
            <a:ext cx="4151453" cy="1677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40AAB6-FEFB-85A1-E8CE-77BBBC1D88C3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4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509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Funkcijos sum, max, min</a:t>
            </a:r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418F5C-2EF8-451A-A9FD-9E7C3E5B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2" y="2121061"/>
            <a:ext cx="4354010" cy="3387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88E46-ED8D-8236-8B3F-B2B2D39C4D2D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5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6811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8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Triukai su sąrašais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492750" y="3145291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/>
              <a:t>Vidurkis ir mediana</a:t>
            </a:r>
            <a:endParaRPr lang="en-US"/>
          </a:p>
          <a:p>
            <a:endParaRPr lang="lt-LT" sz="30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1" strike="noStrike" spc="-1" dirty="0">
              <a:latin typeface="Arial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9EB76B-9DC7-4099-9BD9-3AC334F3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5" y="1875568"/>
            <a:ext cx="4508821" cy="3656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915F4-ECF1-616E-D112-2CB540AC85C6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6</a:t>
            </a:r>
            <a:endParaRPr lang="en-LT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7359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34AAF-E4B7-4C87-AC05-45AD5F9FF6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68CA40-D644-47B8-AFE3-F8FEC45A8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9ACC42-5E60-4847-A9C1-2DE17BC017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</TotalTime>
  <Words>606</Words>
  <Application>Microsoft Macintosh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Aurimas Aleksandras Nausedas</cp:lastModifiedBy>
  <cp:revision>889</cp:revision>
  <dcterms:modified xsi:type="dcterms:W3CDTF">2023-06-22T19:04:11Z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  <property fmtid="{D5CDD505-2E9C-101B-9397-08002B2CF9AE}" pid="12" name="ContentTypeId">
    <vt:lpwstr>0x0101009ACC98F71C7CEB499EFDC29467EAFC60</vt:lpwstr>
  </property>
</Properties>
</file>