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9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3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media/image34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11.png" ContentType="image/png"/>
  <Override PartName="/ppt/media/image2.png" ContentType="image/png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ppt/_rels/presentation.xml.rels" ContentType="application/vnd.openxmlformats-package.relationships+xml"/>
  <Override PartName="/customXml/itemProps3.xml" ContentType="application/vnd.openxmlformats-officedocument.customXml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2192000" cy="6858000"/>
  <p:notesSz cx="7559675" cy="10691812"/>
</p:presentation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customXml" Target="../customXml/item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theme" Target="theme/theme1.xml"/><Relationship Id="rId6" Type="http://schemas.openxmlformats.org/officeDocument/2006/relationships/slideMaster" Target="slideMasters/slideMaster5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customXml" Target="../customXml/item2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customXml" Target="../customXml/item1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8" Type="http://schemas.openxmlformats.org/officeDocument/2006/relationships/slide" Target="slides/slide2.xml"/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2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2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1" name="CustomShape 2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5" name="Graphic 7" descr=""/>
          <p:cNvPicPr/>
          <p:nvPr/>
        </p:nvPicPr>
        <p:blipFill>
          <a:blip r:embed="rId2"/>
          <a:stretch/>
        </p:blipFill>
        <p:spPr>
          <a:xfrm>
            <a:off x="475200" y="458640"/>
            <a:ext cx="2332800" cy="681480"/>
          </a:xfrm>
          <a:prstGeom prst="rect">
            <a:avLst/>
          </a:prstGeom>
          <a:ln w="12600"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lt-LT" sz="4400" spc="-1" strike="noStrike">
                <a:latin typeface="Arial"/>
              </a:rPr>
              <a:t>Click to edit the title text format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latin typeface="Arial"/>
              </a:rPr>
              <a:t>Click to edit the outline text format</a:t>
            </a:r>
            <a:endParaRPr b="0" lang="lt-L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latin typeface="Arial"/>
              </a:rPr>
              <a:t>Second Outline Level</a:t>
            </a:r>
            <a:endParaRPr b="0" lang="lt-L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latin typeface="Arial"/>
              </a:rPr>
              <a:t>Third Outline Level</a:t>
            </a:r>
            <a:endParaRPr b="0" lang="lt-L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latin typeface="Arial"/>
              </a:rPr>
              <a:t>Fourth Outline Level</a:t>
            </a:r>
            <a:endParaRPr b="0" lang="lt-L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Fifth Outline Level</a:t>
            </a:r>
            <a:endParaRPr b="0" lang="lt-L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Sixth Outline Level</a:t>
            </a:r>
            <a:endParaRPr b="0" lang="lt-L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Seventh Outline Level</a:t>
            </a:r>
            <a:endParaRPr b="0" lang="lt-L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45" name="CustomShape 2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3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5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lt-LT" sz="4400" spc="-1" strike="noStrike">
                <a:latin typeface="Arial"/>
              </a:rPr>
              <a:t>Click to edit the title text format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latin typeface="Arial"/>
              </a:rPr>
              <a:t>Click to edit the outline text format</a:t>
            </a:r>
            <a:endParaRPr b="0" lang="lt-L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latin typeface="Arial"/>
              </a:rPr>
              <a:t>Second Outline Level</a:t>
            </a:r>
            <a:endParaRPr b="0" lang="lt-L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latin typeface="Arial"/>
              </a:rPr>
              <a:t>Third Outline Level</a:t>
            </a:r>
            <a:endParaRPr b="0" lang="lt-L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latin typeface="Arial"/>
              </a:rPr>
              <a:t>Fourth Outline Level</a:t>
            </a:r>
            <a:endParaRPr b="0" lang="lt-L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Fifth Outline Level</a:t>
            </a:r>
            <a:endParaRPr b="0" lang="lt-L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Sixth Outline Level</a:t>
            </a:r>
            <a:endParaRPr b="0" lang="lt-L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Seventh Outline Level</a:t>
            </a:r>
            <a:endParaRPr b="0" lang="lt-L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1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88" name="CustomShape 2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3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4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5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" name="PlaceHolder 6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lt-LT" sz="1800" spc="-1" strike="noStrike">
                <a:latin typeface="Arial"/>
              </a:rPr>
              <a:t>Click to edit the title text format</a:t>
            </a:r>
            <a:endParaRPr b="0" lang="lt-LT" sz="1800" spc="-1" strike="noStrike"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latin typeface="Arial"/>
              </a:rPr>
              <a:t>Click to edit the outline text format</a:t>
            </a:r>
            <a:endParaRPr b="0" lang="lt-LT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800" spc="-1" strike="noStrike">
                <a:latin typeface="Arial"/>
              </a:rPr>
              <a:t>Second Outline Level</a:t>
            </a:r>
            <a:endParaRPr b="0" lang="lt-LT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latin typeface="Arial"/>
              </a:rPr>
              <a:t>Third Outline Level</a:t>
            </a:r>
            <a:endParaRPr b="0" lang="lt-LT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800" spc="-1" strike="noStrike">
                <a:latin typeface="Arial"/>
              </a:rPr>
              <a:t>Fourth Outline Level</a:t>
            </a:r>
            <a:endParaRPr b="0" lang="lt-LT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latin typeface="Arial"/>
              </a:rPr>
              <a:t>Fifth Outline Level</a:t>
            </a:r>
            <a:endParaRPr b="0" lang="lt-LT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latin typeface="Arial"/>
              </a:rPr>
              <a:t>Sixth Outline Level</a:t>
            </a:r>
            <a:endParaRPr b="0" lang="lt-LT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latin typeface="Arial"/>
              </a:rPr>
              <a:t>Seventh Outline Level</a:t>
            </a:r>
            <a:endParaRPr b="0" lang="lt-LT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131" name="CustomShape 2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3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4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5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5" name="CustomShape 6"/>
          <p:cNvSpPr/>
          <p:nvPr/>
        </p:nvSpPr>
        <p:spPr>
          <a:xfrm>
            <a:off x="-159120" y="-119160"/>
            <a:ext cx="6253560" cy="738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6" name="Group 7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137" name="CustomShape 8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9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10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11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lt-LT" sz="4400" spc="-1" strike="noStrike">
                <a:latin typeface="Arial"/>
              </a:rPr>
              <a:t>Click to edit the title text format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14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latin typeface="Arial"/>
              </a:rPr>
              <a:t>Click to edit the outline text format</a:t>
            </a:r>
            <a:endParaRPr b="0" lang="lt-L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latin typeface="Arial"/>
              </a:rPr>
              <a:t>Second Outline Level</a:t>
            </a:r>
            <a:endParaRPr b="0" lang="lt-L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latin typeface="Arial"/>
              </a:rPr>
              <a:t>Third Outline Level</a:t>
            </a:r>
            <a:endParaRPr b="0" lang="lt-L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latin typeface="Arial"/>
              </a:rPr>
              <a:t>Fourth Outline Level</a:t>
            </a:r>
            <a:endParaRPr b="0" lang="lt-L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Fifth Outline Level</a:t>
            </a:r>
            <a:endParaRPr b="0" lang="lt-L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Sixth Outline Level</a:t>
            </a:r>
            <a:endParaRPr b="0" lang="lt-L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Seventh Outline Level</a:t>
            </a:r>
            <a:endParaRPr b="0" lang="lt-L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180" name="CustomShape 2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3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4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5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4" name="Group 6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185" name="CustomShape 7"/>
            <p:cNvSpPr/>
            <p:nvPr/>
          </p:nvSpPr>
          <p:spPr>
            <a:xfrm>
              <a:off x="11220120" y="846720"/>
              <a:ext cx="131400" cy="105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8"/>
            <p:cNvSpPr/>
            <p:nvPr/>
          </p:nvSpPr>
          <p:spPr>
            <a:xfrm>
              <a:off x="11216880" y="710280"/>
              <a:ext cx="355680" cy="122040"/>
            </a:xfrm>
            <a:custGeom>
              <a:avLst/>
              <a:gdLst/>
              <a:ahLst/>
              <a:rect l="l" t="t" r="r" b="b"/>
              <a:pathLst>
                <a:path w="21600" h="2073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9"/>
            <p:cNvSpPr/>
            <p:nvPr/>
          </p:nvSpPr>
          <p:spPr>
            <a:xfrm>
              <a:off x="11437560" y="846720"/>
              <a:ext cx="131400" cy="105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10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9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lt-LT" sz="4400" spc="-1" strike="noStrike">
                <a:latin typeface="Arial"/>
              </a:rPr>
              <a:t>Click to edit the title text format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190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latin typeface="Arial"/>
              </a:rPr>
              <a:t>Click to edit the outline text format</a:t>
            </a:r>
            <a:endParaRPr b="0" lang="lt-L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latin typeface="Arial"/>
              </a:rPr>
              <a:t>Second Outline Level</a:t>
            </a:r>
            <a:endParaRPr b="0" lang="lt-L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latin typeface="Arial"/>
              </a:rPr>
              <a:t>Third Outline Level</a:t>
            </a:r>
            <a:endParaRPr b="0" lang="lt-L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latin typeface="Arial"/>
              </a:rPr>
              <a:t>Fourth Outline Level</a:t>
            </a:r>
            <a:endParaRPr b="0" lang="lt-L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Fifth Outline Level</a:t>
            </a:r>
            <a:endParaRPr b="0" lang="lt-L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Sixth Outline Level</a:t>
            </a:r>
            <a:endParaRPr b="0" lang="lt-L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Seventh Outline Level</a:t>
            </a:r>
            <a:endParaRPr b="0" lang="lt-L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4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4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4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3273120" y="2618280"/>
            <a:ext cx="7048800" cy="2386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lt-LT" sz="4400" spc="-1" strike="noStrike">
                <a:solidFill>
                  <a:srgbClr val="000000"/>
                </a:solidFill>
                <a:latin typeface="Arial"/>
                <a:ea typeface="Arial"/>
              </a:rPr>
              <a:t>16 paskaita.</a:t>
            </a:r>
            <a:br/>
            <a:r>
              <a:rPr b="1" lang="lt-LT" sz="4400" spc="-1" strike="noStrike">
                <a:solidFill>
                  <a:srgbClr val="000000"/>
                </a:solidFill>
                <a:latin typeface="Arial"/>
                <a:ea typeface="DejaVu Sans"/>
              </a:rPr>
              <a:t>UNIT testų kūrimas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3273120" y="5916960"/>
            <a:ext cx="7048800" cy="926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Python pradedančiųjų kursai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495720" y="5930280"/>
            <a:ext cx="2266200" cy="33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spAutoFit/>
          </a:bodyPr>
          <a:p>
            <a:pPr>
              <a:lnSpc>
                <a:spcPct val="100000"/>
              </a:lnSpc>
            </a:pPr>
            <a:r>
              <a:rPr b="1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2021</a:t>
            </a:r>
            <a:endParaRPr b="0" lang="lt-LT" sz="1600" spc="-1" strike="noStrike">
              <a:latin typeface="Arial"/>
            </a:endParaRPr>
          </a:p>
        </p:txBody>
      </p:sp>
      <p:pic>
        <p:nvPicPr>
          <p:cNvPr id="230" name="Picture Placeholder 14" descr=""/>
          <p:cNvPicPr/>
          <p:nvPr/>
        </p:nvPicPr>
        <p:blipFill>
          <a:blip r:embed="rId1"/>
          <a:stretch/>
        </p:blipFill>
        <p:spPr>
          <a:xfrm>
            <a:off x="14449320" y="-1709640"/>
            <a:ext cx="1833840" cy="1833840"/>
          </a:xfrm>
          <a:prstGeom prst="rect">
            <a:avLst/>
          </a:prstGeom>
          <a:ln w="12600">
            <a:noFill/>
          </a:ln>
        </p:spPr>
      </p:pic>
      <p:grpSp>
        <p:nvGrpSpPr>
          <p:cNvPr id="231" name="Group 4"/>
          <p:cNvGrpSpPr/>
          <p:nvPr/>
        </p:nvGrpSpPr>
        <p:grpSpPr>
          <a:xfrm>
            <a:off x="9866160" y="2715120"/>
            <a:ext cx="1833840" cy="462960"/>
            <a:chOff x="9866160" y="2715120"/>
            <a:chExt cx="1833840" cy="462960"/>
          </a:xfrm>
        </p:grpSpPr>
        <p:sp>
          <p:nvSpPr>
            <p:cNvPr id="232" name="CustomShape 5"/>
            <p:cNvSpPr/>
            <p:nvPr/>
          </p:nvSpPr>
          <p:spPr>
            <a:xfrm>
              <a:off x="9866160" y="271512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CustomShape 6"/>
            <p:cNvSpPr/>
            <p:nvPr/>
          </p:nvSpPr>
          <p:spPr>
            <a:xfrm>
              <a:off x="9979920" y="2779920"/>
              <a:ext cx="1606320" cy="333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lt-LT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1 LYGIS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234" name="Picture 4" descr=""/>
          <p:cNvPicPr/>
          <p:nvPr/>
        </p:nvPicPr>
        <p:blipFill>
          <a:blip r:embed="rId2"/>
          <a:stretch/>
        </p:blipFill>
        <p:spPr>
          <a:xfrm>
            <a:off x="9920160" y="406080"/>
            <a:ext cx="1951200" cy="1951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16 paskaita. UNIT testų kūrimas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6287760" y="3218760"/>
            <a:ext cx="5571000" cy="1028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UNIT testų metodai</a:t>
            </a:r>
            <a:endParaRPr b="0" lang="lt-LT" sz="3000" spc="-1" strike="noStrike">
              <a:latin typeface="Arial"/>
            </a:endParaRPr>
          </a:p>
        </p:txBody>
      </p:sp>
      <p:pic>
        <p:nvPicPr>
          <p:cNvPr id="273" name="Picture 3" descr=""/>
          <p:cNvPicPr/>
          <p:nvPr/>
        </p:nvPicPr>
        <p:blipFill>
          <a:blip r:embed="rId1"/>
          <a:stretch/>
        </p:blipFill>
        <p:spPr>
          <a:xfrm>
            <a:off x="481680" y="2289960"/>
            <a:ext cx="5169600" cy="2277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16 paskaita. UNIT testų kūrimas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6287760" y="3218760"/>
            <a:ext cx="5571000" cy="1028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Kai yra klaida kode</a:t>
            </a:r>
            <a:endParaRPr b="0" lang="lt-LT" sz="3000" spc="-1" strike="noStrike">
              <a:latin typeface="Arial"/>
            </a:endParaRPr>
          </a:p>
        </p:txBody>
      </p:sp>
      <p:pic>
        <p:nvPicPr>
          <p:cNvPr id="276" name="Picture 3" descr=""/>
          <p:cNvPicPr/>
          <p:nvPr/>
        </p:nvPicPr>
        <p:blipFill>
          <a:blip r:embed="rId1"/>
          <a:stretch/>
        </p:blipFill>
        <p:spPr>
          <a:xfrm>
            <a:off x="707400" y="2021760"/>
            <a:ext cx="4520520" cy="1440360"/>
          </a:xfrm>
          <a:prstGeom prst="rect">
            <a:avLst/>
          </a:prstGeom>
          <a:ln>
            <a:noFill/>
          </a:ln>
        </p:spPr>
      </p:pic>
      <p:sp>
        <p:nvSpPr>
          <p:cNvPr id="277" name="CustomShape 3"/>
          <p:cNvSpPr/>
          <p:nvPr/>
        </p:nvSpPr>
        <p:spPr>
          <a:xfrm>
            <a:off x="6290280" y="3838320"/>
            <a:ext cx="4949280" cy="108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Faile keliamieji.py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</p:txBody>
      </p:sp>
      <p:pic>
        <p:nvPicPr>
          <p:cNvPr id="278" name="Picture 6" descr=""/>
          <p:cNvPicPr/>
          <p:nvPr/>
        </p:nvPicPr>
        <p:blipFill>
          <a:blip r:embed="rId2"/>
          <a:stretch/>
        </p:blipFill>
        <p:spPr>
          <a:xfrm>
            <a:off x="1543320" y="4054320"/>
            <a:ext cx="2914200" cy="209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16 paskaita. UNIT testų kūrimas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6287760" y="3218760"/>
            <a:ext cx="5571000" cy="54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Kai yra klaida kode 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6290280" y="3838320"/>
            <a:ext cx="4949280" cy="108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Failas aritmetika.py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</p:txBody>
      </p:sp>
      <p:pic>
        <p:nvPicPr>
          <p:cNvPr id="282" name="Picture 5" descr=""/>
          <p:cNvPicPr/>
          <p:nvPr/>
        </p:nvPicPr>
        <p:blipFill>
          <a:blip r:embed="rId1"/>
          <a:stretch/>
        </p:blipFill>
        <p:spPr>
          <a:xfrm>
            <a:off x="1350000" y="1868760"/>
            <a:ext cx="2765160" cy="3750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16 paskaita. UNIT testų kūrimas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6287760" y="3218760"/>
            <a:ext cx="5571000" cy="54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Kai yra klaida kode 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6290280" y="3838320"/>
            <a:ext cx="4949280" cy="108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Failas test_aritmetika.py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</p:txBody>
      </p:sp>
      <p:pic>
        <p:nvPicPr>
          <p:cNvPr id="286" name="Picture 7" descr=""/>
          <p:cNvPicPr/>
          <p:nvPr/>
        </p:nvPicPr>
        <p:blipFill>
          <a:blip r:embed="rId1"/>
          <a:stretch/>
        </p:blipFill>
        <p:spPr>
          <a:xfrm>
            <a:off x="839160" y="1267200"/>
            <a:ext cx="4021920" cy="5197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16 paskaita. UNIT testų kūrimas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6287760" y="3218760"/>
            <a:ext cx="5571000" cy="54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Kai yra klaida kode 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6290280" y="3838320"/>
            <a:ext cx="4949280" cy="108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Failas aritmetika.py, šiuo atveju testas parodo klaidą, todėl ją galime nesudėtingai ištaisyti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</p:txBody>
      </p:sp>
      <p:pic>
        <p:nvPicPr>
          <p:cNvPr id="290" name="Picture 4" descr=""/>
          <p:cNvPicPr/>
          <p:nvPr/>
        </p:nvPicPr>
        <p:blipFill>
          <a:blip r:embed="rId1"/>
          <a:stretch/>
        </p:blipFill>
        <p:spPr>
          <a:xfrm>
            <a:off x="2008440" y="1228320"/>
            <a:ext cx="1551600" cy="2180160"/>
          </a:xfrm>
          <a:prstGeom prst="rect">
            <a:avLst/>
          </a:prstGeom>
          <a:ln>
            <a:noFill/>
          </a:ln>
        </p:spPr>
      </p:pic>
      <p:pic>
        <p:nvPicPr>
          <p:cNvPr id="291" name="Picture 5" descr=""/>
          <p:cNvPicPr/>
          <p:nvPr/>
        </p:nvPicPr>
        <p:blipFill>
          <a:blip r:embed="rId2"/>
          <a:stretch/>
        </p:blipFill>
        <p:spPr>
          <a:xfrm>
            <a:off x="1701360" y="3973320"/>
            <a:ext cx="2184840" cy="2165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16 paskaita. UNIT testų kūrimas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6287760" y="3218760"/>
            <a:ext cx="5571000" cy="54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Kai yra klaida kode 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6290280" y="3838320"/>
            <a:ext cx="4949280" cy="108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Failas aritmetika.py, šiuo atveju testas neparodo klaidos, todėl turime koreguoti testą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</p:txBody>
      </p:sp>
      <p:pic>
        <p:nvPicPr>
          <p:cNvPr id="295" name="Picture 5" descr=""/>
          <p:cNvPicPr/>
          <p:nvPr/>
        </p:nvPicPr>
        <p:blipFill>
          <a:blip r:embed="rId1"/>
          <a:stretch/>
        </p:blipFill>
        <p:spPr>
          <a:xfrm>
            <a:off x="1891080" y="1600200"/>
            <a:ext cx="1936800" cy="2725200"/>
          </a:xfrm>
          <a:prstGeom prst="rect">
            <a:avLst/>
          </a:prstGeom>
          <a:ln>
            <a:noFill/>
          </a:ln>
        </p:spPr>
      </p:pic>
      <p:pic>
        <p:nvPicPr>
          <p:cNvPr id="296" name="Picture 6" descr=""/>
          <p:cNvPicPr/>
          <p:nvPr/>
        </p:nvPicPr>
        <p:blipFill>
          <a:blip r:embed="rId2"/>
          <a:stretch/>
        </p:blipFill>
        <p:spPr>
          <a:xfrm>
            <a:off x="1654920" y="4892760"/>
            <a:ext cx="2409120" cy="910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16 paskaita. UNIT testų kūrimas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6287760" y="3218760"/>
            <a:ext cx="5571000" cy="54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Kai yra klaida kode 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299" name="CustomShape 3"/>
          <p:cNvSpPr/>
          <p:nvPr/>
        </p:nvSpPr>
        <p:spPr>
          <a:xfrm>
            <a:off x="6290280" y="3838320"/>
            <a:ext cx="4949280" cy="108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Failas test_aritmetika.py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</p:txBody>
      </p:sp>
      <p:pic>
        <p:nvPicPr>
          <p:cNvPr id="300" name="Picture 4" descr=""/>
          <p:cNvPicPr/>
          <p:nvPr/>
        </p:nvPicPr>
        <p:blipFill>
          <a:blip r:embed="rId1"/>
          <a:stretch/>
        </p:blipFill>
        <p:spPr>
          <a:xfrm>
            <a:off x="585000" y="2508480"/>
            <a:ext cx="4577040" cy="1275480"/>
          </a:xfrm>
          <a:prstGeom prst="rect">
            <a:avLst/>
          </a:prstGeom>
          <a:ln>
            <a:noFill/>
          </a:ln>
        </p:spPr>
      </p:pic>
      <p:pic>
        <p:nvPicPr>
          <p:cNvPr id="301" name="Picture 6" descr=""/>
          <p:cNvPicPr/>
          <p:nvPr/>
        </p:nvPicPr>
        <p:blipFill>
          <a:blip r:embed="rId2"/>
          <a:stretch/>
        </p:blipFill>
        <p:spPr>
          <a:xfrm>
            <a:off x="2128320" y="4161600"/>
            <a:ext cx="1490760" cy="118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16 paskaita. UNIT testų kūrimas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6287760" y="3218760"/>
            <a:ext cx="5636880" cy="1085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Kaip patikrinti, ar kodas išmeta reikiamą klaidą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3000" spc="-1" strike="noStrike"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6290280" y="4374360"/>
            <a:ext cx="4949280" cy="637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Failas test_aritmetika.py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</p:txBody>
      </p:sp>
      <p:pic>
        <p:nvPicPr>
          <p:cNvPr id="305" name="Picture 5" descr=""/>
          <p:cNvPicPr/>
          <p:nvPr/>
        </p:nvPicPr>
        <p:blipFill>
          <a:blip r:embed="rId1"/>
          <a:stretch/>
        </p:blipFill>
        <p:spPr>
          <a:xfrm>
            <a:off x="443880" y="1649880"/>
            <a:ext cx="4971960" cy="1186920"/>
          </a:xfrm>
          <a:prstGeom prst="rect">
            <a:avLst/>
          </a:prstGeom>
          <a:ln>
            <a:noFill/>
          </a:ln>
        </p:spPr>
      </p:pic>
      <p:pic>
        <p:nvPicPr>
          <p:cNvPr id="306" name="Picture 6" descr=""/>
          <p:cNvPicPr/>
          <p:nvPr/>
        </p:nvPicPr>
        <p:blipFill>
          <a:blip r:embed="rId2"/>
          <a:stretch/>
        </p:blipFill>
        <p:spPr>
          <a:xfrm>
            <a:off x="1884600" y="5145840"/>
            <a:ext cx="2091240" cy="902520"/>
          </a:xfrm>
          <a:prstGeom prst="rect">
            <a:avLst/>
          </a:prstGeom>
          <a:ln>
            <a:noFill/>
          </a:ln>
        </p:spPr>
      </p:pic>
      <p:pic>
        <p:nvPicPr>
          <p:cNvPr id="307" name="Picture 7" descr=""/>
          <p:cNvPicPr/>
          <p:nvPr/>
        </p:nvPicPr>
        <p:blipFill>
          <a:blip r:embed="rId3"/>
          <a:stretch/>
        </p:blipFill>
        <p:spPr>
          <a:xfrm>
            <a:off x="773280" y="3267000"/>
            <a:ext cx="4210200" cy="1564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16 paskaita. UNIT testų kūrimas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6381720" y="2993040"/>
            <a:ext cx="5636880" cy="1085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Kaip ištestuoti gražinamas True/False reikšmes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6384600" y="4148640"/>
            <a:ext cx="4949280" cy="637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Faile keliamieji.py įrašome naują funkciją</a:t>
            </a:r>
            <a:endParaRPr b="0" lang="lt-LT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Faile test_keliamieji.py pridedame naują testą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</p:txBody>
      </p:sp>
      <p:pic>
        <p:nvPicPr>
          <p:cNvPr id="311" name="Picture 4" descr=""/>
          <p:cNvPicPr/>
          <p:nvPr/>
        </p:nvPicPr>
        <p:blipFill>
          <a:blip r:embed="rId1"/>
          <a:stretch/>
        </p:blipFill>
        <p:spPr>
          <a:xfrm>
            <a:off x="378000" y="2324160"/>
            <a:ext cx="5131800" cy="450000"/>
          </a:xfrm>
          <a:prstGeom prst="rect">
            <a:avLst/>
          </a:prstGeom>
          <a:ln>
            <a:noFill/>
          </a:ln>
        </p:spPr>
      </p:pic>
      <p:pic>
        <p:nvPicPr>
          <p:cNvPr id="312" name="Picture 7" descr=""/>
          <p:cNvPicPr/>
          <p:nvPr/>
        </p:nvPicPr>
        <p:blipFill>
          <a:blip r:embed="rId2"/>
          <a:stretch/>
        </p:blipFill>
        <p:spPr>
          <a:xfrm>
            <a:off x="763920" y="3174480"/>
            <a:ext cx="4445280" cy="2135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16 paskaita. UNIT testų kūrimas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6372360" y="3209400"/>
            <a:ext cx="5636880" cy="736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Objektų klasių testavimas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6375240" y="3951000"/>
            <a:ext cx="4949280" cy="637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Faile keliamieji.py įrašome naują klasę</a:t>
            </a:r>
            <a:endParaRPr b="0" lang="lt-LT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Faile test_keliamieji.py pridedame naują testą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</p:txBody>
      </p:sp>
      <p:pic>
        <p:nvPicPr>
          <p:cNvPr id="316" name="Picture 5" descr=""/>
          <p:cNvPicPr/>
          <p:nvPr/>
        </p:nvPicPr>
        <p:blipFill>
          <a:blip r:embed="rId1"/>
          <a:stretch/>
        </p:blipFill>
        <p:spPr>
          <a:xfrm>
            <a:off x="707400" y="1283040"/>
            <a:ext cx="4501800" cy="1769760"/>
          </a:xfrm>
          <a:prstGeom prst="rect">
            <a:avLst/>
          </a:prstGeom>
          <a:ln>
            <a:noFill/>
          </a:ln>
        </p:spPr>
      </p:pic>
      <p:pic>
        <p:nvPicPr>
          <p:cNvPr id="317" name="Picture 7" descr=""/>
          <p:cNvPicPr/>
          <p:nvPr/>
        </p:nvPicPr>
        <p:blipFill>
          <a:blip r:embed="rId2"/>
          <a:stretch/>
        </p:blipFill>
        <p:spPr>
          <a:xfrm>
            <a:off x="707400" y="3365280"/>
            <a:ext cx="4501800" cy="283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16 paskaita. UNIT testų kūrimas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480240" y="1371600"/>
            <a:ext cx="5152320" cy="1363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Šiandien išmoksite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1398600" y="3367800"/>
            <a:ext cx="4234320" cy="45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Susipažinsite su testų rašymo privalumais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1398600" y="4545000"/>
            <a:ext cx="4234320" cy="455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Naudoti unittest biblioteką</a:t>
            </a:r>
            <a:endParaRPr b="0" lang="lt-LT" sz="1600" spc="-1" strike="noStrike">
              <a:latin typeface="Arial"/>
            </a:endParaRPr>
          </a:p>
        </p:txBody>
      </p:sp>
      <p:grpSp>
        <p:nvGrpSpPr>
          <p:cNvPr id="239" name="Group 5"/>
          <p:cNvGrpSpPr/>
          <p:nvPr/>
        </p:nvGrpSpPr>
        <p:grpSpPr>
          <a:xfrm>
            <a:off x="480240" y="3180600"/>
            <a:ext cx="730080" cy="730080"/>
            <a:chOff x="480240" y="3180600"/>
            <a:chExt cx="730080" cy="730080"/>
          </a:xfrm>
        </p:grpSpPr>
        <p:sp>
          <p:nvSpPr>
            <p:cNvPr id="240" name="CustomShape 6"/>
            <p:cNvSpPr/>
            <p:nvPr/>
          </p:nvSpPr>
          <p:spPr>
            <a:xfrm>
              <a:off x="480240" y="3180600"/>
              <a:ext cx="730080" cy="73008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CustomShape 7"/>
            <p:cNvSpPr/>
            <p:nvPr/>
          </p:nvSpPr>
          <p:spPr>
            <a:xfrm>
              <a:off x="633240" y="3348000"/>
              <a:ext cx="424440" cy="3945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01</a:t>
              </a:r>
              <a:endParaRPr b="0" lang="lt-LT" sz="2000" spc="-1" strike="noStrike">
                <a:latin typeface="Arial"/>
              </a:endParaRPr>
            </a:p>
          </p:txBody>
        </p:sp>
      </p:grpSp>
      <p:grpSp>
        <p:nvGrpSpPr>
          <p:cNvPr id="242" name="Group 8"/>
          <p:cNvGrpSpPr/>
          <p:nvPr/>
        </p:nvGrpSpPr>
        <p:grpSpPr>
          <a:xfrm>
            <a:off x="480240" y="4369680"/>
            <a:ext cx="730080" cy="730080"/>
            <a:chOff x="480240" y="4369680"/>
            <a:chExt cx="730080" cy="730080"/>
          </a:xfrm>
        </p:grpSpPr>
        <p:sp>
          <p:nvSpPr>
            <p:cNvPr id="243" name="CustomShape 9"/>
            <p:cNvSpPr/>
            <p:nvPr/>
          </p:nvSpPr>
          <p:spPr>
            <a:xfrm>
              <a:off x="480240" y="4369680"/>
              <a:ext cx="730080" cy="73008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CustomShape 10"/>
            <p:cNvSpPr/>
            <p:nvPr/>
          </p:nvSpPr>
          <p:spPr>
            <a:xfrm>
              <a:off x="633240" y="4537440"/>
              <a:ext cx="424440" cy="3945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02</a:t>
              </a:r>
              <a:endParaRPr b="0" lang="lt-LT" sz="2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16 paskaita. UNIT testų kūrimas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6372360" y="3209400"/>
            <a:ext cx="5636880" cy="736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Patogesnis būdas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6375240" y="3951000"/>
            <a:ext cx="4949280" cy="637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Faile test_keliamieji.py pridedame naują "setUp" metodą, kuriame sukuriame klasę kurią testuosime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</p:txBody>
      </p:sp>
      <p:pic>
        <p:nvPicPr>
          <p:cNvPr id="321" name="Picture 4" descr=""/>
          <p:cNvPicPr/>
          <p:nvPr/>
        </p:nvPicPr>
        <p:blipFill>
          <a:blip r:embed="rId1"/>
          <a:stretch/>
        </p:blipFill>
        <p:spPr>
          <a:xfrm>
            <a:off x="406440" y="2088720"/>
            <a:ext cx="5066280" cy="3140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16 paskaita. UNIT testų kūrimas</a:t>
            </a:r>
            <a:endParaRPr b="0" lang="lt-LT" sz="1300" spc="-1" strike="noStrike">
              <a:latin typeface="Arial"/>
            </a:endParaRPr>
          </a:p>
        </p:txBody>
      </p:sp>
      <p:grpSp>
        <p:nvGrpSpPr>
          <p:cNvPr id="323" name="Group 2"/>
          <p:cNvGrpSpPr/>
          <p:nvPr/>
        </p:nvGrpSpPr>
        <p:grpSpPr>
          <a:xfrm>
            <a:off x="479880" y="898200"/>
            <a:ext cx="1833840" cy="462960"/>
            <a:chOff x="479880" y="898200"/>
            <a:chExt cx="1833840" cy="462960"/>
          </a:xfrm>
        </p:grpSpPr>
        <p:sp>
          <p:nvSpPr>
            <p:cNvPr id="324" name="CustomShape 3"/>
            <p:cNvSpPr/>
            <p:nvPr/>
          </p:nvSpPr>
          <p:spPr>
            <a:xfrm>
              <a:off x="479880" y="89820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CustomShape 4"/>
            <p:cNvSpPr/>
            <p:nvPr/>
          </p:nvSpPr>
          <p:spPr>
            <a:xfrm>
              <a:off x="593640" y="962640"/>
              <a:ext cx="1606320" cy="3333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lt-LT" sz="1600" spc="-1" strike="noStrike">
                  <a:solidFill>
                    <a:srgbClr val="feffff"/>
                  </a:solidFill>
                  <a:latin typeface="Arial"/>
                  <a:ea typeface="Arial"/>
                </a:rPr>
                <a:t>Užduotis nr. 1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326" name="Picture Placeholder 2" descr=""/>
          <p:cNvPicPr/>
          <p:nvPr/>
        </p:nvPicPr>
        <p:blipFill>
          <a:blip r:embed="rId1"/>
          <a:stretch/>
        </p:blipFill>
        <p:spPr>
          <a:xfrm>
            <a:off x="480240" y="1441440"/>
            <a:ext cx="11230560" cy="5226840"/>
          </a:xfrm>
          <a:prstGeom prst="rect">
            <a:avLst/>
          </a:prstGeom>
          <a:ln w="12600">
            <a:noFill/>
          </a:ln>
        </p:spPr>
      </p:pic>
      <p:sp>
        <p:nvSpPr>
          <p:cNvPr id="327" name="CustomShape 5"/>
          <p:cNvSpPr/>
          <p:nvPr/>
        </p:nvSpPr>
        <p:spPr>
          <a:xfrm>
            <a:off x="594000" y="1832400"/>
            <a:ext cx="10717920" cy="4563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Pasiimti anksčiau sukurtą programos kodą (iš Teams)</a:t>
            </a:r>
            <a:endParaRPr b="0" lang="lt-LT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Funkcijas perdaryti taip, kad jos gražintų duomenis</a:t>
            </a:r>
            <a:endParaRPr b="0" lang="lt-LT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Sukurti UNIT testą visoms funkcijoms</a:t>
            </a:r>
            <a:endParaRPr b="0" lang="lt-LT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Kiekvienai funkcijai turi būti mažiausiai 3 patikrinimai</a:t>
            </a:r>
            <a:endParaRPr b="0" lang="lt-LT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Maksimaliai patobulinti kodą, nuolatos leidžiant sukurtą UNIT testą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16 paskaita. UNIT testų kūrimas</a:t>
            </a:r>
            <a:endParaRPr b="0" lang="lt-LT" sz="1300" spc="-1" strike="noStrike">
              <a:latin typeface="Arial"/>
            </a:endParaRPr>
          </a:p>
        </p:txBody>
      </p:sp>
      <p:grpSp>
        <p:nvGrpSpPr>
          <p:cNvPr id="329" name="Group 2"/>
          <p:cNvGrpSpPr/>
          <p:nvPr/>
        </p:nvGrpSpPr>
        <p:grpSpPr>
          <a:xfrm>
            <a:off x="479880" y="898200"/>
            <a:ext cx="1833840" cy="462960"/>
            <a:chOff x="479880" y="898200"/>
            <a:chExt cx="1833840" cy="462960"/>
          </a:xfrm>
        </p:grpSpPr>
        <p:sp>
          <p:nvSpPr>
            <p:cNvPr id="330" name="CustomShape 3"/>
            <p:cNvSpPr/>
            <p:nvPr/>
          </p:nvSpPr>
          <p:spPr>
            <a:xfrm>
              <a:off x="479880" y="89820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CustomShape 4"/>
            <p:cNvSpPr/>
            <p:nvPr/>
          </p:nvSpPr>
          <p:spPr>
            <a:xfrm>
              <a:off x="593640" y="962640"/>
              <a:ext cx="1606320" cy="3333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lt-LT" sz="1600" spc="-1" strike="noStrike">
                  <a:solidFill>
                    <a:srgbClr val="feffff"/>
                  </a:solidFill>
                  <a:latin typeface="Arial"/>
                  <a:ea typeface="Arial"/>
                </a:rPr>
                <a:t>Užduotis nr. 2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332" name="Picture Placeholder 2" descr=""/>
          <p:cNvPicPr/>
          <p:nvPr/>
        </p:nvPicPr>
        <p:blipFill>
          <a:blip r:embed="rId1"/>
          <a:stretch/>
        </p:blipFill>
        <p:spPr>
          <a:xfrm>
            <a:off x="480240" y="1441440"/>
            <a:ext cx="11230560" cy="5226840"/>
          </a:xfrm>
          <a:prstGeom prst="rect">
            <a:avLst/>
          </a:prstGeom>
          <a:ln w="12600">
            <a:noFill/>
          </a:ln>
        </p:spPr>
      </p:pic>
      <p:sp>
        <p:nvSpPr>
          <p:cNvPr id="333" name="CustomShape 5"/>
          <p:cNvSpPr/>
          <p:nvPr/>
        </p:nvSpPr>
        <p:spPr>
          <a:xfrm>
            <a:off x="594000" y="1832400"/>
            <a:ext cx="10717920" cy="4563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Pasiimti anksčiau sukurtą programos kodą (iš Teams)</a:t>
            </a:r>
            <a:endParaRPr b="0" lang="lt-LT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Teste sukurti setUp() metodą, kuriame būtų inicijuotas klasės objektas</a:t>
            </a:r>
            <a:endParaRPr b="0" lang="lt-LT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Funkcijas perdaryti taip, kad jos gražintų duomenis</a:t>
            </a:r>
            <a:endParaRPr b="0" lang="lt-LT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Sukurti UNIT testą visoms funkcijoms</a:t>
            </a:r>
            <a:endParaRPr b="0" lang="lt-LT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Kiekvienai funkcijai turi būti mažiausiai 3 patikrinimai</a:t>
            </a:r>
            <a:endParaRPr b="0" lang="lt-LT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Maksimaliai patobulinti kodą, nuolatos leidžiant sukurtą UNIT testą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16 paskaita. UNIT testų kūrimas</a:t>
            </a:r>
            <a:endParaRPr b="0" lang="lt-LT" sz="1300" spc="-1" strike="noStrike">
              <a:latin typeface="Arial"/>
            </a:endParaRPr>
          </a:p>
        </p:txBody>
      </p:sp>
      <p:grpSp>
        <p:nvGrpSpPr>
          <p:cNvPr id="335" name="Group 2"/>
          <p:cNvGrpSpPr/>
          <p:nvPr/>
        </p:nvGrpSpPr>
        <p:grpSpPr>
          <a:xfrm>
            <a:off x="479880" y="898200"/>
            <a:ext cx="1833840" cy="462960"/>
            <a:chOff x="479880" y="898200"/>
            <a:chExt cx="1833840" cy="462960"/>
          </a:xfrm>
        </p:grpSpPr>
        <p:sp>
          <p:nvSpPr>
            <p:cNvPr id="336" name="CustomShape 3"/>
            <p:cNvSpPr/>
            <p:nvPr/>
          </p:nvSpPr>
          <p:spPr>
            <a:xfrm>
              <a:off x="479880" y="89820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CustomShape 4"/>
            <p:cNvSpPr/>
            <p:nvPr/>
          </p:nvSpPr>
          <p:spPr>
            <a:xfrm>
              <a:off x="593640" y="962640"/>
              <a:ext cx="1606320" cy="3333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lt-LT" sz="1600" spc="-1" strike="noStrike">
                  <a:solidFill>
                    <a:srgbClr val="feffff"/>
                  </a:solidFill>
                  <a:latin typeface="Arial"/>
                  <a:ea typeface="Arial"/>
                </a:rPr>
                <a:t>Užduotis nr. 3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338" name="Picture Placeholder 2" descr=""/>
          <p:cNvPicPr/>
          <p:nvPr/>
        </p:nvPicPr>
        <p:blipFill>
          <a:blip r:embed="rId1"/>
          <a:stretch/>
        </p:blipFill>
        <p:spPr>
          <a:xfrm>
            <a:off x="480240" y="1441440"/>
            <a:ext cx="11230560" cy="5226840"/>
          </a:xfrm>
          <a:prstGeom prst="rect">
            <a:avLst/>
          </a:prstGeom>
          <a:ln w="12600">
            <a:noFill/>
          </a:ln>
        </p:spPr>
      </p:pic>
      <p:sp>
        <p:nvSpPr>
          <p:cNvPr id="339" name="CustomShape 5"/>
          <p:cNvSpPr/>
          <p:nvPr/>
        </p:nvSpPr>
        <p:spPr>
          <a:xfrm>
            <a:off x="594000" y="1832400"/>
            <a:ext cx="10717920" cy="4563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Nuosekliai, papunkčiui, pagal duotą UNIT testą sukurti programą, skaičiuojančią KMI: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</p:txBody>
      </p:sp>
      <p:pic>
        <p:nvPicPr>
          <p:cNvPr id="340" name="Picture 2" descr=""/>
          <p:cNvPicPr/>
          <p:nvPr/>
        </p:nvPicPr>
        <p:blipFill>
          <a:blip r:embed="rId2"/>
          <a:stretch/>
        </p:blipFill>
        <p:spPr>
          <a:xfrm>
            <a:off x="3341520" y="2610000"/>
            <a:ext cx="5338800" cy="3453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>
              <a:lnSpc>
                <a:spcPct val="100000"/>
              </a:lnSpc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16 paskaita. UNIT testų kūrimas</a:t>
            </a: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300" spc="-1" strike="noStrike">
              <a:latin typeface="Arial"/>
            </a:endParaRPr>
          </a:p>
        </p:txBody>
      </p:sp>
      <p:grpSp>
        <p:nvGrpSpPr>
          <p:cNvPr id="342" name="Group 2"/>
          <p:cNvGrpSpPr/>
          <p:nvPr/>
        </p:nvGrpSpPr>
        <p:grpSpPr>
          <a:xfrm>
            <a:off x="480240" y="914400"/>
            <a:ext cx="1833840" cy="462960"/>
            <a:chOff x="480240" y="914400"/>
            <a:chExt cx="1833840" cy="462960"/>
          </a:xfrm>
        </p:grpSpPr>
        <p:sp>
          <p:nvSpPr>
            <p:cNvPr id="343" name="CustomShape 3"/>
            <p:cNvSpPr/>
            <p:nvPr/>
          </p:nvSpPr>
          <p:spPr>
            <a:xfrm>
              <a:off x="480240" y="91440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CustomShape 4"/>
            <p:cNvSpPr/>
            <p:nvPr/>
          </p:nvSpPr>
          <p:spPr>
            <a:xfrm>
              <a:off x="594000" y="978840"/>
              <a:ext cx="1606320" cy="3333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lt-LT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Namų darbas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345" name="Picture Placeholder 2" descr=""/>
          <p:cNvPicPr/>
          <p:nvPr/>
        </p:nvPicPr>
        <p:blipFill>
          <a:blip r:embed="rId1"/>
          <a:stretch/>
        </p:blipFill>
        <p:spPr>
          <a:xfrm>
            <a:off x="479880" y="1441440"/>
            <a:ext cx="11230560" cy="5226840"/>
          </a:xfrm>
          <a:prstGeom prst="rect">
            <a:avLst/>
          </a:prstGeom>
          <a:ln w="12600">
            <a:noFill/>
          </a:ln>
        </p:spPr>
      </p:pic>
      <p:sp>
        <p:nvSpPr>
          <p:cNvPr id="346" name="CustomShape 5"/>
          <p:cNvSpPr/>
          <p:nvPr/>
        </p:nvSpPr>
        <p:spPr>
          <a:xfrm>
            <a:off x="594000" y="1832400"/>
            <a:ext cx="10717920" cy="4563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Užbaigti klasėje nepadarytas užduotis</a:t>
            </a:r>
            <a:endParaRPr b="0" lang="lt-LT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80240" y="1371600"/>
            <a:ext cx="5614920" cy="4100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>
              <a:lnSpc>
                <a:spcPct val="9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UNIT testų privalumai</a:t>
            </a:r>
            <a:br/>
            <a:br/>
            <a:br/>
            <a:endParaRPr b="0" lang="lt-LT" sz="30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16 paskaita. UNIT testų kūrimas</a:t>
            </a: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300" spc="-1" strike="noStrike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5992560" y="1371600"/>
            <a:ext cx="5717880" cy="5066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 marL="2858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Galimybė išvengti klaidų rašant ar taisant kodą</a:t>
            </a:r>
            <a:endParaRPr b="0" lang="lt-LT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UNIT testai gali būti panaudoti kaip būsimos programos dokumentacija</a:t>
            </a:r>
            <a:endParaRPr b="0" lang="lt-LT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Sutaupo laiko testuotojų komandai</a:t>
            </a:r>
            <a:endParaRPr b="0" lang="lt-LT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Taupo pinigus (klaidų taisymas vėliau yra brangus)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80240" y="1371600"/>
            <a:ext cx="5614920" cy="4100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>
              <a:lnSpc>
                <a:spcPct val="9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Testavimu paremtas programavimas (TDD)</a:t>
            </a:r>
            <a:br/>
            <a:br/>
            <a:br/>
            <a:br/>
            <a:endParaRPr b="0" lang="lt-LT" sz="30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16 paskaita. UNIT testų kūrimas</a:t>
            </a: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3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5992560" y="1371600"/>
            <a:ext cx="5717880" cy="5066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Iš pradžių sukuriame testą – po to parašome kodą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</p:txBody>
      </p:sp>
      <p:pic>
        <p:nvPicPr>
          <p:cNvPr id="251" name="Picture 2" descr=""/>
          <p:cNvPicPr/>
          <p:nvPr/>
        </p:nvPicPr>
        <p:blipFill>
          <a:blip r:embed="rId1"/>
          <a:stretch/>
        </p:blipFill>
        <p:spPr>
          <a:xfrm>
            <a:off x="6615360" y="2526840"/>
            <a:ext cx="3673800" cy="361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16 paskaita. UNIT testų kūrimas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6485040" y="3115440"/>
            <a:ext cx="5702760" cy="1028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Kaip patikrinti, ar programa teisingai veikia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lt-LT" sz="3000" spc="-1" strike="noStrike">
              <a:latin typeface="Arial"/>
            </a:endParaRPr>
          </a:p>
        </p:txBody>
      </p:sp>
      <p:pic>
        <p:nvPicPr>
          <p:cNvPr id="254" name="Picture 2" descr=""/>
          <p:cNvPicPr/>
          <p:nvPr/>
        </p:nvPicPr>
        <p:blipFill>
          <a:blip r:embed="rId1"/>
          <a:stretch/>
        </p:blipFill>
        <p:spPr>
          <a:xfrm>
            <a:off x="387720" y="2382840"/>
            <a:ext cx="5094360" cy="2486880"/>
          </a:xfrm>
          <a:prstGeom prst="rect">
            <a:avLst/>
          </a:prstGeom>
          <a:ln>
            <a:noFill/>
          </a:ln>
        </p:spPr>
      </p:pic>
      <p:sp>
        <p:nvSpPr>
          <p:cNvPr id="255" name="CustomShape 3"/>
          <p:cNvSpPr/>
          <p:nvPr/>
        </p:nvSpPr>
        <p:spPr>
          <a:xfrm>
            <a:off x="6487920" y="4336920"/>
            <a:ext cx="4234320" cy="45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Pavyzdys kaip darome dabar faile keliamieji.py</a:t>
            </a:r>
            <a:endParaRPr b="0" lang="lt-L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16 paskaita. UNIT testų kūrimas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485040" y="3115440"/>
            <a:ext cx="5241960" cy="1028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Kaip ištestuoti programą UNIT testų pagalba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6487920" y="4336920"/>
            <a:ext cx="4234320" cy="45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Pavyzdys naujame faile test_keliamieji.py</a:t>
            </a:r>
            <a:endParaRPr b="0" lang="lt-LT" sz="1600" spc="-1" strike="noStrike">
              <a:latin typeface="Arial"/>
            </a:endParaRPr>
          </a:p>
        </p:txBody>
      </p:sp>
      <p:pic>
        <p:nvPicPr>
          <p:cNvPr id="259" name="Picture 4" descr=""/>
          <p:cNvPicPr/>
          <p:nvPr/>
        </p:nvPicPr>
        <p:blipFill>
          <a:blip r:embed="rId1"/>
          <a:stretch/>
        </p:blipFill>
        <p:spPr>
          <a:xfrm>
            <a:off x="434520" y="2328480"/>
            <a:ext cx="4981320" cy="299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16 paskaita. UNIT testų kūrimas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6504120" y="3106080"/>
            <a:ext cx="5241960" cy="1028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Testo paleidimas komandinėje eilutėje</a:t>
            </a:r>
            <a:endParaRPr b="0" lang="lt-LT" sz="3000" spc="-1" strike="noStrike">
              <a:latin typeface="Arial"/>
            </a:endParaRPr>
          </a:p>
        </p:txBody>
      </p:sp>
      <p:pic>
        <p:nvPicPr>
          <p:cNvPr id="262" name="Picture 4" descr=""/>
          <p:cNvPicPr/>
          <p:nvPr/>
        </p:nvPicPr>
        <p:blipFill>
          <a:blip r:embed="rId1"/>
          <a:stretch/>
        </p:blipFill>
        <p:spPr>
          <a:xfrm>
            <a:off x="481680" y="2968200"/>
            <a:ext cx="4990680" cy="1325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16 paskaita. UNIT testų kūrimas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6447600" y="2833200"/>
            <a:ext cx="5241960" cy="642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Testo paleidimas tiesiogiai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6478560" y="3546720"/>
            <a:ext cx="4949280" cy="108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Faile test_keliamieji.py prirašyti '__main__', tada UNIT test failą, galime leisti tiesiogiai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</p:txBody>
      </p:sp>
      <p:pic>
        <p:nvPicPr>
          <p:cNvPr id="266" name="Picture 7" descr=""/>
          <p:cNvPicPr/>
          <p:nvPr/>
        </p:nvPicPr>
        <p:blipFill>
          <a:blip r:embed="rId1"/>
          <a:stretch/>
        </p:blipFill>
        <p:spPr>
          <a:xfrm>
            <a:off x="1247400" y="2451600"/>
            <a:ext cx="3290400" cy="919080"/>
          </a:xfrm>
          <a:prstGeom prst="rect">
            <a:avLst/>
          </a:prstGeom>
          <a:ln>
            <a:noFill/>
          </a:ln>
        </p:spPr>
      </p:pic>
      <p:pic>
        <p:nvPicPr>
          <p:cNvPr id="267" name="Picture 9" descr=""/>
          <p:cNvPicPr/>
          <p:nvPr/>
        </p:nvPicPr>
        <p:blipFill>
          <a:blip r:embed="rId2"/>
          <a:stretch/>
        </p:blipFill>
        <p:spPr>
          <a:xfrm>
            <a:off x="927720" y="3972600"/>
            <a:ext cx="3929760" cy="567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16 paskaita. UNIT testų kūrimas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6287760" y="3218760"/>
            <a:ext cx="5571000" cy="1028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Pats testas turi būti teisingas</a:t>
            </a:r>
            <a:endParaRPr b="0" lang="lt-LT" sz="3000" spc="-1" strike="noStrike">
              <a:latin typeface="Arial"/>
            </a:endParaRPr>
          </a:p>
        </p:txBody>
      </p:sp>
      <p:pic>
        <p:nvPicPr>
          <p:cNvPr id="270" name="Picture 3" descr=""/>
          <p:cNvPicPr/>
          <p:nvPr/>
        </p:nvPicPr>
        <p:blipFill>
          <a:blip r:embed="rId1"/>
          <a:stretch/>
        </p:blipFill>
        <p:spPr>
          <a:xfrm>
            <a:off x="481680" y="1922760"/>
            <a:ext cx="4868640" cy="361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CC98F71C7CEB499EFDC29467EAFC60" ma:contentTypeVersion="4" ma:contentTypeDescription="Create a new document." ma:contentTypeScope="" ma:versionID="1b603e3d1fae27ba48417e9b4473873b">
  <xsd:schema xmlns:xsd="http://www.w3.org/2001/XMLSchema" xmlns:xs="http://www.w3.org/2001/XMLSchema" xmlns:p="http://schemas.microsoft.com/office/2006/metadata/properties" xmlns:ns2="e94fbb91-2895-466f-9cdd-164826e0ab54" xmlns:ns3="62f0fa9f-d35e-4a7f-aed7-55df17063d92" targetNamespace="http://schemas.microsoft.com/office/2006/metadata/properties" ma:root="true" ma:fieldsID="c26caae4013b136b651f3e9e939e87d5" ns2:_="" ns3:_="">
    <xsd:import namespace="e94fbb91-2895-466f-9cdd-164826e0ab54"/>
    <xsd:import namespace="62f0fa9f-d35e-4a7f-aed7-55df17063d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fbb91-2895-466f-9cdd-164826e0ab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f0fa9f-d35e-4a7f-aed7-55df17063d9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0DF582-5F47-4148-A663-F9ECAE87257F}"/>
</file>

<file path=customXml/itemProps2.xml><?xml version="1.0" encoding="utf-8"?>
<ds:datastoreItem xmlns:ds="http://schemas.openxmlformats.org/officeDocument/2006/customXml" ds:itemID="{6F589442-135F-4EAC-B6FD-B3E9A255CD83}"/>
</file>

<file path=customXml/itemProps3.xml><?xml version="1.0" encoding="utf-8"?>
<ds:datastoreItem xmlns:ds="http://schemas.openxmlformats.org/officeDocument/2006/customXml" ds:itemID="{404FB49C-8398-44C1-8FF6-50066091481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4236</TotalTime>
  <Application>Neat_Office/6.2.8.2$Windows_x86 LibreOffice_project/</Application>
  <Words>414</Words>
  <Paragraphs>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/>
  <cp:revision>827</cp:revision>
  <dcterms:modified xsi:type="dcterms:W3CDTF">2021-07-07T19:52:32Z</dcterms:modified>
  <dc:language>lt-LT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24</vt:i4>
  </property>
  <property fmtid="{D5CDD505-2E9C-101B-9397-08002B2CF9AE}" pid="12" name="ContentTypeId">
    <vt:lpwstr>0x0101009ACC98F71C7CEB499EFDC29467EAFC60</vt:lpwstr>
  </property>
</Properties>
</file>