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 id="2147483713" r:id="rId9"/>
  </p:sldMasterIdLst>
  <p:notesMasterIdLst>
    <p:notesMasterId r:id="rId32"/>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Lst>
  <p:sldSz cx="12192000" cy="6858000"/>
  <p:notesSz cx="7559675" cy="10691813"/>
  <p:defaultText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6327"/>
  </p:normalViewPr>
  <p:slideViewPr>
    <p:cSldViewPr snapToGrid="0">
      <p:cViewPr>
        <p:scale>
          <a:sx n="120" d="100"/>
          <a:sy n="120" d="100"/>
        </p:scale>
        <p:origin x="80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theme" Target="theme/theme1.xml"/><Relationship Id="rId8" Type="http://schemas.openxmlformats.org/officeDocument/2006/relationships/slideMaster" Target="slideMasters/slideMaster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620E11FA-CC1D-5641-9CB3-94944771BE09}" type="datetimeFigureOut">
              <a:rPr lang="en-LT" smtClean="0"/>
              <a:t>2023-07-09</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97F4E10-1821-904B-959A-8BEC67453BC3}" type="slidenum">
              <a:rPr lang="en-LT" smtClean="0"/>
              <a:t>‹#›</a:t>
            </a:fld>
            <a:endParaRPr lang="en-LT"/>
          </a:p>
        </p:txBody>
      </p:sp>
    </p:spTree>
    <p:extLst>
      <p:ext uri="{BB962C8B-B14F-4D97-AF65-F5344CB8AC3E}">
        <p14:creationId xmlns:p14="http://schemas.microsoft.com/office/powerpoint/2010/main" val="2535485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Sveiki, siandien pradesime kalbeti apie duomenu bazes ir ()</a:t>
            </a:r>
          </a:p>
        </p:txBody>
      </p:sp>
      <p:sp>
        <p:nvSpPr>
          <p:cNvPr id="4" name="Slide Number Placeholder 3"/>
          <p:cNvSpPr>
            <a:spLocks noGrp="1"/>
          </p:cNvSpPr>
          <p:nvPr>
            <p:ph type="sldNum" sz="quarter" idx="5"/>
          </p:nvPr>
        </p:nvSpPr>
        <p:spPr/>
        <p:txBody>
          <a:bodyPr/>
          <a:lstStyle/>
          <a:p>
            <a:fld id="{F97F4E10-1821-904B-959A-8BEC67453BC3}" type="slidenum">
              <a:rPr lang="en-LT" smtClean="0"/>
              <a:t>1</a:t>
            </a:fld>
            <a:endParaRPr lang="en-LT"/>
          </a:p>
        </p:txBody>
      </p:sp>
    </p:spTree>
    <p:extLst>
      <p:ext uri="{BB962C8B-B14F-4D97-AF65-F5344CB8AC3E}">
        <p14:creationId xmlns:p14="http://schemas.microsoft.com/office/powerpoint/2010/main" val="3345934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Dabar išsamiai apžvelkime, kaip dirbti su lentelėmis </a:t>
            </a:r>
            <a:r>
              <a:rPr lang="lt-LT" dirty="0" err="1"/>
              <a:t>Python</a:t>
            </a:r>
            <a:r>
              <a:rPr lang="lt-LT" dirty="0"/>
              <a:t> </a:t>
            </a:r>
            <a:r>
              <a:rPr lang="lt-LT" dirty="0" err="1"/>
              <a:t>ka</a:t>
            </a:r>
            <a:r>
              <a:rPr lang="lt-LT" dirty="0"/>
              <a:t> </a:t>
            </a:r>
            <a:r>
              <a:rPr lang="lt-LT" dirty="0" err="1"/>
              <a:t>as</a:t>
            </a:r>
            <a:r>
              <a:rPr lang="lt-LT" dirty="0"/>
              <a:t> jau </a:t>
            </a:r>
            <a:r>
              <a:rPr lang="lt-LT" dirty="0" err="1"/>
              <a:t>kazkiek</a:t>
            </a:r>
            <a:r>
              <a:rPr lang="lt-LT" dirty="0"/>
              <a:t> </a:t>
            </a:r>
            <a:r>
              <a:rPr lang="lt-LT" dirty="0" err="1"/>
              <a:t>minejau</a:t>
            </a:r>
            <a:r>
              <a:rPr lang="lt-LT" dirty="0"/>
              <a:t>. Šiandien mes apžvelgsime lentelės kūrimą, duomenų įterpimą į ją, duomenų gavimą ir eilučių ištrynimą iš jos.</a:t>
            </a:r>
          </a:p>
          <a:p>
            <a:endParaRPr lang="lt-LT" dirty="0"/>
          </a:p>
          <a:p>
            <a:r>
              <a:rPr lang="lt-LT" dirty="0"/>
              <a:t>Lentelės kūrimas</a:t>
            </a:r>
          </a:p>
          <a:p>
            <a:endParaRPr lang="lt-LT" dirty="0"/>
          </a:p>
          <a:p>
            <a:r>
              <a:rPr lang="lt-LT" dirty="0"/>
              <a:t>Pirmasis žingsnis dirbant su duomenų bazėmis yra lentelės kūrimas. Lentelė yra struktūrizuotas duomenų rinkinys, sudarytas iš eilučių ir stulpelių.</a:t>
            </a:r>
          </a:p>
          <a:p>
            <a:endParaRPr lang="lt-LT" dirty="0"/>
          </a:p>
          <a:p>
            <a:r>
              <a:rPr lang="lt-LT" dirty="0"/>
              <a:t>Norėdami sukurti lentelę </a:t>
            </a:r>
            <a:r>
              <a:rPr lang="lt-LT" dirty="0" err="1"/>
              <a:t>Python</a:t>
            </a:r>
            <a:r>
              <a:rPr lang="lt-LT" dirty="0"/>
              <a:t> naudodami SQLite3, pirmiausia pradedame importuodami sqlite3 modulį:</a:t>
            </a:r>
          </a:p>
          <a:p>
            <a:r>
              <a:rPr lang="lt-LT" dirty="0" err="1"/>
              <a:t>Import</a:t>
            </a:r>
            <a:r>
              <a:rPr lang="lt-LT" dirty="0"/>
              <a:t> sqlite3</a:t>
            </a:r>
          </a:p>
          <a:p>
            <a:r>
              <a:rPr lang="lt-LT" dirty="0"/>
              <a:t>Tada užmezgame ryšį su savo duomenų baze. Jei duomenų bazės dar nėra, ši komanda ją sukurs:</a:t>
            </a:r>
          </a:p>
          <a:p>
            <a:r>
              <a:rPr lang="lt-LT" dirty="0" err="1"/>
              <a:t>conn</a:t>
            </a:r>
            <a:r>
              <a:rPr lang="lt-LT" dirty="0"/>
              <a:t> = sqlite3.connect("</a:t>
            </a:r>
            <a:r>
              <a:rPr lang="lt-LT" dirty="0" err="1"/>
              <a:t>duomenu_baze.db</a:t>
            </a:r>
            <a:r>
              <a:rPr lang="lt-LT" dirty="0"/>
              <a:t>")</a:t>
            </a:r>
          </a:p>
          <a:p>
            <a:endParaRPr lang="lt-LT" dirty="0"/>
          </a:p>
          <a:p>
            <a:r>
              <a:rPr lang="lt-LT" dirty="0"/>
              <a:t>Tada sukuriame žymeklio objektą. Tai leidžia mums vykdyti SQL komandas:</a:t>
            </a:r>
          </a:p>
          <a:p>
            <a:r>
              <a:rPr lang="lt-LT" dirty="0"/>
              <a:t>c = </a:t>
            </a:r>
            <a:r>
              <a:rPr lang="lt-LT" dirty="0" err="1"/>
              <a:t>conn.cursor</a:t>
            </a:r>
            <a:r>
              <a:rPr lang="lt-LT" dirty="0"/>
              <a:t>()</a:t>
            </a:r>
          </a:p>
          <a:p>
            <a:r>
              <a:rPr lang="lt-LT" dirty="0"/>
              <a:t>Norėdami sukurti lentelę, naudosime CREATE TABLE SQL sakinį. Ši komanda sukuria naują lentelę su nurodytu pavadinimu ir stulpeliais:</a:t>
            </a:r>
          </a:p>
          <a:p>
            <a:r>
              <a:rPr lang="lt-LT" dirty="0" err="1"/>
              <a:t>c.execute</a:t>
            </a:r>
            <a:r>
              <a:rPr lang="lt-LT" dirty="0"/>
              <a:t>("""CREATE TABLE darbuotojai (</a:t>
            </a:r>
          </a:p>
          <a:p>
            <a:r>
              <a:rPr lang="lt-LT" dirty="0"/>
              <a:t>vardo tekstas,</a:t>
            </a:r>
          </a:p>
          <a:p>
            <a:r>
              <a:rPr lang="lt-LT" dirty="0"/>
              <a:t>pavarde tekstas,</a:t>
            </a:r>
          </a:p>
          <a:p>
            <a:r>
              <a:rPr lang="lt-LT" dirty="0"/>
              <a:t>atlyginimas sveikasis skaičius)</a:t>
            </a:r>
          </a:p>
          <a:p>
            <a:r>
              <a:rPr lang="lt-LT" dirty="0"/>
              <a:t>""")</a:t>
            </a:r>
          </a:p>
          <a:p>
            <a:endParaRPr lang="lt-LT" dirty="0"/>
          </a:p>
          <a:p>
            <a:r>
              <a:rPr lang="lt-LT" dirty="0"/>
              <a:t>Duomenų įvedimas</a:t>
            </a:r>
          </a:p>
          <a:p>
            <a:endParaRPr lang="lt-LT" dirty="0"/>
          </a:p>
          <a:p>
            <a:r>
              <a:rPr lang="lt-LT" dirty="0"/>
              <a:t>Kai turėsime lentelę, galime pradėti į ją įtraukti duomenis. Teiginys INSERT INTO leidžia į lentelę įtraukti naujas duomenų eilutes:</a:t>
            </a:r>
          </a:p>
          <a:p>
            <a:r>
              <a:rPr lang="lt-LT" dirty="0" err="1"/>
              <a:t>c.execute</a:t>
            </a:r>
            <a:r>
              <a:rPr lang="lt-LT" dirty="0"/>
              <a:t>("INSERT INTO darbuotojų VALUES (?, ?, ?)", (vardas, pavarde, atlyginimas))</a:t>
            </a:r>
          </a:p>
          <a:p>
            <a:endParaRPr lang="lt-LT" dirty="0"/>
          </a:p>
          <a:p>
            <a:r>
              <a:rPr lang="lt-LT" dirty="0"/>
              <a:t>Duomenų gavimas</a:t>
            </a:r>
          </a:p>
          <a:p>
            <a:endParaRPr lang="lt-LT" dirty="0"/>
          </a:p>
          <a:p>
            <a:r>
              <a:rPr lang="lt-LT" dirty="0"/>
              <a:t>Norėdami gauti arba pasirinkti duomenis iš mūsų lentelės, galime naudoti SELECT SQL sakinį. Ši komanda leidžia peržiūrėti duomenis iš mūsų lentelės:</a:t>
            </a:r>
          </a:p>
          <a:p>
            <a:r>
              <a:rPr lang="lt-LT" dirty="0" err="1"/>
              <a:t>c.execute</a:t>
            </a:r>
            <a:r>
              <a:rPr lang="lt-LT" dirty="0"/>
              <a:t>("SELECT * FROM darbuotojų")</a:t>
            </a:r>
          </a:p>
          <a:p>
            <a:r>
              <a:rPr lang="lt-LT" dirty="0" err="1"/>
              <a:t>rows</a:t>
            </a:r>
            <a:r>
              <a:rPr lang="lt-LT" dirty="0"/>
              <a:t> = </a:t>
            </a:r>
            <a:r>
              <a:rPr lang="lt-LT" dirty="0" err="1"/>
              <a:t>c.fetchall</a:t>
            </a:r>
            <a:r>
              <a:rPr lang="lt-LT" dirty="0"/>
              <a:t>()</a:t>
            </a:r>
          </a:p>
          <a:p>
            <a:r>
              <a:rPr lang="lt-LT" dirty="0" err="1"/>
              <a:t>for</a:t>
            </a:r>
            <a:r>
              <a:rPr lang="lt-LT" dirty="0"/>
              <a:t> </a:t>
            </a:r>
            <a:r>
              <a:rPr lang="lt-LT" dirty="0" err="1"/>
              <a:t>row</a:t>
            </a:r>
            <a:r>
              <a:rPr lang="lt-LT" dirty="0"/>
              <a:t> </a:t>
            </a:r>
            <a:r>
              <a:rPr lang="lt-LT" dirty="0" err="1"/>
              <a:t>in</a:t>
            </a:r>
            <a:r>
              <a:rPr lang="lt-LT" dirty="0"/>
              <a:t> </a:t>
            </a:r>
            <a:r>
              <a:rPr lang="lt-LT" dirty="0" err="1"/>
              <a:t>rows</a:t>
            </a:r>
            <a:r>
              <a:rPr lang="lt-LT" dirty="0"/>
              <a:t>:</a:t>
            </a:r>
          </a:p>
          <a:p>
            <a:r>
              <a:rPr lang="lt-LT" dirty="0"/>
              <a:t>    </a:t>
            </a:r>
            <a:r>
              <a:rPr lang="lt-LT" dirty="0" err="1"/>
              <a:t>print</a:t>
            </a:r>
            <a:r>
              <a:rPr lang="lt-LT" dirty="0"/>
              <a:t>(</a:t>
            </a:r>
            <a:r>
              <a:rPr lang="lt-LT" dirty="0" err="1"/>
              <a:t>row</a:t>
            </a:r>
            <a:r>
              <a:rPr lang="lt-LT" dirty="0"/>
              <a:t>)</a:t>
            </a:r>
          </a:p>
          <a:p>
            <a:endParaRPr lang="lt-LT" dirty="0"/>
          </a:p>
          <a:p>
            <a:r>
              <a:rPr lang="lt-LT" dirty="0"/>
              <a:t>Duomenų ištrynimas</a:t>
            </a:r>
          </a:p>
          <a:p>
            <a:endParaRPr lang="lt-LT" dirty="0"/>
          </a:p>
          <a:p>
            <a:r>
              <a:rPr lang="lt-LT" dirty="0"/>
              <a:t>Galiausiai, mes galime pašalinti eilutes iš savo lentelės naudodami DELETE FROM SQL sakinį. Ši komanda ištrina eilutę, kurioje vardas (vardas) ir pavardė (pavarde) atitinka mūsų ieškomus:</a:t>
            </a:r>
          </a:p>
          <a:p>
            <a:r>
              <a:rPr lang="lt-LT" dirty="0" err="1"/>
              <a:t>c.execute</a:t>
            </a:r>
            <a:r>
              <a:rPr lang="lt-LT" dirty="0"/>
              <a:t>("DELETE FROM darbuotojai WHERE vardas = ? AND pavarde = ?", (vardas, pavarde))</a:t>
            </a:r>
          </a:p>
          <a:p>
            <a:endParaRPr lang="lt-LT" dirty="0"/>
          </a:p>
          <a:p>
            <a:r>
              <a:rPr lang="lt-LT" dirty="0"/>
              <a:t>Pakeitimų vykdymas ir ryšio nutraukimas</a:t>
            </a:r>
          </a:p>
          <a:p>
            <a:endParaRPr lang="lt-LT" dirty="0"/>
          </a:p>
          <a:p>
            <a:r>
              <a:rPr lang="lt-LT" dirty="0"/>
              <a:t>Atminkite, kad įvykdę INSERT, UPDATE arba DELETE teiginį, turite atlikti pakeitimus. Norėdami tai padaryti, naudojame </a:t>
            </a:r>
            <a:r>
              <a:rPr lang="lt-LT" dirty="0" err="1"/>
              <a:t>commit</a:t>
            </a:r>
            <a:r>
              <a:rPr lang="lt-LT" dirty="0"/>
              <a:t>() metodą:</a:t>
            </a:r>
          </a:p>
          <a:p>
            <a:r>
              <a:rPr lang="lt-LT" dirty="0" err="1"/>
              <a:t>conn.commit</a:t>
            </a:r>
            <a:r>
              <a:rPr lang="lt-LT" dirty="0"/>
              <a:t>()</a:t>
            </a:r>
          </a:p>
          <a:p>
            <a:endParaRPr lang="lt-LT" dirty="0"/>
          </a:p>
          <a:p>
            <a:r>
              <a:rPr lang="lt-LT" dirty="0"/>
              <a:t>Galiausiai, atlikus visas operacijas, būtina uždaryti ryšį su duomenų baze:</a:t>
            </a:r>
          </a:p>
          <a:p>
            <a:r>
              <a:rPr lang="lt-LT" dirty="0" err="1"/>
              <a:t>conn.close</a:t>
            </a:r>
            <a:r>
              <a:rPr lang="lt-LT" dirty="0"/>
              <a:t> ()</a:t>
            </a:r>
          </a:p>
          <a:p>
            <a:endParaRPr lang="lt-LT" dirty="0"/>
          </a:p>
          <a:p>
            <a:r>
              <a:rPr lang="lt-LT" dirty="0"/>
              <a:t>Sveikiname! Dabar atlikote visą lentelės kūrimo, duomenų įterpimo, duomenų pasirinkimo ir eilučių ištrynimo </a:t>
            </a:r>
            <a:r>
              <a:rPr lang="lt-LT" dirty="0" err="1"/>
              <a:t>Python</a:t>
            </a:r>
            <a:r>
              <a:rPr lang="lt-LT" dirty="0"/>
              <a:t> ciklą naudodami SQLite3. Suprasdami šias operacijas, jau esate pasiruošę įgyti įgūdžių valdyti duomenų bazes </a:t>
            </a:r>
            <a:r>
              <a:rPr lang="lt-LT" dirty="0" err="1"/>
              <a:t>Python</a:t>
            </a:r>
            <a:r>
              <a:rPr lang="lt-LT" dirty="0"/>
              <a:t>. Toliau praktikuokite su skirtingomis lentelės struktūromis ir operacijomis, kad dar labiau sustiprintumėte savo supratimą. Laimingas kodavimas!</a:t>
            </a:r>
            <a:endParaRPr lang="en-LT" dirty="0"/>
          </a:p>
        </p:txBody>
      </p:sp>
      <p:sp>
        <p:nvSpPr>
          <p:cNvPr id="4" name="Slide Number Placeholder 3"/>
          <p:cNvSpPr>
            <a:spLocks noGrp="1"/>
          </p:cNvSpPr>
          <p:nvPr>
            <p:ph type="sldNum" sz="quarter" idx="5"/>
          </p:nvPr>
        </p:nvSpPr>
        <p:spPr/>
        <p:txBody>
          <a:bodyPr/>
          <a:lstStyle/>
          <a:p>
            <a:fld id="{F97F4E10-1821-904B-959A-8BEC67453BC3}" type="slidenum">
              <a:rPr lang="en-LT" smtClean="0"/>
              <a:t>10</a:t>
            </a:fld>
            <a:endParaRPr lang="en-LT"/>
          </a:p>
        </p:txBody>
      </p:sp>
    </p:spTree>
    <p:extLst>
      <p:ext uri="{BB962C8B-B14F-4D97-AF65-F5344CB8AC3E}">
        <p14:creationId xmlns:p14="http://schemas.microsoft.com/office/powerpoint/2010/main" val="213847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Kai kuriais atvejais galbūt norėsite užtikrinti, kad būtų sukurta lentelė, bet taip pat norėsite išvengti klaidos, jei lentelė jau yra. Tai ypač būdinga scenarijams, kurie gali būti vykdomi kelis kartus, arba didesnėse programose, kuriose tvarkomos kelios lentelės.</a:t>
            </a:r>
          </a:p>
          <a:p>
            <a:endParaRPr lang="lt-LT" dirty="0"/>
          </a:p>
          <a:p>
            <a:r>
              <a:rPr lang="lt-LT" dirty="0"/>
              <a:t>SQL tam suteikia patogią komandą: CREATE TABLE IF NOT EXISTS. Ši komanda sukurs naują lentelę tik tuo atveju, jei duomenų bazėje dar nėra lentelės nurodytu pavadinimu.</a:t>
            </a:r>
          </a:p>
          <a:p>
            <a:endParaRPr lang="lt-LT" dirty="0"/>
          </a:p>
          <a:p>
            <a:r>
              <a:rPr lang="lt-LT" dirty="0"/>
              <a:t>Štai kaip tai veikia </a:t>
            </a:r>
            <a:r>
              <a:rPr lang="lt-LT" dirty="0" err="1"/>
              <a:t>Python</a:t>
            </a:r>
            <a:r>
              <a:rPr lang="lt-LT" dirty="0"/>
              <a:t> su SQLite3:</a:t>
            </a:r>
          </a:p>
          <a:p>
            <a:endParaRPr lang="lt-LT" dirty="0"/>
          </a:p>
          <a:p>
            <a:r>
              <a:rPr lang="lt-LT" dirty="0"/>
              <a:t>Kaip visada, pradėkite importuodami sqlite3 modulį:</a:t>
            </a:r>
          </a:p>
          <a:p>
            <a:r>
              <a:rPr lang="lt-LT" dirty="0" err="1"/>
              <a:t>import</a:t>
            </a:r>
            <a:r>
              <a:rPr lang="lt-LT" dirty="0"/>
              <a:t> sqlite3</a:t>
            </a:r>
          </a:p>
          <a:p>
            <a:endParaRPr lang="lt-LT" dirty="0"/>
          </a:p>
          <a:p>
            <a:r>
              <a:rPr lang="lt-LT" dirty="0"/>
              <a:t>Tada užmegzkite ryšį su duomenų baze. Jei jo nėra, jis bus sukurtas:</a:t>
            </a:r>
          </a:p>
          <a:p>
            <a:r>
              <a:rPr lang="lt-LT" dirty="0" err="1"/>
              <a:t>conn</a:t>
            </a:r>
            <a:r>
              <a:rPr lang="lt-LT" dirty="0"/>
              <a:t> = sqlite3.connect("</a:t>
            </a:r>
            <a:r>
              <a:rPr lang="lt-LT" dirty="0" err="1"/>
              <a:t>duomenu_baze.db</a:t>
            </a:r>
            <a:r>
              <a:rPr lang="lt-LT" dirty="0"/>
              <a:t>")</a:t>
            </a:r>
          </a:p>
          <a:p>
            <a:endParaRPr lang="lt-LT" dirty="0"/>
          </a:p>
          <a:p>
            <a:r>
              <a:rPr lang="lt-LT" dirty="0"/>
              <a:t>Sukurkite žymeklio objektą. Žymeklis leidžia vykdyti SQL komandas:</a:t>
            </a:r>
          </a:p>
          <a:p>
            <a:r>
              <a:rPr lang="lt-LT" dirty="0"/>
              <a:t>c = </a:t>
            </a:r>
            <a:r>
              <a:rPr lang="lt-LT" dirty="0" err="1"/>
              <a:t>conn.cursor</a:t>
            </a:r>
            <a:r>
              <a:rPr lang="lt-LT" dirty="0"/>
              <a:t>()</a:t>
            </a:r>
          </a:p>
          <a:p>
            <a:endParaRPr lang="lt-LT" dirty="0"/>
          </a:p>
          <a:p>
            <a:r>
              <a:rPr lang="lt-LT" dirty="0"/>
              <a:t>Dabar naudokite komandą CREATE TABLE IF NOT EXISTS, kad sukurtumėte lentelę. Ši komanda sukurs lentelę pavadinimu „darbuotojai“ su stulpeliais „vardas“, „pavarde“ ir „atlyginimas“, tačiau tik tuo atveju, jei to paties pavadinimo lentelės dar nėra:</a:t>
            </a:r>
          </a:p>
          <a:p>
            <a:r>
              <a:rPr lang="lt-LT" dirty="0" err="1"/>
              <a:t>c.execute</a:t>
            </a:r>
            <a:r>
              <a:rPr lang="lt-LT" dirty="0"/>
              <a:t>("""</a:t>
            </a:r>
          </a:p>
          <a:p>
            <a:r>
              <a:rPr lang="lt-LT" dirty="0"/>
              <a:t>CREATE TABLE IF NOT EXISTS darbuotojai (</a:t>
            </a:r>
          </a:p>
          <a:p>
            <a:r>
              <a:rPr lang="lt-LT" dirty="0"/>
              <a:t>vardas </a:t>
            </a:r>
            <a:r>
              <a:rPr lang="lt-LT" dirty="0" err="1"/>
              <a:t>text</a:t>
            </a:r>
            <a:r>
              <a:rPr lang="lt-LT" dirty="0"/>
              <a:t>,</a:t>
            </a:r>
          </a:p>
          <a:p>
            <a:r>
              <a:rPr lang="lt-LT" dirty="0"/>
              <a:t>pavarde </a:t>
            </a:r>
            <a:r>
              <a:rPr lang="lt-LT" dirty="0" err="1"/>
              <a:t>text</a:t>
            </a:r>
            <a:r>
              <a:rPr lang="lt-LT" dirty="0"/>
              <a:t>,</a:t>
            </a:r>
          </a:p>
          <a:p>
            <a:r>
              <a:rPr lang="lt-LT" dirty="0"/>
              <a:t>atlyginimas </a:t>
            </a:r>
            <a:r>
              <a:rPr lang="lt-LT" dirty="0" err="1"/>
              <a:t>integer</a:t>
            </a:r>
            <a:endParaRPr lang="lt-LT" dirty="0"/>
          </a:p>
          <a:p>
            <a:r>
              <a:rPr lang="lt-LT" dirty="0"/>
              <a:t>)</a:t>
            </a:r>
          </a:p>
          <a:p>
            <a:r>
              <a:rPr lang="lt-LT" dirty="0"/>
              <a:t>""")</a:t>
            </a:r>
          </a:p>
          <a:p>
            <a:r>
              <a:rPr lang="lt-LT" dirty="0"/>
              <a:t>Čia svarbiausia yra sąlyga NOT EXISTS. Ji nurodo duomenų bazei sukurti lentelę tik tuo atveju, jei jos dar nėra tokiu pačiu pavadinimu.</a:t>
            </a:r>
          </a:p>
          <a:p>
            <a:endParaRPr lang="lt-LT" dirty="0"/>
          </a:p>
          <a:p>
            <a:r>
              <a:rPr lang="lt-LT" dirty="0"/>
              <a:t>Sukūrę lentelę, nepamirškite patvirtinti operacijos, kad išsaugotumėte pakeitimus duomenų bazėje:</a:t>
            </a:r>
          </a:p>
          <a:p>
            <a:r>
              <a:rPr lang="lt-LT" dirty="0" err="1"/>
              <a:t>conn.commit</a:t>
            </a:r>
            <a:r>
              <a:rPr lang="lt-LT" dirty="0"/>
              <a:t>()</a:t>
            </a:r>
          </a:p>
          <a:p>
            <a:endParaRPr lang="lt-LT" dirty="0"/>
          </a:p>
          <a:p>
            <a:r>
              <a:rPr lang="lt-LT" dirty="0"/>
              <a:t>Ir galiausiai uždarykite ryšį:</a:t>
            </a:r>
          </a:p>
          <a:p>
            <a:r>
              <a:rPr lang="lt-LT" dirty="0" err="1"/>
              <a:t>conn.close</a:t>
            </a:r>
            <a:r>
              <a:rPr lang="lt-LT" dirty="0"/>
              <a:t> ()</a:t>
            </a:r>
          </a:p>
          <a:p>
            <a:endParaRPr lang="lt-LT" dirty="0"/>
          </a:p>
          <a:p>
            <a:r>
              <a:rPr lang="lt-LT" dirty="0"/>
              <a:t>Ir štai jūs turite! Taip galite sukurti lentelę tik tuo atveju, jei jos dar nėra. Šis metodas yra labai naudingas norint užtikrinti, kad jūsų </a:t>
            </a:r>
            <a:r>
              <a:rPr lang="lt-LT" dirty="0" err="1"/>
              <a:t>Python</a:t>
            </a:r>
            <a:r>
              <a:rPr lang="lt-LT" dirty="0"/>
              <a:t> scenarijai būtų idealūs – tai reiškia, kad juos galima paleisti kelis kartus nesukeliant klaidų ar nepageidaujamų efektų. Taigi laikykite šį įrankį savo įrankių juostoje ir toliau praktikuokite su savo duomenų bazėmis. Laimingas kodavimas!</a:t>
            </a:r>
            <a:endParaRPr lang="en-LT" dirty="0"/>
          </a:p>
        </p:txBody>
      </p:sp>
      <p:sp>
        <p:nvSpPr>
          <p:cNvPr id="4" name="Slide Number Placeholder 3"/>
          <p:cNvSpPr>
            <a:spLocks noGrp="1"/>
          </p:cNvSpPr>
          <p:nvPr>
            <p:ph type="sldNum" sz="quarter" idx="5"/>
          </p:nvPr>
        </p:nvSpPr>
        <p:spPr/>
        <p:txBody>
          <a:bodyPr/>
          <a:lstStyle/>
          <a:p>
            <a:fld id="{F97F4E10-1821-904B-959A-8BEC67453BC3}" type="slidenum">
              <a:rPr lang="en-LT" smtClean="0"/>
              <a:t>11</a:t>
            </a:fld>
            <a:endParaRPr lang="en-LT"/>
          </a:p>
        </p:txBody>
      </p:sp>
    </p:spTree>
    <p:extLst>
      <p:ext uri="{BB962C8B-B14F-4D97-AF65-F5344CB8AC3E}">
        <p14:creationId xmlns:p14="http://schemas.microsoft.com/office/powerpoint/2010/main" val="1725543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Galite pastebėti, kad po kiekvienos duomenų bazės operacijos, pvz., lentelės kūrimo, duomenų įterpimo ar duomenų ištrynimo, operaciją atliekame rankiniu būdu naudodami </a:t>
            </a:r>
            <a:r>
              <a:rPr lang="lt-LT" dirty="0" err="1"/>
              <a:t>conn.commit</a:t>
            </a:r>
            <a:r>
              <a:rPr lang="lt-LT" dirty="0"/>
              <a:t>(), taip pat nutraukėme ryšį su duomenų baze naudodami </a:t>
            </a:r>
            <a:r>
              <a:rPr lang="lt-LT" dirty="0" err="1"/>
              <a:t>conn</a:t>
            </a:r>
            <a:r>
              <a:rPr lang="lt-LT" dirty="0"/>
              <a:t>. .Uždaryti(). Tai būtina, nes bet kokie duomenų bazės pakeitimai iš tikrųjų neišsaugomi, kol neįsipareigojame operacijos. O norėdami atlaisvinti išteklius, baigę ryšį nutraukiame.</a:t>
            </a:r>
          </a:p>
          <a:p>
            <a:endParaRPr lang="lt-LT" dirty="0"/>
          </a:p>
          <a:p>
            <a:r>
              <a:rPr lang="lt-LT" dirty="0"/>
              <a:t>Tačiau kiekvieną kartą tai daryti rankiniu būdu gali būti nuobodu ir tai lengva pamiršti. Dar svarbiau, jei klaida įvyksta prieš pasiekiant eilutę </a:t>
            </a:r>
            <a:r>
              <a:rPr lang="lt-LT" dirty="0" err="1"/>
              <a:t>conn.commit</a:t>
            </a:r>
            <a:r>
              <a:rPr lang="lt-LT" dirty="0"/>
              <a:t>(), mūsų pakeitimai nebus išsaugoti. Čia gali labai padėti </a:t>
            </a:r>
            <a:r>
              <a:rPr lang="lt-LT" dirty="0" err="1"/>
              <a:t>Python</a:t>
            </a:r>
            <a:r>
              <a:rPr lang="lt-LT" dirty="0"/>
              <a:t> konteksto valdymas, naudojant raktinį žodį su.</a:t>
            </a:r>
          </a:p>
          <a:p>
            <a:endParaRPr lang="lt-LT" dirty="0"/>
          </a:p>
          <a:p>
            <a:r>
              <a:rPr lang="lt-LT" dirty="0"/>
              <a:t>Kai naudojate raktinį žodį su, </a:t>
            </a:r>
            <a:r>
              <a:rPr lang="lt-LT" dirty="0" err="1"/>
              <a:t>Python</a:t>
            </a:r>
            <a:r>
              <a:rPr lang="lt-LT" dirty="0"/>
              <a:t> automatiškai atliks bet kokius pakeitimus, kai išeinama iš kodo bloko, esančio po su, nesvarbu, ar taip yra dėl to, kad kodas sėkmingai baigtas, ar dėl to, kad įvyko klaida. Jei įvyko klaida, operacija bus atšaukta ir jokie pakeitimai nebus išsaugoti. Tai geras dalykas, nes padeda išlaikyti mūsų duomenų vientisumą.</a:t>
            </a:r>
          </a:p>
          <a:p>
            <a:endParaRPr lang="lt-LT" dirty="0"/>
          </a:p>
          <a:p>
            <a:r>
              <a:rPr lang="lt-LT" dirty="0"/>
              <a:t>Be to, jei naudojate su </a:t>
            </a:r>
            <a:r>
              <a:rPr lang="lt-LT" dirty="0" err="1"/>
              <a:t>conn</a:t>
            </a:r>
            <a:r>
              <a:rPr lang="lt-LT" dirty="0"/>
              <a:t>:, „</a:t>
            </a:r>
            <a:r>
              <a:rPr lang="lt-LT" dirty="0" err="1"/>
              <a:t>Python</a:t>
            </a:r>
            <a:r>
              <a:rPr lang="lt-LT" dirty="0"/>
              <a:t>“ automatiškai uždarys ryšį su duomenų baze, kai išjungsite bloką su.</a:t>
            </a:r>
          </a:p>
          <a:p>
            <a:endParaRPr lang="lt-LT" dirty="0"/>
          </a:p>
          <a:p>
            <a:r>
              <a:rPr lang="lt-LT" dirty="0"/>
              <a:t>Štai kaip tai veikia:</a:t>
            </a:r>
          </a:p>
          <a:p>
            <a:endParaRPr lang="lt-LT" dirty="0"/>
          </a:p>
          <a:p>
            <a:r>
              <a:rPr lang="lt-LT" dirty="0"/>
              <a:t>Kaip visada, pradėkite importuodami sqlite3 modulį ir užmegzdami ryšį su duomenų baze:</a:t>
            </a:r>
          </a:p>
          <a:p>
            <a:r>
              <a:rPr lang="lt-LT" dirty="0" err="1"/>
              <a:t>import</a:t>
            </a:r>
            <a:r>
              <a:rPr lang="lt-LT" dirty="0"/>
              <a:t> sqlite3</a:t>
            </a:r>
          </a:p>
          <a:p>
            <a:r>
              <a:rPr lang="lt-LT" dirty="0" err="1"/>
              <a:t>conn</a:t>
            </a:r>
            <a:r>
              <a:rPr lang="lt-LT" dirty="0"/>
              <a:t> = sqlite3.connect("</a:t>
            </a:r>
            <a:r>
              <a:rPr lang="lt-LT" dirty="0" err="1"/>
              <a:t>duomenu_baze.db</a:t>
            </a:r>
            <a:r>
              <a:rPr lang="lt-LT" dirty="0"/>
              <a:t>")</a:t>
            </a:r>
          </a:p>
          <a:p>
            <a:endParaRPr lang="lt-LT" dirty="0"/>
          </a:p>
          <a:p>
            <a:r>
              <a:rPr lang="lt-LT" dirty="0"/>
              <a:t>Sukurkite žymeklio objektą:</a:t>
            </a:r>
          </a:p>
          <a:p>
            <a:r>
              <a:rPr lang="lt-LT" dirty="0"/>
              <a:t>c = </a:t>
            </a:r>
            <a:r>
              <a:rPr lang="lt-LT" dirty="0" err="1"/>
              <a:t>conn.cursor</a:t>
            </a:r>
            <a:r>
              <a:rPr lang="lt-LT" dirty="0"/>
              <a:t>()</a:t>
            </a:r>
          </a:p>
          <a:p>
            <a:endParaRPr lang="lt-LT" dirty="0"/>
          </a:p>
          <a:p>
            <a:r>
              <a:rPr lang="lt-LT" dirty="0"/>
              <a:t>Dabar, užuot rankiniu būdu atlikę operaciją ir uždarę ryšį, naudosime raktinį žodį su:</a:t>
            </a:r>
          </a:p>
          <a:p>
            <a:r>
              <a:rPr lang="lt-LT" dirty="0" err="1"/>
              <a:t>with</a:t>
            </a:r>
            <a:r>
              <a:rPr lang="lt-LT" dirty="0"/>
              <a:t> </a:t>
            </a:r>
            <a:r>
              <a:rPr lang="lt-LT" dirty="0" err="1"/>
              <a:t>conn</a:t>
            </a:r>
            <a:r>
              <a:rPr lang="lt-LT" dirty="0"/>
              <a:t>:</a:t>
            </a:r>
          </a:p>
          <a:p>
            <a:r>
              <a:rPr lang="lt-LT" dirty="0"/>
              <a:t>    </a:t>
            </a:r>
            <a:r>
              <a:rPr lang="lt-LT" dirty="0" err="1"/>
              <a:t>c.execute</a:t>
            </a:r>
            <a:r>
              <a:rPr lang="lt-LT" dirty="0"/>
              <a:t>("""</a:t>
            </a:r>
          </a:p>
          <a:p>
            <a:r>
              <a:rPr lang="lt-LT" dirty="0"/>
              <a:t>    CREATE TABLE IF NOT EXISTS asmenys (</a:t>
            </a:r>
          </a:p>
          <a:p>
            <a:r>
              <a:rPr lang="lt-LT" dirty="0"/>
              <a:t>    vardas </a:t>
            </a:r>
            <a:r>
              <a:rPr lang="lt-LT" dirty="0" err="1"/>
              <a:t>text</a:t>
            </a:r>
            <a:r>
              <a:rPr lang="lt-LT" dirty="0"/>
              <a:t>,</a:t>
            </a:r>
          </a:p>
          <a:p>
            <a:r>
              <a:rPr lang="lt-LT" dirty="0"/>
              <a:t>    pavarde </a:t>
            </a:r>
            <a:r>
              <a:rPr lang="lt-LT" dirty="0" err="1"/>
              <a:t>text</a:t>
            </a:r>
            <a:r>
              <a:rPr lang="lt-LT" dirty="0"/>
              <a:t>,</a:t>
            </a:r>
          </a:p>
          <a:p>
            <a:r>
              <a:rPr lang="lt-LT" dirty="0"/>
              <a:t>    </a:t>
            </a:r>
            <a:r>
              <a:rPr lang="lt-LT" dirty="0" err="1"/>
              <a:t>amzius</a:t>
            </a:r>
            <a:r>
              <a:rPr lang="lt-LT" dirty="0"/>
              <a:t> </a:t>
            </a:r>
            <a:r>
              <a:rPr lang="lt-LT" dirty="0" err="1"/>
              <a:t>integer</a:t>
            </a:r>
            <a:endParaRPr lang="lt-LT" dirty="0"/>
          </a:p>
          <a:p>
            <a:r>
              <a:rPr lang="lt-LT" dirty="0"/>
              <a:t>    )</a:t>
            </a:r>
          </a:p>
          <a:p>
            <a:r>
              <a:rPr lang="lt-LT" dirty="0"/>
              <a:t>    """)</a:t>
            </a:r>
          </a:p>
          <a:p>
            <a:endParaRPr lang="lt-LT" dirty="0"/>
          </a:p>
          <a:p>
            <a:r>
              <a:rPr lang="lt-LT" dirty="0"/>
              <a:t>Šiame kodo bloke komanda CREATE TABLE IF NOT EXISTS vykdoma kaip anksčiau. Tačiau kadangi jis yra su bloku, </a:t>
            </a:r>
            <a:r>
              <a:rPr lang="lt-LT" dirty="0" err="1"/>
              <a:t>Python</a:t>
            </a:r>
            <a:r>
              <a:rPr lang="lt-LT" dirty="0"/>
              <a:t> automatiškai įvykdys operaciją, kai iš bloko bus išjungtas. Jei įvyksta klaida, operacija bus atšaukta.</a:t>
            </a:r>
          </a:p>
          <a:p>
            <a:endParaRPr lang="lt-LT" dirty="0"/>
          </a:p>
          <a:p>
            <a:r>
              <a:rPr lang="lt-LT" dirty="0"/>
              <a:t>Ir štai jūs turite! Dabar žinote, kaip naudoti </a:t>
            </a:r>
            <a:r>
              <a:rPr lang="lt-LT" dirty="0" err="1"/>
              <a:t>Python</a:t>
            </a:r>
            <a:r>
              <a:rPr lang="lt-LT" dirty="0"/>
              <a:t> konteksto valdymą, kad automatiškai atliktumėte operacijas ir uždarytumėte duomenų bazės ryšį. Dėl to jūsų kodas tampa švaresnis, lengviau skaitomas ir mažiau linkęs į klaidas arba pamirštamas įsipareigoti ar uždaryti. Ir tai padeda užtikrinti, kad jūsų duomenų bazė išliktų nuosekli ir patikima. Tęskite gerą darbą ir sėkmingo kodavimo!</a:t>
            </a:r>
            <a:endParaRPr lang="en-LT" dirty="0"/>
          </a:p>
        </p:txBody>
      </p:sp>
      <p:sp>
        <p:nvSpPr>
          <p:cNvPr id="4" name="Slide Number Placeholder 3"/>
          <p:cNvSpPr>
            <a:spLocks noGrp="1"/>
          </p:cNvSpPr>
          <p:nvPr>
            <p:ph type="sldNum" sz="quarter" idx="5"/>
          </p:nvPr>
        </p:nvSpPr>
        <p:spPr/>
        <p:txBody>
          <a:bodyPr/>
          <a:lstStyle/>
          <a:p>
            <a:fld id="{F97F4E10-1821-904B-959A-8BEC67453BC3}" type="slidenum">
              <a:rPr lang="en-LT" smtClean="0"/>
              <a:t>12</a:t>
            </a:fld>
            <a:endParaRPr lang="en-LT"/>
          </a:p>
        </p:txBody>
      </p:sp>
    </p:spTree>
    <p:extLst>
      <p:ext uri="{BB962C8B-B14F-4D97-AF65-F5344CB8AC3E}">
        <p14:creationId xmlns:p14="http://schemas.microsoft.com/office/powerpoint/2010/main" val="292507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Laikinoji duomenų bazė arba atmintyje esanti duomenų bazė yra RAM, o ne saugoma diske. Tai reiškia, kad ji yra greitesnė nei įprasta disko pagrindu veikianti duomenų bazė, tačiau duomenys prarandami, kai tik nutraukiamas duomenų bazės ryšys.</a:t>
            </a:r>
          </a:p>
          <a:p>
            <a:endParaRPr lang="lt-LT" dirty="0"/>
          </a:p>
          <a:p>
            <a:r>
              <a:rPr lang="lt-LT" dirty="0"/>
              <a:t>Štai kaip galime dirbti su laikina </a:t>
            </a:r>
            <a:r>
              <a:rPr lang="lt-LT" dirty="0" err="1"/>
              <a:t>Python</a:t>
            </a:r>
            <a:r>
              <a:rPr lang="lt-LT" dirty="0"/>
              <a:t> duomenų baze naudodami SQLite3:</a:t>
            </a:r>
          </a:p>
          <a:p>
            <a:endParaRPr lang="lt-LT" dirty="0"/>
          </a:p>
          <a:p>
            <a:r>
              <a:rPr lang="lt-LT" dirty="0"/>
              <a:t>Kaip įprasta, pradedame importuodami sqlite3 modulį:</a:t>
            </a:r>
          </a:p>
          <a:p>
            <a:r>
              <a:rPr lang="lt-LT" dirty="0" err="1"/>
              <a:t>Import</a:t>
            </a:r>
            <a:r>
              <a:rPr lang="lt-LT" dirty="0"/>
              <a:t> sqlite3</a:t>
            </a:r>
          </a:p>
          <a:p>
            <a:r>
              <a:rPr lang="lt-LT" dirty="0"/>
              <a:t>Dabar, užuot prisijungę prie duomenų bazės failo, prisijungsime prie specialios duomenų bazės, pavadintos :</a:t>
            </a:r>
            <a:r>
              <a:rPr lang="lt-LT" dirty="0" err="1"/>
              <a:t>memory</a:t>
            </a:r>
            <a:r>
              <a:rPr lang="lt-LT" dirty="0"/>
              <a:t>:. Tai nurodo </a:t>
            </a:r>
            <a:r>
              <a:rPr lang="lt-LT" dirty="0" err="1"/>
              <a:t>SQLite</a:t>
            </a:r>
            <a:r>
              <a:rPr lang="lt-LT" dirty="0"/>
              <a:t> sukurti naują duomenų bazę RAM:</a:t>
            </a:r>
          </a:p>
          <a:p>
            <a:r>
              <a:rPr lang="lt-LT" dirty="0" err="1"/>
              <a:t>conn</a:t>
            </a:r>
            <a:r>
              <a:rPr lang="lt-LT" dirty="0"/>
              <a:t> = sqlite3.connect(":</a:t>
            </a:r>
            <a:r>
              <a:rPr lang="lt-LT" dirty="0" err="1"/>
              <a:t>memory</a:t>
            </a:r>
            <a:r>
              <a:rPr lang="lt-LT" dirty="0"/>
              <a:t>:")</a:t>
            </a:r>
          </a:p>
          <a:p>
            <a:endParaRPr lang="lt-LT" dirty="0"/>
          </a:p>
          <a:p>
            <a:r>
              <a:rPr lang="lt-LT" dirty="0" err="1"/>
              <a:t>Kursoriaus</a:t>
            </a:r>
            <a:r>
              <a:rPr lang="lt-LT" dirty="0"/>
              <a:t> objektą sukuriame taip pat, kaip ir anksčiau:</a:t>
            </a:r>
          </a:p>
          <a:p>
            <a:r>
              <a:rPr lang="lt-LT" dirty="0"/>
              <a:t>c = </a:t>
            </a:r>
            <a:r>
              <a:rPr lang="lt-LT" dirty="0" err="1"/>
              <a:t>conn.cursor</a:t>
            </a:r>
            <a:r>
              <a:rPr lang="lt-LT" dirty="0"/>
              <a:t>()</a:t>
            </a:r>
          </a:p>
          <a:p>
            <a:endParaRPr lang="lt-LT" dirty="0"/>
          </a:p>
          <a:p>
            <a:r>
              <a:rPr lang="lt-LT" dirty="0"/>
              <a:t>Tada naudojame raktinį žodį su, kad užtikrintume, jog operacija būtų automatiškai įvykdyta, o lentelės kūrimui naudojame komandą CREATE TABLE IF NOT EXISTS:</a:t>
            </a:r>
          </a:p>
          <a:p>
            <a:r>
              <a:rPr lang="lt-LT" dirty="0" err="1"/>
              <a:t>with</a:t>
            </a:r>
            <a:r>
              <a:rPr lang="lt-LT" dirty="0"/>
              <a:t> </a:t>
            </a:r>
            <a:r>
              <a:rPr lang="lt-LT" dirty="0" err="1"/>
              <a:t>conn</a:t>
            </a:r>
            <a:r>
              <a:rPr lang="lt-LT" dirty="0"/>
              <a:t>:</a:t>
            </a:r>
          </a:p>
          <a:p>
            <a:r>
              <a:rPr lang="lt-LT" dirty="0"/>
              <a:t>    </a:t>
            </a:r>
            <a:r>
              <a:rPr lang="lt-LT" dirty="0" err="1"/>
              <a:t>c.execute</a:t>
            </a:r>
            <a:r>
              <a:rPr lang="lt-LT" dirty="0"/>
              <a:t>("""</a:t>
            </a:r>
          </a:p>
          <a:p>
            <a:r>
              <a:rPr lang="lt-LT" dirty="0"/>
              <a:t>    CREATE TABLE IF NOT EXISTS asmenys (</a:t>
            </a:r>
          </a:p>
          <a:p>
            <a:r>
              <a:rPr lang="lt-LT" dirty="0"/>
              <a:t>    vardas </a:t>
            </a:r>
            <a:r>
              <a:rPr lang="lt-LT" dirty="0" err="1"/>
              <a:t>text</a:t>
            </a:r>
            <a:r>
              <a:rPr lang="lt-LT" dirty="0"/>
              <a:t>,</a:t>
            </a:r>
          </a:p>
          <a:p>
            <a:r>
              <a:rPr lang="lt-LT" dirty="0"/>
              <a:t>    pavarde </a:t>
            </a:r>
            <a:r>
              <a:rPr lang="lt-LT" dirty="0" err="1"/>
              <a:t>text</a:t>
            </a:r>
            <a:r>
              <a:rPr lang="lt-LT" dirty="0"/>
              <a:t>,</a:t>
            </a:r>
          </a:p>
          <a:p>
            <a:r>
              <a:rPr lang="lt-LT" dirty="0"/>
              <a:t>    </a:t>
            </a:r>
            <a:r>
              <a:rPr lang="lt-LT" dirty="0" err="1"/>
              <a:t>amzius</a:t>
            </a:r>
            <a:r>
              <a:rPr lang="lt-LT" dirty="0"/>
              <a:t> </a:t>
            </a:r>
            <a:r>
              <a:rPr lang="lt-LT" dirty="0" err="1"/>
              <a:t>integer</a:t>
            </a:r>
            <a:endParaRPr lang="lt-LT" dirty="0"/>
          </a:p>
          <a:p>
            <a:r>
              <a:rPr lang="lt-LT" dirty="0"/>
              <a:t>    )</a:t>
            </a:r>
          </a:p>
          <a:p>
            <a:r>
              <a:rPr lang="lt-LT" dirty="0"/>
              <a:t>    """)</a:t>
            </a:r>
          </a:p>
          <a:p>
            <a:endParaRPr lang="lt-LT" dirty="0"/>
          </a:p>
          <a:p>
            <a:r>
              <a:rPr lang="lt-LT" dirty="0"/>
              <a:t>Dabar savo atminties duomenų bazėje sukūrėme lentelę. Šią duomenų bazę galime naudoti lygiai taip pat, kaip ir disko pagrindu veikiančią duomenų bazę, įskaitant duomenų įterpimą, duomenų pasirinkimą ir duomenų ištrynimą. Tačiau atminkite, kad kai tik uždarysime </a:t>
            </a:r>
            <a:r>
              <a:rPr lang="lt-LT" dirty="0" err="1"/>
              <a:t>Python</a:t>
            </a:r>
            <a:r>
              <a:rPr lang="lt-LT" dirty="0"/>
              <a:t> scenarijų arba duomenų bazės ryšį, duomenys bus prarasti.</a:t>
            </a:r>
          </a:p>
          <a:p>
            <a:endParaRPr lang="lt-LT" dirty="0"/>
          </a:p>
          <a:p>
            <a:r>
              <a:rPr lang="lt-LT" dirty="0"/>
              <a:t>Atmintyje esančios duomenų bazės ypač naudingos tais atvejais, kai jums reikia greitos, laikinos duomenų saugyklos arba kai bandote programą ir nenorite keisti tikrosios duomenų bazės. Jie siūlo tą pačią SQL sąsają kaip ir įprastos duomenų bazės, tačiau be atkaklumo.</a:t>
            </a:r>
          </a:p>
          <a:p>
            <a:endParaRPr lang="lt-LT" dirty="0"/>
          </a:p>
          <a:p>
            <a:r>
              <a:rPr lang="lt-LT" dirty="0"/>
              <a:t>Taigi jūs turite tai! Dabar jūs žinote, kaip dirbti su laikinomis atmintyje esančiomis duomenų bazėmis </a:t>
            </a:r>
            <a:r>
              <a:rPr lang="lt-LT" dirty="0" err="1"/>
              <a:t>Python</a:t>
            </a:r>
            <a:r>
              <a:rPr lang="lt-LT" dirty="0"/>
              <a:t> naudojant SQLite3. Ši </a:t>
            </a:r>
            <a:r>
              <a:rPr lang="lt-LT" dirty="0" err="1"/>
              <a:t>SQLite</a:t>
            </a:r>
            <a:r>
              <a:rPr lang="lt-LT" dirty="0"/>
              <a:t> funkcija yra puikus įrankis jūsų repertuare ir gali būti labai naudingas daugelyje skirtingų scenarijų. Tyrinėkite, praktikuokite ir mėgaukitės kodavimu!</a:t>
            </a:r>
            <a:endParaRPr lang="en-LT" dirty="0"/>
          </a:p>
        </p:txBody>
      </p:sp>
      <p:sp>
        <p:nvSpPr>
          <p:cNvPr id="4" name="Slide Number Placeholder 3"/>
          <p:cNvSpPr>
            <a:spLocks noGrp="1"/>
          </p:cNvSpPr>
          <p:nvPr>
            <p:ph type="sldNum" sz="quarter" idx="5"/>
          </p:nvPr>
        </p:nvSpPr>
        <p:spPr/>
        <p:txBody>
          <a:bodyPr/>
          <a:lstStyle/>
          <a:p>
            <a:fld id="{F97F4E10-1821-904B-959A-8BEC67453BC3}" type="slidenum">
              <a:rPr lang="en-LT" smtClean="0"/>
              <a:t>13</a:t>
            </a:fld>
            <a:endParaRPr lang="en-LT"/>
          </a:p>
        </p:txBody>
      </p:sp>
    </p:spTree>
    <p:extLst>
      <p:ext uri="{BB962C8B-B14F-4D97-AF65-F5344CB8AC3E}">
        <p14:creationId xmlns:p14="http://schemas.microsoft.com/office/powerpoint/2010/main" val="1981501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Reliacinėje duomenų bazėje duomenys saugomi lentelėse. Kiekviena lentelės eilutė reiškia įrašą, kuris yra susijusių duomenų rinkinys. Pavyzdžiui, darbuotojų lentelėje kiekviena eilutė gali reikšti vieną darbuotoją.</a:t>
            </a:r>
          </a:p>
          <a:p>
            <a:endParaRPr lang="lt-LT" dirty="0"/>
          </a:p>
          <a:p>
            <a:r>
              <a:rPr lang="lt-LT" dirty="0"/>
              <a:t>Norėdami į lentelę įterpti naujus įrašus, naudojame INSERT INTO SQL sakinį, po kurio nurodomas lentelės pavadinimas ir norimos įterpti reikšmės.</a:t>
            </a:r>
          </a:p>
          <a:p>
            <a:endParaRPr lang="lt-LT" dirty="0"/>
          </a:p>
          <a:p>
            <a:r>
              <a:rPr lang="lt-LT" dirty="0" err="1"/>
              <a:t>Python</a:t>
            </a:r>
            <a:r>
              <a:rPr lang="lt-LT" dirty="0"/>
              <a:t> su SQLite3 tai atrodo maždaug taip:</a:t>
            </a:r>
          </a:p>
          <a:p>
            <a:endParaRPr lang="lt-LT" dirty="0"/>
          </a:p>
          <a:p>
            <a:r>
              <a:rPr lang="lt-LT" dirty="0"/>
              <a:t>Pirmiausia importuojame sqlite3 modulį:</a:t>
            </a:r>
          </a:p>
          <a:p>
            <a:r>
              <a:rPr lang="lt-LT" dirty="0" err="1"/>
              <a:t>Import</a:t>
            </a:r>
            <a:r>
              <a:rPr lang="lt-LT" dirty="0"/>
              <a:t> sqlite3</a:t>
            </a:r>
          </a:p>
          <a:p>
            <a:endParaRPr lang="lt-LT" dirty="0"/>
          </a:p>
          <a:p>
            <a:r>
              <a:rPr lang="lt-LT" dirty="0"/>
              <a:t>Tada užmezgame ryšį su mūsų duomenų baze:</a:t>
            </a:r>
          </a:p>
          <a:p>
            <a:r>
              <a:rPr lang="lt-LT" dirty="0" err="1"/>
              <a:t>conn</a:t>
            </a:r>
            <a:r>
              <a:rPr lang="lt-LT" dirty="0"/>
              <a:t> = sqlite3.connect("</a:t>
            </a:r>
            <a:r>
              <a:rPr lang="lt-LT" dirty="0" err="1"/>
              <a:t>duomenu_baze.db</a:t>
            </a:r>
            <a:r>
              <a:rPr lang="lt-LT" dirty="0"/>
              <a:t>")</a:t>
            </a:r>
          </a:p>
          <a:p>
            <a:endParaRPr lang="lt-LT" dirty="0"/>
          </a:p>
          <a:p>
            <a:r>
              <a:rPr lang="lt-LT" dirty="0"/>
              <a:t>Tada sukuriame žymeklio objektą. Tai leidžia mums vykdyti SQL komandas:</a:t>
            </a:r>
          </a:p>
          <a:p>
            <a:r>
              <a:rPr lang="lt-LT" dirty="0"/>
              <a:t>c = </a:t>
            </a:r>
            <a:r>
              <a:rPr lang="lt-LT" dirty="0" err="1"/>
              <a:t>conn.cursor</a:t>
            </a:r>
            <a:r>
              <a:rPr lang="lt-LT" dirty="0"/>
              <a:t>()</a:t>
            </a:r>
          </a:p>
          <a:p>
            <a:r>
              <a:rPr lang="lt-LT" dirty="0"/>
              <a:t>Dabar, norėdami įterpti naują eilutę į lentelę darbuotojai, naudojame komandą INSERT INTO. Nurodome lentelės pavadinimą ir kiekvieno stulpelio, kurį norime įterpti, reikšmes:</a:t>
            </a:r>
          </a:p>
          <a:p>
            <a:r>
              <a:rPr lang="lt-LT" dirty="0" err="1"/>
              <a:t>with</a:t>
            </a:r>
            <a:r>
              <a:rPr lang="lt-LT" dirty="0"/>
              <a:t> </a:t>
            </a:r>
            <a:r>
              <a:rPr lang="lt-LT" dirty="0" err="1"/>
              <a:t>conn</a:t>
            </a:r>
            <a:r>
              <a:rPr lang="lt-LT" dirty="0"/>
              <a:t>:</a:t>
            </a:r>
          </a:p>
          <a:p>
            <a:r>
              <a:rPr lang="lt-LT" dirty="0"/>
              <a:t>    </a:t>
            </a:r>
            <a:r>
              <a:rPr lang="lt-LT" dirty="0" err="1"/>
              <a:t>c.execute</a:t>
            </a:r>
            <a:r>
              <a:rPr lang="lt-LT" dirty="0"/>
              <a:t>("INSERT INTO darbuotojai VALUES ('Domantas', 'Rutkauskas', 1500)")</a:t>
            </a:r>
          </a:p>
          <a:p>
            <a:endParaRPr lang="lt-LT" dirty="0"/>
          </a:p>
          <a:p>
            <a:r>
              <a:rPr lang="lt-LT" dirty="0"/>
              <a:t>Taip į darbuotojų lentelę įterpiama nauja eilutė, kurioje „Domantas“ yra vardas, „Rutkauskas“ kaip pavarde ir 1500 kaip atlyginimas.</a:t>
            </a:r>
          </a:p>
          <a:p>
            <a:endParaRPr lang="lt-LT" dirty="0"/>
          </a:p>
          <a:p>
            <a:r>
              <a:rPr lang="lt-LT" dirty="0"/>
              <a:t>Taip pat galime įterpti kitą eilutę:</a:t>
            </a:r>
          </a:p>
          <a:p>
            <a:r>
              <a:rPr lang="lt-LT" dirty="0" err="1"/>
              <a:t>with</a:t>
            </a:r>
            <a:r>
              <a:rPr lang="lt-LT" dirty="0"/>
              <a:t> </a:t>
            </a:r>
            <a:r>
              <a:rPr lang="lt-LT" dirty="0" err="1"/>
              <a:t>conn</a:t>
            </a:r>
            <a:r>
              <a:rPr lang="lt-LT" dirty="0"/>
              <a:t>:</a:t>
            </a:r>
          </a:p>
          <a:p>
            <a:r>
              <a:rPr lang="lt-LT" dirty="0"/>
              <a:t>    </a:t>
            </a:r>
            <a:r>
              <a:rPr lang="lt-LT" dirty="0" err="1"/>
              <a:t>c.execute</a:t>
            </a:r>
            <a:r>
              <a:rPr lang="lt-LT" dirty="0"/>
              <a:t>("INSERT INTO darbuotojai VALUES ('Rimas', 'Radzevičius', 1000)")</a:t>
            </a:r>
          </a:p>
          <a:p>
            <a:endParaRPr lang="lt-LT" dirty="0"/>
          </a:p>
          <a:p>
            <a:r>
              <a:rPr lang="lt-LT" dirty="0"/>
              <a:t>Čia į darbuotojų lentelę įtraukėme dar vieną eilutę, šį kartą „Rimas“ kaip vardas, „Radzevičius“ kaip pavarde ir 1000 kaip atlyginimas.</a:t>
            </a:r>
          </a:p>
          <a:p>
            <a:endParaRPr lang="lt-LT" dirty="0"/>
          </a:p>
          <a:p>
            <a:r>
              <a:rPr lang="lt-LT" dirty="0"/>
              <a:t>Štai ir viskas! Dabar sužinojote, kaip įterpti naujas duomenų eilutes į lentelę </a:t>
            </a:r>
            <a:r>
              <a:rPr lang="lt-LT" dirty="0" err="1"/>
              <a:t>Python</a:t>
            </a:r>
            <a:r>
              <a:rPr lang="lt-LT" dirty="0"/>
              <a:t> naudojant SQLite3. Pridėję naujų eilučių į lenteles galite pradėti kurti duomenų rinkinius ir atlikti sudėtingesnes užklausas. Tęskite gerą darbą ir sėkmingo kodavimo!</a:t>
            </a:r>
            <a:endParaRPr lang="en-LT" dirty="0"/>
          </a:p>
        </p:txBody>
      </p:sp>
      <p:sp>
        <p:nvSpPr>
          <p:cNvPr id="4" name="Slide Number Placeholder 3"/>
          <p:cNvSpPr>
            <a:spLocks noGrp="1"/>
          </p:cNvSpPr>
          <p:nvPr>
            <p:ph type="sldNum" sz="quarter" idx="5"/>
          </p:nvPr>
        </p:nvSpPr>
        <p:spPr/>
        <p:txBody>
          <a:bodyPr/>
          <a:lstStyle/>
          <a:p>
            <a:fld id="{F97F4E10-1821-904B-959A-8BEC67453BC3}" type="slidenum">
              <a:rPr lang="en-LT" smtClean="0"/>
              <a:t>14</a:t>
            </a:fld>
            <a:endParaRPr lang="en-LT"/>
          </a:p>
        </p:txBody>
      </p:sp>
    </p:spTree>
    <p:extLst>
      <p:ext uri="{BB962C8B-B14F-4D97-AF65-F5344CB8AC3E}">
        <p14:creationId xmlns:p14="http://schemas.microsoft.com/office/powerpoint/2010/main" val="3295758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Dirbdami su duomenų bazėmis dažnai turėsite ieškoti lentelėse, kad rastumėte konkrečius įrašus. Tai gali būti, norint rasti visus įrašus, kurie atitinka tam tikrus kriterijus, arba patikrinti, ar tam tikras įrašas yra.</a:t>
            </a:r>
          </a:p>
          <a:p>
            <a:endParaRPr lang="lt-LT" dirty="0"/>
          </a:p>
          <a:p>
            <a:r>
              <a:rPr lang="lt-LT" dirty="0"/>
              <a:t>SQL SELECT sakinys naudojamas duomenims iš duomenų bazės parinkti. Kartu su WHERE sąlyga galime ieškoti įrašų, atitinkančių konkrečius kriterijus. WHERE sąlyga nurodo, kurį įrašą ar įrašus pasirinkti. Paieškos sąlyga, kurią nustatote naudodami WHERE sąlygą, nustato, kurias eilutes reikia gauti, atnaujinti arba ištrinti.</a:t>
            </a:r>
          </a:p>
          <a:p>
            <a:endParaRPr lang="lt-LT" dirty="0"/>
          </a:p>
          <a:p>
            <a:r>
              <a:rPr lang="lt-LT" dirty="0"/>
              <a:t>Išskaidykime pateiktą kodą, kad suprastume, kaip galime ieškoti konkretaus įrašo.</a:t>
            </a:r>
          </a:p>
          <a:p>
            <a:endParaRPr lang="lt-LT" dirty="0"/>
          </a:p>
          <a:p>
            <a:r>
              <a:rPr lang="lt-LT" dirty="0"/>
              <a:t>Kaip visada, pradėkite importuodami sqlite3 modulį:</a:t>
            </a:r>
          </a:p>
          <a:p>
            <a:r>
              <a:rPr lang="lt-LT" dirty="0" err="1"/>
              <a:t>import</a:t>
            </a:r>
            <a:r>
              <a:rPr lang="lt-LT" dirty="0"/>
              <a:t> sqlite3</a:t>
            </a:r>
          </a:p>
          <a:p>
            <a:r>
              <a:rPr lang="lt-LT" dirty="0"/>
              <a:t>Tada užmegzkite ryšį su savo duomenų baze. Šis kodas jungiasi prie duomenų bazės failo pavadinimu "</a:t>
            </a:r>
            <a:r>
              <a:rPr lang="lt-LT" dirty="0" err="1"/>
              <a:t>duomenu_baze.db</a:t>
            </a:r>
            <a:r>
              <a:rPr lang="lt-LT" dirty="0"/>
              <a:t>":</a:t>
            </a:r>
          </a:p>
          <a:p>
            <a:r>
              <a:rPr lang="lt-LT" dirty="0" err="1"/>
              <a:t>conn</a:t>
            </a:r>
            <a:r>
              <a:rPr lang="lt-LT" dirty="0"/>
              <a:t> = sqlite3.connect("</a:t>
            </a:r>
            <a:r>
              <a:rPr lang="lt-LT" dirty="0" err="1"/>
              <a:t>duomenu_baze.db</a:t>
            </a:r>
            <a:r>
              <a:rPr lang="lt-LT" dirty="0"/>
              <a:t>")</a:t>
            </a:r>
          </a:p>
          <a:p>
            <a:r>
              <a:rPr lang="lt-LT" dirty="0"/>
              <a:t>Tada sukurkite žymeklio objektą. Tai leis mums vykdyti SQL komandas:</a:t>
            </a:r>
          </a:p>
          <a:p>
            <a:r>
              <a:rPr lang="lt-LT" dirty="0"/>
              <a:t>c = </a:t>
            </a:r>
            <a:r>
              <a:rPr lang="lt-LT" dirty="0" err="1"/>
              <a:t>conn.cursor</a:t>
            </a:r>
            <a:r>
              <a:rPr lang="lt-LT" dirty="0"/>
              <a:t>()</a:t>
            </a:r>
          </a:p>
          <a:p>
            <a:endParaRPr lang="lt-LT" dirty="0"/>
          </a:p>
          <a:p>
            <a:r>
              <a:rPr lang="lt-LT" dirty="0"/>
              <a:t>Dabar vykdysime savo SQL komandą. Ši komanda parenka visus įrašus (SELECT *) iš darbuotojų lentelės, kur pavarde stulpelis yra lygus 'Rutkauskas':</a:t>
            </a:r>
          </a:p>
          <a:p>
            <a:r>
              <a:rPr lang="lt-LT" dirty="0" err="1"/>
              <a:t>with</a:t>
            </a:r>
            <a:r>
              <a:rPr lang="lt-LT" dirty="0"/>
              <a:t> </a:t>
            </a:r>
            <a:r>
              <a:rPr lang="lt-LT" dirty="0" err="1"/>
              <a:t>conn</a:t>
            </a:r>
            <a:r>
              <a:rPr lang="lt-LT" dirty="0"/>
              <a:t>:</a:t>
            </a:r>
          </a:p>
          <a:p>
            <a:r>
              <a:rPr lang="lt-LT" dirty="0"/>
              <a:t>    </a:t>
            </a:r>
            <a:r>
              <a:rPr lang="lt-LT" dirty="0" err="1"/>
              <a:t>c.execute</a:t>
            </a:r>
            <a:r>
              <a:rPr lang="lt-LT" dirty="0"/>
              <a:t>("SELECT * FROM darbuotojai WHERE pavarde='Rutkauskas‘“)</a:t>
            </a:r>
          </a:p>
          <a:p>
            <a:endParaRPr lang="lt-LT" dirty="0"/>
          </a:p>
          <a:p>
            <a:r>
              <a:rPr lang="lt-LT" dirty="0"/>
              <a:t>Atlikus užklausą, žymeklyje dabar yra operacijos rezultatai. Šiuos rezultatus galime gauti naudodami vieną iš šių metodų: </a:t>
            </a:r>
            <a:r>
              <a:rPr lang="lt-LT" dirty="0" err="1"/>
              <a:t>fetchone</a:t>
            </a:r>
            <a:r>
              <a:rPr lang="lt-LT" dirty="0"/>
              <a:t>(), </a:t>
            </a:r>
            <a:r>
              <a:rPr lang="lt-LT" dirty="0" err="1"/>
              <a:t>fetchmany</a:t>
            </a:r>
            <a:r>
              <a:rPr lang="lt-LT" dirty="0"/>
              <a:t>() arba </a:t>
            </a:r>
            <a:r>
              <a:rPr lang="lt-LT" dirty="0" err="1"/>
              <a:t>fetchall</a:t>
            </a:r>
            <a:r>
              <a:rPr lang="lt-LT" dirty="0"/>
              <a:t>(). Šiuo atveju mes naudojame </a:t>
            </a:r>
            <a:r>
              <a:rPr lang="lt-LT" dirty="0" err="1"/>
              <a:t>fetchall</a:t>
            </a:r>
            <a:r>
              <a:rPr lang="lt-LT" dirty="0"/>
              <a:t>(), kuris nuskaito visas likusias užklausos rezultato eilutes kaip eilučių sąrašą:</a:t>
            </a:r>
          </a:p>
          <a:p>
            <a:r>
              <a:rPr lang="lt-LT" dirty="0" err="1"/>
              <a:t>print</a:t>
            </a:r>
            <a:r>
              <a:rPr lang="lt-LT" dirty="0"/>
              <a:t>(</a:t>
            </a:r>
            <a:r>
              <a:rPr lang="lt-LT" dirty="0" err="1"/>
              <a:t>c.fetchall</a:t>
            </a:r>
            <a:r>
              <a:rPr lang="lt-LT" dirty="0"/>
              <a:t>())</a:t>
            </a:r>
          </a:p>
          <a:p>
            <a:endParaRPr lang="lt-LT" dirty="0"/>
          </a:p>
          <a:p>
            <a:r>
              <a:rPr lang="lt-LT" dirty="0"/>
              <a:t>Spausdinimo sakinys išveda mūsų užklausos rezultatą į konsolę. Jei darbuotojų lentelėje yra įrašų, kurių stulpelis pavarde yra lygus 'Rutkauskas', šie įrašai bus atspausdinti į konsolę.</a:t>
            </a:r>
          </a:p>
          <a:p>
            <a:endParaRPr lang="lt-LT" dirty="0"/>
          </a:p>
          <a:p>
            <a:r>
              <a:rPr lang="lt-LT" dirty="0"/>
              <a:t>Viskas! Sužinojote, kaip SQLite3 duomenų bazėje ieškoti konkrečių įrašų naudodami </a:t>
            </a:r>
            <a:r>
              <a:rPr lang="lt-LT" dirty="0" err="1"/>
              <a:t>Python</a:t>
            </a:r>
            <a:r>
              <a:rPr lang="lt-LT" dirty="0"/>
              <a:t>. Dabar galite naudoti šį metodą, norėdami gauti konkrečius įrašus pagal bet kokius norimus kriterijus. Atminkite, kad supratimas, kaip efektyviai gauti duomenis, yra pagrindinė darbo su duomenų bazėmis dalis. Treniruokitės toliau, ir jūs greitai tai įprasite!</a:t>
            </a:r>
            <a:endParaRPr lang="en-LT" dirty="0"/>
          </a:p>
        </p:txBody>
      </p:sp>
      <p:sp>
        <p:nvSpPr>
          <p:cNvPr id="4" name="Slide Number Placeholder 3"/>
          <p:cNvSpPr>
            <a:spLocks noGrp="1"/>
          </p:cNvSpPr>
          <p:nvPr>
            <p:ph type="sldNum" sz="quarter" idx="5"/>
          </p:nvPr>
        </p:nvSpPr>
        <p:spPr/>
        <p:txBody>
          <a:bodyPr/>
          <a:lstStyle/>
          <a:p>
            <a:fld id="{F97F4E10-1821-904B-959A-8BEC67453BC3}" type="slidenum">
              <a:rPr lang="en-LT" smtClean="0"/>
              <a:t>15</a:t>
            </a:fld>
            <a:endParaRPr lang="en-LT"/>
          </a:p>
        </p:txBody>
      </p:sp>
    </p:spTree>
    <p:extLst>
      <p:ext uri="{BB962C8B-B14F-4D97-AF65-F5344CB8AC3E}">
        <p14:creationId xmlns:p14="http://schemas.microsoft.com/office/powerpoint/2010/main" val="2591706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Kalbant apie duomenų bazę, įrašo atnaujinimas apima esamos lentelės duomenų eilutės pakeitimą. Pavyzdžiui, galime norėti pakeisti darbuotojo atlyginimą arba atnaujinti kliento kontaktinius duomenis.</a:t>
            </a:r>
          </a:p>
          <a:p>
            <a:endParaRPr lang="lt-LT" dirty="0"/>
          </a:p>
          <a:p>
            <a:r>
              <a:rPr lang="lt-LT" dirty="0"/>
              <a:t>SQL UPDATE sakinys leidžia keisti reikšmes lentelės stulpeliuose. Mes naudojame jį kartu su raktiniu žodžiu SET, kuris naudojamas norint nurodyti stulpelį, kurį norime pakeisti, ir naują reikšmę, kurią norime jam priskirti.</a:t>
            </a:r>
          </a:p>
          <a:p>
            <a:endParaRPr lang="lt-LT" dirty="0"/>
          </a:p>
          <a:p>
            <a:r>
              <a:rPr lang="lt-LT" dirty="0"/>
              <a:t>Štai žingsnis po žingsnio paaiškinimas, kaip keisti įrašus SQLite3 duomenų bazėje naudojant </a:t>
            </a:r>
            <a:r>
              <a:rPr lang="lt-LT" dirty="0" err="1"/>
              <a:t>Python</a:t>
            </a:r>
            <a:r>
              <a:rPr lang="lt-LT" dirty="0"/>
              <a:t>:</a:t>
            </a:r>
          </a:p>
          <a:p>
            <a:endParaRPr lang="lt-LT" dirty="0"/>
          </a:p>
          <a:p>
            <a:r>
              <a:rPr lang="lt-LT" dirty="0"/>
              <a:t>Pirmiausia importuojame sqlite3 modulį:</a:t>
            </a:r>
          </a:p>
          <a:p>
            <a:r>
              <a:rPr lang="lt-LT" dirty="0" err="1"/>
              <a:t>import</a:t>
            </a:r>
            <a:r>
              <a:rPr lang="lt-LT" dirty="0"/>
              <a:t> sqlite3</a:t>
            </a:r>
          </a:p>
          <a:p>
            <a:r>
              <a:rPr lang="lt-LT" dirty="0"/>
              <a:t>Tada užmezgame ryšį su mūsų duomenų baze:</a:t>
            </a:r>
          </a:p>
          <a:p>
            <a:r>
              <a:rPr lang="lt-LT" dirty="0" err="1"/>
              <a:t>conn</a:t>
            </a:r>
            <a:r>
              <a:rPr lang="lt-LT" dirty="0"/>
              <a:t> = sqlite3.connect("</a:t>
            </a:r>
            <a:r>
              <a:rPr lang="lt-LT" dirty="0" err="1"/>
              <a:t>duomenu_baze.db</a:t>
            </a:r>
            <a:r>
              <a:rPr lang="lt-LT" dirty="0"/>
              <a:t>")</a:t>
            </a:r>
          </a:p>
          <a:p>
            <a:endParaRPr lang="lt-LT" dirty="0"/>
          </a:p>
          <a:p>
            <a:r>
              <a:rPr lang="lt-LT" dirty="0"/>
              <a:t>Tada sukuriame žymeklio objektą. Tai leidžia mums vykdyti SQL komandas:</a:t>
            </a:r>
          </a:p>
          <a:p>
            <a:r>
              <a:rPr lang="lt-LT" dirty="0"/>
              <a:t>c = </a:t>
            </a:r>
            <a:r>
              <a:rPr lang="lt-LT" dirty="0" err="1"/>
              <a:t>conn.cursor</a:t>
            </a:r>
            <a:r>
              <a:rPr lang="lt-LT" dirty="0"/>
              <a:t>()</a:t>
            </a:r>
          </a:p>
          <a:p>
            <a:endParaRPr lang="lt-LT" dirty="0"/>
          </a:p>
          <a:p>
            <a:r>
              <a:rPr lang="lt-LT" dirty="0"/>
              <a:t>Norėdami atnaujinti įrašą, naudojame sakinį UPDATE, raktinį žodį SET ir WHERE sąlygą. Teiginys UPDATE nurodo lentelę, kurią norime atnaujinti. Raktinis žodis SET naudojamas nurodyti stulpelį ir naują reikšmę, kurią norime </a:t>
            </a:r>
            <a:r>
              <a:rPr lang="lt-LT" dirty="0" err="1"/>
              <a:t>with</a:t>
            </a:r>
            <a:r>
              <a:rPr lang="lt-LT" dirty="0"/>
              <a:t> </a:t>
            </a:r>
            <a:r>
              <a:rPr lang="lt-LT" dirty="0" err="1"/>
              <a:t>conn</a:t>
            </a:r>
            <a:r>
              <a:rPr lang="lt-LT" dirty="0"/>
              <a:t>:</a:t>
            </a:r>
          </a:p>
          <a:p>
            <a:r>
              <a:rPr lang="lt-LT" dirty="0"/>
              <a:t>    </a:t>
            </a:r>
            <a:r>
              <a:rPr lang="lt-LT" dirty="0" err="1"/>
              <a:t>c.execute</a:t>
            </a:r>
            <a:r>
              <a:rPr lang="lt-LT" dirty="0"/>
              <a:t>("UPDATE darbuotojai SET atlyginimas=3000 WHERE pavarde='Radzevičius‘“)</a:t>
            </a:r>
          </a:p>
          <a:p>
            <a:endParaRPr lang="lt-LT" dirty="0"/>
          </a:p>
          <a:p>
            <a:r>
              <a:rPr lang="lt-LT" dirty="0"/>
              <a:t>Atminkite, kad be WHERE sakinio UPDATE sakinys atnaujins nurodytą (-</a:t>
            </a:r>
            <a:r>
              <a:rPr lang="lt-LT" dirty="0" err="1"/>
              <a:t>ius</a:t>
            </a:r>
            <a:r>
              <a:rPr lang="lt-LT" dirty="0"/>
              <a:t>) stulpelį (-</a:t>
            </a:r>
            <a:r>
              <a:rPr lang="lt-LT" dirty="0" err="1"/>
              <a:t>ius</a:t>
            </a:r>
            <a:r>
              <a:rPr lang="lt-LT" dirty="0"/>
              <a:t>) visiems lentelės įrašams. Visada būkite atsargūs įtraukdami WHERE sąlygą, nebent tikrai norite atnaujinti visus įrašus.</a:t>
            </a:r>
          </a:p>
          <a:p>
            <a:endParaRPr lang="lt-LT" dirty="0"/>
          </a:p>
          <a:p>
            <a:r>
              <a:rPr lang="lt-LT" dirty="0"/>
              <a:t>Galiausiai galime patikrinti atnaujinimo operacijos poveikį, pasirinkę visus įrašus iš lentelės:</a:t>
            </a:r>
          </a:p>
          <a:p>
            <a:r>
              <a:rPr lang="lt-LT" dirty="0" err="1"/>
              <a:t>with</a:t>
            </a:r>
            <a:r>
              <a:rPr lang="lt-LT" dirty="0"/>
              <a:t> </a:t>
            </a:r>
            <a:r>
              <a:rPr lang="lt-LT" dirty="0" err="1"/>
              <a:t>conn</a:t>
            </a:r>
            <a:r>
              <a:rPr lang="lt-LT" dirty="0"/>
              <a:t>:</a:t>
            </a:r>
          </a:p>
          <a:p>
            <a:r>
              <a:rPr lang="lt-LT" dirty="0"/>
              <a:t>    </a:t>
            </a:r>
            <a:r>
              <a:rPr lang="lt-LT" dirty="0" err="1"/>
              <a:t>c.execute</a:t>
            </a:r>
            <a:r>
              <a:rPr lang="lt-LT" dirty="0"/>
              <a:t>("SELECT * FROM darbuotojai")</a:t>
            </a:r>
          </a:p>
          <a:p>
            <a:r>
              <a:rPr lang="lt-LT" dirty="0"/>
              <a:t>    </a:t>
            </a:r>
            <a:r>
              <a:rPr lang="lt-LT" dirty="0" err="1"/>
              <a:t>print</a:t>
            </a:r>
            <a:r>
              <a:rPr lang="lt-LT" dirty="0"/>
              <a:t>(</a:t>
            </a:r>
            <a:r>
              <a:rPr lang="lt-LT" dirty="0" err="1"/>
              <a:t>c.fetchall</a:t>
            </a:r>
            <a:r>
              <a:rPr lang="lt-LT" dirty="0"/>
              <a:t>())</a:t>
            </a:r>
          </a:p>
          <a:p>
            <a:endParaRPr lang="lt-LT" dirty="0"/>
          </a:p>
          <a:p>
            <a:r>
              <a:rPr lang="lt-LT" dirty="0"/>
              <a:t>Funkcija </a:t>
            </a:r>
            <a:r>
              <a:rPr lang="lt-LT" dirty="0" err="1"/>
              <a:t>fetchall</a:t>
            </a:r>
            <a:r>
              <a:rPr lang="lt-LT" dirty="0"/>
              <a:t>() nuskaito visas likusias užklausos rezultato eilutes kaip eilučių sąrašą, o tada išspausdiname rezultatą.</a:t>
            </a:r>
          </a:p>
          <a:p>
            <a:endParaRPr lang="lt-LT" dirty="0"/>
          </a:p>
          <a:p>
            <a:r>
              <a:rPr lang="lt-LT" dirty="0"/>
              <a:t>Štai ir viskas! Dabar sužinojote, kaip atnaujinti arba keisti įrašus SQLite3 duomenų bazėje naudojant </a:t>
            </a:r>
            <a:r>
              <a:rPr lang="lt-LT" dirty="0" err="1"/>
              <a:t>Python</a:t>
            </a:r>
            <a:r>
              <a:rPr lang="lt-LT" dirty="0"/>
              <a:t>. Šis įgūdis yra labai svarbus tvarkant duomenų bazes, nes dažnai reikia atnaujinti duomenis, kad jie išliktų tikslūs ir aktualūs. Treniruokitės toliau ir greitai tai įvaldysite!</a:t>
            </a:r>
            <a:endParaRPr lang="en-LT" dirty="0"/>
          </a:p>
        </p:txBody>
      </p:sp>
      <p:sp>
        <p:nvSpPr>
          <p:cNvPr id="4" name="Slide Number Placeholder 3"/>
          <p:cNvSpPr>
            <a:spLocks noGrp="1"/>
          </p:cNvSpPr>
          <p:nvPr>
            <p:ph type="sldNum" sz="quarter" idx="5"/>
          </p:nvPr>
        </p:nvSpPr>
        <p:spPr/>
        <p:txBody>
          <a:bodyPr/>
          <a:lstStyle/>
          <a:p>
            <a:fld id="{F97F4E10-1821-904B-959A-8BEC67453BC3}" type="slidenum">
              <a:rPr lang="en-LT" smtClean="0"/>
              <a:t>16</a:t>
            </a:fld>
            <a:endParaRPr lang="en-LT"/>
          </a:p>
        </p:txBody>
      </p:sp>
    </p:spTree>
    <p:extLst>
      <p:ext uri="{BB962C8B-B14F-4D97-AF65-F5344CB8AC3E}">
        <p14:creationId xmlns:p14="http://schemas.microsoft.com/office/powerpoint/2010/main" val="3352248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Duomenų duomenų bazėje valdymo procesas dažnai apima įrašų ištrynimą. Galbūt klientas uždarė savo sąskaitą, darbuotojas paliko įmonę arba tam tikri duomenys buvo įvesti per klaidą. Tokiais atvejais turėsite žinoti, kaip ištrinti įrašus iš savo duomenų bazės.</a:t>
            </a:r>
          </a:p>
          <a:p>
            <a:endParaRPr lang="lt-LT" dirty="0"/>
          </a:p>
          <a:p>
            <a:r>
              <a:rPr lang="lt-LT" dirty="0"/>
              <a:t>SQL DELETE sakinys naudojamas esamiems lentelės įrašams ištrinti. Mes naudojame jį kartu su WHERE sąlyga, norėdami nurodyti, kuriuos įrašus ištrinti. Be WHERE sakinio DELETE sakinys ištrintų visus lentelės įrašus, todėl būkite labai atsargūs įtraukdami jį, nebent tikrai norite ištrinti viską.</a:t>
            </a:r>
          </a:p>
          <a:p>
            <a:endParaRPr lang="lt-LT" dirty="0"/>
          </a:p>
          <a:p>
            <a:r>
              <a:rPr lang="lt-LT" dirty="0"/>
              <a:t>Pažiūrėkime, kaip ištrinti įrašą iš SQLite3 duomenų bazės naudojant </a:t>
            </a:r>
            <a:r>
              <a:rPr lang="lt-LT" dirty="0" err="1"/>
              <a:t>Python</a:t>
            </a:r>
            <a:r>
              <a:rPr lang="lt-LT" dirty="0"/>
              <a:t>:</a:t>
            </a:r>
          </a:p>
          <a:p>
            <a:endParaRPr lang="lt-LT" dirty="0"/>
          </a:p>
          <a:p>
            <a:r>
              <a:rPr lang="lt-LT" dirty="0"/>
              <a:t>Pradėkite importuodami sqlite3 modulį:</a:t>
            </a:r>
          </a:p>
          <a:p>
            <a:r>
              <a:rPr lang="lt-LT" dirty="0" err="1"/>
              <a:t>import</a:t>
            </a:r>
            <a:r>
              <a:rPr lang="lt-LT" dirty="0"/>
              <a:t> sqlite3</a:t>
            </a:r>
          </a:p>
          <a:p>
            <a:r>
              <a:rPr lang="lt-LT" dirty="0"/>
              <a:t>Tada užmegzkite ryšį su savo duomenų baze:</a:t>
            </a:r>
          </a:p>
          <a:p>
            <a:endParaRPr lang="lt-LT" dirty="0"/>
          </a:p>
          <a:p>
            <a:r>
              <a:rPr lang="lt-LT" dirty="0" err="1"/>
              <a:t>conn</a:t>
            </a:r>
            <a:r>
              <a:rPr lang="lt-LT" dirty="0"/>
              <a:t> = sqlite3.connect("</a:t>
            </a:r>
            <a:r>
              <a:rPr lang="lt-LT" dirty="0" err="1"/>
              <a:t>duomenu_baze.db</a:t>
            </a:r>
            <a:r>
              <a:rPr lang="lt-LT" dirty="0"/>
              <a:t>")</a:t>
            </a:r>
          </a:p>
          <a:p>
            <a:r>
              <a:rPr lang="lt-LT" dirty="0"/>
              <a:t>Tada sukurkite žymeklio objektą:</a:t>
            </a:r>
          </a:p>
          <a:p>
            <a:r>
              <a:rPr lang="lt-LT" dirty="0"/>
              <a:t>c = </a:t>
            </a:r>
            <a:r>
              <a:rPr lang="lt-LT" dirty="0" err="1"/>
              <a:t>conn.cursor</a:t>
            </a:r>
            <a:r>
              <a:rPr lang="lt-LT" dirty="0"/>
              <a:t>()</a:t>
            </a:r>
          </a:p>
          <a:p>
            <a:endParaRPr lang="lt-LT" dirty="0"/>
          </a:p>
          <a:p>
            <a:r>
              <a:rPr lang="lt-LT" dirty="0"/>
              <a:t>Dabar, norėdami ištrinti įrašą, naudojame teiginį DELETE, po kurio nurodomas raktinis žodis FROM ir lentelės pavadinimas. Pridedame sąlygą WHERE, kad nurodytume norimą ištrinti įrašą ar įrašus. Šiuo atveju mes ištriname visus įrašus iš darbuotojų lentelės, kur pavarde yra 'Rutkauskas':</a:t>
            </a:r>
          </a:p>
          <a:p>
            <a:r>
              <a:rPr lang="lt-LT" dirty="0" err="1"/>
              <a:t>with</a:t>
            </a:r>
            <a:r>
              <a:rPr lang="lt-LT" dirty="0"/>
              <a:t> </a:t>
            </a:r>
            <a:r>
              <a:rPr lang="lt-LT" dirty="0" err="1"/>
              <a:t>conn</a:t>
            </a:r>
            <a:r>
              <a:rPr lang="lt-LT" dirty="0"/>
              <a:t>:</a:t>
            </a:r>
          </a:p>
          <a:p>
            <a:r>
              <a:rPr lang="lt-LT" dirty="0"/>
              <a:t>    </a:t>
            </a:r>
            <a:r>
              <a:rPr lang="lt-LT" dirty="0" err="1"/>
              <a:t>c.execute</a:t>
            </a:r>
            <a:r>
              <a:rPr lang="lt-LT" dirty="0"/>
              <a:t>("DELETE FROM darbuotojai WHERE pavarde='Rutkauskas‘“)</a:t>
            </a:r>
          </a:p>
          <a:p>
            <a:endParaRPr lang="lt-LT" dirty="0"/>
          </a:p>
          <a:p>
            <a:r>
              <a:rPr lang="lt-LT" dirty="0"/>
              <a:t>Taip bus ištrinti visi įrašai, kuriuose pavarde yra 'Rutkauskas'. Atminkite, kad jei praleistume WHERE sąlygą, visi darbuotojų lentelės įrašai būtų ištrinti.</a:t>
            </a:r>
          </a:p>
          <a:p>
            <a:endParaRPr lang="lt-LT" dirty="0"/>
          </a:p>
          <a:p>
            <a:r>
              <a:rPr lang="lt-LT" dirty="0"/>
              <a:t>Galiausiai galime patvirtinti, kad ištrynimas buvo sėkmingas, lentelėje pasirinkę visus likusius įrašus:</a:t>
            </a:r>
          </a:p>
          <a:p>
            <a:r>
              <a:rPr lang="lt-LT" dirty="0" err="1"/>
              <a:t>with</a:t>
            </a:r>
            <a:r>
              <a:rPr lang="lt-LT" dirty="0"/>
              <a:t> </a:t>
            </a:r>
            <a:r>
              <a:rPr lang="lt-LT" dirty="0" err="1"/>
              <a:t>conn</a:t>
            </a:r>
            <a:r>
              <a:rPr lang="lt-LT" dirty="0"/>
              <a:t>:</a:t>
            </a:r>
          </a:p>
          <a:p>
            <a:r>
              <a:rPr lang="lt-LT" dirty="0"/>
              <a:t>    </a:t>
            </a:r>
            <a:r>
              <a:rPr lang="lt-LT" dirty="0" err="1"/>
              <a:t>c.execute</a:t>
            </a:r>
            <a:r>
              <a:rPr lang="lt-LT" dirty="0"/>
              <a:t>("SELECT * FROM darbuotojai")</a:t>
            </a:r>
          </a:p>
          <a:p>
            <a:r>
              <a:rPr lang="lt-LT" dirty="0"/>
              <a:t>    </a:t>
            </a:r>
            <a:r>
              <a:rPr lang="lt-LT" dirty="0" err="1"/>
              <a:t>print</a:t>
            </a:r>
            <a:r>
              <a:rPr lang="lt-LT" dirty="0"/>
              <a:t>(</a:t>
            </a:r>
            <a:r>
              <a:rPr lang="lt-LT" dirty="0" err="1"/>
              <a:t>c.fetchall</a:t>
            </a:r>
            <a:r>
              <a:rPr lang="lt-LT" dirty="0"/>
              <a:t>())</a:t>
            </a:r>
          </a:p>
          <a:p>
            <a:endParaRPr lang="lt-LT" dirty="0"/>
          </a:p>
          <a:p>
            <a:r>
              <a:rPr lang="lt-LT" dirty="0" err="1"/>
              <a:t>Fetchall</a:t>
            </a:r>
            <a:r>
              <a:rPr lang="lt-LT" dirty="0"/>
              <a:t>() metodas nuskaito visas likusias užklausos rezultato eilutes, o mes tai išspausdiname, kad patikrintume savo darbą.</a:t>
            </a:r>
          </a:p>
          <a:p>
            <a:endParaRPr lang="lt-LT" dirty="0"/>
          </a:p>
          <a:p>
            <a:r>
              <a:rPr lang="lt-LT" dirty="0"/>
              <a:t>Ir štai jūs turite! Sužinojote, kaip ištrinti įrašus iš SQLite3 duomenų bazės naudojant </a:t>
            </a:r>
            <a:r>
              <a:rPr lang="lt-LT" dirty="0" err="1"/>
              <a:t>Python</a:t>
            </a:r>
            <a:r>
              <a:rPr lang="lt-LT" dirty="0"/>
              <a:t>. Ši galimybė yra labai svarbi duomenų bazių priežiūrai ir valdymui, nes ji leidžia valdyti ir prireikus išvalyti duomenis. Treniruokitės ir greitai įvaldysite šias pagrindines duomenų bazės operacijas!</a:t>
            </a:r>
            <a:endParaRPr lang="en-LT" dirty="0"/>
          </a:p>
        </p:txBody>
      </p:sp>
      <p:sp>
        <p:nvSpPr>
          <p:cNvPr id="4" name="Slide Number Placeholder 3"/>
          <p:cNvSpPr>
            <a:spLocks noGrp="1"/>
          </p:cNvSpPr>
          <p:nvPr>
            <p:ph type="sldNum" sz="quarter" idx="5"/>
          </p:nvPr>
        </p:nvSpPr>
        <p:spPr/>
        <p:txBody>
          <a:bodyPr/>
          <a:lstStyle/>
          <a:p>
            <a:fld id="{F97F4E10-1821-904B-959A-8BEC67453BC3}" type="slidenum">
              <a:rPr lang="en-LT" smtClean="0"/>
              <a:t>17</a:t>
            </a:fld>
            <a:endParaRPr lang="en-LT"/>
          </a:p>
        </p:txBody>
      </p:sp>
    </p:spTree>
    <p:extLst>
      <p:ext uri="{BB962C8B-B14F-4D97-AF65-F5344CB8AC3E}">
        <p14:creationId xmlns:p14="http://schemas.microsoft.com/office/powerpoint/2010/main" val="883002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Vieno įrašo įtraukimas į duomenų bazės lentelę yra dažna užduotis, tačiau dažniausiai į lentelę turėsite įtraukti kelis įrašus, galbūt atsižvelgiant į vartotojo įvestį arba iš reikšmių sąrašo.</a:t>
            </a:r>
          </a:p>
          <a:p>
            <a:endParaRPr lang="lt-LT" dirty="0"/>
          </a:p>
          <a:p>
            <a:r>
              <a:rPr lang="lt-LT" dirty="0"/>
              <a:t>Pateiktas kodas iliustruoja, kaip sukurti interaktyvią kilpą, leidžiančią vartotojui į darbuotojų lentelę įvesti tiek įrašų, kiek nori.</a:t>
            </a:r>
          </a:p>
          <a:p>
            <a:endParaRPr lang="lt-LT" dirty="0"/>
          </a:p>
          <a:p>
            <a:r>
              <a:rPr lang="lt-LT" dirty="0"/>
              <a:t>Išskaidykime:</a:t>
            </a:r>
          </a:p>
          <a:p>
            <a:endParaRPr lang="lt-LT" dirty="0"/>
          </a:p>
          <a:p>
            <a:r>
              <a:rPr lang="lt-LT" dirty="0"/>
              <a:t>Kaip visada, pradedame importuodami sqlite3 modulį:</a:t>
            </a:r>
          </a:p>
          <a:p>
            <a:r>
              <a:rPr lang="lt-LT" dirty="0" err="1"/>
              <a:t>import</a:t>
            </a:r>
            <a:r>
              <a:rPr lang="lt-LT" dirty="0"/>
              <a:t> sqlite3</a:t>
            </a:r>
          </a:p>
          <a:p>
            <a:r>
              <a:rPr lang="lt-LT" dirty="0"/>
              <a:t>Tada užmezgame ryšį su duomenų baze:</a:t>
            </a:r>
          </a:p>
          <a:p>
            <a:r>
              <a:rPr lang="lt-LT" dirty="0" err="1"/>
              <a:t>conn</a:t>
            </a:r>
            <a:r>
              <a:rPr lang="lt-LT" dirty="0"/>
              <a:t> = sqlite3.connect("</a:t>
            </a:r>
            <a:r>
              <a:rPr lang="lt-LT" dirty="0" err="1"/>
              <a:t>duomenu_baze.db</a:t>
            </a:r>
            <a:r>
              <a:rPr lang="lt-LT" dirty="0"/>
              <a:t>")</a:t>
            </a:r>
          </a:p>
          <a:p>
            <a:endParaRPr lang="lt-LT" dirty="0"/>
          </a:p>
          <a:p>
            <a:r>
              <a:rPr lang="lt-LT" dirty="0"/>
              <a:t>Sukuriame žymeklio objektą:</a:t>
            </a:r>
          </a:p>
          <a:p>
            <a:r>
              <a:rPr lang="lt-LT" dirty="0"/>
              <a:t>c = </a:t>
            </a:r>
            <a:r>
              <a:rPr lang="lt-LT" dirty="0" err="1"/>
              <a:t>conn.cursor</a:t>
            </a:r>
            <a:r>
              <a:rPr lang="lt-LT" dirty="0"/>
              <a:t>()</a:t>
            </a:r>
          </a:p>
          <a:p>
            <a:endParaRPr lang="lt-LT" dirty="0"/>
          </a:p>
          <a:p>
            <a:r>
              <a:rPr lang="lt-LT" dirty="0"/>
              <a:t>Tada sukuriame darbuotojų lentelę, jei jos dar nėra:</a:t>
            </a:r>
          </a:p>
          <a:p>
            <a:r>
              <a:rPr lang="lt-LT" dirty="0" err="1"/>
              <a:t>with</a:t>
            </a:r>
            <a:r>
              <a:rPr lang="lt-LT" dirty="0"/>
              <a:t> </a:t>
            </a:r>
            <a:r>
              <a:rPr lang="lt-LT" dirty="0" err="1"/>
              <a:t>conn</a:t>
            </a:r>
            <a:r>
              <a:rPr lang="lt-LT" dirty="0"/>
              <a:t>:</a:t>
            </a:r>
          </a:p>
          <a:p>
            <a:r>
              <a:rPr lang="lt-LT" dirty="0"/>
              <a:t>    </a:t>
            </a:r>
            <a:r>
              <a:rPr lang="lt-LT" dirty="0" err="1"/>
              <a:t>c.execute</a:t>
            </a:r>
            <a:r>
              <a:rPr lang="lt-LT" dirty="0"/>
              <a:t>("""CREATE TABLE IF NOT EXISTS darbuotojai (</a:t>
            </a:r>
          </a:p>
          <a:p>
            <a:r>
              <a:rPr lang="lt-LT" dirty="0"/>
              <a:t>    vardas </a:t>
            </a:r>
            <a:r>
              <a:rPr lang="lt-LT" dirty="0" err="1"/>
              <a:t>text</a:t>
            </a:r>
            <a:r>
              <a:rPr lang="lt-LT" dirty="0"/>
              <a:t>,</a:t>
            </a:r>
          </a:p>
          <a:p>
            <a:r>
              <a:rPr lang="lt-LT" dirty="0"/>
              <a:t>    pavarde </a:t>
            </a:r>
            <a:r>
              <a:rPr lang="lt-LT" dirty="0" err="1"/>
              <a:t>text</a:t>
            </a:r>
            <a:r>
              <a:rPr lang="lt-LT" dirty="0"/>
              <a:t>,</a:t>
            </a:r>
          </a:p>
          <a:p>
            <a:r>
              <a:rPr lang="lt-LT" dirty="0"/>
              <a:t>    atlyginimas </a:t>
            </a:r>
            <a:r>
              <a:rPr lang="lt-LT" dirty="0" err="1"/>
              <a:t>integer</a:t>
            </a:r>
            <a:endParaRPr lang="lt-LT" dirty="0"/>
          </a:p>
          <a:p>
            <a:r>
              <a:rPr lang="lt-LT" dirty="0"/>
              <a:t>    )""")Kai mūsų lentelė yra nustatyta, sukuriame kilpą naudodami </a:t>
            </a:r>
            <a:r>
              <a:rPr lang="lt-LT" dirty="0" err="1"/>
              <a:t>True</a:t>
            </a:r>
            <a:r>
              <a:rPr lang="lt-LT" dirty="0"/>
              <a:t>:. Ši kilpa tęsis neribotą laiką, kol rankiniu būdu ją nutrauksime:</a:t>
            </a:r>
          </a:p>
          <a:p>
            <a:endParaRPr lang="lt-LT" dirty="0"/>
          </a:p>
          <a:p>
            <a:r>
              <a:rPr lang="lt-LT" dirty="0" err="1"/>
              <a:t>while</a:t>
            </a:r>
            <a:r>
              <a:rPr lang="lt-LT" dirty="0"/>
              <a:t> </a:t>
            </a:r>
            <a:r>
              <a:rPr lang="lt-LT" dirty="0" err="1"/>
              <a:t>True</a:t>
            </a:r>
            <a:r>
              <a:rPr lang="lt-LT" dirty="0"/>
              <a:t>:</a:t>
            </a:r>
          </a:p>
          <a:p>
            <a:r>
              <a:rPr lang="lt-LT" dirty="0"/>
              <a:t>Ciklo viduje atspausdiname pranešimą į pultą, kuriame prašome vartotojo įvesti informaciją apie darbuotoją (darbuotoją). Tada surenkame jų įvestį ir išsaugome kiekvieną reikšmę atitinkamame kintamajame:</a:t>
            </a:r>
          </a:p>
          <a:p>
            <a:endParaRPr lang="lt-LT" dirty="0"/>
          </a:p>
          <a:p>
            <a:r>
              <a:rPr lang="lt-LT" dirty="0" err="1"/>
              <a:t>print</a:t>
            </a:r>
            <a:r>
              <a:rPr lang="lt-LT" dirty="0"/>
              <a:t>("Įveskite darbuotoją")</a:t>
            </a:r>
          </a:p>
          <a:p>
            <a:r>
              <a:rPr lang="lt-LT" dirty="0"/>
              <a:t>     vardas = </a:t>
            </a:r>
            <a:r>
              <a:rPr lang="lt-LT" dirty="0" err="1"/>
              <a:t>input</a:t>
            </a:r>
            <a:r>
              <a:rPr lang="lt-LT" dirty="0"/>
              <a:t>("Vardas: ")</a:t>
            </a:r>
          </a:p>
          <a:p>
            <a:r>
              <a:rPr lang="lt-LT" dirty="0"/>
              <a:t>     pavarde = </a:t>
            </a:r>
            <a:r>
              <a:rPr lang="lt-LT" dirty="0" err="1"/>
              <a:t>input</a:t>
            </a:r>
            <a:r>
              <a:rPr lang="lt-LT" dirty="0"/>
              <a:t>("Pavarde:")</a:t>
            </a:r>
          </a:p>
          <a:p>
            <a:r>
              <a:rPr lang="lt-LT" dirty="0"/>
              <a:t>     atlyginimas = </a:t>
            </a:r>
            <a:r>
              <a:rPr lang="lt-LT" dirty="0" err="1"/>
              <a:t>int</a:t>
            </a:r>
            <a:r>
              <a:rPr lang="lt-LT" dirty="0"/>
              <a:t>(</a:t>
            </a:r>
            <a:r>
              <a:rPr lang="lt-LT" dirty="0" err="1"/>
              <a:t>input</a:t>
            </a:r>
            <a:r>
              <a:rPr lang="lt-LT" dirty="0"/>
              <a:t>("atlyginimas :"))</a:t>
            </a:r>
          </a:p>
          <a:p>
            <a:endParaRPr lang="lt-LT" dirty="0"/>
          </a:p>
          <a:p>
            <a:r>
              <a:rPr lang="lt-LT" dirty="0"/>
              <a:t>Tada į darbuotojų lentelę įterpiame vartotojo įvestį:</a:t>
            </a:r>
          </a:p>
          <a:p>
            <a:r>
              <a:rPr lang="lt-LT" dirty="0"/>
              <a:t>su jungtimi:</a:t>
            </a:r>
          </a:p>
          <a:p>
            <a:r>
              <a:rPr lang="lt-LT" dirty="0"/>
              <a:t>         </a:t>
            </a:r>
            <a:r>
              <a:rPr lang="lt-LT" dirty="0" err="1"/>
              <a:t>c.execute</a:t>
            </a:r>
            <a:r>
              <a:rPr lang="lt-LT" dirty="0"/>
              <a:t>(</a:t>
            </a:r>
            <a:r>
              <a:rPr lang="lt-LT" dirty="0" err="1"/>
              <a:t>f"INSERT</a:t>
            </a:r>
            <a:r>
              <a:rPr lang="lt-LT" dirty="0"/>
              <a:t> INTO darbuotojų VALUES ('{vardas}', '{pavarde}', {atlyginimas})")</a:t>
            </a:r>
          </a:p>
          <a:p>
            <a:r>
              <a:rPr lang="lt-LT" dirty="0"/>
              <a:t>Įdėjus visus įrašus gauname iš darbuotojų lentelės ir išspausdiname juos į konsolę, kad patvirtintume sėkmingą naujo įrašo pridėjimą:</a:t>
            </a:r>
          </a:p>
          <a:p>
            <a:endParaRPr lang="lt-LT" dirty="0"/>
          </a:p>
          <a:p>
            <a:r>
              <a:rPr lang="lt-LT" dirty="0"/>
              <a:t>pitonas</a:t>
            </a:r>
          </a:p>
          <a:p>
            <a:r>
              <a:rPr lang="lt-LT" dirty="0"/>
              <a:t>Nukopijuokite kodą</a:t>
            </a:r>
          </a:p>
          <a:p>
            <a:r>
              <a:rPr lang="lt-LT" dirty="0"/>
              <a:t> </a:t>
            </a:r>
            <a:r>
              <a:rPr lang="lt-LT" dirty="0" err="1"/>
              <a:t>with</a:t>
            </a:r>
            <a:r>
              <a:rPr lang="lt-LT" dirty="0"/>
              <a:t> </a:t>
            </a:r>
            <a:r>
              <a:rPr lang="lt-LT" dirty="0" err="1"/>
              <a:t>conn</a:t>
            </a:r>
            <a:r>
              <a:rPr lang="lt-LT" dirty="0"/>
              <a:t>:</a:t>
            </a:r>
          </a:p>
          <a:p>
            <a:r>
              <a:rPr lang="lt-LT" dirty="0"/>
              <a:t>        </a:t>
            </a:r>
            <a:r>
              <a:rPr lang="lt-LT" dirty="0" err="1"/>
              <a:t>c.execute</a:t>
            </a:r>
            <a:r>
              <a:rPr lang="lt-LT" dirty="0"/>
              <a:t>(</a:t>
            </a:r>
            <a:r>
              <a:rPr lang="lt-LT" dirty="0" err="1"/>
              <a:t>f"INSERT</a:t>
            </a:r>
            <a:r>
              <a:rPr lang="lt-LT" dirty="0"/>
              <a:t> INTO darbuotojai VALUES ('{vardas}', '{pavarde}', {atlyginimas})")</a:t>
            </a:r>
          </a:p>
          <a:p>
            <a:endParaRPr lang="lt-LT" dirty="0"/>
          </a:p>
          <a:p>
            <a:r>
              <a:rPr lang="lt-LT" dirty="0"/>
              <a:t>Štai ir viskas! Ši kilpa veiks ir toliau, todėl vartotojai galės įvesti neribotą skaičių darbuotojų į darbuotojų lentelę. Atminkite, kad tai labai paprastas įrašų pridėjimo būdas, todėl tikriausiai norėsite pridėti sudėtingesnį klaidų tikrinimą ir duomenų patvirtinimą gamybinėje aplinkoje.</a:t>
            </a:r>
          </a:p>
          <a:p>
            <a:endParaRPr lang="lt-LT" dirty="0"/>
          </a:p>
          <a:p>
            <a:r>
              <a:rPr lang="lt-LT" dirty="0"/>
              <a:t>Sveikiname! Sužinojote, kaip kurti, atnaujinti, ištrinti ir gauti įrašus iš SQLite3 duomenų bazės naudojant </a:t>
            </a:r>
            <a:r>
              <a:rPr lang="lt-LT" dirty="0" err="1"/>
              <a:t>Python</a:t>
            </a:r>
            <a:r>
              <a:rPr lang="lt-LT" dirty="0"/>
              <a:t>, taip pat kaip pridėti neribotą įrašų skaičių pagal vartotojo įvestį. Tai yra pagrindiniai bet kokio duomenų bazių valdymo įgūdžiai, ir jūs jau esate pasiruošę juos įvaldyti. Praktikuokis toliau!</a:t>
            </a:r>
            <a:endParaRPr lang="en-LT" dirty="0"/>
          </a:p>
        </p:txBody>
      </p:sp>
      <p:sp>
        <p:nvSpPr>
          <p:cNvPr id="4" name="Slide Number Placeholder 3"/>
          <p:cNvSpPr>
            <a:spLocks noGrp="1"/>
          </p:cNvSpPr>
          <p:nvPr>
            <p:ph type="sldNum" sz="quarter" idx="5"/>
          </p:nvPr>
        </p:nvSpPr>
        <p:spPr/>
        <p:txBody>
          <a:bodyPr/>
          <a:lstStyle/>
          <a:p>
            <a:fld id="{F97F4E10-1821-904B-959A-8BEC67453BC3}" type="slidenum">
              <a:rPr lang="en-LT" smtClean="0"/>
              <a:t>18</a:t>
            </a:fld>
            <a:endParaRPr lang="en-LT"/>
          </a:p>
        </p:txBody>
      </p:sp>
    </p:spTree>
    <p:extLst>
      <p:ext uri="{BB962C8B-B14F-4D97-AF65-F5344CB8AC3E}">
        <p14:creationId xmlns:p14="http://schemas.microsoft.com/office/powerpoint/2010/main" val="2928276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Apzvelgsime kas yra duomenu baze, veliau susipazinsime su pagrindinemis dumenu baziu valdymo komandomis, po to atliksime veiksmus su duomenu bazes lentelemis ir duomenu baziu narsymo programa ir pabaigai atliksime veiksmus su duomenu bazes lentelemis per python’a</a:t>
            </a:r>
          </a:p>
        </p:txBody>
      </p:sp>
      <p:sp>
        <p:nvSpPr>
          <p:cNvPr id="4" name="Slide Number Placeholder 3"/>
          <p:cNvSpPr>
            <a:spLocks noGrp="1"/>
          </p:cNvSpPr>
          <p:nvPr>
            <p:ph type="sldNum" sz="quarter" idx="5"/>
          </p:nvPr>
        </p:nvSpPr>
        <p:spPr/>
        <p:txBody>
          <a:bodyPr/>
          <a:lstStyle/>
          <a:p>
            <a:fld id="{F97F4E10-1821-904B-959A-8BEC67453BC3}" type="slidenum">
              <a:rPr lang="en-LT" smtClean="0"/>
              <a:t>2</a:t>
            </a:fld>
            <a:endParaRPr lang="en-LT"/>
          </a:p>
        </p:txBody>
      </p:sp>
    </p:spTree>
    <p:extLst>
      <p:ext uri="{BB962C8B-B14F-4D97-AF65-F5344CB8AC3E}">
        <p14:creationId xmlns:p14="http://schemas.microsoft.com/office/powerpoint/2010/main" val="3008721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Pradėkime nuo supratimo, kas yra duomenų bazė. Įsivaizduokite didelę skaitmeninę kartotekų spintą, kurioje saugote duomenis. Bet tai ne tik krūva duomenų; tai organizuota kolekcija. Kaip dokumentus dedame į konkrečius aplankus kartotekoje, taip duomenis struktūrizuojame į lenteles duomenų bazėje, iš čia ir kilęs terminas „duomenų bazė“, kas lietuviškai reiškia duomenų bazę.</a:t>
            </a:r>
          </a:p>
          <a:p>
            <a:endParaRPr lang="lt-LT" dirty="0"/>
          </a:p>
          <a:p>
            <a:r>
              <a:rPr lang="lt-LT" dirty="0"/>
              <a:t>Dabar svarbiausia atsiminti, kad pati duomenų bazė yra failas arba failų rinkinys, o ne programa. Galbūt būtų lengviau galvoti apie tai kaip apie specialios struktūros skaitmeninį dokumentą, kuriame saugome savo duomenis. Jūs negalite „paleisti“ duomenų bazės taip, kaip galite programinės įrangos. Vietoj to, galite pasiekti jame saugomus duomenis ir jais manipuliuoti naudodami tam tikrus įrankius ir kalbas.</a:t>
            </a:r>
          </a:p>
          <a:p>
            <a:endParaRPr lang="lt-LT" dirty="0"/>
          </a:p>
          <a:p>
            <a:r>
              <a:rPr lang="lt-LT" dirty="0"/>
              <a:t>Tarp daugelio duomenų bazių tipų turime tai, kas vadinama „santykine duomenų baze“. Jis gavo savo pavadinimą dėl to, kaip duomenys yra suskirstyti: į lenteles, kurios gali būti susijusios viena su kita. Pagalvokite apie įmonės duomenų bazę; joje gali būti lentelė darbuotojams, kita – skyriams. Šios dvi lentelės yra sujungtos ryšiu – kiekvienas darbuotojas priskiriamas skyriui, o šis „ryšys“ leidžia susieti dvi lenteles naudojant bendrą informaciją, pvz., skyriaus ID. Tai tarsi audinio siūlai, kurių kiekvienas susijungia ir sudaro vientisą visumą.</a:t>
            </a:r>
          </a:p>
          <a:p>
            <a:endParaRPr lang="lt-LT" dirty="0"/>
          </a:p>
          <a:p>
            <a:r>
              <a:rPr lang="lt-LT" dirty="0"/>
              <a:t>Taigi, kaip mes sąveikaujame su šiomis duomenų bazėmis? Mes naudojame komandas, žinomas kaip „užklausos“. Užklausos yra pagrindinė priemonė, kuria mes bendraujame su duomenų baze. Jie yra šiek tiek panašūs į instrukcijas, kurias galite duoti bibliotekininkui, kad gautų knygą iš krūvos – mes nurodome duomenų bazei ką nors daryti su joje esančiais duomenimis. Užklausas naudojame norėdami kurti lenteles, apibrėžti stulpelius ir jų duomenų tipus, pridėti naujų duomenų, keisti esamus duomenis ar net ištrinti duomenis. Tai suteikia mums universalų ir galingą duomenų tvarkymo būdą, todėl duomenų bazės tampa svarbia priemone mūsų skaitmeniniame pasaulyje.</a:t>
            </a:r>
          </a:p>
          <a:p>
            <a:endParaRPr lang="lt-LT" dirty="0"/>
          </a:p>
          <a:p>
            <a:r>
              <a:rPr lang="lt-LT" dirty="0"/>
              <a:t>Iš esmės duomenų bazė yra organizuotas duomenų rinkinys, saugomas kaip failai, o ne programa. Reliacinėse duomenų bazėse lentelės yra tarpusavyje sujungtos, o su duomenų baze bendraujame per užklausas. Tai sudėtinga sistema, tačiau labai svarbi norint valdyti ir suprasti duomenis.</a:t>
            </a:r>
          </a:p>
          <a:p>
            <a:endParaRPr lang="lt-LT" dirty="0"/>
          </a:p>
          <a:p>
            <a:r>
              <a:rPr lang="lt-LT" dirty="0"/>
              <a:t>Vykdydami mokymosi kelionę išmoksime efektyviai panaudoti duomenų bazių galią, todėl ši sudėtinga sistema atrodys ne tokia bauginanti ir panašesnė į naudingą įrankį.</a:t>
            </a:r>
            <a:endParaRPr lang="en-LT" dirty="0"/>
          </a:p>
        </p:txBody>
      </p:sp>
      <p:sp>
        <p:nvSpPr>
          <p:cNvPr id="4" name="Slide Number Placeholder 3"/>
          <p:cNvSpPr>
            <a:spLocks noGrp="1"/>
          </p:cNvSpPr>
          <p:nvPr>
            <p:ph type="sldNum" sz="quarter" idx="5"/>
          </p:nvPr>
        </p:nvSpPr>
        <p:spPr/>
        <p:txBody>
          <a:bodyPr/>
          <a:lstStyle/>
          <a:p>
            <a:fld id="{F97F4E10-1821-904B-959A-8BEC67453BC3}" type="slidenum">
              <a:rPr lang="en-LT" smtClean="0"/>
              <a:t>3</a:t>
            </a:fld>
            <a:endParaRPr lang="en-LT"/>
          </a:p>
        </p:txBody>
      </p:sp>
    </p:spTree>
    <p:extLst>
      <p:ext uri="{BB962C8B-B14F-4D97-AF65-F5344CB8AC3E}">
        <p14:creationId xmlns:p14="http://schemas.microsoft.com/office/powerpoint/2010/main" val="263515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Kai suprasime, kas yra duomenų bazė, kitas logiškas žingsnis yra susipažinti su kai kuriais iš įvairių tipų duomenų bazių, kurios dažniausiai naudojamos pramonėje. Skirtingos duomenų bazės turi skirtingus privalumus, o duomenų bazės pasirinkimas dažnai priklauso nuo konkrečių projekto, su kuriuo dirbate, reikalavimų.</a:t>
            </a:r>
          </a:p>
          <a:p>
            <a:endParaRPr lang="lt-LT" dirty="0"/>
          </a:p>
          <a:p>
            <a:r>
              <a:rPr lang="lt-LT" dirty="0"/>
              <a:t>Vienas gerai žinomas duomenų bazės pavyzdys yra „</a:t>
            </a:r>
            <a:r>
              <a:rPr lang="lt-LT" dirty="0" err="1"/>
              <a:t>Oracle</a:t>
            </a:r>
            <a:r>
              <a:rPr lang="lt-LT" dirty="0"/>
              <a:t>“. „</a:t>
            </a:r>
            <a:r>
              <a:rPr lang="lt-LT" dirty="0" err="1"/>
              <a:t>Oracle</a:t>
            </a:r>
            <a:r>
              <a:rPr lang="lt-LT" dirty="0"/>
              <a:t>“ yra labai tvirta ir galinga reliacinė duomenų bazių sistema, kurią dažniausiai naudoja didelės korporacijos ir įmonės, nes jos gebėjimas tvarkyti ir apdoroti didelius duomenų kiekius pasižymi dideliu našumu, patikimumu ir saugumu.</a:t>
            </a:r>
          </a:p>
          <a:p>
            <a:endParaRPr lang="lt-LT" dirty="0"/>
          </a:p>
          <a:p>
            <a:r>
              <a:rPr lang="lt-LT" dirty="0"/>
              <a:t>Kitas sąraše yra MySQL, atvirojo kodo reliacinės duomenų bazės valdymo sistema. „MySQL“ yra palanki žiniatinklio programoms ir leidybai internete ir yra pagrindinė plačiai naudojamos LAMP atvirojo kodo žiniatinklio taikomųjų programų rinkinio dalis.</a:t>
            </a:r>
          </a:p>
          <a:p>
            <a:endParaRPr lang="lt-LT" dirty="0"/>
          </a:p>
          <a:p>
            <a:r>
              <a:rPr lang="lt-LT" dirty="0"/>
              <a:t>„Microsoft SQL Server“, kitas populiarus pasirinkimas, yra „Microsoft“ sukurta reliacinė duomenų bazių valdymo sistema. Kaip duomenų bazės serveris, tai programinės įrangos produktas, kurio pagrindinė funkcija yra saugoti ir gauti duomenis, kurių reikalauja kitos programinės įrangos programos, nesvarbu, ar tos programos veikia tame pačiame, ar kitame tinkle esančiame kompiuteryje.</a:t>
            </a:r>
          </a:p>
          <a:p>
            <a:endParaRPr lang="lt-LT" dirty="0"/>
          </a:p>
          <a:p>
            <a:r>
              <a:rPr lang="lt-LT" dirty="0"/>
              <a:t>„</a:t>
            </a:r>
            <a:r>
              <a:rPr lang="lt-LT" dirty="0" err="1"/>
              <a:t>PostgreSQL</a:t>
            </a:r>
            <a:r>
              <a:rPr lang="lt-LT" dirty="0"/>
              <a:t>“ yra dar viena patikima atvirojo kodo duomenų bazių sistema, kurioje akcentuojamas išplėtimas ir SQL atitiktis. Ji garsėja pasiteisinusia architektūra, patikimumu, duomenų vientisumu, tvirtu funkcijų rinkiniu, </a:t>
            </a:r>
            <a:r>
              <a:rPr lang="lt-LT" dirty="0" err="1"/>
              <a:t>išplečiamumu</a:t>
            </a:r>
            <a:r>
              <a:rPr lang="lt-LT" dirty="0"/>
              <a:t> ir atvirojo kodo bendruomenės atsidavimu programinei įrangai nuosekliai teikti našius ir novatoriškus sprendimus.</a:t>
            </a:r>
          </a:p>
          <a:p>
            <a:endParaRPr lang="lt-LT" dirty="0"/>
          </a:p>
          <a:p>
            <a:r>
              <a:rPr lang="lt-LT" dirty="0"/>
              <a:t>„Microsoft Access“ yra „Microsoft“ duomenų bazių valdymo sistema, kuri sujungia reliacinį „Microsoft </a:t>
            </a:r>
            <a:r>
              <a:rPr lang="lt-LT" dirty="0" err="1"/>
              <a:t>Jet</a:t>
            </a:r>
            <a:r>
              <a:rPr lang="lt-LT" dirty="0"/>
              <a:t>“ duomenų bazių variklį su grafine vartotojo sąsaja ir programinės įrangos kūrimo įrankiais. Tai yra „Microsoft Office“ programų rinkinio narys ir yra mažiau techninis nei kitos duomenų bazės, todėl yra labiau prieinamas ne programuotojams.</a:t>
            </a:r>
          </a:p>
          <a:p>
            <a:endParaRPr lang="lt-LT" dirty="0"/>
          </a:p>
          <a:p>
            <a:r>
              <a:rPr lang="lt-LT" dirty="0"/>
              <a:t>„</a:t>
            </a:r>
            <a:r>
              <a:rPr lang="lt-LT" dirty="0" err="1"/>
              <a:t>SQLite</a:t>
            </a:r>
            <a:r>
              <a:rPr lang="lt-LT" dirty="0"/>
              <a:t>“ yra C biblioteka, kuri suteikia lengvą, disko pagrindu veikiančią duomenų bazę. Tai nereikalauja atskiro serverio proceso ir leidžia pasiekti duomenų bazę naudojant nestandartinį SQL užklausų kalbos variantą. Tai puikus pasirinkimas kūrėjams, ieškantiems paprastumo ir efektyvumo.</a:t>
            </a:r>
          </a:p>
          <a:p>
            <a:endParaRPr lang="lt-LT" dirty="0"/>
          </a:p>
          <a:p>
            <a:r>
              <a:rPr lang="lt-LT" dirty="0"/>
              <a:t>Mokydamiesi duomenų bazių naudodami </a:t>
            </a:r>
            <a:r>
              <a:rPr lang="lt-LT" dirty="0" err="1"/>
              <a:t>Python</a:t>
            </a:r>
            <a:r>
              <a:rPr lang="lt-LT" dirty="0"/>
              <a:t>, naudosime </a:t>
            </a:r>
            <a:r>
              <a:rPr lang="lt-LT" dirty="0" err="1"/>
              <a:t>SQLite</a:t>
            </a:r>
            <a:r>
              <a:rPr lang="lt-LT" dirty="0"/>
              <a:t>, nes ji yra labai lengva, be serverio ir nereikalauja jokios konfigūracijos, todėl ji puikiai tinka pradedantiesiems. Kad darbas su </a:t>
            </a:r>
            <a:r>
              <a:rPr lang="lt-LT" dirty="0" err="1"/>
              <a:t>SQLite</a:t>
            </a:r>
            <a:r>
              <a:rPr lang="lt-LT" dirty="0"/>
              <a:t> būtų dar lengvesnis, naudosime DB naršyklę </a:t>
            </a:r>
            <a:r>
              <a:rPr lang="lt-LT" dirty="0" err="1"/>
              <a:t>SQLite</a:t>
            </a:r>
            <a:r>
              <a:rPr lang="lt-LT" dirty="0"/>
              <a:t>. Tai patogus atvirojo kodo įrankis, leidžiantis tiesiogiai peržiūrėti ir redaguoti </a:t>
            </a:r>
            <a:r>
              <a:rPr lang="lt-LT" dirty="0" err="1"/>
              <a:t>SQLite</a:t>
            </a:r>
            <a:r>
              <a:rPr lang="lt-LT" dirty="0"/>
              <a:t> duomenų bazes.</a:t>
            </a:r>
          </a:p>
          <a:p>
            <a:endParaRPr lang="lt-LT" dirty="0"/>
          </a:p>
          <a:p>
            <a:r>
              <a:rPr lang="lt-LT" dirty="0"/>
              <a:t>Tai tik keli daugelio tipų duomenų bazių pavyzdžiai. Kiekvienas iš jų turi savo unikalių savybių ir privalumų, o geriausias pasirinkimas priklauso nuo jūsų konkretaus naudojimo atvejo. Ištyrę kiekvieną iš šių duomenų bazių galime geriau suprasti, kaip jos veikia ir kur jos išsiskiria.</a:t>
            </a:r>
            <a:endParaRPr lang="en-LT" dirty="0"/>
          </a:p>
        </p:txBody>
      </p:sp>
      <p:sp>
        <p:nvSpPr>
          <p:cNvPr id="4" name="Slide Number Placeholder 3"/>
          <p:cNvSpPr>
            <a:spLocks noGrp="1"/>
          </p:cNvSpPr>
          <p:nvPr>
            <p:ph type="sldNum" sz="quarter" idx="5"/>
          </p:nvPr>
        </p:nvSpPr>
        <p:spPr/>
        <p:txBody>
          <a:bodyPr/>
          <a:lstStyle/>
          <a:p>
            <a:fld id="{F97F4E10-1821-904B-959A-8BEC67453BC3}" type="slidenum">
              <a:rPr lang="en-LT" smtClean="0"/>
              <a:t>4</a:t>
            </a:fld>
            <a:endParaRPr lang="en-LT"/>
          </a:p>
        </p:txBody>
      </p:sp>
    </p:spTree>
    <p:extLst>
      <p:ext uri="{BB962C8B-B14F-4D97-AF65-F5344CB8AC3E}">
        <p14:creationId xmlns:p14="http://schemas.microsoft.com/office/powerpoint/2010/main" val="205929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Pirma, komanda SELECT yra pagrindinis mūsų SQL arsenalo įrankis. Jis naudojamas norint gauti įrašus iš vienos ar daugiau duomenų bazės lentelių. Naudodami komandą SELECT, galite pasirinkti ištraukti konkrečius stulpelius pagal savo poreikius. Pavyzdžiui, SELECT pavadinimas, amžius FROM klientai iš lentelės „klientai“ gaus tik stulpelius „vardas“ ir „amžius“.</a:t>
            </a:r>
          </a:p>
          <a:p>
            <a:endParaRPr lang="lt-LT" dirty="0"/>
          </a:p>
          <a:p>
            <a:r>
              <a:rPr lang="lt-LT" dirty="0"/>
              <a:t>Išlyga FROM naudojama kartu su SELECT, kad būtų galima nustatyti lenteles, iš kurių norime gauti duomenis. Čia nurodome lenteles, kuriose saugomi mus dominantys duomenys.</a:t>
            </a:r>
          </a:p>
          <a:p>
            <a:endParaRPr lang="lt-LT" dirty="0"/>
          </a:p>
          <a:p>
            <a:r>
              <a:rPr lang="lt-LT" dirty="0"/>
              <a:t>WHERE sąlyga leidžia filtruoti komandos SELECT rezultatus, suteikdama sąlygą, kurią turi atitikti grąžintos eilutės. Pavyzdžiui, SELECT * FROM klientai, WHERE amžius &gt; 30, gaus tik vyresnius nei 30 metų klientus.</a:t>
            </a:r>
          </a:p>
          <a:p>
            <a:endParaRPr lang="lt-LT" dirty="0"/>
          </a:p>
          <a:p>
            <a:r>
              <a:rPr lang="lt-LT" dirty="0"/>
              <a:t>Sąlyga GROUP BY leidžia sugrupuoti eilutes, kurios turi tas pačias reikšmes nurodytuose stulpeliuose, į apibendrintus duomenis, dažnai naudojamus su kaupimo funkcijomis, pvz., COUNT, MAX, MIN, AVG arba SUM. Pavyzdys galėtų būti PASIRINKITE amžių, COUNT(*) FROM FROM klientų GROUP BY, kad būtų skaičiuojamas kiekvieno amžiaus klientų skaičius.</a:t>
            </a:r>
          </a:p>
          <a:p>
            <a:endParaRPr lang="lt-LT" dirty="0"/>
          </a:p>
          <a:p>
            <a:r>
              <a:rPr lang="lt-LT" dirty="0"/>
              <a:t>ORDER BY leidžia rūšiuoti rezultatus pagal vieną ar daugiau stulpelių, didėjančia arba mažėjančia tvarka. Pavyzdžiui, SELECT * FROM klientų ORDER BY amžių DESC grąžins klientus, surūšiuotus pagal amžių mažėjančia tvarka.</a:t>
            </a:r>
          </a:p>
          <a:p>
            <a:endParaRPr lang="lt-LT" dirty="0"/>
          </a:p>
          <a:p>
            <a:r>
              <a:rPr lang="lt-LT" dirty="0"/>
              <a:t>Sąlyga HAVING yra panaši į WHERE, bet veikia pagal GROUP BY sukurtus sugrupuotus duomenis. Po agregavimo jis filtruojamas. Atminkite, kad HAVING galima naudoti tik tada, kai naudojama GROUP BY.</a:t>
            </a:r>
          </a:p>
          <a:p>
            <a:endParaRPr lang="lt-LT" dirty="0"/>
          </a:p>
          <a:p>
            <a:r>
              <a:rPr lang="lt-LT" dirty="0"/>
              <a:t>INSERT naudojamas naujiems įrašams įterpti į lentelę. Pavyzdžiui, INSERT INTO klientai (vardas, amžius) VALUES („Jonas“, 30) pridės naują klientą, vardu Jonas, kuriam 30 metų.</a:t>
            </a:r>
          </a:p>
          <a:p>
            <a:endParaRPr lang="lt-LT" dirty="0"/>
          </a:p>
          <a:p>
            <a:r>
              <a:rPr lang="lt-LT" dirty="0"/>
              <a:t>DELETE naudojamas eilutėms iš lentelės pašalinti. Pavyzdžiui, DELETE FROM klientus, WHERE amžius &gt; 30, iš lentelės pašalintų visus vyresnius nei 30 metų klientus.</a:t>
            </a:r>
          </a:p>
          <a:p>
            <a:endParaRPr lang="lt-LT" dirty="0"/>
          </a:p>
          <a:p>
            <a:r>
              <a:rPr lang="lt-LT" dirty="0"/>
              <a:t>UPDATE naudojamas esamiems lentelės įrašams modifikuoti. Pavyzdžiui, UPDATE klientai SET </a:t>
            </a:r>
            <a:r>
              <a:rPr lang="lt-LT" dirty="0" err="1"/>
              <a:t>age</a:t>
            </a:r>
            <a:r>
              <a:rPr lang="lt-LT" dirty="0"/>
              <a:t> = 50 WHERE name = "Jonas" pakeis visų klientų, vardu Jonas, amžių į 50.</a:t>
            </a:r>
          </a:p>
          <a:p>
            <a:endParaRPr lang="lt-LT" dirty="0"/>
          </a:p>
          <a:p>
            <a:r>
              <a:rPr lang="lt-LT" dirty="0"/>
              <a:t>DISTINCT naudojamas norint grąžinti tik skirtingas (skirtingas) reikšmes. PASIRINKITE ATSKIRIMĄ miestą IŠ klientai pateiktų visų skirtingų miestų, iš kurių atvyksta klientai, sąrašą.</a:t>
            </a:r>
          </a:p>
          <a:p>
            <a:endParaRPr lang="lt-LT" dirty="0"/>
          </a:p>
          <a:p>
            <a:r>
              <a:rPr lang="lt-LT" dirty="0"/>
              <a:t>DROP TABLE naudojama visai lentelei ištrinti iš duomenų bazės. Būkite atsargūs naudodami šią komandą, nes numetus lentelę jos nebeliks!</a:t>
            </a:r>
          </a:p>
          <a:p>
            <a:endParaRPr lang="lt-LT" dirty="0"/>
          </a:p>
          <a:p>
            <a:r>
              <a:rPr lang="lt-LT" dirty="0"/>
              <a:t>Atminkite, kad SQL komandų mokymasis yra tarsi naujos kalbos mokymasis. Praktika ir nuoseklumas yra labai svarbūs, o laikui bėgant šios komandos taps antra prigimtimi. Įvaldę šias komandas, turėsite patikimą įrankių rinkinį, kad galėtumėte efektyviai ir efektyviai dirbti su duomenų bazėmis.</a:t>
            </a:r>
            <a:endParaRPr lang="en-LT" dirty="0"/>
          </a:p>
        </p:txBody>
      </p:sp>
      <p:sp>
        <p:nvSpPr>
          <p:cNvPr id="4" name="Slide Number Placeholder 3"/>
          <p:cNvSpPr>
            <a:spLocks noGrp="1"/>
          </p:cNvSpPr>
          <p:nvPr>
            <p:ph type="sldNum" sz="quarter" idx="5"/>
          </p:nvPr>
        </p:nvSpPr>
        <p:spPr/>
        <p:txBody>
          <a:bodyPr/>
          <a:lstStyle/>
          <a:p>
            <a:fld id="{F97F4E10-1821-904B-959A-8BEC67453BC3}" type="slidenum">
              <a:rPr lang="en-LT" smtClean="0"/>
              <a:t>5</a:t>
            </a:fld>
            <a:endParaRPr lang="en-LT"/>
          </a:p>
        </p:txBody>
      </p:sp>
    </p:spTree>
    <p:extLst>
      <p:ext uri="{BB962C8B-B14F-4D97-AF65-F5344CB8AC3E}">
        <p14:creationId xmlns:p14="http://schemas.microsoft.com/office/powerpoint/2010/main" val="2531577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Šiandien mes išmoksime sukurti lentelę duomenų bazėje naudojant </a:t>
            </a:r>
            <a:r>
              <a:rPr lang="lt-LT" dirty="0" err="1"/>
              <a:t>Python</a:t>
            </a:r>
            <a:r>
              <a:rPr lang="lt-LT" dirty="0"/>
              <a:t>. Prieš pasinerdami į kodavimą, supraskime keletą pagrindinių terminų ir sąvokų.</a:t>
            </a:r>
          </a:p>
          <a:p>
            <a:endParaRPr lang="lt-LT" dirty="0"/>
          </a:p>
          <a:p>
            <a:r>
              <a:rPr lang="lt-LT" dirty="0"/>
              <a:t>Duomenų bazės yra neatsiejama daugelio programų dalis, nes jos leidžia mums saugoti, gauti ir valdyti duomenis. Jie iš esmės yra organizuoti duomenų rinkiniai. Yra daugybė duomenų bazių tipų, tačiau šiandien daugiausia dėmesio skirsime reliacinėms duomenų bazėms, tokioms kaip MySQL, </a:t>
            </a:r>
            <a:r>
              <a:rPr lang="lt-LT" dirty="0" err="1"/>
              <a:t>PostgreSQL</a:t>
            </a:r>
            <a:r>
              <a:rPr lang="lt-LT" dirty="0"/>
              <a:t> ir </a:t>
            </a:r>
            <a:r>
              <a:rPr lang="lt-LT" dirty="0" err="1"/>
              <a:t>SQLite</a:t>
            </a:r>
            <a:r>
              <a:rPr lang="lt-LT" dirty="0"/>
              <a:t>. Šios duomenų bazės yra sukurtos pagal struktūrą, vadinamą lentelėmis.</a:t>
            </a:r>
          </a:p>
          <a:p>
            <a:endParaRPr lang="lt-LT" dirty="0"/>
          </a:p>
          <a:p>
            <a:r>
              <a:rPr lang="lt-LT" dirty="0"/>
              <a:t>Reliacinėje duomenų bazėje lentelė yra duomenų elementų rinkinys, sutvarkytas naudojant vertikalių stulpelių ir horizontalių eilučių modelį. Kiekvienas lentelės stulpelis yra tam tikras atributas, o kiekviena eilutė yra vienas įrašas. Pavyzdžiui, jei kuriame darbuotojų duomenų bazę, kiekvienoje eilutėje būtų nurodytas vienas darbuotojas, o stulpeliuose gali būti nurodyti tokie atributai kaip vardas, pavardė ir atlyginimas.</a:t>
            </a:r>
          </a:p>
          <a:p>
            <a:endParaRPr lang="lt-LT" dirty="0"/>
          </a:p>
          <a:p>
            <a:r>
              <a:rPr lang="lt-LT" dirty="0"/>
              <a:t>Norėdami sąveikauti su </a:t>
            </a:r>
            <a:r>
              <a:rPr lang="lt-LT" dirty="0" err="1"/>
              <a:t>Python</a:t>
            </a:r>
            <a:r>
              <a:rPr lang="lt-LT" dirty="0"/>
              <a:t> duomenų bazėmis, naudojame modulį, vadinamą sqlite3, kuris yra su standartine </a:t>
            </a:r>
            <a:r>
              <a:rPr lang="lt-LT" dirty="0" err="1"/>
              <a:t>Python</a:t>
            </a:r>
            <a:r>
              <a:rPr lang="lt-LT" dirty="0"/>
              <a:t> biblioteka. sqlite3 įgyvendina SQL sąsają, atitinkančią DB-API 2.0 specifikaciją, aprašytą PEP 249.</a:t>
            </a:r>
          </a:p>
          <a:p>
            <a:endParaRPr lang="lt-LT" dirty="0"/>
          </a:p>
          <a:p>
            <a:r>
              <a:rPr lang="lt-LT" dirty="0"/>
              <a:t>Taigi, kaip mes galime sukurti lentelę </a:t>
            </a:r>
            <a:r>
              <a:rPr lang="lt-LT" dirty="0" err="1"/>
              <a:t>Python</a:t>
            </a:r>
            <a:r>
              <a:rPr lang="lt-LT" dirty="0"/>
              <a:t>?</a:t>
            </a:r>
          </a:p>
          <a:p>
            <a:endParaRPr lang="lt-LT" dirty="0"/>
          </a:p>
          <a:p>
            <a:r>
              <a:rPr lang="lt-LT" dirty="0"/>
              <a:t>Pirmas žingsnis yra sqlite3 modulio importavimas. Tai yra standartinės </a:t>
            </a:r>
            <a:r>
              <a:rPr lang="lt-LT" dirty="0" err="1"/>
              <a:t>Python</a:t>
            </a:r>
            <a:r>
              <a:rPr lang="lt-LT" dirty="0"/>
              <a:t> bibliotekos dalis, todėl jums nieko nereikia įdiegti.</a:t>
            </a:r>
          </a:p>
          <a:p>
            <a:r>
              <a:rPr lang="lt-LT" dirty="0" err="1"/>
              <a:t>import</a:t>
            </a:r>
            <a:r>
              <a:rPr lang="lt-LT" dirty="0"/>
              <a:t> sqlite3</a:t>
            </a:r>
          </a:p>
          <a:p>
            <a:endParaRPr lang="lt-LT" dirty="0"/>
          </a:p>
          <a:p>
            <a:r>
              <a:rPr lang="lt-LT" dirty="0"/>
              <a:t>Tada turime užmegzti ryšį su duomenų baze. Jei duomenų bazės nėra, funkcija </a:t>
            </a:r>
            <a:r>
              <a:rPr lang="lt-LT" dirty="0" err="1"/>
              <a:t>connect</a:t>
            </a:r>
            <a:r>
              <a:rPr lang="lt-LT" dirty="0"/>
              <a:t>() ją sukuria.</a:t>
            </a:r>
          </a:p>
          <a:p>
            <a:r>
              <a:rPr lang="lt-LT" dirty="0" err="1"/>
              <a:t>conn</a:t>
            </a:r>
            <a:r>
              <a:rPr lang="lt-LT" dirty="0"/>
              <a:t> = sqlite3.connect('</a:t>
            </a:r>
            <a:r>
              <a:rPr lang="lt-LT" dirty="0" err="1"/>
              <a:t>mydatabase.db</a:t>
            </a:r>
            <a:r>
              <a:rPr lang="lt-LT" dirty="0"/>
              <a:t>‘)</a:t>
            </a:r>
          </a:p>
          <a:p>
            <a:endParaRPr lang="lt-LT" dirty="0"/>
          </a:p>
          <a:p>
            <a:r>
              <a:rPr lang="lt-LT" dirty="0"/>
              <a:t>Dabar, kai turime ryšį su duomenų baze, mums reikia būdo siųsti jai komandas. Norėdami tai padaryti, mes sukuriame žymeklio objektą naudodami ryšio objekto metodą </a:t>
            </a:r>
            <a:r>
              <a:rPr lang="lt-LT" dirty="0" err="1"/>
              <a:t>cursor</a:t>
            </a:r>
            <a:r>
              <a:rPr lang="lt-LT" dirty="0"/>
              <a:t>().</a:t>
            </a:r>
          </a:p>
          <a:p>
            <a:r>
              <a:rPr lang="lt-LT" dirty="0" err="1"/>
              <a:t>cursor</a:t>
            </a:r>
            <a:r>
              <a:rPr lang="lt-LT" dirty="0"/>
              <a:t> = </a:t>
            </a:r>
            <a:r>
              <a:rPr lang="lt-LT" dirty="0" err="1"/>
              <a:t>conn.cursor</a:t>
            </a:r>
            <a:r>
              <a:rPr lang="lt-LT" dirty="0"/>
              <a:t>()</a:t>
            </a:r>
          </a:p>
          <a:p>
            <a:endParaRPr lang="lt-LT" dirty="0"/>
          </a:p>
          <a:p>
            <a:r>
              <a:rPr lang="lt-LT" dirty="0"/>
              <a:t>Dabar SQL komandoms vykdyti galime naudoti žymeklio objektą. Sukurkime lentelę pavadinimu „darbuotojai“, kuri lietuviškai reiškia „darbuotojai“. Šioje lentelėje yra trys stulpeliai: „vardas“ (vardas), „pavarde“ (pavardė) ir „atlyginimas“ (atlyginimas). Šių stulpelių duomenų tipai yra atitinkamai tekstas, tekstas ir sveikasis skaičius.</a:t>
            </a:r>
          </a:p>
          <a:p>
            <a:endParaRPr lang="lt-LT" dirty="0"/>
          </a:p>
          <a:p>
            <a:r>
              <a:rPr lang="lt-LT" dirty="0" err="1"/>
              <a:t>cursor.execute</a:t>
            </a:r>
            <a:r>
              <a:rPr lang="lt-LT" dirty="0"/>
              <a:t>(“““</a:t>
            </a:r>
          </a:p>
          <a:p>
            <a:r>
              <a:rPr lang="lt-LT" dirty="0"/>
              <a:t>CREATE TABLE darbuotojai (</a:t>
            </a:r>
          </a:p>
          <a:p>
            <a:r>
              <a:rPr lang="lt-LT" dirty="0"/>
              <a:t>vardas </a:t>
            </a:r>
            <a:r>
              <a:rPr lang="lt-LT" dirty="0" err="1"/>
              <a:t>text</a:t>
            </a:r>
            <a:r>
              <a:rPr lang="lt-LT" dirty="0"/>
              <a:t>, </a:t>
            </a:r>
          </a:p>
          <a:p>
            <a:r>
              <a:rPr lang="lt-LT" dirty="0"/>
              <a:t>pavarde </a:t>
            </a:r>
            <a:r>
              <a:rPr lang="lt-LT" dirty="0" err="1"/>
              <a:t>text</a:t>
            </a:r>
            <a:r>
              <a:rPr lang="lt-LT" dirty="0"/>
              <a:t>, </a:t>
            </a:r>
          </a:p>
          <a:p>
            <a:r>
              <a:rPr lang="lt-LT" dirty="0"/>
              <a:t>atlyginimas </a:t>
            </a:r>
            <a:r>
              <a:rPr lang="lt-LT" dirty="0" err="1"/>
              <a:t>integer</a:t>
            </a:r>
            <a:r>
              <a:rPr lang="lt-LT" dirty="0"/>
              <a:t>)</a:t>
            </a:r>
          </a:p>
          <a:p>
            <a:r>
              <a:rPr lang="lt-LT" dirty="0"/>
              <a:t>""")</a:t>
            </a:r>
          </a:p>
          <a:p>
            <a:endParaRPr lang="lt-LT" dirty="0"/>
          </a:p>
          <a:p>
            <a:r>
              <a:rPr lang="lt-LT" dirty="0"/>
              <a:t>Vykdydami sakinį CREATE TABLE, duomenų bazėje bus sukurta lentelė. Atminkite, kad lentelė nebus sukurta, jei ji jau yra.</a:t>
            </a:r>
          </a:p>
          <a:p>
            <a:endParaRPr lang="lt-LT" dirty="0"/>
          </a:p>
          <a:p>
            <a:r>
              <a:rPr lang="lt-LT" dirty="0"/>
              <a:t>Tačiau mūsų pakeitimai dar nėra įtraukti į duomenų bazę. Norėdami patvirtinti šiuos pakeitimus, naudojame ryšio objekto </a:t>
            </a:r>
            <a:r>
              <a:rPr lang="lt-LT" dirty="0" err="1"/>
              <a:t>commit</a:t>
            </a:r>
            <a:r>
              <a:rPr lang="lt-LT" dirty="0"/>
              <a:t>() metodą.</a:t>
            </a:r>
          </a:p>
          <a:p>
            <a:endParaRPr lang="lt-LT" dirty="0"/>
          </a:p>
          <a:p>
            <a:r>
              <a:rPr lang="lt-LT" dirty="0" err="1"/>
              <a:t>conn.commit</a:t>
            </a:r>
            <a:r>
              <a:rPr lang="lt-LT" dirty="0"/>
              <a:t>()</a:t>
            </a:r>
          </a:p>
          <a:p>
            <a:endParaRPr lang="lt-LT" dirty="0"/>
          </a:p>
          <a:p>
            <a:r>
              <a:rPr lang="lt-LT" dirty="0"/>
              <a:t>Galiausiai, kai baigiame su duomenų baze susijusias operacijas, gera praktika yra uždaryti ryšį.</a:t>
            </a:r>
          </a:p>
          <a:p>
            <a:r>
              <a:rPr lang="lt-LT" dirty="0" err="1"/>
              <a:t>conn.close</a:t>
            </a:r>
            <a:r>
              <a:rPr lang="lt-LT" dirty="0"/>
              <a:t> ()</a:t>
            </a:r>
          </a:p>
          <a:p>
            <a:endParaRPr lang="lt-LT" dirty="0"/>
          </a:p>
          <a:p>
            <a:r>
              <a:rPr lang="lt-LT" dirty="0"/>
              <a:t>Ir štai jūs turite! Sėkmingai sukūrėte lentelę duomenų bazėje naudodami </a:t>
            </a:r>
            <a:r>
              <a:rPr lang="lt-LT" dirty="0" err="1"/>
              <a:t>Python</a:t>
            </a:r>
            <a:r>
              <a:rPr lang="lt-LT" dirty="0"/>
              <a:t>. Pradedantiesiems lentelių kūrimas yra vienas iš pirmųjų žingsnių įvaldant duomenų bazes </a:t>
            </a:r>
            <a:r>
              <a:rPr lang="lt-LT" dirty="0" err="1"/>
              <a:t>Python</a:t>
            </a:r>
            <a:r>
              <a:rPr lang="lt-LT" dirty="0"/>
              <a:t>. Suprasdami sintaksę ir lentelių kūrimo procesą, įgysite įgūdžių valdyti duomenų bazes </a:t>
            </a:r>
            <a:r>
              <a:rPr lang="lt-LT" dirty="0" err="1"/>
              <a:t>Python</a:t>
            </a:r>
            <a:r>
              <a:rPr lang="lt-LT" dirty="0"/>
              <a:t>. Nepamirškite praktikuoti su skirtingomis lentelių struktūromis ir duomenų tipais, nes tai padės įgyti daugiau pasitikėjimo.</a:t>
            </a:r>
            <a:endParaRPr lang="en-LT" dirty="0"/>
          </a:p>
        </p:txBody>
      </p:sp>
      <p:sp>
        <p:nvSpPr>
          <p:cNvPr id="4" name="Slide Number Placeholder 3"/>
          <p:cNvSpPr>
            <a:spLocks noGrp="1"/>
          </p:cNvSpPr>
          <p:nvPr>
            <p:ph type="sldNum" sz="quarter" idx="5"/>
          </p:nvPr>
        </p:nvSpPr>
        <p:spPr/>
        <p:txBody>
          <a:bodyPr/>
          <a:lstStyle/>
          <a:p>
            <a:fld id="{F97F4E10-1821-904B-959A-8BEC67453BC3}" type="slidenum">
              <a:rPr lang="en-LT" smtClean="0"/>
              <a:t>6</a:t>
            </a:fld>
            <a:endParaRPr lang="en-LT"/>
          </a:p>
        </p:txBody>
      </p:sp>
    </p:spTree>
    <p:extLst>
      <p:ext uri="{BB962C8B-B14F-4D97-AF65-F5344CB8AC3E}">
        <p14:creationId xmlns:p14="http://schemas.microsoft.com/office/powerpoint/2010/main" val="1445723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Tęsdami ankstesnę pamoką, kai sukūrėme lentelę pavadinimu „darbuotojai“ arba „darbuotojai“ anglų kalba, šiandien išmoksime įterpti duomenis į šią lentelę. Naujų duomenų eilučių įtraukimo į duomenų bazės lentelę operacija SQL yra žinoma kaip „INSERT“ operacija.</a:t>
            </a:r>
          </a:p>
          <a:p>
            <a:endParaRPr lang="lt-LT" dirty="0"/>
          </a:p>
          <a:p>
            <a:r>
              <a:rPr lang="lt-LT" dirty="0"/>
              <a:t>Išskaidykime INSERT operacijos atlikimo veiksmus naudojant </a:t>
            </a:r>
            <a:r>
              <a:rPr lang="lt-LT" dirty="0" err="1"/>
              <a:t>Python</a:t>
            </a:r>
            <a:r>
              <a:rPr lang="lt-LT" dirty="0"/>
              <a:t>:</a:t>
            </a:r>
          </a:p>
          <a:p>
            <a:endParaRPr lang="lt-LT" dirty="0"/>
          </a:p>
          <a:p>
            <a:r>
              <a:rPr lang="lt-LT" dirty="0"/>
              <a:t>Kaip ir anksčiau, mes pradedame importuoti sqlite3 modulį ir prisijungti prie mūsų duomenų bazės:</a:t>
            </a:r>
          </a:p>
          <a:p>
            <a:r>
              <a:rPr lang="lt-LT" dirty="0" err="1"/>
              <a:t>import</a:t>
            </a:r>
            <a:r>
              <a:rPr lang="lt-LT" dirty="0"/>
              <a:t> sqlite3</a:t>
            </a:r>
          </a:p>
          <a:p>
            <a:r>
              <a:rPr lang="lt-LT" dirty="0" err="1"/>
              <a:t>conn</a:t>
            </a:r>
            <a:r>
              <a:rPr lang="lt-LT" dirty="0"/>
              <a:t> = sqlite3.connect('</a:t>
            </a:r>
            <a:r>
              <a:rPr lang="lt-LT" dirty="0" err="1"/>
              <a:t>mydatabase.db</a:t>
            </a:r>
            <a:r>
              <a:rPr lang="lt-LT" dirty="0"/>
              <a:t>‘)</a:t>
            </a:r>
          </a:p>
          <a:p>
            <a:endParaRPr lang="lt-LT" dirty="0"/>
          </a:p>
          <a:p>
            <a:r>
              <a:rPr lang="lt-LT" dirty="0"/>
              <a:t>Tada sukuriame žymeklio objektą. Šis objektas padeda mums vykdyti SQL komandas.</a:t>
            </a:r>
          </a:p>
          <a:p>
            <a:r>
              <a:rPr lang="lt-LT" dirty="0"/>
              <a:t>žymeklis = </a:t>
            </a:r>
            <a:r>
              <a:rPr lang="lt-LT" dirty="0" err="1"/>
              <a:t>conn.cursor</a:t>
            </a:r>
            <a:r>
              <a:rPr lang="lt-LT" dirty="0"/>
              <a:t>()</a:t>
            </a:r>
          </a:p>
          <a:p>
            <a:endParaRPr lang="lt-LT" dirty="0"/>
          </a:p>
          <a:p>
            <a:r>
              <a:rPr lang="lt-LT" dirty="0"/>
              <a:t>Dabar esame pasirengę įterpti duomenis į savo lentelę. Norėdami tai padaryti, naudosime teiginį SQL INSERT INTO. Teiginys INSERT INTO leidžia nurodyti lentelę, į kurią įterpiame, stulpelius, kuriuos pildome, ir įterpiamas reikšmes.</a:t>
            </a:r>
          </a:p>
          <a:p>
            <a:endParaRPr lang="lt-LT" dirty="0"/>
          </a:p>
          <a:p>
            <a:r>
              <a:rPr lang="lt-LT" dirty="0"/>
              <a:t>Tarkime, į savo „darbuotojų“ lentelę norime įterpti naują darbuotoją. Vertėms, kurias norime įterpti, naudosime vietos rezervavimo ženklus (?). Tai gera praktika, nes padeda išvengti SQL injekcijos atakų.</a:t>
            </a:r>
          </a:p>
          <a:p>
            <a:endParaRPr lang="lt-LT" dirty="0"/>
          </a:p>
          <a:p>
            <a:r>
              <a:rPr lang="lt-LT" dirty="0" err="1"/>
              <a:t>cursor.execute</a:t>
            </a:r>
            <a:r>
              <a:rPr lang="lt-LT" dirty="0"/>
              <a:t>("""</a:t>
            </a:r>
          </a:p>
          <a:p>
            <a:r>
              <a:rPr lang="lt-LT" dirty="0"/>
              <a:t>INSERT INTO darbuotojai (vardas, pavarde, atlyginimas)</a:t>
            </a:r>
          </a:p>
          <a:p>
            <a:r>
              <a:rPr lang="lt-LT" dirty="0"/>
              <a:t>VERTĖS (?, ?,?)</a:t>
            </a:r>
          </a:p>
          <a:p>
            <a:r>
              <a:rPr lang="lt-LT" dirty="0"/>
              <a:t>"", (</a:t>
            </a:r>
            <a:r>
              <a:rPr lang="lt-LT" dirty="0" err="1"/>
              <a:t>naujasvardas</a:t>
            </a:r>
            <a:r>
              <a:rPr lang="lt-LT" dirty="0"/>
              <a:t>, </a:t>
            </a:r>
            <a:r>
              <a:rPr lang="lt-LT" dirty="0" err="1"/>
              <a:t>naujapavarde</a:t>
            </a:r>
            <a:r>
              <a:rPr lang="lt-LT" dirty="0"/>
              <a:t>, </a:t>
            </a:r>
            <a:r>
              <a:rPr lang="lt-LT" dirty="0" err="1"/>
              <a:t>naujasatlyginimas</a:t>
            </a:r>
            <a:r>
              <a:rPr lang="lt-LT" dirty="0"/>
              <a:t>))</a:t>
            </a:r>
          </a:p>
          <a:p>
            <a:r>
              <a:rPr lang="lt-LT" dirty="0" err="1"/>
              <a:t>execute</a:t>
            </a:r>
            <a:r>
              <a:rPr lang="lt-LT" dirty="0"/>
              <a:t>() metodu pirmiausia pateikiame savo SQL komandą kaip eilutę, o tada pateikiame eilutę su reikšmėmis, kurias norime įterpti. </a:t>
            </a:r>
            <a:r>
              <a:rPr lang="lt-LT" dirty="0" err="1"/>
              <a:t>naujasvardas</a:t>
            </a:r>
            <a:r>
              <a:rPr lang="lt-LT" dirty="0"/>
              <a:t>, </a:t>
            </a:r>
            <a:r>
              <a:rPr lang="lt-LT" dirty="0" err="1"/>
              <a:t>naujapavarde</a:t>
            </a:r>
            <a:r>
              <a:rPr lang="lt-LT" dirty="0"/>
              <a:t> ir </a:t>
            </a:r>
            <a:r>
              <a:rPr lang="lt-LT" dirty="0" err="1"/>
              <a:t>naujasatlyginimas</a:t>
            </a:r>
            <a:r>
              <a:rPr lang="lt-LT" dirty="0"/>
              <a:t> yra naujos reikšmės, kurias norite įterpti į duomenų bazę. Būtinai pakeiskite juos tikrais duomenimis.</a:t>
            </a:r>
          </a:p>
          <a:p>
            <a:endParaRPr lang="lt-LT" dirty="0"/>
          </a:p>
          <a:p>
            <a:r>
              <a:rPr lang="lt-LT" dirty="0"/>
              <a:t>Įvykdžius INSERT INTO teiginį, nauji duomenys nebus visam laikui įrašyti į duomenų bazę, kol neįtrauksite operacijos. Norėdami įvykdyti operaciją, naudojame ryšio objekto </a:t>
            </a:r>
            <a:r>
              <a:rPr lang="lt-LT" dirty="0" err="1"/>
              <a:t>commit</a:t>
            </a:r>
            <a:r>
              <a:rPr lang="lt-LT" dirty="0"/>
              <a:t>() metodą.</a:t>
            </a:r>
          </a:p>
          <a:p>
            <a:r>
              <a:rPr lang="lt-LT" dirty="0" err="1"/>
              <a:t>conn.commit</a:t>
            </a:r>
            <a:r>
              <a:rPr lang="lt-LT" dirty="0"/>
              <a:t>()</a:t>
            </a:r>
          </a:p>
          <a:p>
            <a:endParaRPr lang="lt-LT" dirty="0"/>
          </a:p>
          <a:p>
            <a:r>
              <a:rPr lang="lt-LT" dirty="0"/>
              <a:t>Pabaigoje nepamirškite uždaryti ryšio.</a:t>
            </a:r>
          </a:p>
          <a:p>
            <a:r>
              <a:rPr lang="lt-LT" dirty="0" err="1"/>
              <a:t>conn.close</a:t>
            </a:r>
            <a:r>
              <a:rPr lang="lt-LT" dirty="0"/>
              <a:t> ()</a:t>
            </a:r>
          </a:p>
          <a:p>
            <a:endParaRPr lang="lt-LT" dirty="0"/>
          </a:p>
          <a:p>
            <a:r>
              <a:rPr lang="lt-LT" dirty="0"/>
              <a:t>Sveikiname! Ką tik į lentelę „darbuotojai“ įtraukėte naują duomenų eilutę. Dabar jūs žinote, kaip įterpti duomenis į duomenų bazės lentelę naudodami </a:t>
            </a:r>
            <a:r>
              <a:rPr lang="lt-LT" dirty="0" err="1"/>
              <a:t>Python</a:t>
            </a:r>
            <a:r>
              <a:rPr lang="lt-LT" dirty="0"/>
              <a:t> ir SQL. Svarbu suprasti, kad duomenų apdorojimas yra bet kurios programos, naudojančios duomenų bazes, pagrindas. Gebėjimas teisingai įterpti duomenis į duomenų bazės lentelę yra esminis bet kurio programuotojo įgūdis. Praktikuokite su skirtingais duomenų rinkiniais ir pabandykite į lenteles įterpti įvairių tipų duomenis. Laimingas kodavimas!</a:t>
            </a:r>
            <a:endParaRPr lang="en-LT" dirty="0"/>
          </a:p>
        </p:txBody>
      </p:sp>
      <p:sp>
        <p:nvSpPr>
          <p:cNvPr id="4" name="Slide Number Placeholder 3"/>
          <p:cNvSpPr>
            <a:spLocks noGrp="1"/>
          </p:cNvSpPr>
          <p:nvPr>
            <p:ph type="sldNum" sz="quarter" idx="5"/>
          </p:nvPr>
        </p:nvSpPr>
        <p:spPr/>
        <p:txBody>
          <a:bodyPr/>
          <a:lstStyle/>
          <a:p>
            <a:fld id="{F97F4E10-1821-904B-959A-8BEC67453BC3}" type="slidenum">
              <a:rPr lang="en-LT" smtClean="0"/>
              <a:t>7</a:t>
            </a:fld>
            <a:endParaRPr lang="en-LT"/>
          </a:p>
        </p:txBody>
      </p:sp>
    </p:spTree>
    <p:extLst>
      <p:ext uri="{BB962C8B-B14F-4D97-AF65-F5344CB8AC3E}">
        <p14:creationId xmlns:p14="http://schemas.microsoft.com/office/powerpoint/2010/main" val="1444239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Ankstesnėse sesijose išmokome sukurti lentelę ir į ją įterpti duomenis. Dabar pakalbėkime apie tai, kaip galime gauti arba pasirinkti duomenis iš mūsų lentelės. Tai žinoma kaip „SELECT“ operacija SQL.</a:t>
            </a:r>
          </a:p>
          <a:p>
            <a:endParaRPr lang="lt-LT" dirty="0"/>
          </a:p>
          <a:p>
            <a:r>
              <a:rPr lang="lt-LT" dirty="0"/>
              <a:t>Pirmasis SQL sakinys, kurį apimsime, yra SELECT * FROM lentelės pavadinimo sakinys. Ši komanda leidžia pasirinkti ir peržiūrėti visus duomenis iš lentelės.</a:t>
            </a:r>
          </a:p>
          <a:p>
            <a:endParaRPr lang="lt-LT" dirty="0"/>
          </a:p>
          <a:p>
            <a:r>
              <a:rPr lang="lt-LT" dirty="0"/>
              <a:t>Peržiūrėkime SELECT operacijos „</a:t>
            </a:r>
            <a:r>
              <a:rPr lang="lt-LT" dirty="0" err="1"/>
              <a:t>Python</a:t>
            </a:r>
            <a:r>
              <a:rPr lang="lt-LT" dirty="0"/>
              <a:t>“ vykdymo veiksmus:</a:t>
            </a:r>
          </a:p>
          <a:p>
            <a:endParaRPr lang="lt-LT" dirty="0"/>
          </a:p>
          <a:p>
            <a:r>
              <a:rPr lang="lt-LT" dirty="0"/>
              <a:t>Kaip visada, pradėkite importuodami sqlite3 modulį ir prisijunkite prie savo duomenų bazės:</a:t>
            </a:r>
          </a:p>
          <a:p>
            <a:r>
              <a:rPr lang="lt-LT" dirty="0" err="1"/>
              <a:t>Import</a:t>
            </a:r>
            <a:r>
              <a:rPr lang="lt-LT" dirty="0"/>
              <a:t> sqlite3</a:t>
            </a:r>
          </a:p>
          <a:p>
            <a:r>
              <a:rPr lang="lt-LT" dirty="0" err="1"/>
              <a:t>conn</a:t>
            </a:r>
            <a:r>
              <a:rPr lang="lt-LT" dirty="0"/>
              <a:t> = sqlite3.connect('</a:t>
            </a:r>
            <a:r>
              <a:rPr lang="lt-LT" dirty="0" err="1"/>
              <a:t>mydatabase.db</a:t>
            </a:r>
            <a:r>
              <a:rPr lang="lt-LT" dirty="0"/>
              <a:t>‘)</a:t>
            </a:r>
          </a:p>
          <a:p>
            <a:endParaRPr lang="lt-LT" dirty="0"/>
          </a:p>
          <a:p>
            <a:r>
              <a:rPr lang="lt-LT" dirty="0"/>
              <a:t>Tada sukurkite žymeklio objektą:</a:t>
            </a:r>
          </a:p>
          <a:p>
            <a:r>
              <a:rPr lang="lt-LT" dirty="0"/>
              <a:t>žymeklis = </a:t>
            </a:r>
            <a:r>
              <a:rPr lang="lt-LT" dirty="0" err="1"/>
              <a:t>conn.cursor</a:t>
            </a:r>
            <a:r>
              <a:rPr lang="lt-LT" dirty="0"/>
              <a:t>()</a:t>
            </a:r>
          </a:p>
          <a:p>
            <a:endParaRPr lang="lt-LT" dirty="0"/>
          </a:p>
          <a:p>
            <a:r>
              <a:rPr lang="lt-LT" dirty="0"/>
              <a:t>Dabar naudokite SELECT * FROM darbuotojai SQL sakinį, kad pasirinktume visus duomenis iš mūsų „darbuotojai“ lentelės:</a:t>
            </a:r>
          </a:p>
          <a:p>
            <a:r>
              <a:rPr lang="lt-LT" dirty="0" err="1"/>
              <a:t>cursor.execute</a:t>
            </a:r>
            <a:r>
              <a:rPr lang="lt-LT" dirty="0"/>
              <a:t>("SELECT * FROM darbuotojai")</a:t>
            </a:r>
          </a:p>
          <a:p>
            <a:endParaRPr lang="lt-LT" dirty="0"/>
          </a:p>
          <a:p>
            <a:r>
              <a:rPr lang="lt-LT" dirty="0"/>
              <a:t>Vykdymo metodas grąžins žymeklio objektą, kurį galime pakartoti, kad gautume rezultatus:</a:t>
            </a:r>
          </a:p>
          <a:p>
            <a:r>
              <a:rPr lang="lt-LT" dirty="0" err="1"/>
              <a:t>rows</a:t>
            </a:r>
            <a:r>
              <a:rPr lang="lt-LT" dirty="0"/>
              <a:t> = </a:t>
            </a:r>
            <a:r>
              <a:rPr lang="lt-LT" dirty="0" err="1"/>
              <a:t>cursor.fetchall</a:t>
            </a:r>
            <a:r>
              <a:rPr lang="lt-LT" dirty="0"/>
              <a:t>()</a:t>
            </a:r>
          </a:p>
          <a:p>
            <a:r>
              <a:rPr lang="lt-LT" dirty="0" err="1"/>
              <a:t>for</a:t>
            </a:r>
            <a:r>
              <a:rPr lang="lt-LT" dirty="0"/>
              <a:t> </a:t>
            </a:r>
            <a:r>
              <a:rPr lang="lt-LT" dirty="0" err="1"/>
              <a:t>row</a:t>
            </a:r>
            <a:r>
              <a:rPr lang="lt-LT" dirty="0"/>
              <a:t> </a:t>
            </a:r>
            <a:r>
              <a:rPr lang="lt-LT" dirty="0" err="1"/>
              <a:t>in</a:t>
            </a:r>
            <a:r>
              <a:rPr lang="lt-LT" dirty="0"/>
              <a:t> </a:t>
            </a:r>
            <a:r>
              <a:rPr lang="lt-LT" dirty="0" err="1"/>
              <a:t>rows</a:t>
            </a:r>
            <a:r>
              <a:rPr lang="lt-LT" dirty="0"/>
              <a:t>:</a:t>
            </a:r>
          </a:p>
          <a:p>
            <a:r>
              <a:rPr lang="lt-LT" dirty="0"/>
              <a:t>    </a:t>
            </a:r>
            <a:r>
              <a:rPr lang="lt-LT" dirty="0" err="1"/>
              <a:t>print</a:t>
            </a:r>
            <a:r>
              <a:rPr lang="lt-LT" dirty="0"/>
              <a:t>(</a:t>
            </a:r>
            <a:r>
              <a:rPr lang="lt-LT" dirty="0" err="1"/>
              <a:t>row</a:t>
            </a:r>
            <a:r>
              <a:rPr lang="lt-LT" dirty="0"/>
              <a:t>)</a:t>
            </a:r>
          </a:p>
          <a:p>
            <a:endParaRPr lang="lt-LT" dirty="0"/>
          </a:p>
          <a:p>
            <a:r>
              <a:rPr lang="lt-LT" dirty="0"/>
              <a:t>Čia metodas </a:t>
            </a:r>
            <a:r>
              <a:rPr lang="lt-LT" dirty="0" err="1"/>
              <a:t>fetchall</a:t>
            </a:r>
            <a:r>
              <a:rPr lang="lt-LT" dirty="0"/>
              <a:t>() nuskaito visas eilutes kaip eilučių sąrašą, o tada galime peržiūrėti šį sąrašą, kad išspausdintume kiekvieną eilutę.</a:t>
            </a:r>
          </a:p>
          <a:p>
            <a:endParaRPr lang="lt-LT" dirty="0"/>
          </a:p>
          <a:p>
            <a:r>
              <a:rPr lang="lt-LT" dirty="0"/>
              <a:t>O kas, jei norime gauti konkrečius duomenis pagal tam tikras sąlygas? Tam savo SQL sakinyje naudojame sąlygą WHERE.</a:t>
            </a:r>
          </a:p>
          <a:p>
            <a:endParaRPr lang="lt-LT" dirty="0"/>
          </a:p>
          <a:p>
            <a:r>
              <a:rPr lang="lt-LT" dirty="0"/>
              <a:t>Komanda SELECT * FROM darbuotojai WHERE pavarde = </a:t>
            </a:r>
            <a:r>
              <a:rPr lang="lt-LT" dirty="0" err="1"/>
              <a:t>ieskomapavarde</a:t>
            </a:r>
            <a:r>
              <a:rPr lang="lt-LT" dirty="0"/>
              <a:t> leidžia iš mūsų „darbuotojai“ lentelės pasirinkti tik tas eilutes, kuriose pavardė (pavarde) sutampa su mūsų ieškomu vardu (</a:t>
            </a:r>
            <a:r>
              <a:rPr lang="lt-LT" dirty="0" err="1"/>
              <a:t>ieskomapavarde</a:t>
            </a:r>
            <a:r>
              <a:rPr lang="lt-LT" dirty="0"/>
              <a:t>).</a:t>
            </a:r>
          </a:p>
          <a:p>
            <a:endParaRPr lang="lt-LT" dirty="0"/>
          </a:p>
          <a:p>
            <a:r>
              <a:rPr lang="lt-LT" dirty="0" err="1"/>
              <a:t>Python'e</a:t>
            </a:r>
            <a:r>
              <a:rPr lang="lt-LT" dirty="0"/>
              <a:t> tai atrodo taip:</a:t>
            </a:r>
          </a:p>
          <a:p>
            <a:r>
              <a:rPr lang="lt-LT" dirty="0" err="1"/>
              <a:t>cursor.execute</a:t>
            </a:r>
            <a:r>
              <a:rPr lang="lt-LT" dirty="0"/>
              <a:t>("SELECT * FROM darbuotojai WHERE pavarde = ?", (</a:t>
            </a:r>
            <a:r>
              <a:rPr lang="lt-LT" dirty="0" err="1"/>
              <a:t>ieskomapavarde</a:t>
            </a:r>
            <a:r>
              <a:rPr lang="lt-LT" dirty="0"/>
              <a:t>,))</a:t>
            </a:r>
          </a:p>
          <a:p>
            <a:endParaRPr lang="lt-LT" dirty="0"/>
          </a:p>
          <a:p>
            <a:r>
              <a:rPr lang="lt-LT" dirty="0"/>
              <a:t>Vėlgi, mes naudojame ? vietos rezervavimo priemonė, skirta užkirsti kelią SQL injekcijos atakoms. </a:t>
            </a:r>
            <a:r>
              <a:rPr lang="lt-LT" dirty="0" err="1"/>
              <a:t>Ieskomapavarde</a:t>
            </a:r>
            <a:r>
              <a:rPr lang="lt-LT" dirty="0"/>
              <a:t> reikėtų pakeisti pavarde, kurios ieškote.</a:t>
            </a:r>
          </a:p>
          <a:p>
            <a:endParaRPr lang="lt-LT" dirty="0"/>
          </a:p>
          <a:p>
            <a:r>
              <a:rPr lang="lt-LT" dirty="0"/>
              <a:t>Kaip ir anksčiau, mes naudojame </a:t>
            </a:r>
            <a:r>
              <a:rPr lang="lt-LT" dirty="0" err="1"/>
              <a:t>fetchall</a:t>
            </a:r>
            <a:r>
              <a:rPr lang="lt-LT" dirty="0"/>
              <a:t>() metodą, kad gautume visas atitinkančias eilutes, o tada peržiūrime šį sąrašą, kad išspausdintume kiekvieną eilutę:</a:t>
            </a:r>
          </a:p>
          <a:p>
            <a:r>
              <a:rPr lang="lt-LT" dirty="0" err="1"/>
              <a:t>rows</a:t>
            </a:r>
            <a:r>
              <a:rPr lang="lt-LT" dirty="0"/>
              <a:t> = </a:t>
            </a:r>
            <a:r>
              <a:rPr lang="lt-LT" dirty="0" err="1"/>
              <a:t>cursor.fetchall</a:t>
            </a:r>
            <a:r>
              <a:rPr lang="lt-LT" dirty="0"/>
              <a:t>()</a:t>
            </a:r>
          </a:p>
          <a:p>
            <a:r>
              <a:rPr lang="lt-LT" dirty="0" err="1"/>
              <a:t>for</a:t>
            </a:r>
            <a:r>
              <a:rPr lang="lt-LT" dirty="0"/>
              <a:t> </a:t>
            </a:r>
            <a:r>
              <a:rPr lang="lt-LT" dirty="0" err="1"/>
              <a:t>row</a:t>
            </a:r>
            <a:r>
              <a:rPr lang="lt-LT" dirty="0"/>
              <a:t> </a:t>
            </a:r>
            <a:r>
              <a:rPr lang="lt-LT" dirty="0" err="1"/>
              <a:t>in</a:t>
            </a:r>
            <a:r>
              <a:rPr lang="lt-LT" dirty="0"/>
              <a:t> </a:t>
            </a:r>
            <a:r>
              <a:rPr lang="lt-LT" dirty="0" err="1"/>
              <a:t>rows</a:t>
            </a:r>
            <a:r>
              <a:rPr lang="lt-LT" dirty="0"/>
              <a:t>:</a:t>
            </a:r>
          </a:p>
          <a:p>
            <a:r>
              <a:rPr lang="lt-LT" dirty="0"/>
              <a:t>    </a:t>
            </a:r>
            <a:r>
              <a:rPr lang="lt-LT" dirty="0" err="1"/>
              <a:t>print</a:t>
            </a:r>
            <a:r>
              <a:rPr lang="lt-LT" dirty="0"/>
              <a:t>(</a:t>
            </a:r>
            <a:r>
              <a:rPr lang="lt-LT" dirty="0" err="1"/>
              <a:t>row</a:t>
            </a:r>
            <a:r>
              <a:rPr lang="lt-LT" dirty="0"/>
              <a:t>)</a:t>
            </a:r>
          </a:p>
          <a:p>
            <a:endParaRPr lang="lt-LT" dirty="0"/>
          </a:p>
          <a:p>
            <a:r>
              <a:rPr lang="lt-LT" dirty="0"/>
              <a:t>Galiausiai nepamirškite uždaryti ryšio, kai baigsite:</a:t>
            </a:r>
          </a:p>
          <a:p>
            <a:r>
              <a:rPr lang="lt-LT" dirty="0" err="1"/>
              <a:t>conn.close</a:t>
            </a:r>
            <a:r>
              <a:rPr lang="lt-LT" dirty="0"/>
              <a:t> ()</a:t>
            </a:r>
          </a:p>
          <a:p>
            <a:endParaRPr lang="lt-LT" dirty="0"/>
          </a:p>
          <a:p>
            <a:r>
              <a:rPr lang="lt-LT" dirty="0"/>
              <a:t>Štai jūs tai turite! Ką tik išmokote gauti visus duomenis ir konkrečius duomenis iš lentelės duomenų bazėje naudojant </a:t>
            </a:r>
            <a:r>
              <a:rPr lang="lt-LT" dirty="0" err="1"/>
              <a:t>Python</a:t>
            </a:r>
            <a:r>
              <a:rPr lang="lt-LT" dirty="0"/>
              <a:t> ir SQL. Norint efektyviai dirbti su duomenų bazėmis, labai svarbu suprasti komandą SELECT ir įvairias jos formas. Taigi toliau praktikuokite su skirtingais duomenų rinkiniais ir pabandykite pasirinkti duomenis pagal įvairias sąlygas. Tęskite gerą darbą ir sėkmingo kodavimo!</a:t>
            </a:r>
            <a:endParaRPr lang="en-LT" dirty="0"/>
          </a:p>
        </p:txBody>
      </p:sp>
      <p:sp>
        <p:nvSpPr>
          <p:cNvPr id="4" name="Slide Number Placeholder 3"/>
          <p:cNvSpPr>
            <a:spLocks noGrp="1"/>
          </p:cNvSpPr>
          <p:nvPr>
            <p:ph type="sldNum" sz="quarter" idx="5"/>
          </p:nvPr>
        </p:nvSpPr>
        <p:spPr/>
        <p:txBody>
          <a:bodyPr/>
          <a:lstStyle/>
          <a:p>
            <a:fld id="{F97F4E10-1821-904B-959A-8BEC67453BC3}" type="slidenum">
              <a:rPr lang="en-LT" smtClean="0"/>
              <a:t>8</a:t>
            </a:fld>
            <a:endParaRPr lang="en-LT"/>
          </a:p>
        </p:txBody>
      </p:sp>
    </p:spTree>
    <p:extLst>
      <p:ext uri="{BB962C8B-B14F-4D97-AF65-F5344CB8AC3E}">
        <p14:creationId xmlns:p14="http://schemas.microsoft.com/office/powerpoint/2010/main" val="172841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Išmokę sukurti lentelę, į ją įterpti duomenis ir iš jos gauti duomenis, pažiūrėkime, kaip iš lentelės ištrinti konkrečias eilutes. Operacija ištrinti duomenis iš lentelės duomenų bazėje yra žinoma kaip "DELETE" operacija SQL.</a:t>
            </a:r>
          </a:p>
          <a:p>
            <a:endParaRPr lang="lt-LT" dirty="0"/>
          </a:p>
          <a:p>
            <a:r>
              <a:rPr lang="lt-LT" dirty="0"/>
              <a:t>SQL komanda, skirta ištrinti eilutes iš lentelės, yra DELETE FROM sakinys. Turėtumėte būti atsargūs naudodami šią komandą, nes ji gali visam laikui pašalinti duomenis iš lentelės.</a:t>
            </a:r>
          </a:p>
          <a:p>
            <a:endParaRPr lang="lt-LT" dirty="0"/>
          </a:p>
          <a:p>
            <a:r>
              <a:rPr lang="lt-LT" dirty="0"/>
              <a:t>Atlikime veiksmus, kaip atlikti DELETE operaciją </a:t>
            </a:r>
            <a:r>
              <a:rPr lang="lt-LT" dirty="0" err="1"/>
              <a:t>Python</a:t>
            </a:r>
            <a:r>
              <a:rPr lang="lt-LT" dirty="0"/>
              <a:t>:</a:t>
            </a:r>
          </a:p>
          <a:p>
            <a:endParaRPr lang="lt-LT" dirty="0"/>
          </a:p>
          <a:p>
            <a:r>
              <a:rPr lang="lt-LT" dirty="0"/>
              <a:t>Kaip ir anksčiau, pradėkite importuodami sqlite3 modulį ir prisijunkite prie savo duomenų bazės:</a:t>
            </a:r>
          </a:p>
          <a:p>
            <a:r>
              <a:rPr lang="lt-LT" dirty="0"/>
              <a:t>importuoti sqlite3</a:t>
            </a:r>
          </a:p>
          <a:p>
            <a:r>
              <a:rPr lang="lt-LT" dirty="0" err="1"/>
              <a:t>conn</a:t>
            </a:r>
            <a:r>
              <a:rPr lang="lt-LT" dirty="0"/>
              <a:t> = sqlite3.connect('</a:t>
            </a:r>
            <a:r>
              <a:rPr lang="lt-LT" dirty="0" err="1"/>
              <a:t>mydatabase.db</a:t>
            </a:r>
            <a:r>
              <a:rPr lang="lt-LT" dirty="0"/>
              <a:t>‘)</a:t>
            </a:r>
          </a:p>
          <a:p>
            <a:endParaRPr lang="lt-LT" dirty="0"/>
          </a:p>
          <a:p>
            <a:r>
              <a:rPr lang="lt-LT" dirty="0"/>
              <a:t>Tada sukurkite žymeklio objektą:</a:t>
            </a:r>
          </a:p>
          <a:p>
            <a:endParaRPr lang="lt-LT" dirty="0"/>
          </a:p>
          <a:p>
            <a:r>
              <a:rPr lang="lt-LT" dirty="0" err="1"/>
              <a:t>cursor</a:t>
            </a:r>
            <a:r>
              <a:rPr lang="lt-LT" dirty="0"/>
              <a:t> = </a:t>
            </a:r>
            <a:r>
              <a:rPr lang="lt-LT" dirty="0" err="1"/>
              <a:t>conn.cursor</a:t>
            </a:r>
            <a:r>
              <a:rPr lang="lt-LT" dirty="0"/>
              <a:t>()</a:t>
            </a:r>
          </a:p>
          <a:p>
            <a:r>
              <a:rPr lang="lt-LT" dirty="0"/>
              <a:t>Dabar naudokite SQL sakinį DELETE FROM darbuotojai WHERE vardas = </a:t>
            </a:r>
            <a:r>
              <a:rPr lang="lt-LT" dirty="0" err="1"/>
              <a:t>ieskomasvardas</a:t>
            </a:r>
            <a:r>
              <a:rPr lang="lt-LT" dirty="0"/>
              <a:t> AND pavarde = </a:t>
            </a:r>
            <a:r>
              <a:rPr lang="lt-LT" dirty="0" err="1"/>
              <a:t>ieskomapavarde</a:t>
            </a:r>
            <a:r>
              <a:rPr lang="lt-LT" dirty="0"/>
              <a:t>, kad ištrintume konkrečią eilutę iš mūsų lentelės "darbuotojai". Ši komanda ištrina eilutę, kurioje vardas (vardas) ir pavardė (pavarde) atitinka mūsų ieškomus.</a:t>
            </a:r>
          </a:p>
          <a:p>
            <a:endParaRPr lang="lt-LT" dirty="0"/>
          </a:p>
          <a:p>
            <a:r>
              <a:rPr lang="lt-LT" dirty="0" err="1"/>
              <a:t>Python</a:t>
            </a:r>
            <a:r>
              <a:rPr lang="lt-LT" dirty="0"/>
              <a:t> tai galima padaryti taip:</a:t>
            </a:r>
          </a:p>
          <a:p>
            <a:r>
              <a:rPr lang="lt-LT" dirty="0" err="1"/>
              <a:t>cursor.execute</a:t>
            </a:r>
            <a:r>
              <a:rPr lang="lt-LT" dirty="0"/>
              <a:t>("DELETE FROM darbuotojai WHERE vardas = ? AND pavarde = ?", (</a:t>
            </a:r>
            <a:r>
              <a:rPr lang="lt-LT" dirty="0" err="1"/>
              <a:t>ieskomasvardas</a:t>
            </a:r>
            <a:r>
              <a:rPr lang="lt-LT" dirty="0"/>
              <a:t>, </a:t>
            </a:r>
            <a:r>
              <a:rPr lang="lt-LT" dirty="0" err="1"/>
              <a:t>ieskomapavarde</a:t>
            </a:r>
            <a:r>
              <a:rPr lang="lt-LT" dirty="0"/>
              <a:t>))</a:t>
            </a:r>
          </a:p>
          <a:p>
            <a:r>
              <a:rPr lang="lt-LT" dirty="0"/>
              <a:t>Mes naudojame ? vietos rezervavimo priemonė, skirta užkirsti kelią SQL injekcijos atakoms. </a:t>
            </a:r>
            <a:r>
              <a:rPr lang="lt-LT" dirty="0" err="1"/>
              <a:t>ieskomasvardas</a:t>
            </a:r>
            <a:r>
              <a:rPr lang="lt-LT" dirty="0"/>
              <a:t> ir </a:t>
            </a:r>
            <a:r>
              <a:rPr lang="lt-LT" dirty="0" err="1"/>
              <a:t>ieskomapavarde</a:t>
            </a:r>
            <a:r>
              <a:rPr lang="lt-LT" dirty="0"/>
              <a:t> reikia pakeisti darbuotojo, kurį norite ištrinti, vardu ir pavarde.</a:t>
            </a:r>
          </a:p>
          <a:p>
            <a:endParaRPr lang="lt-LT" dirty="0"/>
          </a:p>
          <a:p>
            <a:r>
              <a:rPr lang="lt-LT" dirty="0"/>
              <a:t>Įvykdę DELETE FROM sakinį, turite atlikti operaciją, kad pakeitimai būtų visam laikui išsaugoti duomenų bazėje. Norėdami tai padaryti, naudojame ryšio objekto </a:t>
            </a:r>
            <a:r>
              <a:rPr lang="lt-LT" dirty="0" err="1"/>
              <a:t>commit</a:t>
            </a:r>
            <a:r>
              <a:rPr lang="lt-LT" dirty="0"/>
              <a:t>() metodą:</a:t>
            </a:r>
          </a:p>
          <a:p>
            <a:r>
              <a:rPr lang="lt-LT" dirty="0" err="1"/>
              <a:t>conn.commit</a:t>
            </a:r>
            <a:r>
              <a:rPr lang="lt-LT" dirty="0"/>
              <a:t>()</a:t>
            </a:r>
          </a:p>
          <a:p>
            <a:endParaRPr lang="lt-LT" dirty="0"/>
          </a:p>
          <a:p>
            <a:r>
              <a:rPr lang="lt-LT" dirty="0"/>
              <a:t>Ir galiausiai nepamirškite uždaryti ryšio:</a:t>
            </a:r>
          </a:p>
          <a:p>
            <a:r>
              <a:rPr lang="lt-LT" dirty="0" err="1"/>
              <a:t>conn.close</a:t>
            </a:r>
            <a:r>
              <a:rPr lang="lt-LT" dirty="0"/>
              <a:t> ()</a:t>
            </a:r>
          </a:p>
          <a:p>
            <a:endParaRPr lang="lt-LT" dirty="0"/>
          </a:p>
          <a:p>
            <a:r>
              <a:rPr lang="lt-LT" dirty="0"/>
              <a:t>Sveikiname! Dabar sužinojote, kaip ištrinti konkrečias eilutes iš lentelės duomenų bazėje naudojant </a:t>
            </a:r>
            <a:r>
              <a:rPr lang="lt-LT" dirty="0" err="1"/>
              <a:t>Python</a:t>
            </a:r>
            <a:r>
              <a:rPr lang="lt-LT" dirty="0"/>
              <a:t> ir SQL. Atminkite, kad DELETE komanda yra galinga operacija, todėl naudokite ją atsargiai. Visada įsitikinkite, kad ištrinate tinkamus duomenis, pirmiausia atlikdami SELECT operaciją, kad patvirtintumėte, kurios eilutės bus ištrintos. Kaip ir visa kita, praktika leis jums patogiau atlikti šias operacijas, todėl tęskite ir laimingo kodavimo!</a:t>
            </a:r>
            <a:endParaRPr lang="en-LT" dirty="0"/>
          </a:p>
        </p:txBody>
      </p:sp>
      <p:sp>
        <p:nvSpPr>
          <p:cNvPr id="4" name="Slide Number Placeholder 3"/>
          <p:cNvSpPr>
            <a:spLocks noGrp="1"/>
          </p:cNvSpPr>
          <p:nvPr>
            <p:ph type="sldNum" sz="quarter" idx="5"/>
          </p:nvPr>
        </p:nvSpPr>
        <p:spPr/>
        <p:txBody>
          <a:bodyPr/>
          <a:lstStyle/>
          <a:p>
            <a:fld id="{F97F4E10-1821-904B-959A-8BEC67453BC3}" type="slidenum">
              <a:rPr lang="en-LT" smtClean="0"/>
              <a:t>9</a:t>
            </a:fld>
            <a:endParaRPr lang="en-LT"/>
          </a:p>
        </p:txBody>
      </p:sp>
    </p:spTree>
    <p:extLst>
      <p:ext uri="{BB962C8B-B14F-4D97-AF65-F5344CB8AC3E}">
        <p14:creationId xmlns:p14="http://schemas.microsoft.com/office/powerpoint/2010/main" val="1471148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08"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0"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2"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13"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5"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7"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18"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19"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1"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2"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3"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7"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9"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0"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2"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3"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4"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5"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7"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8"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9"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0"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1"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2"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71"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73"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7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8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84"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5"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6"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88"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9"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0"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2"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3"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8"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00"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1"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2"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3"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4"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5"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1" name="Group 1"/>
          <p:cNvGrpSpPr/>
          <p:nvPr/>
        </p:nvGrpSpPr>
        <p:grpSpPr>
          <a:xfrm>
            <a:off x="11078640" y="458640"/>
            <a:ext cx="632520" cy="680400"/>
            <a:chOff x="11078640" y="458640"/>
            <a:chExt cx="632520" cy="680400"/>
          </a:xfrm>
        </p:grpSpPr>
        <p:sp>
          <p:nvSpPr>
            <p:cNvPr id="1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 name="PlaceHolder 6"/>
          <p:cNvSpPr>
            <a:spLocks noGrp="1"/>
          </p:cNvSpPr>
          <p:nvPr>
            <p:ph type="title"/>
          </p:nvPr>
        </p:nvSpPr>
        <p:spPr>
          <a:xfrm>
            <a:off x="3273120" y="2618280"/>
            <a:ext cx="7049880" cy="2387160"/>
          </a:xfrm>
          <a:prstGeom prst="rect">
            <a:avLst/>
          </a:prstGeom>
        </p:spPr>
        <p:txBody>
          <a:bodyPr lIns="45720" tIns="45000" rIns="45720" bIns="45000">
            <a:noAutofit/>
          </a:bodyPr>
          <a:lstStyle/>
          <a:p>
            <a:pPr>
              <a:lnSpc>
                <a:spcPct val="90000"/>
              </a:lnSpc>
            </a:pPr>
            <a:r>
              <a:rPr lang="lt-LT" sz="6000" b="1" strike="noStrike" spc="-1">
                <a:solidFill>
                  <a:srgbClr val="000000"/>
                </a:solidFill>
                <a:latin typeface="Arial"/>
                <a:ea typeface="Arial"/>
              </a:rPr>
              <a:t>Title Text</a:t>
            </a:r>
            <a:endParaRPr lang="lt-LT" sz="6000" b="0" strike="noStrike" spc="-1">
              <a:solidFill>
                <a:srgbClr val="000000"/>
              </a:solidFill>
              <a:latin typeface="Arial"/>
            </a:endParaRPr>
          </a:p>
        </p:txBody>
      </p:sp>
      <p:sp>
        <p:nvSpPr>
          <p:cNvPr id="6" name="PlaceHolder 7"/>
          <p:cNvSpPr>
            <a:spLocks noGrp="1"/>
          </p:cNvSpPr>
          <p:nvPr>
            <p:ph type="body"/>
          </p:nvPr>
        </p:nvSpPr>
        <p:spPr>
          <a:xfrm>
            <a:off x="3273120" y="5930280"/>
            <a:ext cx="7049880" cy="9273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CLICK TO EDIT MASTER SUBTITLE STYLE</a:t>
            </a: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p:txBody>
      </p:sp>
      <p:pic>
        <p:nvPicPr>
          <p:cNvPr id="7" name="Graphic 7"/>
          <p:cNvPicPr/>
          <p:nvPr/>
        </p:nvPicPr>
        <p:blipFill>
          <a:blip r:embed="rId14"/>
          <a:stretch/>
        </p:blipFill>
        <p:spPr>
          <a:xfrm>
            <a:off x="475200" y="458640"/>
            <a:ext cx="2333880" cy="682560"/>
          </a:xfrm>
          <a:prstGeom prst="rect">
            <a:avLst/>
          </a:prstGeom>
          <a:ln w="12600">
            <a:noFill/>
          </a:ln>
        </p:spPr>
      </p:pic>
      <p:sp>
        <p:nvSpPr>
          <p:cNvPr id="8" name="PlaceHolder 8"/>
          <p:cNvSpPr>
            <a:spLocks noGrp="1"/>
          </p:cNvSpPr>
          <p:nvPr>
            <p:ph type="body"/>
          </p:nvPr>
        </p:nvSpPr>
        <p:spPr>
          <a:xfrm>
            <a:off x="474840" y="2619000"/>
            <a:ext cx="2333880" cy="2387160"/>
          </a:xfrm>
          <a:prstGeom prst="rect">
            <a:avLst/>
          </a:prstGeom>
        </p:spPr>
        <p:txBody>
          <a:bodyPr lIns="45720" tIns="45000" rIns="45720" bIns="45000">
            <a:noAutofit/>
          </a:bodyPr>
          <a:lstStyle/>
          <a:p>
            <a:pPr marL="432000" indent="-324000">
              <a:spcBef>
                <a:spcPts val="1417"/>
              </a:spcBef>
              <a:buClr>
                <a:srgbClr val="000000"/>
              </a:buClr>
              <a:buSzPct val="45000"/>
              <a:buFont typeface="Wingdings" charset="2"/>
              <a:buChar char=""/>
            </a:pPr>
            <a:r>
              <a:rPr lang="lt-LT" sz="1600" b="1" strike="noStrike" spc="-1">
                <a:solidFill>
                  <a:srgbClr val="000000"/>
                </a:solidFill>
                <a:latin typeface="Arial"/>
                <a:ea typeface="Arial"/>
              </a:rPr>
              <a:t>Mokytojo</a:t>
            </a:r>
            <a:endParaRPr lang="lt-LT" sz="1600" b="0" strike="noStrike" spc="-1">
              <a:solidFill>
                <a:srgbClr val="000000"/>
              </a:solidFill>
              <a:latin typeface="Arial"/>
            </a:endParaRPr>
          </a:p>
          <a:p>
            <a:pPr>
              <a:lnSpc>
                <a:spcPct val="90000"/>
              </a:lnSpc>
              <a:spcBef>
                <a:spcPts val="1001"/>
              </a:spcBef>
            </a:pPr>
            <a:r>
              <a:rPr lang="lt-LT" sz="1600" b="1" strike="noStrike" spc="-1">
                <a:solidFill>
                  <a:srgbClr val="000000"/>
                </a:solidFill>
                <a:latin typeface="Arial"/>
                <a:ea typeface="Arial"/>
              </a:rPr>
              <a:t>Vardas Pavardė</a:t>
            </a:r>
            <a:endParaRPr lang="lt-LT" sz="1600" b="0" strike="noStrike" spc="-1">
              <a:solidFill>
                <a:srgbClr val="000000"/>
              </a:solidFill>
              <a:latin typeface="Arial"/>
            </a:endParaRPr>
          </a:p>
        </p:txBody>
      </p:sp>
      <p:sp>
        <p:nvSpPr>
          <p:cNvPr id="9" name="PlaceHolder 9"/>
          <p:cNvSpPr>
            <a:spLocks noGrp="1"/>
          </p:cNvSpPr>
          <p:nvPr>
            <p:ph type="body"/>
          </p:nvPr>
        </p:nvSpPr>
        <p:spPr>
          <a:xfrm>
            <a:off x="10323360" y="458640"/>
            <a:ext cx="1377720" cy="137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0" name="PlaceHolder 10"/>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56ECA7A0-1BCD-4A27-959F-51B19EDCBFB9}"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7" name="Group 1"/>
          <p:cNvGrpSpPr/>
          <p:nvPr/>
        </p:nvGrpSpPr>
        <p:grpSpPr>
          <a:xfrm>
            <a:off x="11078640" y="458640"/>
            <a:ext cx="632520" cy="680400"/>
            <a:chOff x="11078640" y="458640"/>
            <a:chExt cx="632520" cy="680400"/>
          </a:xfrm>
        </p:grpSpPr>
        <p:sp>
          <p:nvSpPr>
            <p:cNvPr id="4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53" name="PlaceHolder 7"/>
          <p:cNvSpPr>
            <a:spLocks noGrp="1"/>
          </p:cNvSpPr>
          <p:nvPr>
            <p:ph type="title"/>
          </p:nvPr>
        </p:nvSpPr>
        <p:spPr>
          <a:xfrm>
            <a:off x="48024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54" name="PlaceHolder 8"/>
          <p:cNvSpPr>
            <a:spLocks noGrp="1"/>
          </p:cNvSpPr>
          <p:nvPr>
            <p:ph type="body"/>
          </p:nvPr>
        </p:nvSpPr>
        <p:spPr>
          <a:xfrm>
            <a:off x="139860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5" name="PlaceHolder 9"/>
          <p:cNvSpPr>
            <a:spLocks noGrp="1"/>
          </p:cNvSpPr>
          <p:nvPr>
            <p:ph type="body"/>
          </p:nvPr>
        </p:nvSpPr>
        <p:spPr>
          <a:xfrm>
            <a:off x="139860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6" name="PlaceHolder 10"/>
          <p:cNvSpPr>
            <a:spLocks noGrp="1"/>
          </p:cNvSpPr>
          <p:nvPr>
            <p:ph type="body"/>
          </p:nvPr>
        </p:nvSpPr>
        <p:spPr>
          <a:xfrm>
            <a:off x="139860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7" name="PlaceHolder 11"/>
          <p:cNvSpPr>
            <a:spLocks noGrp="1"/>
          </p:cNvSpPr>
          <p:nvPr>
            <p:ph type="body"/>
          </p:nvPr>
        </p:nvSpPr>
        <p:spPr>
          <a:xfrm>
            <a:off x="747648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8" name="PlaceHolder 12"/>
          <p:cNvSpPr>
            <a:spLocks noGrp="1"/>
          </p:cNvSpPr>
          <p:nvPr>
            <p:ph type="body"/>
          </p:nvPr>
        </p:nvSpPr>
        <p:spPr>
          <a:xfrm>
            <a:off x="747648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9" name="PlaceHolder 13"/>
          <p:cNvSpPr>
            <a:spLocks noGrp="1"/>
          </p:cNvSpPr>
          <p:nvPr>
            <p:ph type="body"/>
          </p:nvPr>
        </p:nvSpPr>
        <p:spPr>
          <a:xfrm>
            <a:off x="747648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60" name="PlaceHolder 14"/>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B5539112-6BAD-4232-A37C-E60871B1261B}"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97" name="Group 1"/>
          <p:cNvGrpSpPr/>
          <p:nvPr/>
        </p:nvGrpSpPr>
        <p:grpSpPr>
          <a:xfrm>
            <a:off x="11078640" y="458640"/>
            <a:ext cx="632520" cy="680400"/>
            <a:chOff x="11078640" y="458640"/>
            <a:chExt cx="632520" cy="680400"/>
          </a:xfrm>
        </p:grpSpPr>
        <p:sp>
          <p:nvSpPr>
            <p:cNvPr id="9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2" name="PlaceHolder 6"/>
          <p:cNvSpPr>
            <a:spLocks noGrp="1"/>
          </p:cNvSpPr>
          <p:nvPr>
            <p:ph type="title"/>
          </p:nvPr>
        </p:nvSpPr>
        <p:spPr>
          <a:xfrm>
            <a:off x="480240" y="1371600"/>
            <a:ext cx="5615280" cy="4100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 omnis sed ut perspiciatis?</a:t>
            </a:r>
            <a:endParaRPr lang="lt-LT" sz="3000" b="0" strike="noStrike" spc="-1">
              <a:solidFill>
                <a:srgbClr val="000000"/>
              </a:solidFill>
              <a:latin typeface="Arial"/>
            </a:endParaRPr>
          </a:p>
        </p:txBody>
      </p:sp>
      <p:sp>
        <p:nvSpPr>
          <p:cNvPr id="103" name="PlaceHolder 7"/>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104" name="PlaceHolder 8"/>
          <p:cNvSpPr>
            <a:spLocks noGrp="1"/>
          </p:cNvSpPr>
          <p:nvPr>
            <p:ph type="body"/>
          </p:nvPr>
        </p:nvSpPr>
        <p:spPr>
          <a:xfrm>
            <a:off x="6561360" y="1371600"/>
            <a:ext cx="5149080" cy="5067000"/>
          </a:xfrm>
          <a:prstGeom prst="rect">
            <a:avLst/>
          </a:prstGeom>
        </p:spPr>
        <p:txBody>
          <a:bodyPr lIns="45720" tIns="45000" rIns="45720" bIns="45000">
            <a:noAutofit/>
          </a:bodyPr>
          <a:lstStyle/>
          <a:p>
            <a:pPr marL="432000" indent="-324000">
              <a:spcBef>
                <a:spcPts val="1417"/>
              </a:spcBef>
              <a:buClr>
                <a:srgbClr val="000000"/>
              </a:buClr>
              <a:buSzPct val="45000"/>
              <a:buFont typeface="Wingdings" charset="2"/>
              <a:buChar char=""/>
            </a:pPr>
            <a:r>
              <a:rPr lang="lt-LT" sz="1600" b="0" strike="noStrike" spc="-1">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lang="lt-LT" sz="1600" b="0" strike="noStrike" spc="-1">
              <a:solidFill>
                <a:srgbClr val="000000"/>
              </a:solidFill>
              <a:latin typeface="Arial"/>
            </a:endParaRPr>
          </a:p>
          <a:p>
            <a:pPr marL="432000" indent="-324000">
              <a:spcBef>
                <a:spcPts val="1417"/>
              </a:spcBef>
              <a:buClr>
                <a:srgbClr val="000000"/>
              </a:buClr>
              <a:buSzPct val="45000"/>
              <a:buFont typeface="Wingdings" charset="2"/>
              <a:buChar char=""/>
            </a:pPr>
            <a:r>
              <a:rPr lang="lt-LT" sz="1600" b="0" strike="noStrike" spc="-1">
                <a:solidFill>
                  <a:srgbClr val="000000"/>
                </a:solidFill>
                <a:latin typeface="Arial"/>
                <a:ea typeface="Arial"/>
              </a:rPr>
              <a:t> </a:t>
            </a:r>
            <a:endParaRPr lang="lt-LT" sz="1600" b="0" strike="noStrike" spc="-1">
              <a:solidFill>
                <a:srgbClr val="000000"/>
              </a:solidFill>
              <a:latin typeface="Arial"/>
            </a:endParaRPr>
          </a:p>
          <a:p>
            <a:pPr>
              <a:lnSpc>
                <a:spcPct val="100000"/>
              </a:lnSpc>
              <a:spcBef>
                <a:spcPts val="1001"/>
              </a:spcBef>
            </a:pPr>
            <a:r>
              <a:rPr lang="lt-LT" sz="1600" b="0" strike="noStrike" spc="-1">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lt-LT" sz="1600" b="0" strike="noStrike" spc="-1">
              <a:solidFill>
                <a:srgbClr val="000000"/>
              </a:solidFill>
              <a:latin typeface="Arial"/>
            </a:endParaRPr>
          </a:p>
        </p:txBody>
      </p:sp>
      <p:sp>
        <p:nvSpPr>
          <p:cNvPr id="105" name="PlaceHolder 9"/>
          <p:cNvSpPr>
            <a:spLocks noGrp="1"/>
          </p:cNvSpPr>
          <p:nvPr>
            <p:ph type="body"/>
          </p:nvPr>
        </p:nvSpPr>
        <p:spPr>
          <a:xfrm>
            <a:off x="480960" y="5916600"/>
            <a:ext cx="5614560" cy="482400"/>
          </a:xfrm>
          <a:prstGeom prst="rect">
            <a:avLst/>
          </a:prstGeom>
        </p:spPr>
        <p:txBody>
          <a:bodyPr lIns="45720" tIns="45000" rIns="45720" bIns="45000" anchor="b">
            <a:noAutofit/>
          </a:bodyPr>
          <a:lstStyle/>
          <a:p>
            <a:pPr>
              <a:lnSpc>
                <a:spcPct val="90000"/>
              </a:lnSpc>
              <a:spcBef>
                <a:spcPts val="1001"/>
              </a:spcBef>
            </a:pPr>
            <a:r>
              <a:rPr lang="lt-LT" sz="1600" b="1" strike="noStrike" spc="-1">
                <a:solidFill>
                  <a:srgbClr val="000000"/>
                </a:solidFill>
                <a:latin typeface="Arial"/>
                <a:ea typeface="Arial"/>
              </a:rPr>
              <a:t>Short lorem ipsum or link?</a:t>
            </a:r>
            <a:endParaRPr lang="lt-LT" sz="1600" b="0" strike="noStrike" spc="-1">
              <a:solidFill>
                <a:srgbClr val="000000"/>
              </a:solidFill>
              <a:latin typeface="Arial"/>
            </a:endParaRPr>
          </a:p>
        </p:txBody>
      </p:sp>
      <p:sp>
        <p:nvSpPr>
          <p:cNvPr id="106" name="PlaceHolder 10"/>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D6F4D056-CFC5-489E-95AA-E7542F11B822}"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43" name="Group 1"/>
          <p:cNvGrpSpPr/>
          <p:nvPr/>
        </p:nvGrpSpPr>
        <p:grpSpPr>
          <a:xfrm>
            <a:off x="11078640" y="458640"/>
            <a:ext cx="632520" cy="680400"/>
            <a:chOff x="11078640" y="458640"/>
            <a:chExt cx="632520" cy="680400"/>
          </a:xfrm>
        </p:grpSpPr>
        <p:sp>
          <p:nvSpPr>
            <p:cNvPr id="144"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5"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6"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7"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48" name="CustomShape 6"/>
          <p:cNvSpPr/>
          <p:nvPr/>
        </p:nvSpPr>
        <p:spPr>
          <a:xfrm>
            <a:off x="-159120" y="-119160"/>
            <a:ext cx="6254640" cy="738108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sp>
        <p:nvSpPr>
          <p:cNvPr id="149" name="PlaceHolder 7"/>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150" name="Group 8"/>
          <p:cNvGrpSpPr/>
          <p:nvPr/>
        </p:nvGrpSpPr>
        <p:grpSpPr>
          <a:xfrm>
            <a:off x="11078640" y="458640"/>
            <a:ext cx="632520" cy="680400"/>
            <a:chOff x="11078640" y="458640"/>
            <a:chExt cx="632520" cy="680400"/>
          </a:xfrm>
        </p:grpSpPr>
        <p:sp>
          <p:nvSpPr>
            <p:cNvPr id="151" name="CustomShape 9"/>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2" name="CustomShape 10"/>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3" name="CustomShape 11"/>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4" name="CustomShape 12"/>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55" name="PlaceHolder 13"/>
          <p:cNvSpPr>
            <a:spLocks noGrp="1"/>
          </p:cNvSpPr>
          <p:nvPr>
            <p:ph type="body"/>
          </p:nvPr>
        </p:nvSpPr>
        <p:spPr>
          <a:xfrm>
            <a:off x="6557760" y="3193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56" name="PlaceHolder 14"/>
          <p:cNvSpPr>
            <a:spLocks noGrp="1"/>
          </p:cNvSpPr>
          <p:nvPr>
            <p:ph type="body"/>
          </p:nvPr>
        </p:nvSpPr>
        <p:spPr>
          <a:xfrm>
            <a:off x="6557760" y="4336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57" name="PlaceHolder 15"/>
          <p:cNvSpPr>
            <a:spLocks noGrp="1"/>
          </p:cNvSpPr>
          <p:nvPr>
            <p:ph type="body"/>
          </p:nvPr>
        </p:nvSpPr>
        <p:spPr>
          <a:xfrm>
            <a:off x="6557760" y="5479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58" name="PlaceHolder 16"/>
          <p:cNvSpPr>
            <a:spLocks noGrp="1"/>
          </p:cNvSpPr>
          <p:nvPr>
            <p:ph type="body"/>
          </p:nvPr>
        </p:nvSpPr>
        <p:spPr>
          <a:xfrm>
            <a:off x="1045440" y="1674000"/>
            <a:ext cx="3924720" cy="398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59" name="PlaceHolder 17"/>
          <p:cNvSpPr>
            <a:spLocks noGrp="1"/>
          </p:cNvSpPr>
          <p:nvPr>
            <p:ph type="title"/>
          </p:nvPr>
        </p:nvSpPr>
        <p:spPr>
          <a:xfrm>
            <a:off x="655776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160" name="PlaceHolder 18"/>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0A3C7985-6A08-41E4-881D-1493A7E8281F}"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97" name="Group 1"/>
          <p:cNvGrpSpPr/>
          <p:nvPr/>
        </p:nvGrpSpPr>
        <p:grpSpPr>
          <a:xfrm>
            <a:off x="11078640" y="458640"/>
            <a:ext cx="632520" cy="680400"/>
            <a:chOff x="11078640" y="458640"/>
            <a:chExt cx="632520" cy="680400"/>
          </a:xfrm>
        </p:grpSpPr>
        <p:sp>
          <p:nvSpPr>
            <p:cNvPr id="19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9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0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203" name="Group 7"/>
          <p:cNvGrpSpPr/>
          <p:nvPr/>
        </p:nvGrpSpPr>
        <p:grpSpPr>
          <a:xfrm>
            <a:off x="11078640" y="458640"/>
            <a:ext cx="632520" cy="680400"/>
            <a:chOff x="11078640" y="458640"/>
            <a:chExt cx="632520" cy="680400"/>
          </a:xfrm>
        </p:grpSpPr>
        <p:sp>
          <p:nvSpPr>
            <p:cNvPr id="204" name="CustomShape 8"/>
            <p:cNvSpPr/>
            <p:nvPr/>
          </p:nvSpPr>
          <p:spPr>
            <a:xfrm>
              <a:off x="11220120" y="846720"/>
              <a:ext cx="132480" cy="10656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05" name="CustomShape 9"/>
            <p:cNvSpPr/>
            <p:nvPr/>
          </p:nvSpPr>
          <p:spPr>
            <a:xfrm>
              <a:off x="11216880" y="710280"/>
              <a:ext cx="356760" cy="12312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06" name="CustomShape 10"/>
            <p:cNvSpPr/>
            <p:nvPr/>
          </p:nvSpPr>
          <p:spPr>
            <a:xfrm>
              <a:off x="11437560" y="846720"/>
              <a:ext cx="132480" cy="10656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07" name="CustomShape 11"/>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208" name="PlaceHolder 12"/>
          <p:cNvSpPr>
            <a:spLocks noGrp="1"/>
          </p:cNvSpPr>
          <p:nvPr>
            <p:ph type="body"/>
          </p:nvPr>
        </p:nvSpPr>
        <p:spPr>
          <a:xfrm>
            <a:off x="479520" y="1854360"/>
            <a:ext cx="11231640" cy="5003280"/>
          </a:xfrm>
          <a:prstGeom prst="rect">
            <a:avLst/>
          </a:prstGeom>
        </p:spPr>
        <p:txBody>
          <a:bodyPr anchor="ctr">
            <a:noAutofit/>
          </a:bodyPr>
          <a:lstStyle/>
          <a:p>
            <a:pPr marL="432000" indent="-324000">
              <a:spcBef>
                <a:spcPts val="1417"/>
              </a:spcBef>
              <a:buClr>
                <a:srgbClr val="FFFFFF"/>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lt-LT" sz="1800" b="0" strike="noStrike" spc="-1">
                <a:solidFill>
                  <a:srgbClr val="000000"/>
                </a:solidFill>
                <a:latin typeface="Arial"/>
              </a:rPr>
              <a:t>Seventh Outline Level</a:t>
            </a:r>
          </a:p>
        </p:txBody>
      </p:sp>
      <p:sp>
        <p:nvSpPr>
          <p:cNvPr id="209" name="PlaceHolder 1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D33A6744-6DCB-422F-8D06-E0561A17B2A5}" type="slidenum">
              <a:rPr lang="lt-LT" sz="1600" b="1" strike="noStrike" spc="-1">
                <a:solidFill>
                  <a:srgbClr val="000000"/>
                </a:solidFill>
                <a:latin typeface="Arial"/>
                <a:ea typeface="Arial"/>
              </a:rPr>
              <a:t>‹#›</a:t>
            </a:fld>
            <a:endParaRPr lang="lt-LT" sz="1600" b="0" strike="noStrike" spc="-1">
              <a:latin typeface="Times New Roman"/>
            </a:endParaRPr>
          </a:p>
        </p:txBody>
      </p:sp>
      <p:sp>
        <p:nvSpPr>
          <p:cNvPr id="210" name="PlaceHolder 14"/>
          <p:cNvSpPr>
            <a:spLocks noGrp="1"/>
          </p:cNvSpPr>
          <p:nvPr>
            <p:ph type="title"/>
          </p:nvPr>
        </p:nvSpPr>
        <p:spPr>
          <a:xfrm>
            <a:off x="609480" y="273600"/>
            <a:ext cx="10972440" cy="1144800"/>
          </a:xfrm>
          <a:prstGeom prst="rect">
            <a:avLst/>
          </a:prstGeom>
        </p:spPr>
        <p:txBody>
          <a:bodyPr lIns="0" tIns="0" rIns="0" bIns="0" anchor="ctr">
            <a:noAutofit/>
          </a:bodyPr>
          <a:lstStyle/>
          <a:p>
            <a:r>
              <a:rPr lang="lt-LT"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47" name="Group 1"/>
          <p:cNvGrpSpPr/>
          <p:nvPr/>
        </p:nvGrpSpPr>
        <p:grpSpPr>
          <a:xfrm>
            <a:off x="11078640" y="458640"/>
            <a:ext cx="632520" cy="680400"/>
            <a:chOff x="11078640" y="458640"/>
            <a:chExt cx="632520" cy="680400"/>
          </a:xfrm>
        </p:grpSpPr>
        <p:sp>
          <p:nvSpPr>
            <p:cNvPr id="24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4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5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5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5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253" name="PlaceHolder 7"/>
          <p:cNvSpPr>
            <a:spLocks noGrp="1"/>
          </p:cNvSpPr>
          <p:nvPr>
            <p:ph type="body"/>
          </p:nvPr>
        </p:nvSpPr>
        <p:spPr>
          <a:xfrm>
            <a:off x="3281760" y="18219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4" name="PlaceHolder 8"/>
          <p:cNvSpPr>
            <a:spLocks noGrp="1"/>
          </p:cNvSpPr>
          <p:nvPr>
            <p:ph type="body"/>
          </p:nvPr>
        </p:nvSpPr>
        <p:spPr>
          <a:xfrm>
            <a:off x="3281760" y="21715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5" name="PlaceHolder 9"/>
          <p:cNvSpPr>
            <a:spLocks noGrp="1"/>
          </p:cNvSpPr>
          <p:nvPr>
            <p:ph type="title"/>
          </p:nvPr>
        </p:nvSpPr>
        <p:spPr>
          <a:xfrm>
            <a:off x="480240" y="5032080"/>
            <a:ext cx="2343240" cy="1364760"/>
          </a:xfrm>
          <a:prstGeom prst="rect">
            <a:avLst/>
          </a:prstGeom>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256" name="PlaceHolder 10"/>
          <p:cNvSpPr>
            <a:spLocks noGrp="1"/>
          </p:cNvSpPr>
          <p:nvPr>
            <p:ph type="body"/>
          </p:nvPr>
        </p:nvSpPr>
        <p:spPr>
          <a:xfrm>
            <a:off x="7503480" y="1821960"/>
            <a:ext cx="4207680" cy="790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57" name="PlaceHolder 11"/>
          <p:cNvSpPr>
            <a:spLocks noGrp="1"/>
          </p:cNvSpPr>
          <p:nvPr>
            <p:ph type="body"/>
          </p:nvPr>
        </p:nvSpPr>
        <p:spPr>
          <a:xfrm>
            <a:off x="3281760" y="2727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8" name="PlaceHolder 12"/>
          <p:cNvSpPr>
            <a:spLocks noGrp="1"/>
          </p:cNvSpPr>
          <p:nvPr>
            <p:ph type="body"/>
          </p:nvPr>
        </p:nvSpPr>
        <p:spPr>
          <a:xfrm>
            <a:off x="3281760" y="3076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9" name="PlaceHolder 13"/>
          <p:cNvSpPr>
            <a:spLocks noGrp="1"/>
          </p:cNvSpPr>
          <p:nvPr>
            <p:ph type="body"/>
          </p:nvPr>
        </p:nvSpPr>
        <p:spPr>
          <a:xfrm>
            <a:off x="7503480" y="2724840"/>
            <a:ext cx="4207680" cy="8985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0" name="PlaceHolder 14"/>
          <p:cNvSpPr>
            <a:spLocks noGrp="1"/>
          </p:cNvSpPr>
          <p:nvPr>
            <p:ph type="body"/>
          </p:nvPr>
        </p:nvSpPr>
        <p:spPr>
          <a:xfrm>
            <a:off x="3281760" y="36507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1" name="PlaceHolder 15"/>
          <p:cNvSpPr>
            <a:spLocks noGrp="1"/>
          </p:cNvSpPr>
          <p:nvPr>
            <p:ph type="body"/>
          </p:nvPr>
        </p:nvSpPr>
        <p:spPr>
          <a:xfrm>
            <a:off x="3281760" y="40003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2" name="PlaceHolder 16"/>
          <p:cNvSpPr>
            <a:spLocks noGrp="1"/>
          </p:cNvSpPr>
          <p:nvPr>
            <p:ph type="body"/>
          </p:nvPr>
        </p:nvSpPr>
        <p:spPr>
          <a:xfrm>
            <a:off x="7503480" y="366588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3" name="PlaceHolder 17"/>
          <p:cNvSpPr>
            <a:spLocks noGrp="1"/>
          </p:cNvSpPr>
          <p:nvPr>
            <p:ph type="body"/>
          </p:nvPr>
        </p:nvSpPr>
        <p:spPr>
          <a:xfrm>
            <a:off x="3281760" y="4572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4" name="PlaceHolder 18"/>
          <p:cNvSpPr>
            <a:spLocks noGrp="1"/>
          </p:cNvSpPr>
          <p:nvPr>
            <p:ph type="body"/>
          </p:nvPr>
        </p:nvSpPr>
        <p:spPr>
          <a:xfrm>
            <a:off x="3281760" y="4921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5" name="PlaceHolder 19"/>
          <p:cNvSpPr>
            <a:spLocks noGrp="1"/>
          </p:cNvSpPr>
          <p:nvPr>
            <p:ph type="body"/>
          </p:nvPr>
        </p:nvSpPr>
        <p:spPr>
          <a:xfrm>
            <a:off x="3281760" y="549324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6" name="PlaceHolder 20"/>
          <p:cNvSpPr>
            <a:spLocks noGrp="1"/>
          </p:cNvSpPr>
          <p:nvPr>
            <p:ph type="body"/>
          </p:nvPr>
        </p:nvSpPr>
        <p:spPr>
          <a:xfrm>
            <a:off x="3281760" y="58431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7" name="PlaceHolder 21"/>
          <p:cNvSpPr>
            <a:spLocks noGrp="1"/>
          </p:cNvSpPr>
          <p:nvPr>
            <p:ph type="body"/>
          </p:nvPr>
        </p:nvSpPr>
        <p:spPr>
          <a:xfrm>
            <a:off x="7503480" y="460512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8" name="PlaceHolder 22"/>
          <p:cNvSpPr>
            <a:spLocks noGrp="1"/>
          </p:cNvSpPr>
          <p:nvPr>
            <p:ph type="body"/>
          </p:nvPr>
        </p:nvSpPr>
        <p:spPr>
          <a:xfrm>
            <a:off x="7503480" y="549324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9" name="PlaceHolder 2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0011F0EF-3A3B-4243-ADE2-F8AACCFA9912}"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3273120" y="2618280"/>
            <a:ext cx="7049880" cy="2387160"/>
          </a:xfrm>
          <a:prstGeom prst="rect">
            <a:avLst/>
          </a:prstGeom>
          <a:noFill/>
          <a:ln w="12600">
            <a:noFill/>
          </a:ln>
        </p:spPr>
        <p:txBody>
          <a:bodyPr lIns="45720" rIns="45720">
            <a:normAutofit/>
          </a:bodyPr>
          <a:lstStyle/>
          <a:p>
            <a:pPr>
              <a:lnSpc>
                <a:spcPct val="90000"/>
              </a:lnSpc>
            </a:pPr>
            <a:r>
              <a:rPr lang="lt-LT" sz="4400" b="1" strike="noStrike" spc="-1">
                <a:solidFill>
                  <a:srgbClr val="000000"/>
                </a:solidFill>
                <a:latin typeface="Arial"/>
                <a:ea typeface="Arial"/>
              </a:rPr>
              <a:t>10 paskaita. Duomenų bazės 1</a:t>
            </a:r>
            <a:endParaRPr lang="lt-LT" sz="4400" b="0" strike="noStrike" spc="-1">
              <a:solidFill>
                <a:srgbClr val="000000"/>
              </a:solidFill>
              <a:latin typeface="Arial"/>
            </a:endParaRPr>
          </a:p>
        </p:txBody>
      </p:sp>
      <p:pic>
        <p:nvPicPr>
          <p:cNvPr id="309" name="Picture Placeholder 14"/>
          <p:cNvPicPr/>
          <p:nvPr/>
        </p:nvPicPr>
        <p:blipFill>
          <a:blip r:embed="rId3"/>
          <a:stretch/>
        </p:blipFill>
        <p:spPr>
          <a:xfrm>
            <a:off x="14449320" y="-1709640"/>
            <a:ext cx="1834920" cy="1834920"/>
          </a:xfrm>
          <a:prstGeom prst="rect">
            <a:avLst/>
          </a:prstGeom>
          <a:ln w="12600">
            <a:noFill/>
          </a:ln>
        </p:spPr>
      </p:pic>
      <p:grpSp>
        <p:nvGrpSpPr>
          <p:cNvPr id="310" name="Group 4"/>
          <p:cNvGrpSpPr/>
          <p:nvPr/>
        </p:nvGrpSpPr>
        <p:grpSpPr>
          <a:xfrm>
            <a:off x="9866160" y="2715120"/>
            <a:ext cx="1834920" cy="464040"/>
            <a:chOff x="9866160" y="2715120"/>
            <a:chExt cx="1834920" cy="464040"/>
          </a:xfrm>
        </p:grpSpPr>
        <p:sp>
          <p:nvSpPr>
            <p:cNvPr id="311" name="CustomShape 5"/>
            <p:cNvSpPr/>
            <p:nvPr/>
          </p:nvSpPr>
          <p:spPr>
            <a:xfrm>
              <a:off x="9866160" y="271512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12" name="CustomShape 6"/>
            <p:cNvSpPr/>
            <p:nvPr/>
          </p:nvSpPr>
          <p:spPr>
            <a:xfrm>
              <a:off x="9979920" y="2779920"/>
              <a:ext cx="1607400" cy="334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313" name="Picture 4"/>
          <p:cNvPicPr/>
          <p:nvPr/>
        </p:nvPicPr>
        <p:blipFill>
          <a:blip r:embed="rId4"/>
          <a:stretch/>
        </p:blipFill>
        <p:spPr>
          <a:xfrm>
            <a:off x="10128848" y="1309970"/>
            <a:ext cx="1309543" cy="1138941"/>
          </a:xfrm>
          <a:prstGeom prst="rect">
            <a:avLst/>
          </a:prstGeom>
          <a:ln>
            <a:noFill/>
          </a:ln>
        </p:spPr>
      </p:pic>
      <p:sp>
        <p:nvSpPr>
          <p:cNvPr id="2" name="CustomShape 2">
            <a:extLst>
              <a:ext uri="{FF2B5EF4-FFF2-40B4-BE49-F238E27FC236}">
                <a16:creationId xmlns:a16="http://schemas.microsoft.com/office/drawing/2014/main" id="{E6B63364-3B7C-1A65-62D2-654813EEAE78}"/>
              </a:ext>
            </a:extLst>
          </p:cNvPr>
          <p:cNvSpPr/>
          <p:nvPr/>
        </p:nvSpPr>
        <p:spPr>
          <a:xfrm>
            <a:off x="3273120" y="5930280"/>
            <a:ext cx="340708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Aurimas Aleksandras Nausėdas</a:t>
            </a:r>
            <a:endParaRPr lang="lt-LT" sz="1600" b="1" strike="noStrike" spc="-1" dirty="0">
              <a:latin typeface="Arial"/>
            </a:endParaRPr>
          </a:p>
        </p:txBody>
      </p:sp>
      <p:sp>
        <p:nvSpPr>
          <p:cNvPr id="3" name="CustomShape 3">
            <a:extLst>
              <a:ext uri="{FF2B5EF4-FFF2-40B4-BE49-F238E27FC236}">
                <a16:creationId xmlns:a16="http://schemas.microsoft.com/office/drawing/2014/main" id="{8F6C7FEB-46B2-A0A2-87BA-B9972C057441}"/>
              </a:ext>
            </a:extLst>
          </p:cNvPr>
          <p:cNvSpPr/>
          <p:nvPr/>
        </p:nvSpPr>
        <p:spPr>
          <a:xfrm>
            <a:off x="495720" y="5930280"/>
            <a:ext cx="22669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dirty="0">
                <a:solidFill>
                  <a:srgbClr val="000000"/>
                </a:solidFill>
                <a:latin typeface="Arial"/>
                <a:ea typeface="Arial"/>
              </a:rPr>
              <a:t>2023</a:t>
            </a:r>
            <a:endParaRPr lang="lt-LT"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Darbas su duomenų baze per Python</a:t>
            </a:r>
            <a:endParaRPr lang="lt-LT" sz="3000" b="0" strike="noStrike" spc="-1">
              <a:solidFill>
                <a:srgbClr val="000000"/>
              </a:solidFill>
              <a:latin typeface="Arial"/>
            </a:endParaRPr>
          </a:p>
        </p:txBody>
      </p:sp>
      <p:sp>
        <p:nvSpPr>
          <p:cNvPr id="355"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56" name="Picture 4"/>
          <p:cNvPicPr/>
          <p:nvPr/>
        </p:nvPicPr>
        <p:blipFill>
          <a:blip r:embed="rId3"/>
          <a:stretch/>
        </p:blipFill>
        <p:spPr>
          <a:xfrm>
            <a:off x="547920" y="2037600"/>
            <a:ext cx="4430880" cy="3313080"/>
          </a:xfrm>
          <a:prstGeom prst="rect">
            <a:avLst/>
          </a:prstGeom>
          <a:ln>
            <a:noFill/>
          </a:ln>
        </p:spPr>
      </p:pic>
      <p:sp>
        <p:nvSpPr>
          <p:cNvPr id="2" name="TextBox 1">
            <a:extLst>
              <a:ext uri="{FF2B5EF4-FFF2-40B4-BE49-F238E27FC236}">
                <a16:creationId xmlns:a16="http://schemas.microsoft.com/office/drawing/2014/main" id="{1942D909-8626-F259-E5CF-B434909A498C}"/>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nekurti lentelės, jei ji yra</a:t>
            </a:r>
            <a:endParaRPr lang="lt-LT" sz="3000" b="0" strike="noStrike" spc="-1">
              <a:solidFill>
                <a:srgbClr val="000000"/>
              </a:solidFill>
              <a:latin typeface="Arial"/>
            </a:endParaRPr>
          </a:p>
        </p:txBody>
      </p:sp>
      <p:sp>
        <p:nvSpPr>
          <p:cNvPr id="358"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dirty="0">
                <a:solidFill>
                  <a:srgbClr val="FEFFFF"/>
                </a:solidFill>
                <a:latin typeface="Arial"/>
                <a:ea typeface="Arial"/>
              </a:rPr>
              <a:t>10 paskaita. Duomenų bazės 1</a:t>
            </a:r>
            <a:endParaRPr lang="lt-LT" sz="1300" b="0" strike="noStrike" spc="-1" dirty="0">
              <a:solidFill>
                <a:srgbClr val="000000"/>
              </a:solidFill>
              <a:latin typeface="Arial"/>
            </a:endParaRPr>
          </a:p>
        </p:txBody>
      </p:sp>
      <p:pic>
        <p:nvPicPr>
          <p:cNvPr id="359" name="Picture 4"/>
          <p:cNvPicPr/>
          <p:nvPr/>
        </p:nvPicPr>
        <p:blipFill>
          <a:blip r:embed="rId3"/>
          <a:stretch/>
        </p:blipFill>
        <p:spPr>
          <a:xfrm>
            <a:off x="547920" y="2277360"/>
            <a:ext cx="4903560" cy="3123000"/>
          </a:xfrm>
          <a:prstGeom prst="rect">
            <a:avLst/>
          </a:prstGeom>
          <a:ln>
            <a:noFill/>
          </a:ln>
        </p:spPr>
      </p:pic>
      <p:sp>
        <p:nvSpPr>
          <p:cNvPr id="2" name="TextBox 1">
            <a:extLst>
              <a:ext uri="{FF2B5EF4-FFF2-40B4-BE49-F238E27FC236}">
                <a16:creationId xmlns:a16="http://schemas.microsoft.com/office/drawing/2014/main" id="{2A787D7A-FEBF-0358-24B4-5EAA51745A7E}"/>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išvengti commit ir close kvietimo</a:t>
            </a:r>
            <a:endParaRPr lang="lt-LT" sz="3000" b="0" strike="noStrike" spc="-1">
              <a:solidFill>
                <a:srgbClr val="000000"/>
              </a:solidFill>
              <a:latin typeface="Arial"/>
            </a:endParaRPr>
          </a:p>
        </p:txBody>
      </p:sp>
      <p:sp>
        <p:nvSpPr>
          <p:cNvPr id="361"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62" name="Picture 4"/>
          <p:cNvPicPr/>
          <p:nvPr/>
        </p:nvPicPr>
        <p:blipFill>
          <a:blip r:embed="rId3"/>
          <a:stretch/>
        </p:blipFill>
        <p:spPr>
          <a:xfrm>
            <a:off x="480240" y="2094840"/>
            <a:ext cx="4932360" cy="3314520"/>
          </a:xfrm>
          <a:prstGeom prst="rect">
            <a:avLst/>
          </a:prstGeom>
          <a:ln>
            <a:noFill/>
          </a:ln>
        </p:spPr>
      </p:pic>
      <p:sp>
        <p:nvSpPr>
          <p:cNvPr id="2" name="TextBox 1">
            <a:extLst>
              <a:ext uri="{FF2B5EF4-FFF2-40B4-BE49-F238E27FC236}">
                <a16:creationId xmlns:a16="http://schemas.microsoft.com/office/drawing/2014/main" id="{AAB21B98-578C-AA69-8881-7CE72606C0DC}"/>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dirbti su laikina duomenų baze</a:t>
            </a:r>
            <a:endParaRPr lang="lt-LT" sz="3000" b="0" strike="noStrike" spc="-1">
              <a:solidFill>
                <a:srgbClr val="000000"/>
              </a:solidFill>
              <a:latin typeface="Arial"/>
            </a:endParaRPr>
          </a:p>
        </p:txBody>
      </p:sp>
      <p:sp>
        <p:nvSpPr>
          <p:cNvPr id="364"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65" name="Picture 4"/>
          <p:cNvPicPr/>
          <p:nvPr/>
        </p:nvPicPr>
        <p:blipFill>
          <a:blip r:embed="rId3"/>
          <a:stretch/>
        </p:blipFill>
        <p:spPr>
          <a:xfrm>
            <a:off x="480240" y="2126520"/>
            <a:ext cx="4835880" cy="3308760"/>
          </a:xfrm>
          <a:prstGeom prst="rect">
            <a:avLst/>
          </a:prstGeom>
          <a:ln>
            <a:noFill/>
          </a:ln>
        </p:spPr>
      </p:pic>
      <p:sp>
        <p:nvSpPr>
          <p:cNvPr id="2" name="TextBox 1">
            <a:extLst>
              <a:ext uri="{FF2B5EF4-FFF2-40B4-BE49-F238E27FC236}">
                <a16:creationId xmlns:a16="http://schemas.microsoft.com/office/drawing/2014/main" id="{1742295A-BB67-0960-D37C-F7BE6B368B3E}"/>
              </a:ext>
            </a:extLst>
          </p:cNvPr>
          <p:cNvSpPr txBox="1"/>
          <p:nvPr/>
        </p:nvSpPr>
        <p:spPr>
          <a:xfrm>
            <a:off x="11485950" y="6105075"/>
            <a:ext cx="617285" cy="584775"/>
          </a:xfrm>
          <a:prstGeom prst="rect">
            <a:avLst/>
          </a:prstGeom>
          <a:noFill/>
        </p:spPr>
        <p:txBody>
          <a:bodyPr wrap="none" rtlCol="0">
            <a:spAutoFit/>
          </a:bodyPr>
          <a:lstStyle/>
          <a:p>
            <a:r>
              <a:rPr lang="en-LT" sz="3200" b="1" dirty="0">
                <a:latin typeface=""/>
              </a:rPr>
              <a:t>11</a:t>
            </a:r>
            <a:endParaRPr lang="en-LT" b="1" dirty="0">
              <a:latin type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įdėti įrašą (eilutę) į lentelę</a:t>
            </a:r>
            <a:endParaRPr lang="lt-LT" sz="3000" b="0" strike="noStrike" spc="-1">
              <a:solidFill>
                <a:srgbClr val="000000"/>
              </a:solidFill>
              <a:latin typeface="Arial"/>
            </a:endParaRPr>
          </a:p>
        </p:txBody>
      </p:sp>
      <p:sp>
        <p:nvSpPr>
          <p:cNvPr id="367"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68" name="Picture 4"/>
          <p:cNvPicPr/>
          <p:nvPr/>
        </p:nvPicPr>
        <p:blipFill>
          <a:blip r:embed="rId3"/>
          <a:stretch/>
        </p:blipFill>
        <p:spPr>
          <a:xfrm>
            <a:off x="480240" y="2787480"/>
            <a:ext cx="4807080" cy="1504440"/>
          </a:xfrm>
          <a:prstGeom prst="rect">
            <a:avLst/>
          </a:prstGeom>
          <a:ln>
            <a:noFill/>
          </a:ln>
        </p:spPr>
      </p:pic>
      <p:sp>
        <p:nvSpPr>
          <p:cNvPr id="2" name="TextBox 1">
            <a:extLst>
              <a:ext uri="{FF2B5EF4-FFF2-40B4-BE49-F238E27FC236}">
                <a16:creationId xmlns:a16="http://schemas.microsoft.com/office/drawing/2014/main" id="{0F2601A6-4838-FD18-A912-49FA5F60CDA6}"/>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12</a:t>
            </a:r>
            <a:endParaRPr lang="en-LT" b="1" dirty="0">
              <a:latin typefa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ieškoti įrašų lentelėje</a:t>
            </a:r>
            <a:endParaRPr lang="lt-LT" sz="3000" b="0" strike="noStrike" spc="-1">
              <a:solidFill>
                <a:srgbClr val="000000"/>
              </a:solidFill>
              <a:latin typeface="Arial"/>
            </a:endParaRPr>
          </a:p>
        </p:txBody>
      </p:sp>
      <p:sp>
        <p:nvSpPr>
          <p:cNvPr id="370"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71" name="Picture 4"/>
          <p:cNvPicPr/>
          <p:nvPr/>
        </p:nvPicPr>
        <p:blipFill>
          <a:blip r:embed="rId3"/>
          <a:stretch/>
        </p:blipFill>
        <p:spPr>
          <a:xfrm>
            <a:off x="441720" y="2838600"/>
            <a:ext cx="4729680" cy="1508760"/>
          </a:xfrm>
          <a:prstGeom prst="rect">
            <a:avLst/>
          </a:prstGeom>
          <a:ln>
            <a:noFill/>
          </a:ln>
        </p:spPr>
      </p:pic>
      <p:sp>
        <p:nvSpPr>
          <p:cNvPr id="2" name="TextBox 1">
            <a:extLst>
              <a:ext uri="{FF2B5EF4-FFF2-40B4-BE49-F238E27FC236}">
                <a16:creationId xmlns:a16="http://schemas.microsoft.com/office/drawing/2014/main" id="{9F8F5BD9-ACEF-9576-45D2-86EB25057534}"/>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13</a:t>
            </a:r>
            <a:endParaRPr lang="en-LT" b="1" dirty="0">
              <a:latin typefac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pakeisti įrašą lentelėje</a:t>
            </a:r>
            <a:endParaRPr lang="lt-LT" sz="3000" b="0" strike="noStrike" spc="-1">
              <a:solidFill>
                <a:srgbClr val="000000"/>
              </a:solidFill>
              <a:latin typeface="Arial"/>
            </a:endParaRPr>
          </a:p>
        </p:txBody>
      </p:sp>
      <p:sp>
        <p:nvSpPr>
          <p:cNvPr id="373"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74" name="Picture 4"/>
          <p:cNvPicPr/>
          <p:nvPr/>
        </p:nvPicPr>
        <p:blipFill>
          <a:blip r:embed="rId3"/>
          <a:stretch/>
        </p:blipFill>
        <p:spPr>
          <a:xfrm>
            <a:off x="480240" y="2705040"/>
            <a:ext cx="4903560" cy="1698120"/>
          </a:xfrm>
          <a:prstGeom prst="rect">
            <a:avLst/>
          </a:prstGeom>
          <a:ln>
            <a:noFill/>
          </a:ln>
        </p:spPr>
      </p:pic>
      <p:sp>
        <p:nvSpPr>
          <p:cNvPr id="2" name="TextBox 1">
            <a:extLst>
              <a:ext uri="{FF2B5EF4-FFF2-40B4-BE49-F238E27FC236}">
                <a16:creationId xmlns:a16="http://schemas.microsoft.com/office/drawing/2014/main" id="{F0C45F37-B1C0-B8EF-C51C-8F455EBE180D}"/>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14</a:t>
            </a:r>
            <a:endParaRPr lang="en-LT" b="1" dirty="0">
              <a:latin typefa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ištrinti įrašą (eilutę) lentelėje</a:t>
            </a:r>
            <a:endParaRPr lang="lt-LT" sz="3000" b="0" strike="noStrike" spc="-1">
              <a:solidFill>
                <a:srgbClr val="000000"/>
              </a:solidFill>
              <a:latin typeface="Arial"/>
            </a:endParaRPr>
          </a:p>
        </p:txBody>
      </p:sp>
      <p:sp>
        <p:nvSpPr>
          <p:cNvPr id="376"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77" name="Picture 4"/>
          <p:cNvPicPr/>
          <p:nvPr/>
        </p:nvPicPr>
        <p:blipFill>
          <a:blip r:embed="rId3"/>
          <a:stretch/>
        </p:blipFill>
        <p:spPr>
          <a:xfrm>
            <a:off x="480240" y="2580480"/>
            <a:ext cx="4951800" cy="2082600"/>
          </a:xfrm>
          <a:prstGeom prst="rect">
            <a:avLst/>
          </a:prstGeom>
          <a:ln>
            <a:noFill/>
          </a:ln>
        </p:spPr>
      </p:pic>
      <p:sp>
        <p:nvSpPr>
          <p:cNvPr id="2" name="TextBox 1">
            <a:extLst>
              <a:ext uri="{FF2B5EF4-FFF2-40B4-BE49-F238E27FC236}">
                <a16:creationId xmlns:a16="http://schemas.microsoft.com/office/drawing/2014/main" id="{3BFBFE7C-A0AE-3D45-050D-2FF8E0D6DCC7}"/>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15</a:t>
            </a:r>
            <a:endParaRPr lang="en-LT" b="1" dirty="0">
              <a:latin typefac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Neribotas įrašų pridėjimo pavyzdys</a:t>
            </a:r>
            <a:endParaRPr lang="lt-LT" sz="3000" b="0" strike="noStrike" spc="-1">
              <a:solidFill>
                <a:srgbClr val="000000"/>
              </a:solidFill>
              <a:latin typeface="Arial"/>
            </a:endParaRPr>
          </a:p>
        </p:txBody>
      </p:sp>
      <p:sp>
        <p:nvSpPr>
          <p:cNvPr id="379"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80" name="Picture 4"/>
          <p:cNvPicPr/>
          <p:nvPr/>
        </p:nvPicPr>
        <p:blipFill>
          <a:blip r:embed="rId3"/>
          <a:stretch/>
        </p:blipFill>
        <p:spPr>
          <a:xfrm>
            <a:off x="480240" y="1954440"/>
            <a:ext cx="4932360" cy="3354120"/>
          </a:xfrm>
          <a:prstGeom prst="rect">
            <a:avLst/>
          </a:prstGeom>
          <a:ln>
            <a:noFill/>
          </a:ln>
        </p:spPr>
      </p:pic>
      <p:sp>
        <p:nvSpPr>
          <p:cNvPr id="2" name="TextBox 1">
            <a:extLst>
              <a:ext uri="{FF2B5EF4-FFF2-40B4-BE49-F238E27FC236}">
                <a16:creationId xmlns:a16="http://schemas.microsoft.com/office/drawing/2014/main" id="{6C8083FE-676F-008D-33DC-63D9818EB2E4}"/>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16</a:t>
            </a:r>
            <a:endParaRPr lang="en-LT" b="1" dirty="0">
              <a:latin typefac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grpSp>
        <p:nvGrpSpPr>
          <p:cNvPr id="382" name="Group 2"/>
          <p:cNvGrpSpPr/>
          <p:nvPr/>
        </p:nvGrpSpPr>
        <p:grpSpPr>
          <a:xfrm>
            <a:off x="479880" y="898200"/>
            <a:ext cx="1834920" cy="464040"/>
            <a:chOff x="479880" y="898200"/>
            <a:chExt cx="1834920" cy="464040"/>
          </a:xfrm>
        </p:grpSpPr>
        <p:sp>
          <p:nvSpPr>
            <p:cNvPr id="383"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84"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85" name="Picture Placeholder 2"/>
          <p:cNvPicPr/>
          <p:nvPr/>
        </p:nvPicPr>
        <p:blipFill>
          <a:blip r:embed="rId2"/>
          <a:stretch/>
        </p:blipFill>
        <p:spPr>
          <a:xfrm>
            <a:off x="479880" y="1441440"/>
            <a:ext cx="11231640" cy="5227920"/>
          </a:xfrm>
          <a:prstGeom prst="rect">
            <a:avLst/>
          </a:prstGeom>
          <a:ln w="12600">
            <a:noFill/>
          </a:ln>
        </p:spPr>
      </p:pic>
      <p:sp>
        <p:nvSpPr>
          <p:cNvPr id="386"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000" b="0" strike="noStrike" spc="-1">
                <a:solidFill>
                  <a:srgbClr val="000000"/>
                </a:solidFill>
                <a:latin typeface="Arial"/>
                <a:ea typeface="Arial"/>
              </a:rPr>
              <a:t>Parsisiųskite lentelę (iš: teams &gt; Files &gt; Class material &gt; darbuotojai.db) , atsidarykite ją programoje "DB Browser for SQLite" ir skiltyje "Execute SQL" atlikite šias SQL užklausas:</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Išrinkite visus duomenis iš lentelės “DARBUOTOJAI”.</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Išrinkite visus duomenis iš stulpelio “GIMIMO_DATA” - lentelėje “DARBUOTOJAS”.</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Išrinkite visus duomenis iš stulpelių “VARDAS”,”PAVARDĖ”, “PAREIGOS” - lentelėje “DARBUOTOJAI”.</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Išrinkite skirtingas reikšmes iš stulpelio SKYRIUS_PAVADINIMAS - lentelėje “DARBUOTOJAI”.</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Išrinkite visus duomenis apie darbuotojus, kurie dirba Gamybos skyriuje.</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Išrinkite duomenis, kokias pareigas užima Giedrius</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Išrinkite visus duomenis apie darbuotojus, kurių gimimo data - 1986-09-19</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Išrinkite darbuotojų vardus, kurių pavardės yra Sabutis</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Išrinkite duomenis (vardą ir pavardę) apie programuotojus iš Gamybos skyriaus</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Įterpkite į lentelę “DARBUOTOJAI” naują darbuotoją, užpildydami visus reikiamus laukus (vardą, pavardę, gimimo metus, pareigas, skyriaus pavadinimą).</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Įterpkite į lentelę “DARBUOTOJAI” naują darbuotoją, užpildydami tik laukus (vardą, pavardę, gimimo metus). Pareigas ir skyriaus pavadinimą palikite neužpildytus.</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Užpildykite likusius tuščius laukus “DARBUOTOJAI” lentelėje, jūsų prieš tai įterptame įraše. Priskirkite darbuotojui pareigas ir skyrių.</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Ištrinkite lentelės “DARBUOTOJAI” įrašą, kurio gimimo data yra tokia, kurią jūs sukūrėte.</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Įterpkite, du darbuotojus, pavarde Antanaitis kurių pareigos būtų “Programuotojas”.</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Pakeiskite, abiejų Antanaičių pareigas į “Testuotojas” vienu sakiniu.</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Suskaičiuokite, kiek įmonėje dirba Testuotojų.</a:t>
            </a:r>
            <a:endParaRPr lang="lt-LT" sz="1000" b="0" strike="noStrike" spc="-1">
              <a:latin typeface="Arial"/>
            </a:endParaRPr>
          </a:p>
          <a:p>
            <a:pPr>
              <a:lnSpc>
                <a:spcPct val="90000"/>
              </a:lnSpc>
              <a:spcBef>
                <a:spcPts val="1001"/>
              </a:spcBef>
            </a:pPr>
            <a:endParaRPr lang="lt-LT" sz="1000" b="0" strike="noStrike" spc="-1">
              <a:latin typeface="Arial"/>
            </a:endParaRPr>
          </a:p>
        </p:txBody>
      </p:sp>
      <p:sp>
        <p:nvSpPr>
          <p:cNvPr id="2" name="TextBox 1">
            <a:extLst>
              <a:ext uri="{FF2B5EF4-FFF2-40B4-BE49-F238E27FC236}">
                <a16:creationId xmlns:a16="http://schemas.microsoft.com/office/drawing/2014/main" id="{1C34678F-3479-B622-CFCC-F0BD8F58EEF0}"/>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17</a:t>
            </a:r>
            <a:endParaRPr lang="en-LT" b="1" dirty="0">
              <a:solidFill>
                <a:schemeClr val="bg1"/>
              </a:solidFill>
              <a:latin typefac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dirty="0">
                <a:solidFill>
                  <a:srgbClr val="000000"/>
                </a:solidFill>
                <a:latin typeface="Arial"/>
                <a:ea typeface="Arial"/>
              </a:rPr>
              <a:t>10 paskaita. Duomenų bazės 1</a:t>
            </a:r>
            <a:endParaRPr lang="lt-LT" sz="1300" b="0" strike="noStrike" spc="-1" dirty="0">
              <a:solidFill>
                <a:srgbClr val="000000"/>
              </a:solidFill>
              <a:latin typeface="Arial"/>
            </a:endParaRPr>
          </a:p>
        </p:txBody>
      </p:sp>
      <p:sp>
        <p:nvSpPr>
          <p:cNvPr id="315" name="TextShape 2"/>
          <p:cNvSpPr txBox="1"/>
          <p:nvPr/>
        </p:nvSpPr>
        <p:spPr>
          <a:xfrm>
            <a:off x="480240" y="1371600"/>
            <a:ext cx="5153400" cy="13647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solidFill>
                <a:srgbClr val="000000"/>
              </a:solidFill>
              <a:latin typeface="Arial"/>
            </a:endParaRPr>
          </a:p>
        </p:txBody>
      </p:sp>
      <p:sp>
        <p:nvSpPr>
          <p:cNvPr id="316" name="TextShape 3"/>
          <p:cNvSpPr txBox="1"/>
          <p:nvPr/>
        </p:nvSpPr>
        <p:spPr>
          <a:xfrm>
            <a:off x="1398600" y="3347640"/>
            <a:ext cx="4235400" cy="36108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Kas yra duomenų bazė</a:t>
            </a:r>
            <a:endParaRPr lang="lt-LT" sz="1600" b="0" strike="noStrike" spc="-1">
              <a:solidFill>
                <a:srgbClr val="000000"/>
              </a:solidFill>
              <a:latin typeface="Arial"/>
            </a:endParaRPr>
          </a:p>
        </p:txBody>
      </p:sp>
      <p:sp>
        <p:nvSpPr>
          <p:cNvPr id="317" name="TextShape 4"/>
          <p:cNvSpPr txBox="1"/>
          <p:nvPr/>
        </p:nvSpPr>
        <p:spPr>
          <a:xfrm>
            <a:off x="1398600" y="4442400"/>
            <a:ext cx="4235400" cy="64080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Susipažinsime su pagrindinėmis duomenų bazių valdymo komandomis</a:t>
            </a:r>
            <a:endParaRPr lang="lt-LT" sz="1600" b="0" strike="noStrike" spc="-1">
              <a:solidFill>
                <a:srgbClr val="000000"/>
              </a:solidFill>
              <a:latin typeface="Arial"/>
            </a:endParaRPr>
          </a:p>
        </p:txBody>
      </p:sp>
      <p:sp>
        <p:nvSpPr>
          <p:cNvPr id="318" name="TextShape 5"/>
          <p:cNvSpPr txBox="1"/>
          <p:nvPr/>
        </p:nvSpPr>
        <p:spPr>
          <a:xfrm>
            <a:off x="1398600" y="5479560"/>
            <a:ext cx="4235400" cy="901440"/>
          </a:xfrm>
          <a:prstGeom prst="rect">
            <a:avLst/>
          </a:prstGeom>
          <a:noFill/>
          <a:ln w="12600">
            <a:noFill/>
          </a:ln>
        </p:spPr>
        <p:txBody>
          <a:bodyPr lIns="45720" rIns="45720">
            <a:normAutofit/>
          </a:bodyPr>
          <a:lstStyle/>
          <a:p>
            <a:pPr>
              <a:lnSpc>
                <a:spcPct val="90000"/>
              </a:lnSpc>
              <a:spcBef>
                <a:spcPts val="1001"/>
              </a:spcBef>
            </a:pPr>
            <a:r>
              <a:rPr lang="lt-LT" sz="1600" b="0" strike="noStrike" spc="-1" dirty="0">
                <a:solidFill>
                  <a:srgbClr val="000000"/>
                </a:solidFill>
                <a:latin typeface="Arial"/>
                <a:ea typeface="Arial"/>
              </a:rPr>
              <a:t>Atliksim veiksmus su duomenų bazės lentelėmis per duomenų bazių naršymo programą</a:t>
            </a:r>
            <a:endParaRPr lang="lt-LT" sz="1600" b="0" strike="noStrike" spc="-1" dirty="0">
              <a:solidFill>
                <a:srgbClr val="000000"/>
              </a:solidFill>
              <a:latin typeface="Arial"/>
            </a:endParaRPr>
          </a:p>
        </p:txBody>
      </p:sp>
      <p:sp>
        <p:nvSpPr>
          <p:cNvPr id="319" name="TextShape 6"/>
          <p:cNvSpPr txBox="1"/>
          <p:nvPr/>
        </p:nvSpPr>
        <p:spPr>
          <a:xfrm>
            <a:off x="7476480" y="3260880"/>
            <a:ext cx="4235400" cy="69876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Atliksim veiksmus su duomenų bazės lentelėmis per python programą</a:t>
            </a:r>
            <a:endParaRPr lang="lt-LT" sz="1600" b="0" strike="noStrike" spc="-1">
              <a:solidFill>
                <a:srgbClr val="000000"/>
              </a:solidFill>
              <a:latin typeface="Arial"/>
            </a:endParaRPr>
          </a:p>
        </p:txBody>
      </p:sp>
      <p:grpSp>
        <p:nvGrpSpPr>
          <p:cNvPr id="320" name="Group 7"/>
          <p:cNvGrpSpPr/>
          <p:nvPr/>
        </p:nvGrpSpPr>
        <p:grpSpPr>
          <a:xfrm>
            <a:off x="480240" y="3193560"/>
            <a:ext cx="731160" cy="731160"/>
            <a:chOff x="480240" y="3193560"/>
            <a:chExt cx="731160" cy="731160"/>
          </a:xfrm>
        </p:grpSpPr>
        <p:sp>
          <p:nvSpPr>
            <p:cNvPr id="321" name="CustomShape 8"/>
            <p:cNvSpPr/>
            <p:nvPr/>
          </p:nvSpPr>
          <p:spPr>
            <a:xfrm>
              <a:off x="48024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22" name="CustomShape 9"/>
            <p:cNvSpPr/>
            <p:nvPr/>
          </p:nvSpPr>
          <p:spPr>
            <a:xfrm>
              <a:off x="63324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323" name="Group 10"/>
          <p:cNvGrpSpPr/>
          <p:nvPr/>
        </p:nvGrpSpPr>
        <p:grpSpPr>
          <a:xfrm>
            <a:off x="480240" y="4403160"/>
            <a:ext cx="731160" cy="731160"/>
            <a:chOff x="480240" y="4403160"/>
            <a:chExt cx="731160" cy="731160"/>
          </a:xfrm>
        </p:grpSpPr>
        <p:sp>
          <p:nvSpPr>
            <p:cNvPr id="324" name="CustomShape 11"/>
            <p:cNvSpPr/>
            <p:nvPr/>
          </p:nvSpPr>
          <p:spPr>
            <a:xfrm>
              <a:off x="480240" y="44031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25" name="CustomShape 12"/>
            <p:cNvSpPr/>
            <p:nvPr/>
          </p:nvSpPr>
          <p:spPr>
            <a:xfrm>
              <a:off x="633240" y="457092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326" name="Group 13"/>
          <p:cNvGrpSpPr/>
          <p:nvPr/>
        </p:nvGrpSpPr>
        <p:grpSpPr>
          <a:xfrm>
            <a:off x="480240" y="5514480"/>
            <a:ext cx="731160" cy="731160"/>
            <a:chOff x="480240" y="5514480"/>
            <a:chExt cx="731160" cy="731160"/>
          </a:xfrm>
        </p:grpSpPr>
        <p:sp>
          <p:nvSpPr>
            <p:cNvPr id="327" name="CustomShape 14"/>
            <p:cNvSpPr/>
            <p:nvPr/>
          </p:nvSpPr>
          <p:spPr>
            <a:xfrm>
              <a:off x="480240" y="551448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28" name="CustomShape 15"/>
            <p:cNvSpPr/>
            <p:nvPr/>
          </p:nvSpPr>
          <p:spPr>
            <a:xfrm>
              <a:off x="633240" y="568224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grpSp>
        <p:nvGrpSpPr>
          <p:cNvPr id="329" name="Group 16"/>
          <p:cNvGrpSpPr/>
          <p:nvPr/>
        </p:nvGrpSpPr>
        <p:grpSpPr>
          <a:xfrm>
            <a:off x="6557760" y="3193560"/>
            <a:ext cx="731160" cy="731160"/>
            <a:chOff x="6557760" y="3193560"/>
            <a:chExt cx="731160" cy="731160"/>
          </a:xfrm>
        </p:grpSpPr>
        <p:sp>
          <p:nvSpPr>
            <p:cNvPr id="330" name="CustomShape 17"/>
            <p:cNvSpPr/>
            <p:nvPr/>
          </p:nvSpPr>
          <p:spPr>
            <a:xfrm>
              <a:off x="655776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31" name="CustomShape 18"/>
            <p:cNvSpPr/>
            <p:nvPr/>
          </p:nvSpPr>
          <p:spPr>
            <a:xfrm>
              <a:off x="671040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04</a:t>
              </a:r>
              <a:endParaRPr lang="lt-LT" sz="2000" b="0" strike="noStrike" spc="-1">
                <a:latin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grpSp>
        <p:nvGrpSpPr>
          <p:cNvPr id="388" name="Group 2"/>
          <p:cNvGrpSpPr/>
          <p:nvPr/>
        </p:nvGrpSpPr>
        <p:grpSpPr>
          <a:xfrm>
            <a:off x="479880" y="898200"/>
            <a:ext cx="1834920" cy="464040"/>
            <a:chOff x="479880" y="898200"/>
            <a:chExt cx="1834920" cy="464040"/>
          </a:xfrm>
        </p:grpSpPr>
        <p:sp>
          <p:nvSpPr>
            <p:cNvPr id="389"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90"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391" name="Picture Placeholder 2"/>
          <p:cNvPicPr/>
          <p:nvPr/>
        </p:nvPicPr>
        <p:blipFill>
          <a:blip r:embed="rId2"/>
          <a:stretch/>
        </p:blipFill>
        <p:spPr>
          <a:xfrm>
            <a:off x="479880" y="1441440"/>
            <a:ext cx="11231640" cy="5227920"/>
          </a:xfrm>
          <a:prstGeom prst="rect">
            <a:avLst/>
          </a:prstGeom>
          <a:ln w="12600">
            <a:noFill/>
          </a:ln>
        </p:spPr>
      </p:pic>
      <p:sp>
        <p:nvSpPr>
          <p:cNvPr id="392"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Sukurti programą, kuri:</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Sukurtų duomenų bazę</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Sukurtų lentelę paskaitos su stulpeliais pavadinimas, destytojas ir trukme</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Sukurtų tris paskaitas: ('Vadyba', 'Domantas', 40), ('Python', 'Donatas', 80) ir ('Java', 'Tomas', 80)</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tik tas paskaitas, kurių trukmė didesnė už 50</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Atnaujintų paskaitos „Python“ pavadinimą į „Python programavimas“</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Ištrintų paskaitą, kurios dėstytojas – „Tomas“</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visas paskaitas (visą lentelę)</a:t>
            </a:r>
            <a:endParaRPr lang="lt-LT" sz="1400" b="0" strike="noStrike" spc="-1">
              <a:latin typeface="Arial"/>
            </a:endParaRPr>
          </a:p>
          <a:p>
            <a:pPr>
              <a:lnSpc>
                <a:spcPct val="90000"/>
              </a:lnSpc>
              <a:spcBef>
                <a:spcPts val="1001"/>
              </a:spcBef>
            </a:pPr>
            <a:endParaRPr lang="lt-LT" sz="1400" b="0" strike="noStrike" spc="-1">
              <a:latin typeface="Arial"/>
            </a:endParaRPr>
          </a:p>
          <a:p>
            <a:pPr>
              <a:lnSpc>
                <a:spcPct val="90000"/>
              </a:lnSpc>
              <a:spcBef>
                <a:spcPts val="1001"/>
              </a:spcBef>
            </a:pPr>
            <a:endParaRPr lang="lt-LT" sz="1400" b="0" strike="noStrike" spc="-1">
              <a:latin typeface="Arial"/>
            </a:endParaRPr>
          </a:p>
        </p:txBody>
      </p:sp>
      <p:sp>
        <p:nvSpPr>
          <p:cNvPr id="2" name="TextBox 1">
            <a:extLst>
              <a:ext uri="{FF2B5EF4-FFF2-40B4-BE49-F238E27FC236}">
                <a16:creationId xmlns:a16="http://schemas.microsoft.com/office/drawing/2014/main" id="{D9B6167E-6727-7F64-2174-9AA5EF6BFC8A}"/>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18</a:t>
            </a:r>
            <a:endParaRPr lang="en-LT" b="1" dirty="0">
              <a:solidFill>
                <a:schemeClr val="bg1"/>
              </a:solidFill>
              <a:latin typefac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grpSp>
        <p:nvGrpSpPr>
          <p:cNvPr id="394" name="Group 2"/>
          <p:cNvGrpSpPr/>
          <p:nvPr/>
        </p:nvGrpSpPr>
        <p:grpSpPr>
          <a:xfrm>
            <a:off x="480240" y="914400"/>
            <a:ext cx="1834920" cy="464040"/>
            <a:chOff x="480240" y="914400"/>
            <a:chExt cx="1834920" cy="464040"/>
          </a:xfrm>
        </p:grpSpPr>
        <p:sp>
          <p:nvSpPr>
            <p:cNvPr id="395" name="CustomShape 3"/>
            <p:cNvSpPr/>
            <p:nvPr/>
          </p:nvSpPr>
          <p:spPr>
            <a:xfrm>
              <a:off x="480240" y="91440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96" name="CustomShape 4"/>
            <p:cNvSpPr/>
            <p:nvPr/>
          </p:nvSpPr>
          <p:spPr>
            <a:xfrm>
              <a:off x="594000" y="9784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97" name="Picture Placeholder 2"/>
          <p:cNvPicPr/>
          <p:nvPr/>
        </p:nvPicPr>
        <p:blipFill>
          <a:blip r:embed="rId2"/>
          <a:stretch/>
        </p:blipFill>
        <p:spPr>
          <a:xfrm>
            <a:off x="479880" y="1441440"/>
            <a:ext cx="11231640" cy="5227920"/>
          </a:xfrm>
          <a:prstGeom prst="rect">
            <a:avLst/>
          </a:prstGeom>
          <a:ln w="12600">
            <a:noFill/>
          </a:ln>
        </p:spPr>
      </p:pic>
      <p:sp>
        <p:nvSpPr>
          <p:cNvPr id="398"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3AE3E4D9-4289-8FB6-B5DD-55289A369AC5}"/>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19</a:t>
            </a:r>
            <a:endParaRPr lang="en-LT" b="1" dirty="0">
              <a:solidFill>
                <a:schemeClr val="bg1"/>
              </a:solidFill>
              <a:latin typefac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dirty="0">
                <a:solidFill>
                  <a:srgbClr val="000000"/>
                </a:solidFill>
                <a:latin typeface="Arial"/>
                <a:ea typeface="Arial"/>
              </a:rPr>
              <a:t>10 paskaita. Duomenų bazės 1</a:t>
            </a:r>
            <a:endParaRPr lang="lt-LT" sz="1300" b="0" strike="noStrike" spc="-1" dirty="0">
              <a:solidFill>
                <a:srgbClr val="000000"/>
              </a:solidFill>
              <a:latin typeface="Arial"/>
            </a:endParaRPr>
          </a:p>
        </p:txBody>
      </p:sp>
      <p:sp>
        <p:nvSpPr>
          <p:cNvPr id="400" name="TextShape 2"/>
          <p:cNvSpPr txBox="1"/>
          <p:nvPr/>
        </p:nvSpPr>
        <p:spPr>
          <a:xfrm>
            <a:off x="3281760" y="2683807"/>
            <a:ext cx="3750480" cy="329400"/>
          </a:xfrm>
          <a:prstGeom prst="rect">
            <a:avLst/>
          </a:prstGeom>
          <a:noFill/>
          <a:ln w="12600">
            <a:noFill/>
          </a:ln>
        </p:spPr>
        <p:txBody>
          <a:bodyPr lIns="45720" rIns="45720">
            <a:normAutofit/>
          </a:bodyPr>
          <a:lstStyle/>
          <a:p>
            <a:pPr>
              <a:lnSpc>
                <a:spcPct val="90000"/>
              </a:lnSpc>
              <a:spcBef>
                <a:spcPts val="1001"/>
              </a:spcBef>
            </a:pPr>
            <a:r>
              <a:rPr lang="lt-LT" sz="1600" b="1" strike="noStrike" spc="-1">
                <a:solidFill>
                  <a:srgbClr val="000000"/>
                </a:solidFill>
                <a:latin typeface="Arial"/>
                <a:ea typeface="Arial"/>
              </a:rPr>
              <a:t>DB browser for SQLite</a:t>
            </a:r>
            <a:endParaRPr lang="lt-LT" sz="1600" b="0" strike="noStrike" spc="-1">
              <a:solidFill>
                <a:srgbClr val="000000"/>
              </a:solidFill>
              <a:latin typeface="Arial"/>
            </a:endParaRPr>
          </a:p>
        </p:txBody>
      </p:sp>
      <p:sp>
        <p:nvSpPr>
          <p:cNvPr id="401" name="TextShape 3"/>
          <p:cNvSpPr txBox="1"/>
          <p:nvPr/>
        </p:nvSpPr>
        <p:spPr>
          <a:xfrm>
            <a:off x="3281760" y="3033367"/>
            <a:ext cx="3750480" cy="50400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Duomenų bazės SQLite programa</a:t>
            </a:r>
            <a:endParaRPr lang="lt-LT" sz="1600" b="0" strike="noStrike" spc="-1">
              <a:solidFill>
                <a:srgbClr val="000000"/>
              </a:solidFill>
              <a:latin typeface="Arial"/>
            </a:endParaRPr>
          </a:p>
        </p:txBody>
      </p:sp>
      <p:sp>
        <p:nvSpPr>
          <p:cNvPr id="402" name="TextShape 4"/>
          <p:cNvSpPr txBox="1"/>
          <p:nvPr/>
        </p:nvSpPr>
        <p:spPr>
          <a:xfrm>
            <a:off x="480240" y="5032080"/>
            <a:ext cx="2343240" cy="1364760"/>
          </a:xfrm>
          <a:prstGeom prst="rect">
            <a:avLst/>
          </a:prstGeom>
          <a:noFill/>
          <a:ln w="12600">
            <a:noFill/>
          </a:ln>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403" name="TextShape 5"/>
          <p:cNvSpPr txBox="1"/>
          <p:nvPr/>
        </p:nvSpPr>
        <p:spPr>
          <a:xfrm>
            <a:off x="7503480" y="2683807"/>
            <a:ext cx="4207680" cy="79092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7400FF"/>
                </a:solidFill>
                <a:latin typeface="Arial"/>
                <a:ea typeface="Arial"/>
              </a:rPr>
              <a:t>https://sqlitebrowser.org/</a:t>
            </a:r>
            <a:endParaRPr lang="lt-LT" sz="1600" b="0" strike="noStrike" spc="-1">
              <a:solidFill>
                <a:srgbClr val="000000"/>
              </a:solidFill>
              <a:latin typeface="Arial"/>
            </a:endParaRPr>
          </a:p>
        </p:txBody>
      </p:sp>
      <p:sp>
        <p:nvSpPr>
          <p:cNvPr id="2" name="TextShape 5">
            <a:extLst>
              <a:ext uri="{FF2B5EF4-FFF2-40B4-BE49-F238E27FC236}">
                <a16:creationId xmlns:a16="http://schemas.microsoft.com/office/drawing/2014/main" id="{E6BC0A06-8011-D5F3-7F50-87A7DDB07B02}"/>
              </a:ext>
            </a:extLst>
          </p:cNvPr>
          <p:cNvSpPr txBox="1"/>
          <p:nvPr/>
        </p:nvSpPr>
        <p:spPr>
          <a:xfrm>
            <a:off x="7509420" y="1640137"/>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u="sng" strike="noStrike" spc="-1" dirty="0">
                <a:solidFill>
                  <a:srgbClr val="0000FF"/>
                </a:solidFill>
                <a:uFillTx/>
                <a:latin typeface="Arial"/>
                <a:ea typeface="Arial"/>
              </a:rPr>
              <a:t>https://</a:t>
            </a:r>
            <a:r>
              <a:rPr lang="lt-LT" sz="1600" u="sng" strike="noStrike" spc="-1" dirty="0" err="1">
                <a:solidFill>
                  <a:srgbClr val="0000FF"/>
                </a:solidFill>
                <a:uFillTx/>
                <a:latin typeface="Arial"/>
                <a:ea typeface="Arial"/>
              </a:rPr>
              <a:t>github.com</a:t>
            </a:r>
            <a:r>
              <a:rPr lang="lt-LT" sz="1600" u="sng" strike="noStrike" spc="-1" dirty="0">
                <a:solidFill>
                  <a:srgbClr val="0000FF"/>
                </a:solidFill>
                <a:uFillTx/>
                <a:latin typeface="Arial"/>
                <a:ea typeface="Arial"/>
              </a:rPr>
              <a:t>/aurimas13/</a:t>
            </a:r>
            <a:r>
              <a:rPr lang="lt-LT" sz="1600" u="sng" strike="noStrike" spc="-1" dirty="0" err="1">
                <a:solidFill>
                  <a:srgbClr val="0000FF"/>
                </a:solidFill>
                <a:uFillTx/>
                <a:latin typeface="Arial"/>
                <a:ea typeface="Arial"/>
              </a:rPr>
              <a:t>Python-Beginner-Course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tree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main</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Programs</a:t>
            </a:r>
            <a:endParaRPr lang="lt-LT" sz="1600" strike="noStrike" spc="-1" dirty="0">
              <a:solidFill>
                <a:srgbClr val="000000"/>
              </a:solidFill>
              <a:latin typeface="Arial"/>
            </a:endParaRPr>
          </a:p>
        </p:txBody>
      </p:sp>
      <p:sp>
        <p:nvSpPr>
          <p:cNvPr id="3" name="TextShape 2">
            <a:extLst>
              <a:ext uri="{FF2B5EF4-FFF2-40B4-BE49-F238E27FC236}">
                <a16:creationId xmlns:a16="http://schemas.microsoft.com/office/drawing/2014/main" id="{04739B98-BBE7-F0CB-C130-301B2B6E0654}"/>
              </a:ext>
            </a:extLst>
          </p:cNvPr>
          <p:cNvSpPr txBox="1"/>
          <p:nvPr/>
        </p:nvSpPr>
        <p:spPr>
          <a:xfrm>
            <a:off x="3287700" y="1641600"/>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ketvirtadienį)</a:t>
            </a:r>
            <a:endParaRPr lang="lt-LT" sz="160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TextShape 1"/>
          <p:cNvSpPr txBox="1"/>
          <p:nvPr/>
        </p:nvSpPr>
        <p:spPr>
          <a:xfrm>
            <a:off x="480240" y="1371600"/>
            <a:ext cx="5615280" cy="4100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Kas yra duomenų bazė</a:t>
            </a:r>
            <a:br/>
            <a:endParaRPr lang="lt-LT" sz="3000" b="0" strike="noStrike" spc="-1">
              <a:solidFill>
                <a:srgbClr val="000000"/>
              </a:solidFill>
              <a:latin typeface="Arial"/>
            </a:endParaRPr>
          </a:p>
        </p:txBody>
      </p:sp>
      <p:sp>
        <p:nvSpPr>
          <p:cNvPr id="333"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000000"/>
                </a:solidFill>
                <a:latin typeface="Arial"/>
                <a:ea typeface="Arial"/>
              </a:rPr>
              <a:t>10 paskaita. Duomenų bazės 1</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334" name="TextShape 3"/>
          <p:cNvSpPr txBox="1"/>
          <p:nvPr/>
        </p:nvSpPr>
        <p:spPr>
          <a:xfrm>
            <a:off x="6561360" y="1371600"/>
            <a:ext cx="5149080" cy="5067000"/>
          </a:xfrm>
          <a:prstGeom prst="rect">
            <a:avLst/>
          </a:prstGeom>
          <a:noFill/>
          <a:ln w="12600">
            <a:noFill/>
          </a:ln>
        </p:spPr>
        <p:txBody>
          <a:bodyPr lIns="45720" rIns="45720">
            <a:normAutofit/>
          </a:bodyPr>
          <a:lstStyle/>
          <a:p>
            <a:pPr marL="285840" indent="-285480">
              <a:lnSpc>
                <a:spcPct val="100000"/>
              </a:lnSpc>
              <a:spcBef>
                <a:spcPts val="1001"/>
              </a:spcBef>
              <a:buClr>
                <a:srgbClr val="000000"/>
              </a:buClr>
              <a:buFont typeface="Arial"/>
              <a:buChar char="•"/>
            </a:pPr>
            <a:r>
              <a:rPr lang="lt-LT" sz="1600" b="0" strike="noStrike" spc="-1" dirty="0">
                <a:solidFill>
                  <a:srgbClr val="000000"/>
                </a:solidFill>
                <a:latin typeface="Arial"/>
                <a:ea typeface="Arial"/>
              </a:rPr>
              <a:t>Duomenų bazė – organizuotas duomenų rinkinys (lentelėse)</a:t>
            </a:r>
            <a:endParaRPr lang="lt-LT" sz="1600" b="0" strike="noStrike" spc="-1" dirty="0">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dirty="0">
                <a:solidFill>
                  <a:srgbClr val="000000"/>
                </a:solidFill>
                <a:latin typeface="Arial"/>
                <a:ea typeface="Arial"/>
              </a:rPr>
              <a:t>Duomenų bazė yra failas, o ne programa</a:t>
            </a:r>
            <a:endParaRPr lang="lt-LT" sz="1600" b="0" strike="noStrike" spc="-1" dirty="0">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dirty="0">
                <a:solidFill>
                  <a:srgbClr val="000000"/>
                </a:solidFill>
                <a:latin typeface="Arial"/>
                <a:ea typeface="Arial"/>
              </a:rPr>
              <a:t>Reliacinė duomenų bazėje lentelės susijusios tarpusavyje ryšiais</a:t>
            </a:r>
            <a:endParaRPr lang="lt-LT" sz="1600" b="0" strike="noStrike" spc="-1" dirty="0">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dirty="0">
                <a:solidFill>
                  <a:srgbClr val="000000"/>
                </a:solidFill>
                <a:latin typeface="Arial"/>
                <a:ea typeface="Arial"/>
              </a:rPr>
              <a:t>Su duomenų baze komunikuojama užklausomis (taip kuriamos lentelės, stulpeliai, jų tipai, keičiami, trinami duomenys)</a:t>
            </a:r>
            <a:endParaRPr lang="lt-LT" sz="1600" b="0" strike="noStrike" spc="-1" dirty="0">
              <a:solidFill>
                <a:srgbClr val="000000"/>
              </a:solidFill>
              <a:latin typeface="Arial"/>
            </a:endParaRPr>
          </a:p>
          <a:p>
            <a:pPr>
              <a:lnSpc>
                <a:spcPct val="100000"/>
              </a:lnSpc>
              <a:spcBef>
                <a:spcPts val="1001"/>
              </a:spcBef>
            </a:pPr>
            <a:endParaRPr lang="lt-LT" sz="1600" b="0" strike="noStrike" spc="-1" dirty="0">
              <a:solidFill>
                <a:srgbClr val="000000"/>
              </a:solidFill>
              <a:latin typeface="Arial"/>
            </a:endParaRPr>
          </a:p>
        </p:txBody>
      </p:sp>
      <p:sp>
        <p:nvSpPr>
          <p:cNvPr id="2" name="TextBox 1">
            <a:extLst>
              <a:ext uri="{FF2B5EF4-FFF2-40B4-BE49-F238E27FC236}">
                <a16:creationId xmlns:a16="http://schemas.microsoft.com/office/drawing/2014/main" id="{5CAEBB94-9164-D62B-B035-B0145048243A}"/>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Shape 1"/>
          <p:cNvSpPr txBox="1"/>
          <p:nvPr/>
        </p:nvSpPr>
        <p:spPr>
          <a:xfrm>
            <a:off x="480240" y="1371600"/>
            <a:ext cx="5615280" cy="4100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Duomenų bazių pavyzdžiai</a:t>
            </a:r>
            <a:br/>
            <a:br/>
            <a:endParaRPr lang="lt-LT" sz="3000" b="0" strike="noStrike" spc="-1">
              <a:solidFill>
                <a:srgbClr val="000000"/>
              </a:solidFill>
              <a:latin typeface="Arial"/>
            </a:endParaRPr>
          </a:p>
        </p:txBody>
      </p:sp>
      <p:sp>
        <p:nvSpPr>
          <p:cNvPr id="336"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000000"/>
                </a:solidFill>
                <a:latin typeface="Arial"/>
                <a:ea typeface="Arial"/>
              </a:rPr>
              <a:t>10 paskaita. Duomenų bazės 1</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337" name="TextShape 3"/>
          <p:cNvSpPr txBox="1"/>
          <p:nvPr/>
        </p:nvSpPr>
        <p:spPr>
          <a:xfrm>
            <a:off x="6561360" y="1371600"/>
            <a:ext cx="5149080" cy="5067000"/>
          </a:xfrm>
          <a:prstGeom prst="rect">
            <a:avLst/>
          </a:prstGeom>
          <a:noFill/>
          <a:ln w="12600">
            <a:noFill/>
          </a:ln>
        </p:spPr>
        <p:txBody>
          <a:bodyPr lIns="45720" rIns="45720">
            <a:normAutofit/>
          </a:bodyPr>
          <a:lstStyle/>
          <a:p>
            <a:pPr>
              <a:lnSpc>
                <a:spcPct val="100000"/>
              </a:lnSpc>
              <a:spcBef>
                <a:spcPts val="1001"/>
              </a:spcBef>
              <a:buClr>
                <a:srgbClr val="000000"/>
              </a:buClr>
              <a:buFont typeface="Arial"/>
              <a:buChar char="•"/>
            </a:pPr>
            <a:r>
              <a:rPr lang="lt-LT" sz="1600" b="0" strike="noStrike" spc="-1" dirty="0" err="1">
                <a:solidFill>
                  <a:srgbClr val="000000"/>
                </a:solidFill>
                <a:latin typeface="Arial"/>
                <a:ea typeface="Arial"/>
              </a:rPr>
              <a:t>Oracle</a:t>
            </a:r>
            <a:endParaRPr lang="lt-LT" sz="1600" b="0" strike="noStrike" spc="-1" dirty="0">
              <a:solidFill>
                <a:srgbClr val="000000"/>
              </a:solidFill>
              <a:latin typeface="Arial"/>
            </a:endParaRPr>
          </a:p>
          <a:p>
            <a:pPr>
              <a:lnSpc>
                <a:spcPct val="100000"/>
              </a:lnSpc>
              <a:spcBef>
                <a:spcPts val="1001"/>
              </a:spcBef>
              <a:buClr>
                <a:srgbClr val="000000"/>
              </a:buClr>
              <a:buFont typeface="Arial"/>
              <a:buChar char="•"/>
            </a:pPr>
            <a:r>
              <a:rPr lang="lt-LT" sz="1600" b="0" strike="noStrike" spc="-1" dirty="0">
                <a:solidFill>
                  <a:srgbClr val="000000"/>
                </a:solidFill>
                <a:latin typeface="Arial"/>
                <a:ea typeface="Arial"/>
              </a:rPr>
              <a:t>MySQL</a:t>
            </a:r>
            <a:endParaRPr lang="lt-LT" sz="1600" b="0" strike="noStrike" spc="-1" dirty="0">
              <a:solidFill>
                <a:srgbClr val="000000"/>
              </a:solidFill>
              <a:latin typeface="Arial"/>
            </a:endParaRPr>
          </a:p>
          <a:p>
            <a:pPr>
              <a:lnSpc>
                <a:spcPct val="100000"/>
              </a:lnSpc>
              <a:spcBef>
                <a:spcPts val="1001"/>
              </a:spcBef>
              <a:buClr>
                <a:srgbClr val="000000"/>
              </a:buClr>
              <a:buFont typeface="Arial"/>
              <a:buChar char="•"/>
            </a:pPr>
            <a:r>
              <a:rPr lang="lt-LT" sz="1600" b="0" strike="noStrike" spc="-1" dirty="0">
                <a:solidFill>
                  <a:srgbClr val="000000"/>
                </a:solidFill>
                <a:latin typeface="Arial"/>
                <a:ea typeface="Arial"/>
              </a:rPr>
              <a:t>Microsoft SQL Server</a:t>
            </a:r>
            <a:endParaRPr lang="lt-LT" sz="1600" b="0" strike="noStrike" spc="-1" dirty="0">
              <a:solidFill>
                <a:srgbClr val="000000"/>
              </a:solidFill>
              <a:latin typeface="Arial"/>
            </a:endParaRPr>
          </a:p>
          <a:p>
            <a:pPr>
              <a:lnSpc>
                <a:spcPct val="100000"/>
              </a:lnSpc>
              <a:spcBef>
                <a:spcPts val="1001"/>
              </a:spcBef>
              <a:buClr>
                <a:srgbClr val="000000"/>
              </a:buClr>
              <a:buFont typeface="Arial"/>
              <a:buChar char="•"/>
            </a:pPr>
            <a:r>
              <a:rPr lang="lt-LT" sz="1600" b="0" strike="noStrike" spc="-1" dirty="0" err="1">
                <a:solidFill>
                  <a:srgbClr val="000000"/>
                </a:solidFill>
                <a:latin typeface="Arial"/>
                <a:ea typeface="Arial"/>
              </a:rPr>
              <a:t>PostgreSQL</a:t>
            </a:r>
            <a:endParaRPr lang="lt-LT" sz="1600" b="0" strike="noStrike" spc="-1" dirty="0">
              <a:solidFill>
                <a:srgbClr val="000000"/>
              </a:solidFill>
              <a:latin typeface="Arial"/>
            </a:endParaRPr>
          </a:p>
          <a:p>
            <a:pPr>
              <a:lnSpc>
                <a:spcPct val="100000"/>
              </a:lnSpc>
              <a:spcBef>
                <a:spcPts val="1001"/>
              </a:spcBef>
              <a:buClr>
                <a:srgbClr val="000000"/>
              </a:buClr>
              <a:buFont typeface="Arial"/>
              <a:buChar char="•"/>
            </a:pPr>
            <a:r>
              <a:rPr lang="lt-LT" sz="1600" b="0" strike="noStrike" spc="-1" dirty="0">
                <a:solidFill>
                  <a:srgbClr val="000000"/>
                </a:solidFill>
                <a:latin typeface="Arial"/>
                <a:ea typeface="Arial"/>
              </a:rPr>
              <a:t>Microsoft Access</a:t>
            </a:r>
            <a:endParaRPr lang="lt-LT" sz="1600" b="0" strike="noStrike" spc="-1" dirty="0">
              <a:solidFill>
                <a:srgbClr val="000000"/>
              </a:solidFill>
              <a:latin typeface="Arial"/>
            </a:endParaRPr>
          </a:p>
          <a:p>
            <a:pPr>
              <a:lnSpc>
                <a:spcPct val="100000"/>
              </a:lnSpc>
              <a:spcBef>
                <a:spcPts val="1001"/>
              </a:spcBef>
              <a:buClr>
                <a:srgbClr val="000000"/>
              </a:buClr>
              <a:buFont typeface="Arial"/>
              <a:buChar char="•"/>
            </a:pPr>
            <a:r>
              <a:rPr lang="lt-LT" sz="1600" b="1" strike="noStrike" spc="-1" dirty="0" err="1">
                <a:solidFill>
                  <a:srgbClr val="000000"/>
                </a:solidFill>
                <a:latin typeface="Arial"/>
                <a:ea typeface="Arial"/>
              </a:rPr>
              <a:t>SQLite</a:t>
            </a:r>
            <a:endParaRPr lang="lt-LT" sz="1600" b="0" strike="noStrike" spc="-1" dirty="0">
              <a:solidFill>
                <a:srgbClr val="000000"/>
              </a:solidFill>
              <a:latin typeface="Arial"/>
            </a:endParaRPr>
          </a:p>
          <a:p>
            <a:pPr>
              <a:lnSpc>
                <a:spcPct val="100000"/>
              </a:lnSpc>
              <a:spcBef>
                <a:spcPts val="1001"/>
              </a:spcBef>
            </a:pPr>
            <a:endParaRPr lang="lt-LT" sz="1600" b="0" strike="noStrike" spc="-1" dirty="0">
              <a:solidFill>
                <a:srgbClr val="000000"/>
              </a:solidFill>
              <a:latin typeface="Arial"/>
            </a:endParaRPr>
          </a:p>
          <a:p>
            <a:pPr>
              <a:lnSpc>
                <a:spcPct val="100000"/>
              </a:lnSpc>
              <a:spcBef>
                <a:spcPts val="1001"/>
              </a:spcBef>
            </a:pPr>
            <a:r>
              <a:rPr lang="lt-LT" sz="1600" b="0" strike="noStrike" spc="-1" dirty="0">
                <a:solidFill>
                  <a:srgbClr val="000000"/>
                </a:solidFill>
                <a:latin typeface="Arial"/>
                <a:ea typeface="Arial"/>
              </a:rPr>
              <a:t>Darbui su </a:t>
            </a:r>
            <a:r>
              <a:rPr lang="lt-LT" sz="1600" b="0" strike="noStrike" spc="-1" dirty="0" err="1">
                <a:solidFill>
                  <a:srgbClr val="000000"/>
                </a:solidFill>
                <a:latin typeface="Arial"/>
                <a:ea typeface="Arial"/>
              </a:rPr>
              <a:t>SQLite</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duoemenų</a:t>
            </a:r>
            <a:r>
              <a:rPr lang="lt-LT" sz="1600" b="0" strike="noStrike" spc="-1" dirty="0">
                <a:solidFill>
                  <a:srgbClr val="000000"/>
                </a:solidFill>
                <a:latin typeface="Arial"/>
                <a:ea typeface="Arial"/>
              </a:rPr>
              <a:t> baze (be </a:t>
            </a:r>
            <a:r>
              <a:rPr lang="lt-LT" sz="1600" b="0" strike="noStrike" spc="-1" dirty="0" err="1">
                <a:solidFill>
                  <a:srgbClr val="000000"/>
                </a:solidFill>
                <a:latin typeface="Arial"/>
                <a:ea typeface="Arial"/>
              </a:rPr>
              <a:t>python</a:t>
            </a:r>
            <a:r>
              <a:rPr lang="lt-LT" sz="1600" b="0" strike="noStrike" spc="-1" dirty="0">
                <a:solidFill>
                  <a:srgbClr val="000000"/>
                </a:solidFill>
                <a:latin typeface="Arial"/>
                <a:ea typeface="Arial"/>
              </a:rPr>
              <a:t>) naudosime programą "DB </a:t>
            </a:r>
            <a:r>
              <a:rPr lang="lt-LT" sz="1600" b="0" strike="noStrike" spc="-1" dirty="0" err="1">
                <a:solidFill>
                  <a:srgbClr val="000000"/>
                </a:solidFill>
                <a:latin typeface="Arial"/>
                <a:ea typeface="Arial"/>
              </a:rPr>
              <a:t>Browser</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for</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SQLite</a:t>
            </a:r>
            <a:r>
              <a:rPr lang="lt-LT" sz="1600" b="0" strike="noStrike" spc="-1" dirty="0">
                <a:solidFill>
                  <a:srgbClr val="000000"/>
                </a:solidFill>
                <a:latin typeface="Arial"/>
                <a:ea typeface="Arial"/>
              </a:rPr>
              <a:t>"</a:t>
            </a:r>
            <a:endParaRPr lang="lt-LT" sz="1600" b="0" strike="noStrike" spc="-1" dirty="0">
              <a:solidFill>
                <a:srgbClr val="000000"/>
              </a:solidFill>
              <a:latin typeface="Arial"/>
            </a:endParaRPr>
          </a:p>
          <a:p>
            <a:pPr>
              <a:lnSpc>
                <a:spcPct val="100000"/>
              </a:lnSpc>
              <a:spcBef>
                <a:spcPts val="1001"/>
              </a:spcBef>
            </a:pPr>
            <a:endParaRPr lang="lt-LT" sz="1600" b="0" strike="noStrike" spc="-1" dirty="0">
              <a:solidFill>
                <a:srgbClr val="000000"/>
              </a:solidFill>
              <a:latin typeface="Arial"/>
            </a:endParaRPr>
          </a:p>
          <a:p>
            <a:pPr>
              <a:lnSpc>
                <a:spcPct val="100000"/>
              </a:lnSpc>
              <a:spcBef>
                <a:spcPts val="1001"/>
              </a:spcBef>
            </a:pPr>
            <a:endParaRPr lang="lt-LT" sz="1600" b="0" strike="noStrike" spc="-1" dirty="0">
              <a:solidFill>
                <a:srgbClr val="000000"/>
              </a:solidFill>
              <a:latin typeface="Arial"/>
            </a:endParaRPr>
          </a:p>
        </p:txBody>
      </p:sp>
      <p:sp>
        <p:nvSpPr>
          <p:cNvPr id="2" name="TextBox 1">
            <a:extLst>
              <a:ext uri="{FF2B5EF4-FFF2-40B4-BE49-F238E27FC236}">
                <a16:creationId xmlns:a16="http://schemas.microsoft.com/office/drawing/2014/main" id="{79D3096B-77CB-24E8-86EA-844F87D4845A}"/>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extShape 1"/>
          <p:cNvSpPr txBox="1"/>
          <p:nvPr/>
        </p:nvSpPr>
        <p:spPr>
          <a:xfrm>
            <a:off x="480240" y="1371600"/>
            <a:ext cx="5615280" cy="4100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Svarbiausios DB (SQL) užklausos</a:t>
            </a:r>
            <a:br/>
            <a:br/>
            <a:br/>
            <a:endParaRPr lang="lt-LT" sz="3000" b="0" strike="noStrike" spc="-1">
              <a:solidFill>
                <a:srgbClr val="000000"/>
              </a:solidFill>
              <a:latin typeface="Arial"/>
            </a:endParaRPr>
          </a:p>
        </p:txBody>
      </p:sp>
      <p:sp>
        <p:nvSpPr>
          <p:cNvPr id="339"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000000"/>
                </a:solidFill>
                <a:latin typeface="Arial"/>
                <a:ea typeface="Arial"/>
              </a:rPr>
              <a:t>10 paskaita. Duomenų bazės 1</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340" name="TextShape 3"/>
          <p:cNvSpPr txBox="1"/>
          <p:nvPr/>
        </p:nvSpPr>
        <p:spPr>
          <a:xfrm>
            <a:off x="6561360" y="1371600"/>
            <a:ext cx="5149080" cy="5067000"/>
          </a:xfrm>
          <a:prstGeom prst="rect">
            <a:avLst/>
          </a:prstGeom>
          <a:noFill/>
          <a:ln w="12600">
            <a:noFill/>
          </a:ln>
        </p:spPr>
        <p:txBody>
          <a:bodyPr lIns="45720" rIns="45720">
            <a:noAutofit/>
          </a:bodyPr>
          <a:lstStyle/>
          <a:p>
            <a:pPr>
              <a:lnSpc>
                <a:spcPct val="100000"/>
              </a:lnSpc>
              <a:spcBef>
                <a:spcPts val="1001"/>
              </a:spcBef>
              <a:buClr>
                <a:srgbClr val="000000"/>
              </a:buClr>
              <a:buFont typeface="Arial"/>
              <a:buChar char="•"/>
            </a:pPr>
            <a:r>
              <a:rPr lang="lt-LT" sz="1200" b="1" strike="noStrike" spc="-1" dirty="0">
                <a:solidFill>
                  <a:srgbClr val="000000"/>
                </a:solidFill>
                <a:latin typeface="Arial"/>
                <a:ea typeface="Arial"/>
              </a:rPr>
              <a:t> SELECT</a:t>
            </a:r>
            <a:r>
              <a:rPr lang="lt-LT" sz="1200" b="0" strike="noStrike" spc="-1" dirty="0">
                <a:solidFill>
                  <a:srgbClr val="000000"/>
                </a:solidFill>
                <a:latin typeface="Arial"/>
                <a:ea typeface="Arial"/>
              </a:rPr>
              <a:t> sakinys naudojamas įrašams iš vienos ar daugiau lentelių atrinkti.</a:t>
            </a:r>
            <a:endParaRPr lang="lt-LT" sz="1200" b="0" strike="noStrike" spc="-1" dirty="0">
              <a:solidFill>
                <a:srgbClr val="000000"/>
              </a:solidFill>
              <a:latin typeface="Arial"/>
            </a:endParaRPr>
          </a:p>
          <a:p>
            <a:pPr>
              <a:lnSpc>
                <a:spcPct val="100000"/>
              </a:lnSpc>
              <a:spcBef>
                <a:spcPts val="1001"/>
              </a:spcBef>
              <a:buClr>
                <a:srgbClr val="000000"/>
              </a:buClr>
              <a:buFont typeface="Arial"/>
              <a:buChar char="•"/>
            </a:pPr>
            <a:r>
              <a:rPr lang="lt-LT" sz="1200" b="1" strike="noStrike" spc="-1" dirty="0">
                <a:solidFill>
                  <a:srgbClr val="000000"/>
                </a:solidFill>
                <a:latin typeface="Arial"/>
                <a:ea typeface="Arial"/>
              </a:rPr>
              <a:t> FROM</a:t>
            </a:r>
            <a:r>
              <a:rPr lang="lt-LT" sz="1200" b="0" strike="noStrike" spc="-1" dirty="0">
                <a:solidFill>
                  <a:srgbClr val="000000"/>
                </a:solidFill>
                <a:latin typeface="Arial"/>
                <a:ea typeface="Arial"/>
              </a:rPr>
              <a:t> sakinyje nurodomos lentelės, iš kurių reikia išrinkti eilutes (sąryšiai gali būti nurodomi skirtingais JOIN variantais).</a:t>
            </a:r>
            <a:endParaRPr lang="lt-LT" sz="1200" b="0" strike="noStrike" spc="-1" dirty="0">
              <a:solidFill>
                <a:srgbClr val="000000"/>
              </a:solidFill>
              <a:latin typeface="Arial"/>
            </a:endParaRPr>
          </a:p>
          <a:p>
            <a:pPr>
              <a:lnSpc>
                <a:spcPct val="100000"/>
              </a:lnSpc>
              <a:spcBef>
                <a:spcPts val="1001"/>
              </a:spcBef>
              <a:buClr>
                <a:srgbClr val="000000"/>
              </a:buClr>
              <a:buFont typeface="Arial"/>
              <a:buChar char="•"/>
            </a:pPr>
            <a:r>
              <a:rPr lang="lt-LT" sz="1200" b="1" strike="noStrike" spc="-1" dirty="0">
                <a:solidFill>
                  <a:srgbClr val="000000"/>
                </a:solidFill>
                <a:latin typeface="Arial"/>
                <a:ea typeface="Arial"/>
              </a:rPr>
              <a:t> WHERE</a:t>
            </a:r>
            <a:r>
              <a:rPr lang="lt-LT" sz="1200" b="0" strike="noStrike" spc="-1" dirty="0">
                <a:solidFill>
                  <a:srgbClr val="000000"/>
                </a:solidFill>
                <a:latin typeface="Arial"/>
                <a:ea typeface="Arial"/>
              </a:rPr>
              <a:t> sakinyje nurodoma sąlyga, kurią turi tenkinti grąžinamos eilutės.</a:t>
            </a:r>
            <a:endParaRPr lang="lt-LT" sz="1200" b="0" strike="noStrike" spc="-1" dirty="0">
              <a:solidFill>
                <a:srgbClr val="000000"/>
              </a:solidFill>
              <a:latin typeface="Arial"/>
            </a:endParaRPr>
          </a:p>
          <a:p>
            <a:pPr>
              <a:lnSpc>
                <a:spcPct val="100000"/>
              </a:lnSpc>
              <a:spcBef>
                <a:spcPts val="1001"/>
              </a:spcBef>
              <a:buClr>
                <a:srgbClr val="000000"/>
              </a:buClr>
              <a:buFont typeface="Arial"/>
              <a:buChar char="•"/>
            </a:pPr>
            <a:r>
              <a:rPr lang="lt-LT" sz="1200" b="1" strike="noStrike" spc="-1" dirty="0">
                <a:solidFill>
                  <a:srgbClr val="000000"/>
                </a:solidFill>
                <a:latin typeface="Arial"/>
                <a:ea typeface="Arial"/>
              </a:rPr>
              <a:t> GROUP BY</a:t>
            </a:r>
            <a:r>
              <a:rPr lang="lt-LT" sz="1200" b="0" strike="noStrike" spc="-1" dirty="0">
                <a:solidFill>
                  <a:srgbClr val="000000"/>
                </a:solidFill>
                <a:latin typeface="Arial"/>
                <a:ea typeface="Arial"/>
              </a:rPr>
              <a:t> sąlygoje nurodoma, kad reikia grupuoti tam tikras eilutes. Grupuojant eilutes, dažniausiai naudojamos agregatinės funkcijos maksimalioms, vidutinėms ir panašioms reikšmėms išrinkti iš grupuotų eilučių.</a:t>
            </a:r>
            <a:endParaRPr lang="lt-LT" sz="1200" b="0" strike="noStrike" spc="-1" dirty="0">
              <a:solidFill>
                <a:srgbClr val="000000"/>
              </a:solidFill>
              <a:latin typeface="Arial"/>
            </a:endParaRPr>
          </a:p>
          <a:p>
            <a:pPr>
              <a:lnSpc>
                <a:spcPct val="100000"/>
              </a:lnSpc>
              <a:spcBef>
                <a:spcPts val="1001"/>
              </a:spcBef>
              <a:buClr>
                <a:srgbClr val="000000"/>
              </a:buClr>
              <a:buFont typeface="Arial"/>
              <a:buChar char="•"/>
            </a:pPr>
            <a:r>
              <a:rPr lang="lt-LT" sz="1200" b="1" strike="noStrike" spc="-1" dirty="0">
                <a:solidFill>
                  <a:srgbClr val="000000"/>
                </a:solidFill>
                <a:latin typeface="Arial"/>
                <a:ea typeface="Arial"/>
              </a:rPr>
              <a:t> ORDER BY</a:t>
            </a:r>
            <a:r>
              <a:rPr lang="lt-LT" sz="1200" b="0" strike="noStrike" spc="-1" dirty="0">
                <a:solidFill>
                  <a:srgbClr val="000000"/>
                </a:solidFill>
                <a:latin typeface="Arial"/>
                <a:ea typeface="Arial"/>
              </a:rPr>
              <a:t> sakiniu nurodoma viena ar daugiau rikiavimo sąlygų.</a:t>
            </a:r>
            <a:endParaRPr lang="lt-LT" sz="1200" b="0" strike="noStrike" spc="-1" dirty="0">
              <a:solidFill>
                <a:srgbClr val="000000"/>
              </a:solidFill>
              <a:latin typeface="Arial"/>
            </a:endParaRPr>
          </a:p>
          <a:p>
            <a:pPr>
              <a:lnSpc>
                <a:spcPct val="100000"/>
              </a:lnSpc>
              <a:spcBef>
                <a:spcPts val="1001"/>
              </a:spcBef>
              <a:buClr>
                <a:srgbClr val="000000"/>
              </a:buClr>
              <a:buFont typeface="Arial"/>
              <a:buChar char="•"/>
            </a:pPr>
            <a:r>
              <a:rPr lang="lt-LT" sz="1200" b="1" strike="noStrike" spc="-1" dirty="0">
                <a:solidFill>
                  <a:srgbClr val="000000"/>
                </a:solidFill>
                <a:latin typeface="Arial"/>
                <a:ea typeface="Arial"/>
              </a:rPr>
              <a:t> HAVING</a:t>
            </a:r>
            <a:r>
              <a:rPr lang="lt-LT" sz="1200" b="0" strike="noStrike" spc="-1" dirty="0">
                <a:solidFill>
                  <a:srgbClr val="000000"/>
                </a:solidFill>
                <a:latin typeface="Arial"/>
                <a:ea typeface="Arial"/>
              </a:rPr>
              <a:t> sakinyje nurodomas kriterijus, taikomas grupuojamoms eilutėms;</a:t>
            </a:r>
            <a:endParaRPr lang="lt-LT" sz="1200" b="0" strike="noStrike" spc="-1" dirty="0">
              <a:solidFill>
                <a:srgbClr val="000000"/>
              </a:solidFill>
              <a:latin typeface="Arial"/>
            </a:endParaRPr>
          </a:p>
          <a:p>
            <a:pPr>
              <a:lnSpc>
                <a:spcPct val="100000"/>
              </a:lnSpc>
              <a:spcBef>
                <a:spcPts val="1001"/>
              </a:spcBef>
              <a:buClr>
                <a:srgbClr val="000000"/>
              </a:buClr>
              <a:buFont typeface="Arial"/>
              <a:buChar char="•"/>
            </a:pPr>
            <a:r>
              <a:rPr lang="lt-LT" sz="1200" b="1" strike="noStrike" spc="-1" dirty="0">
                <a:solidFill>
                  <a:srgbClr val="000000"/>
                </a:solidFill>
                <a:latin typeface="Arial"/>
                <a:ea typeface="Arial"/>
              </a:rPr>
              <a:t> HAVING</a:t>
            </a:r>
            <a:r>
              <a:rPr lang="lt-LT" sz="1200" b="0" strike="noStrike" spc="-1" dirty="0">
                <a:solidFill>
                  <a:srgbClr val="000000"/>
                </a:solidFill>
                <a:latin typeface="Arial"/>
                <a:ea typeface="Arial"/>
              </a:rPr>
              <a:t> raktinis žodis gali būti naudojamas tik tais atvejais, jeigu užklausoje yra GROUP BY sakinys.</a:t>
            </a:r>
            <a:endParaRPr lang="lt-LT" sz="1200" b="0" strike="noStrike" spc="-1" dirty="0">
              <a:solidFill>
                <a:srgbClr val="000000"/>
              </a:solidFill>
              <a:latin typeface="Arial"/>
            </a:endParaRPr>
          </a:p>
          <a:p>
            <a:pPr>
              <a:lnSpc>
                <a:spcPct val="100000"/>
              </a:lnSpc>
              <a:spcBef>
                <a:spcPts val="1001"/>
              </a:spcBef>
              <a:buClr>
                <a:srgbClr val="000000"/>
              </a:buClr>
              <a:buFont typeface="Arial"/>
              <a:buChar char="•"/>
            </a:pPr>
            <a:r>
              <a:rPr lang="lt-LT" sz="1200" b="1" strike="noStrike" spc="-1" dirty="0">
                <a:solidFill>
                  <a:srgbClr val="000000"/>
                </a:solidFill>
                <a:latin typeface="Arial"/>
                <a:ea typeface="Arial"/>
              </a:rPr>
              <a:t> INSERT</a:t>
            </a:r>
            <a:r>
              <a:rPr lang="lt-LT" sz="1200" b="0" strike="noStrike" spc="-1" dirty="0">
                <a:solidFill>
                  <a:srgbClr val="000000"/>
                </a:solidFill>
                <a:latin typeface="Arial"/>
                <a:ea typeface="Arial"/>
              </a:rPr>
              <a:t> vartojamas naujų įrašų įterpimui į lentelę.</a:t>
            </a:r>
            <a:endParaRPr lang="lt-LT" sz="1200" b="0" strike="noStrike" spc="-1" dirty="0">
              <a:solidFill>
                <a:srgbClr val="000000"/>
              </a:solidFill>
              <a:latin typeface="Arial"/>
            </a:endParaRPr>
          </a:p>
          <a:p>
            <a:pPr>
              <a:lnSpc>
                <a:spcPct val="100000"/>
              </a:lnSpc>
              <a:spcBef>
                <a:spcPts val="1001"/>
              </a:spcBef>
              <a:buClr>
                <a:srgbClr val="000000"/>
              </a:buClr>
              <a:buFont typeface="Arial"/>
              <a:buChar char="•"/>
            </a:pPr>
            <a:r>
              <a:rPr lang="lt-LT" sz="1200" b="1" strike="noStrike" spc="-1" dirty="0">
                <a:solidFill>
                  <a:srgbClr val="000000"/>
                </a:solidFill>
                <a:latin typeface="Arial"/>
                <a:ea typeface="Arial"/>
              </a:rPr>
              <a:t> DELETE</a:t>
            </a:r>
            <a:r>
              <a:rPr lang="lt-LT" sz="1200" b="0" strike="noStrike" spc="-1" dirty="0">
                <a:solidFill>
                  <a:srgbClr val="000000"/>
                </a:solidFill>
                <a:latin typeface="Arial"/>
                <a:ea typeface="Arial"/>
              </a:rPr>
              <a:t> leidžia ištrinti įrašus iš lentelės.</a:t>
            </a:r>
            <a:endParaRPr lang="lt-LT" sz="1200" b="0" strike="noStrike" spc="-1" dirty="0">
              <a:solidFill>
                <a:srgbClr val="000000"/>
              </a:solidFill>
              <a:latin typeface="Arial"/>
            </a:endParaRPr>
          </a:p>
          <a:p>
            <a:pPr>
              <a:lnSpc>
                <a:spcPct val="100000"/>
              </a:lnSpc>
              <a:spcBef>
                <a:spcPts val="1001"/>
              </a:spcBef>
              <a:buClr>
                <a:srgbClr val="000000"/>
              </a:buClr>
              <a:buFont typeface="Arial"/>
              <a:buChar char="•"/>
            </a:pPr>
            <a:r>
              <a:rPr lang="lt-LT" sz="1200" b="1" strike="noStrike" spc="-1" dirty="0">
                <a:solidFill>
                  <a:srgbClr val="000000"/>
                </a:solidFill>
                <a:latin typeface="Arial"/>
                <a:ea typeface="Arial"/>
              </a:rPr>
              <a:t> UPDATE</a:t>
            </a:r>
            <a:r>
              <a:rPr lang="lt-LT" sz="1200" b="0" strike="noStrike" spc="-1" dirty="0">
                <a:solidFill>
                  <a:srgbClr val="000000"/>
                </a:solidFill>
                <a:latin typeface="Arial"/>
                <a:ea typeface="Arial"/>
              </a:rPr>
              <a:t> naudojamas pakeisti vieno ar daugiau įrašų reikšmes.</a:t>
            </a:r>
            <a:endParaRPr lang="lt-LT" sz="1200" b="0" strike="noStrike" spc="-1" dirty="0">
              <a:solidFill>
                <a:srgbClr val="000000"/>
              </a:solidFill>
              <a:latin typeface="Arial"/>
            </a:endParaRPr>
          </a:p>
          <a:p>
            <a:pPr>
              <a:lnSpc>
                <a:spcPct val="100000"/>
              </a:lnSpc>
              <a:spcBef>
                <a:spcPts val="1001"/>
              </a:spcBef>
              <a:buClr>
                <a:srgbClr val="000000"/>
              </a:buClr>
              <a:buFont typeface="Arial"/>
              <a:buChar char="•"/>
            </a:pPr>
            <a:r>
              <a:rPr lang="lt-LT" sz="1200" b="1" strike="noStrike" spc="-1" dirty="0">
                <a:solidFill>
                  <a:srgbClr val="000000"/>
                </a:solidFill>
                <a:latin typeface="Arial"/>
                <a:ea typeface="Arial"/>
              </a:rPr>
              <a:t> DISTINCT</a:t>
            </a:r>
            <a:r>
              <a:rPr lang="lt-LT" sz="1200" b="0" strike="noStrike" spc="-1" dirty="0">
                <a:solidFill>
                  <a:srgbClr val="000000"/>
                </a:solidFill>
                <a:latin typeface="Arial"/>
                <a:ea typeface="Arial"/>
              </a:rPr>
              <a:t> - skirtingų reikšmių išrinkimas.</a:t>
            </a:r>
            <a:endParaRPr lang="lt-LT" sz="1200" b="0" strike="noStrike" spc="-1" dirty="0">
              <a:solidFill>
                <a:srgbClr val="000000"/>
              </a:solidFill>
              <a:latin typeface="Arial"/>
            </a:endParaRPr>
          </a:p>
          <a:p>
            <a:pPr>
              <a:lnSpc>
                <a:spcPct val="100000"/>
              </a:lnSpc>
              <a:spcBef>
                <a:spcPts val="1001"/>
              </a:spcBef>
              <a:buClr>
                <a:srgbClr val="000000"/>
              </a:buClr>
              <a:buFont typeface="Arial"/>
              <a:buChar char="•"/>
            </a:pPr>
            <a:r>
              <a:rPr lang="lt-LT" sz="1200" b="1" strike="noStrike" spc="-1" dirty="0">
                <a:solidFill>
                  <a:srgbClr val="000000"/>
                </a:solidFill>
                <a:latin typeface="Arial"/>
                <a:ea typeface="Arial"/>
              </a:rPr>
              <a:t> DROP TABLE</a:t>
            </a:r>
            <a:r>
              <a:rPr lang="lt-LT" sz="1200" b="0" strike="noStrike" spc="-1" dirty="0">
                <a:solidFill>
                  <a:srgbClr val="000000"/>
                </a:solidFill>
                <a:latin typeface="Arial"/>
                <a:ea typeface="Arial"/>
              </a:rPr>
              <a:t> pašalina visą lentelę.</a:t>
            </a:r>
            <a:endParaRPr lang="lt-LT" sz="1200" b="0" strike="noStrike" spc="-1" dirty="0">
              <a:solidFill>
                <a:srgbClr val="000000"/>
              </a:solidFill>
              <a:latin typeface="Arial"/>
            </a:endParaRPr>
          </a:p>
          <a:p>
            <a:pPr>
              <a:lnSpc>
                <a:spcPct val="100000"/>
              </a:lnSpc>
              <a:spcBef>
                <a:spcPts val="1001"/>
              </a:spcBef>
            </a:pPr>
            <a:endParaRPr lang="lt-LT" sz="1200" b="0" strike="noStrike" spc="-1" dirty="0">
              <a:solidFill>
                <a:srgbClr val="000000"/>
              </a:solidFill>
              <a:latin typeface="Arial"/>
            </a:endParaRPr>
          </a:p>
          <a:p>
            <a:pPr>
              <a:lnSpc>
                <a:spcPct val="100000"/>
              </a:lnSpc>
              <a:spcBef>
                <a:spcPts val="1001"/>
              </a:spcBef>
            </a:pPr>
            <a:endParaRPr lang="lt-LT" sz="1200" b="0" strike="noStrike" spc="-1" dirty="0">
              <a:solidFill>
                <a:srgbClr val="000000"/>
              </a:solidFill>
              <a:latin typeface="Arial"/>
            </a:endParaRPr>
          </a:p>
          <a:p>
            <a:pPr>
              <a:lnSpc>
                <a:spcPct val="100000"/>
              </a:lnSpc>
              <a:spcBef>
                <a:spcPts val="1001"/>
              </a:spcBef>
            </a:pPr>
            <a:endParaRPr lang="lt-LT" sz="1200" b="0" strike="noStrike" spc="-1" dirty="0">
              <a:solidFill>
                <a:srgbClr val="000000"/>
              </a:solidFill>
              <a:latin typeface="Arial"/>
            </a:endParaRPr>
          </a:p>
        </p:txBody>
      </p:sp>
      <p:sp>
        <p:nvSpPr>
          <p:cNvPr id="2" name="TextBox 1">
            <a:extLst>
              <a:ext uri="{FF2B5EF4-FFF2-40B4-BE49-F238E27FC236}">
                <a16:creationId xmlns:a16="http://schemas.microsoft.com/office/drawing/2014/main" id="{77276059-7A5F-702C-898C-7A960FB135A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sukurti lentelę</a:t>
            </a:r>
            <a:endParaRPr lang="lt-LT" sz="3000" b="0" strike="noStrike" spc="-1">
              <a:solidFill>
                <a:srgbClr val="000000"/>
              </a:solidFill>
              <a:latin typeface="Arial"/>
            </a:endParaRPr>
          </a:p>
        </p:txBody>
      </p:sp>
      <p:sp>
        <p:nvSpPr>
          <p:cNvPr id="342"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43" name="Picture 2"/>
          <p:cNvPicPr/>
          <p:nvPr/>
        </p:nvPicPr>
        <p:blipFill>
          <a:blip r:embed="rId3"/>
          <a:stretch/>
        </p:blipFill>
        <p:spPr>
          <a:xfrm>
            <a:off x="509400" y="3267720"/>
            <a:ext cx="4826160" cy="331560"/>
          </a:xfrm>
          <a:prstGeom prst="rect">
            <a:avLst/>
          </a:prstGeom>
          <a:ln>
            <a:noFill/>
          </a:ln>
        </p:spPr>
      </p:pic>
      <p:sp>
        <p:nvSpPr>
          <p:cNvPr id="2" name="TextBox 1">
            <a:extLst>
              <a:ext uri="{FF2B5EF4-FFF2-40B4-BE49-F238E27FC236}">
                <a16:creationId xmlns:a16="http://schemas.microsoft.com/office/drawing/2014/main" id="{69BA6893-F7C0-1736-9390-8E11B1D71175}"/>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įdėti įrašą (eilutę) į lentelę</a:t>
            </a:r>
            <a:endParaRPr lang="lt-LT" sz="3000" b="0" strike="noStrike" spc="-1">
              <a:solidFill>
                <a:srgbClr val="000000"/>
              </a:solidFill>
              <a:latin typeface="Arial"/>
            </a:endParaRPr>
          </a:p>
        </p:txBody>
      </p:sp>
      <p:sp>
        <p:nvSpPr>
          <p:cNvPr id="345"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46" name="Picture 4"/>
          <p:cNvPicPr/>
          <p:nvPr/>
        </p:nvPicPr>
        <p:blipFill>
          <a:blip r:embed="rId3"/>
          <a:stretch/>
        </p:blipFill>
        <p:spPr>
          <a:xfrm>
            <a:off x="335520" y="3390480"/>
            <a:ext cx="5057640" cy="240840"/>
          </a:xfrm>
          <a:prstGeom prst="rect">
            <a:avLst/>
          </a:prstGeom>
          <a:ln>
            <a:noFill/>
          </a:ln>
        </p:spPr>
      </p:pic>
      <p:sp>
        <p:nvSpPr>
          <p:cNvPr id="2" name="TextBox 1">
            <a:extLst>
              <a:ext uri="{FF2B5EF4-FFF2-40B4-BE49-F238E27FC236}">
                <a16:creationId xmlns:a16="http://schemas.microsoft.com/office/drawing/2014/main" id="{1C20BDC6-0B6B-43C3-1594-0ED0079689AF}"/>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peržiūrėti įrašus lentelėje</a:t>
            </a:r>
            <a:endParaRPr lang="lt-LT" sz="3000" b="0" strike="noStrike" spc="-1">
              <a:solidFill>
                <a:srgbClr val="000000"/>
              </a:solidFill>
              <a:latin typeface="Arial"/>
            </a:endParaRPr>
          </a:p>
        </p:txBody>
      </p:sp>
      <p:sp>
        <p:nvSpPr>
          <p:cNvPr id="348"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49" name="Picture 5"/>
          <p:cNvPicPr/>
          <p:nvPr/>
        </p:nvPicPr>
        <p:blipFill>
          <a:blip r:embed="rId3"/>
          <a:stretch/>
        </p:blipFill>
        <p:spPr>
          <a:xfrm>
            <a:off x="882000" y="2842920"/>
            <a:ext cx="3916800" cy="641160"/>
          </a:xfrm>
          <a:prstGeom prst="rect">
            <a:avLst/>
          </a:prstGeom>
          <a:ln>
            <a:noFill/>
          </a:ln>
        </p:spPr>
      </p:pic>
      <p:pic>
        <p:nvPicPr>
          <p:cNvPr id="350" name="Picture 6"/>
          <p:cNvPicPr/>
          <p:nvPr/>
        </p:nvPicPr>
        <p:blipFill>
          <a:blip r:embed="rId4"/>
          <a:stretch/>
        </p:blipFill>
        <p:spPr>
          <a:xfrm>
            <a:off x="480240" y="3980160"/>
            <a:ext cx="4739400" cy="324720"/>
          </a:xfrm>
          <a:prstGeom prst="rect">
            <a:avLst/>
          </a:prstGeom>
          <a:ln>
            <a:noFill/>
          </a:ln>
        </p:spPr>
      </p:pic>
      <p:sp>
        <p:nvSpPr>
          <p:cNvPr id="2" name="TextBox 1">
            <a:extLst>
              <a:ext uri="{FF2B5EF4-FFF2-40B4-BE49-F238E27FC236}">
                <a16:creationId xmlns:a16="http://schemas.microsoft.com/office/drawing/2014/main" id="{8ED396D7-28E9-AF29-86D6-B127DC2F875D}"/>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ištrinti lentelės įrašą</a:t>
            </a:r>
            <a:endParaRPr lang="lt-LT" sz="3000" b="0" strike="noStrike" spc="-1">
              <a:solidFill>
                <a:srgbClr val="000000"/>
              </a:solidFill>
              <a:latin typeface="Arial"/>
            </a:endParaRPr>
          </a:p>
        </p:txBody>
      </p:sp>
      <p:sp>
        <p:nvSpPr>
          <p:cNvPr id="352"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53" name="Picture 4"/>
          <p:cNvPicPr/>
          <p:nvPr/>
        </p:nvPicPr>
        <p:blipFill>
          <a:blip r:embed="rId3"/>
          <a:stretch/>
        </p:blipFill>
        <p:spPr>
          <a:xfrm>
            <a:off x="364680" y="3264480"/>
            <a:ext cx="5154120" cy="299520"/>
          </a:xfrm>
          <a:prstGeom prst="rect">
            <a:avLst/>
          </a:prstGeom>
          <a:ln>
            <a:noFill/>
          </a:ln>
        </p:spPr>
      </p:pic>
      <p:sp>
        <p:nvSpPr>
          <p:cNvPr id="2" name="TextBox 1">
            <a:extLst>
              <a:ext uri="{FF2B5EF4-FFF2-40B4-BE49-F238E27FC236}">
                <a16:creationId xmlns:a16="http://schemas.microsoft.com/office/drawing/2014/main" id="{86005BEA-76C3-3FAC-7A7D-87C37B4B4B1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FC33AC-CB26-4CE1-825C-DD56A1AB728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59CBE46-744E-45AC-8D39-B24524025F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CB17A1-802D-4DA6-8512-06C3C32616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4442</TotalTime>
  <Words>6942</Words>
  <Application>Microsoft Macintosh PowerPoint</Application>
  <PresentationFormat>Widescreen</PresentationFormat>
  <Paragraphs>617</Paragraphs>
  <Slides>22</Slides>
  <Notes>18</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22</vt:i4>
      </vt:variant>
    </vt:vector>
  </HeadingPairs>
  <TitlesOfParts>
    <vt:vector size="34" baseType="lpstr">
      <vt:lpstr>Arial</vt:lpstr>
      <vt:lpstr>Calibri</vt:lpstr>
      <vt:lpstr>StarSymbol</vt:lpstr>
      <vt:lpstr>Symbol</vt:lpstr>
      <vt:lpstr>Times New Roman</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201</cp:revision>
  <dcterms:modified xsi:type="dcterms:W3CDTF">2023-07-10T18:46:18Z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ContentTypeId">
    <vt:lpwstr>0x0101009ACC98F71C7CEB499EFDC29467EAFC60</vt:lpwstr>
  </property>
</Properties>
</file>