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Lst>
  <p:sldIdLst>
    <p:sldId id="256" r:id="rId11"/>
    <p:sldId id="257" r:id="rId12"/>
    <p:sldId id="276" r:id="rId13"/>
    <p:sldId id="258"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71" r:id="rId32"/>
    <p:sldId id="294" r:id="rId33"/>
    <p:sldId id="295" r:id="rId34"/>
    <p:sldId id="296" r:id="rId35"/>
    <p:sldId id="274" r:id="rId36"/>
    <p:sldId id="297" r:id="rId3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9277A-0424-D56E-455B-69D0C026840D}" v="652" dt="2021-07-13T21:00:44.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viewProps" Target="viewProps.xml"/><Relationship Id="rId21" Type="http://schemas.openxmlformats.org/officeDocument/2006/relationships/slide" Target="slides/slide11.xml"/><Relationship Id="rId34" Type="http://schemas.openxmlformats.org/officeDocument/2006/relationships/slide" Target="slides/slide24.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18</a:t>
            </a:r>
            <a:r>
              <a:rPr lang="lt-LT" sz="4400" b="1" strike="noStrike" spc="-1" dirty="0">
                <a:solidFill>
                  <a:srgbClr val="000000"/>
                </a:solidFill>
                <a:latin typeface="Arial"/>
                <a:ea typeface="Arial"/>
              </a:rPr>
              <a:t> paskaita.</a:t>
            </a:r>
            <a:br>
              <a:rPr dirty="0"/>
            </a:br>
            <a:r>
              <a:rPr lang="lt-LT" sz="4400" b="1" spc="-1" dirty="0" err="1">
                <a:latin typeface="Arial"/>
              </a:rPr>
              <a:t>Flask</a:t>
            </a:r>
            <a:r>
              <a:rPr lang="lt-LT" sz="4400" b="1" spc="-1" dirty="0">
                <a:latin typeface="Arial"/>
              </a:rPr>
              <a:t> (įžanga)</a:t>
            </a:r>
            <a:endParaRPr lang="lt-LT" sz="4400" b="1" strike="noStrike" spc="-1" dirty="0">
              <a:latin typeface="Arial"/>
            </a:endParaRPr>
          </a:p>
        </p:txBody>
      </p:sp>
      <p:pic>
        <p:nvPicPr>
          <p:cNvPr id="273" name="Picture Placeholder 14"/>
          <p:cNvPicPr/>
          <p:nvPr/>
        </p:nvPicPr>
        <p:blipFill>
          <a:blip r:embed="rId2"/>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3"/>
          <a:stretch/>
        </p:blipFill>
        <p:spPr>
          <a:xfrm>
            <a:off x="9920160" y="406080"/>
            <a:ext cx="1950840" cy="1950840"/>
          </a:xfrm>
          <a:prstGeom prst="rect">
            <a:avLst/>
          </a:prstGeom>
          <a:ln>
            <a:noFill/>
          </a:ln>
        </p:spPr>
      </p:pic>
      <p:sp>
        <p:nvSpPr>
          <p:cNvPr id="2" name="CustomShape 2">
            <a:extLst>
              <a:ext uri="{FF2B5EF4-FFF2-40B4-BE49-F238E27FC236}">
                <a16:creationId xmlns:a16="http://schemas.microsoft.com/office/drawing/2014/main" id="{631A2C2D-AF37-F908-151B-8C504F8342E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6A5091CC-5FCC-1B3A-2EA1-75EF0435AB18}"/>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3" name="Picture 3" descr="Text&#10;&#10;Description automatically generated">
            <a:extLst>
              <a:ext uri="{FF2B5EF4-FFF2-40B4-BE49-F238E27FC236}">
                <a16:creationId xmlns:a16="http://schemas.microsoft.com/office/drawing/2014/main" id="{279977D1-3CBA-471B-9A93-D25D03563C17}"/>
              </a:ext>
            </a:extLst>
          </p:cNvPr>
          <p:cNvPicPr>
            <a:picLocks noChangeAspect="1"/>
          </p:cNvPicPr>
          <p:nvPr/>
        </p:nvPicPr>
        <p:blipFill>
          <a:blip r:embed="rId2"/>
          <a:stretch>
            <a:fillRect/>
          </a:stretch>
        </p:blipFill>
        <p:spPr>
          <a:xfrm>
            <a:off x="481659" y="1903542"/>
            <a:ext cx="4841051" cy="3493064"/>
          </a:xfrm>
          <a:prstGeom prst="rect">
            <a:avLst/>
          </a:prstGeom>
        </p:spPr>
      </p:pic>
      <p:sp>
        <p:nvSpPr>
          <p:cNvPr id="2" name="TextBox 1">
            <a:extLst>
              <a:ext uri="{FF2B5EF4-FFF2-40B4-BE49-F238E27FC236}">
                <a16:creationId xmlns:a16="http://schemas.microsoft.com/office/drawing/2014/main" id="{58DC5EC2-CA67-1639-456C-1DF5FAA1F7E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6504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Graphical user interface, text&#10;&#10;Description automatically generated">
            <a:extLst>
              <a:ext uri="{FF2B5EF4-FFF2-40B4-BE49-F238E27FC236}">
                <a16:creationId xmlns:a16="http://schemas.microsoft.com/office/drawing/2014/main" id="{E4E2FDB6-E0F8-44F0-9675-98C7D3CCA6A6}"/>
              </a:ext>
            </a:extLst>
          </p:cNvPr>
          <p:cNvPicPr>
            <a:picLocks noChangeAspect="1"/>
          </p:cNvPicPr>
          <p:nvPr/>
        </p:nvPicPr>
        <p:blipFill>
          <a:blip r:embed="rId2"/>
          <a:stretch>
            <a:fillRect/>
          </a:stretch>
        </p:blipFill>
        <p:spPr>
          <a:xfrm>
            <a:off x="481660" y="2252478"/>
            <a:ext cx="4850459" cy="2898674"/>
          </a:xfrm>
          <a:prstGeom prst="rect">
            <a:avLst/>
          </a:prstGeom>
        </p:spPr>
      </p:pic>
      <p:sp>
        <p:nvSpPr>
          <p:cNvPr id="3" name="TextBox 2">
            <a:extLst>
              <a:ext uri="{FF2B5EF4-FFF2-40B4-BE49-F238E27FC236}">
                <a16:creationId xmlns:a16="http://schemas.microsoft.com/office/drawing/2014/main" id="{3A323D28-1B42-675C-4E4D-B2957104A46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111265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10;&#10;Description automatically generated">
            <a:extLst>
              <a:ext uri="{FF2B5EF4-FFF2-40B4-BE49-F238E27FC236}">
                <a16:creationId xmlns:a16="http://schemas.microsoft.com/office/drawing/2014/main" id="{F3285D9F-27B5-4723-B56A-28283A2CB87C}"/>
              </a:ext>
            </a:extLst>
          </p:cNvPr>
          <p:cNvPicPr>
            <a:picLocks noChangeAspect="1"/>
          </p:cNvPicPr>
          <p:nvPr/>
        </p:nvPicPr>
        <p:blipFill>
          <a:blip r:embed="rId2"/>
          <a:stretch>
            <a:fillRect/>
          </a:stretch>
        </p:blipFill>
        <p:spPr>
          <a:xfrm>
            <a:off x="613363" y="1660354"/>
            <a:ext cx="4182533" cy="3932403"/>
          </a:xfrm>
          <a:prstGeom prst="rect">
            <a:avLst/>
          </a:prstGeom>
        </p:spPr>
      </p:pic>
      <p:sp>
        <p:nvSpPr>
          <p:cNvPr id="2" name="TextBox 1">
            <a:extLst>
              <a:ext uri="{FF2B5EF4-FFF2-40B4-BE49-F238E27FC236}">
                <a16:creationId xmlns:a16="http://schemas.microsoft.com/office/drawing/2014/main" id="{598794C8-378A-6A1E-370F-3C4EBF2EFA6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96795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2"/>
          <a:stretch>
            <a:fillRect/>
          </a:stretch>
        </p:blipFill>
        <p:spPr>
          <a:xfrm>
            <a:off x="425215" y="2834467"/>
            <a:ext cx="4869274" cy="2148621"/>
          </a:xfrm>
          <a:prstGeom prst="rect">
            <a:avLst/>
          </a:prstGeom>
        </p:spPr>
      </p:pic>
      <p:sp>
        <p:nvSpPr>
          <p:cNvPr id="3" name="TextBox 2">
            <a:extLst>
              <a:ext uri="{FF2B5EF4-FFF2-40B4-BE49-F238E27FC236}">
                <a16:creationId xmlns:a16="http://schemas.microsoft.com/office/drawing/2014/main" id="{C3AE7C09-F639-EBF7-9B5B-D2074C5AFC2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2870731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Naudojame base.html šabloną</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templates/greetings.html faile</a:t>
            </a:r>
            <a:endParaRPr lang="en-US" dirty="0"/>
          </a:p>
        </p:txBody>
      </p:sp>
      <p:pic>
        <p:nvPicPr>
          <p:cNvPr id="2" name="Picture 3" descr="Text&#10;&#10;Description automatically generated">
            <a:extLst>
              <a:ext uri="{FF2B5EF4-FFF2-40B4-BE49-F238E27FC236}">
                <a16:creationId xmlns:a16="http://schemas.microsoft.com/office/drawing/2014/main" id="{BBCF59EF-DDFE-40DF-9EF5-200B151CEAD5}"/>
              </a:ext>
            </a:extLst>
          </p:cNvPr>
          <p:cNvPicPr>
            <a:picLocks noChangeAspect="1"/>
          </p:cNvPicPr>
          <p:nvPr/>
        </p:nvPicPr>
        <p:blipFill>
          <a:blip r:embed="rId2"/>
          <a:stretch>
            <a:fillRect/>
          </a:stretch>
        </p:blipFill>
        <p:spPr>
          <a:xfrm>
            <a:off x="425215" y="2834467"/>
            <a:ext cx="4869274" cy="2148621"/>
          </a:xfrm>
          <a:prstGeom prst="rect">
            <a:avLst/>
          </a:prstGeom>
        </p:spPr>
      </p:pic>
      <p:sp>
        <p:nvSpPr>
          <p:cNvPr id="3" name="TextBox 2">
            <a:extLst>
              <a:ext uri="{FF2B5EF4-FFF2-40B4-BE49-F238E27FC236}">
                <a16:creationId xmlns:a16="http://schemas.microsoft.com/office/drawing/2014/main" id="{8DBAE9E0-7803-5570-786C-DE391D43B0E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extLst>
      <p:ext uri="{BB962C8B-B14F-4D97-AF65-F5344CB8AC3E}">
        <p14:creationId xmlns:p14="http://schemas.microsoft.com/office/powerpoint/2010/main" val="754306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Stiliui panaudojame </a:t>
            </a:r>
            <a:r>
              <a:rPr lang="lt-LT" sz="3000" b="1"/>
              <a:t>"Bootstrap" </a:t>
            </a:r>
            <a:endParaRPr lang="en-US" sz="3000"/>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templates/base.html faile</a:t>
            </a:r>
            <a:endParaRPr lang="en-US" dirty="0"/>
          </a:p>
        </p:txBody>
      </p:sp>
      <p:pic>
        <p:nvPicPr>
          <p:cNvPr id="3" name="Picture 3" descr="Text, letter&#10;&#10;Description automatically generated">
            <a:extLst>
              <a:ext uri="{FF2B5EF4-FFF2-40B4-BE49-F238E27FC236}">
                <a16:creationId xmlns:a16="http://schemas.microsoft.com/office/drawing/2014/main" id="{7ACC6495-7467-44D7-BF1E-03F24AB2F7B3}"/>
              </a:ext>
            </a:extLst>
          </p:cNvPr>
          <p:cNvPicPr>
            <a:picLocks noChangeAspect="1"/>
          </p:cNvPicPr>
          <p:nvPr/>
        </p:nvPicPr>
        <p:blipFill>
          <a:blip r:embed="rId2"/>
          <a:stretch>
            <a:fillRect/>
          </a:stretch>
        </p:blipFill>
        <p:spPr>
          <a:xfrm>
            <a:off x="434623" y="1090029"/>
            <a:ext cx="4775200" cy="1535867"/>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7837259-055A-4BFF-8355-F0E5B861A0B3}"/>
              </a:ext>
            </a:extLst>
          </p:cNvPr>
          <p:cNvPicPr>
            <a:picLocks noChangeAspect="1"/>
          </p:cNvPicPr>
          <p:nvPr/>
        </p:nvPicPr>
        <p:blipFill>
          <a:blip r:embed="rId3"/>
          <a:stretch>
            <a:fillRect/>
          </a:stretch>
        </p:blipFill>
        <p:spPr>
          <a:xfrm>
            <a:off x="434622" y="2562617"/>
            <a:ext cx="4775200" cy="2259578"/>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A3F12F4F-2745-435B-A620-1C42F10FB293}"/>
              </a:ext>
            </a:extLst>
          </p:cNvPr>
          <p:cNvPicPr>
            <a:picLocks noChangeAspect="1"/>
          </p:cNvPicPr>
          <p:nvPr/>
        </p:nvPicPr>
        <p:blipFill>
          <a:blip r:embed="rId4"/>
          <a:stretch>
            <a:fillRect/>
          </a:stretch>
        </p:blipFill>
        <p:spPr>
          <a:xfrm>
            <a:off x="434622" y="4797152"/>
            <a:ext cx="2018830" cy="1572290"/>
          </a:xfrm>
          <a:prstGeom prst="rect">
            <a:avLst/>
          </a:prstGeom>
        </p:spPr>
      </p:pic>
      <p:sp>
        <p:nvSpPr>
          <p:cNvPr id="2" name="TextBox 1">
            <a:extLst>
              <a:ext uri="{FF2B5EF4-FFF2-40B4-BE49-F238E27FC236}">
                <a16:creationId xmlns:a16="http://schemas.microsoft.com/office/drawing/2014/main" id="{5979B4CA-1A5D-A6C7-66F5-835A3C5582F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extLst>
      <p:ext uri="{BB962C8B-B14F-4D97-AF65-F5344CB8AC3E}">
        <p14:creationId xmlns:p14="http://schemas.microsoft.com/office/powerpoint/2010/main" val="49980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sukūrimas</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749398"/>
            <a:ext cx="4948812" cy="1568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ea typeface="+mn-lt"/>
                <a:cs typeface="+mn-lt"/>
              </a:rPr>
              <a:t>Flask leidžia mums dirbti su duomenų bazėmis, praktiškai nesitepant rankų į SQL užklausas. Viskuo pasirūpina modulis Flask-SQLAlchemy. Iš principo tai yra SQLAlchemy, optimizuota flaskui. Diegiasi </a:t>
            </a:r>
            <a:r>
              <a:rPr lang="lt-LT" sz="1600" i="1" spc="-1">
                <a:ea typeface="+mn-lt"/>
                <a:cs typeface="+mn-lt"/>
              </a:rPr>
              <a:t>pip install Flask-SQLAlchemy</a:t>
            </a:r>
            <a:r>
              <a:rPr lang="lt-LT" sz="1600" spc="-1">
                <a:ea typeface="+mn-lt"/>
                <a:cs typeface="+mn-lt"/>
              </a:rPr>
              <a:t>.</a:t>
            </a:r>
            <a:endParaRPr lang="en-US">
              <a:ea typeface="+mn-lt"/>
              <a:cs typeface="+mn-lt"/>
            </a:endParaRPr>
          </a:p>
        </p:txBody>
      </p:sp>
      <p:pic>
        <p:nvPicPr>
          <p:cNvPr id="6" name="Picture 6" descr="Text&#10;&#10;Description automatically generated">
            <a:extLst>
              <a:ext uri="{FF2B5EF4-FFF2-40B4-BE49-F238E27FC236}">
                <a16:creationId xmlns:a16="http://schemas.microsoft.com/office/drawing/2014/main" id="{4CA4CF2A-A6CC-4A2C-9864-18D2B5D9F506}"/>
              </a:ext>
            </a:extLst>
          </p:cNvPr>
          <p:cNvPicPr>
            <a:picLocks noChangeAspect="1"/>
          </p:cNvPicPr>
          <p:nvPr/>
        </p:nvPicPr>
        <p:blipFill>
          <a:blip r:embed="rId2"/>
          <a:stretch>
            <a:fillRect/>
          </a:stretch>
        </p:blipFill>
        <p:spPr>
          <a:xfrm>
            <a:off x="258501" y="1729636"/>
            <a:ext cx="5318567" cy="3803840"/>
          </a:xfrm>
          <a:prstGeom prst="rect">
            <a:avLst/>
          </a:prstGeom>
        </p:spPr>
      </p:pic>
      <p:sp>
        <p:nvSpPr>
          <p:cNvPr id="2" name="TextBox 1">
            <a:extLst>
              <a:ext uri="{FF2B5EF4-FFF2-40B4-BE49-F238E27FC236}">
                <a16:creationId xmlns:a16="http://schemas.microsoft.com/office/drawing/2014/main" id="{5EAB9470-2824-C2FE-5B20-D3109CE72DAA}"/>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extLst>
      <p:ext uri="{BB962C8B-B14F-4D97-AF65-F5344CB8AC3E}">
        <p14:creationId xmlns:p14="http://schemas.microsoft.com/office/powerpoint/2010/main" val="167174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Sukuriame naują failą query.py</a:t>
            </a:r>
            <a:endParaRPr lang="en-US"/>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2"/>
          <a:stretch>
            <a:fillRect/>
          </a:stretch>
        </p:blipFill>
        <p:spPr>
          <a:xfrm>
            <a:off x="480349" y="1941356"/>
            <a:ext cx="4816997" cy="3438274"/>
          </a:xfrm>
          <a:prstGeom prst="rect">
            <a:avLst/>
          </a:prstGeom>
        </p:spPr>
      </p:pic>
      <p:sp>
        <p:nvSpPr>
          <p:cNvPr id="2" name="TextBox 1">
            <a:extLst>
              <a:ext uri="{FF2B5EF4-FFF2-40B4-BE49-F238E27FC236}">
                <a16:creationId xmlns:a16="http://schemas.microsoft.com/office/drawing/2014/main" id="{C737902D-D406-5C0F-247F-F4F112E271F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extLst>
      <p:ext uri="{BB962C8B-B14F-4D97-AF65-F5344CB8AC3E}">
        <p14:creationId xmlns:p14="http://schemas.microsoft.com/office/powerpoint/2010/main" val="106806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Duomenų bazės įrašo sukūrimas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Sukuriame naują failą query.py</a:t>
            </a:r>
            <a:endParaRPr lang="en-US"/>
          </a:p>
        </p:txBody>
      </p:sp>
      <p:pic>
        <p:nvPicPr>
          <p:cNvPr id="3" name="Picture 3" descr="Text&#10;&#10;Description automatically generated">
            <a:extLst>
              <a:ext uri="{FF2B5EF4-FFF2-40B4-BE49-F238E27FC236}">
                <a16:creationId xmlns:a16="http://schemas.microsoft.com/office/drawing/2014/main" id="{70C5B3A5-5ADF-41B0-BDC8-F2D51D2A439F}"/>
              </a:ext>
            </a:extLst>
          </p:cNvPr>
          <p:cNvPicPr>
            <a:picLocks noChangeAspect="1"/>
          </p:cNvPicPr>
          <p:nvPr/>
        </p:nvPicPr>
        <p:blipFill>
          <a:blip r:embed="rId2"/>
          <a:stretch>
            <a:fillRect/>
          </a:stretch>
        </p:blipFill>
        <p:spPr>
          <a:xfrm>
            <a:off x="480349" y="1941356"/>
            <a:ext cx="4816997" cy="3438274"/>
          </a:xfrm>
          <a:prstGeom prst="rect">
            <a:avLst/>
          </a:prstGeom>
        </p:spPr>
      </p:pic>
      <p:sp>
        <p:nvSpPr>
          <p:cNvPr id="2" name="TextBox 1">
            <a:extLst>
              <a:ext uri="{FF2B5EF4-FFF2-40B4-BE49-F238E27FC236}">
                <a16:creationId xmlns:a16="http://schemas.microsoft.com/office/drawing/2014/main" id="{463A2E5F-A2ED-4EB5-FD62-C5FAB244479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extLst>
      <p:ext uri="{BB962C8B-B14F-4D97-AF65-F5344CB8AC3E}">
        <p14:creationId xmlns:p14="http://schemas.microsoft.com/office/powerpoint/2010/main" val="60120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Paprastos CRUD operacijos</a:t>
            </a:r>
          </a:p>
          <a:p>
            <a:endParaRPr lang="lt-LT" sz="3000" b="1" dirty="0"/>
          </a:p>
        </p:txBody>
      </p:sp>
      <p:sp>
        <p:nvSpPr>
          <p:cNvPr id="5" name="CustomShape 3">
            <a:extLst>
              <a:ext uri="{FF2B5EF4-FFF2-40B4-BE49-F238E27FC236}">
                <a16:creationId xmlns:a16="http://schemas.microsoft.com/office/drawing/2014/main" id="{90B7EE3D-8C89-4683-A858-48D67A70F7A8}"/>
              </a:ext>
            </a:extLst>
          </p:cNvPr>
          <p:cNvSpPr/>
          <p:nvPr/>
        </p:nvSpPr>
        <p:spPr>
          <a:xfrm>
            <a:off x="6563266" y="3855499"/>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dirty="0">
                <a:solidFill>
                  <a:srgbClr val="000000"/>
                </a:solidFill>
                <a:latin typeface="Arial"/>
              </a:rPr>
              <a:t>Sukuriame naują failą crud.py ir jame </a:t>
            </a:r>
            <a:r>
              <a:rPr lang="lt-LT" sz="1600" spc="-1">
                <a:solidFill>
                  <a:srgbClr val="000000"/>
                </a:solidFill>
                <a:latin typeface="Arial"/>
              </a:rPr>
              <a:t>išmėginame CRUD operacijas</a:t>
            </a:r>
            <a:endParaRPr lang="en-US"/>
          </a:p>
        </p:txBody>
      </p:sp>
      <p:pic>
        <p:nvPicPr>
          <p:cNvPr id="2" name="Picture 3" descr="A picture containing graphical user interface&#10;&#10;Description automatically generated">
            <a:extLst>
              <a:ext uri="{FF2B5EF4-FFF2-40B4-BE49-F238E27FC236}">
                <a16:creationId xmlns:a16="http://schemas.microsoft.com/office/drawing/2014/main" id="{47D72D0A-338D-4488-8855-E1F5ABCC5236}"/>
              </a:ext>
            </a:extLst>
          </p:cNvPr>
          <p:cNvPicPr>
            <a:picLocks noChangeAspect="1"/>
          </p:cNvPicPr>
          <p:nvPr/>
        </p:nvPicPr>
        <p:blipFill>
          <a:blip r:embed="rId2"/>
          <a:stretch>
            <a:fillRect/>
          </a:stretch>
        </p:blipFill>
        <p:spPr>
          <a:xfrm>
            <a:off x="354956" y="1179572"/>
            <a:ext cx="5492186" cy="862474"/>
          </a:xfrm>
          <a:prstGeom prst="rect">
            <a:avLst/>
          </a:prstGeom>
        </p:spPr>
      </p:pic>
      <p:pic>
        <p:nvPicPr>
          <p:cNvPr id="4" name="Picture 5" descr="Text&#10;&#10;Description automatically generated">
            <a:extLst>
              <a:ext uri="{FF2B5EF4-FFF2-40B4-BE49-F238E27FC236}">
                <a16:creationId xmlns:a16="http://schemas.microsoft.com/office/drawing/2014/main" id="{72BDE964-4961-4E8C-9973-7AC879317A51}"/>
              </a:ext>
            </a:extLst>
          </p:cNvPr>
          <p:cNvPicPr>
            <a:picLocks noChangeAspect="1"/>
          </p:cNvPicPr>
          <p:nvPr/>
        </p:nvPicPr>
        <p:blipFill>
          <a:blip r:embed="rId3"/>
          <a:stretch>
            <a:fillRect/>
          </a:stretch>
        </p:blipFill>
        <p:spPr>
          <a:xfrm>
            <a:off x="358150" y="2161572"/>
            <a:ext cx="2640355" cy="952983"/>
          </a:xfrm>
          <a:prstGeom prst="rect">
            <a:avLst/>
          </a:prstGeom>
        </p:spPr>
      </p:pic>
      <p:pic>
        <p:nvPicPr>
          <p:cNvPr id="6" name="Picture 6">
            <a:extLst>
              <a:ext uri="{FF2B5EF4-FFF2-40B4-BE49-F238E27FC236}">
                <a16:creationId xmlns:a16="http://schemas.microsoft.com/office/drawing/2014/main" id="{B73E9F9B-8008-493C-8D44-5B30811B1992}"/>
              </a:ext>
            </a:extLst>
          </p:cNvPr>
          <p:cNvPicPr>
            <a:picLocks noChangeAspect="1"/>
          </p:cNvPicPr>
          <p:nvPr/>
        </p:nvPicPr>
        <p:blipFill>
          <a:blip r:embed="rId4"/>
          <a:stretch>
            <a:fillRect/>
          </a:stretch>
        </p:blipFill>
        <p:spPr>
          <a:xfrm>
            <a:off x="354955" y="3243068"/>
            <a:ext cx="4112870" cy="863788"/>
          </a:xfrm>
          <a:prstGeom prst="rect">
            <a:avLst/>
          </a:prstGeom>
        </p:spPr>
      </p:pic>
      <p:pic>
        <p:nvPicPr>
          <p:cNvPr id="7" name="Picture 7">
            <a:extLst>
              <a:ext uri="{FF2B5EF4-FFF2-40B4-BE49-F238E27FC236}">
                <a16:creationId xmlns:a16="http://schemas.microsoft.com/office/drawing/2014/main" id="{DAE1BF89-ABDE-4BB6-9082-22FA16F06880}"/>
              </a:ext>
            </a:extLst>
          </p:cNvPr>
          <p:cNvPicPr>
            <a:picLocks noChangeAspect="1"/>
          </p:cNvPicPr>
          <p:nvPr/>
        </p:nvPicPr>
        <p:blipFill>
          <a:blip r:embed="rId5"/>
          <a:stretch>
            <a:fillRect/>
          </a:stretch>
        </p:blipFill>
        <p:spPr>
          <a:xfrm>
            <a:off x="354955" y="4256351"/>
            <a:ext cx="4990616" cy="930309"/>
          </a:xfrm>
          <a:prstGeom prst="rect">
            <a:avLst/>
          </a:prstGeom>
        </p:spPr>
      </p:pic>
      <p:pic>
        <p:nvPicPr>
          <p:cNvPr id="8" name="Picture 8" descr="A picture containing graphical user interface&#10;&#10;Description automatically generated">
            <a:extLst>
              <a:ext uri="{FF2B5EF4-FFF2-40B4-BE49-F238E27FC236}">
                <a16:creationId xmlns:a16="http://schemas.microsoft.com/office/drawing/2014/main" id="{7D460256-E5E7-4B6F-8B0C-724756223944}"/>
              </a:ext>
            </a:extLst>
          </p:cNvPr>
          <p:cNvPicPr>
            <a:picLocks noChangeAspect="1"/>
          </p:cNvPicPr>
          <p:nvPr/>
        </p:nvPicPr>
        <p:blipFill>
          <a:blip r:embed="rId6"/>
          <a:stretch>
            <a:fillRect/>
          </a:stretch>
        </p:blipFill>
        <p:spPr>
          <a:xfrm>
            <a:off x="354955" y="5323626"/>
            <a:ext cx="4990616" cy="898494"/>
          </a:xfrm>
          <a:prstGeom prst="rect">
            <a:avLst/>
          </a:prstGeom>
        </p:spPr>
      </p:pic>
      <p:sp>
        <p:nvSpPr>
          <p:cNvPr id="3" name="TextBox 2">
            <a:extLst>
              <a:ext uri="{FF2B5EF4-FFF2-40B4-BE49-F238E27FC236}">
                <a16:creationId xmlns:a16="http://schemas.microsoft.com/office/drawing/2014/main" id="{BDE5B72E-881E-B761-4F68-077DC3AE5A9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extLst>
      <p:ext uri="{BB962C8B-B14F-4D97-AF65-F5344CB8AC3E}">
        <p14:creationId xmlns:p14="http://schemas.microsoft.com/office/powerpoint/2010/main" val="388729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18</a:t>
            </a:r>
            <a:r>
              <a:rPr lang="lt-LT" sz="1300" b="0" strike="noStrike" spc="-1" dirty="0">
                <a:solidFill>
                  <a:srgbClr val="000000"/>
                </a:solidFill>
                <a:latin typeface="Arial"/>
                <a:ea typeface="Arial"/>
              </a:rPr>
              <a:t> paskaita. </a:t>
            </a:r>
            <a:r>
              <a:rPr lang="lt-LT" sz="1300" spc="-1" dirty="0" err="1">
                <a:solidFill>
                  <a:srgbClr val="000000"/>
                </a:solidFill>
                <a:latin typeface="Arial"/>
                <a:ea typeface="Arial"/>
              </a:rPr>
              <a:t>Flask</a:t>
            </a:r>
            <a:r>
              <a:rPr lang="lt-LT" sz="1300" spc="-1" dirty="0">
                <a:solidFill>
                  <a:srgbClr val="000000"/>
                </a:solidFill>
                <a:latin typeface="Arial"/>
                <a:ea typeface="Arial"/>
              </a:rPr>
              <a:t> (įžanga)</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36780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Sukurti </a:t>
            </a:r>
            <a:r>
              <a:rPr lang="lt-LT" sz="1600" spc="-1" dirty="0" err="1">
                <a:solidFill>
                  <a:srgbClr val="000000"/>
                </a:solidFill>
                <a:latin typeface="Arial"/>
                <a:ea typeface="DejaVu Sans"/>
              </a:rPr>
              <a:t>Flask</a:t>
            </a:r>
            <a:r>
              <a:rPr lang="lt-LT" sz="1600" spc="-1" dirty="0">
                <a:solidFill>
                  <a:srgbClr val="000000"/>
                </a:solidFill>
                <a:latin typeface="Arial"/>
                <a:ea typeface="DejaVu Sans"/>
              </a:rPr>
              <a:t> aplikaciją</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Sukurti duomenų bazę per susietą su </a:t>
            </a:r>
            <a:r>
              <a:rPr lang="lt-LT" sz="1600" spc="-1" dirty="0" err="1">
                <a:solidFill>
                  <a:srgbClr val="000000"/>
                </a:solidFill>
                <a:latin typeface="Arial"/>
              </a:rPr>
              <a:t>Flask</a:t>
            </a:r>
            <a:r>
              <a:rPr lang="lt-LT" sz="1600" spc="-1" dirty="0">
                <a:solidFill>
                  <a:srgbClr val="000000"/>
                </a:solidFill>
                <a:latin typeface="Arial"/>
              </a:rPr>
              <a:t> aplikacija</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
        <p:nvSpPr>
          <p:cNvPr id="288" name="CustomShape 11"/>
          <p:cNvSpPr/>
          <p:nvPr/>
        </p:nvSpPr>
        <p:spPr>
          <a:xfrm>
            <a:off x="1445760" y="564444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Atlikti CRUD veiksmus naudojant </a:t>
            </a:r>
            <a:r>
              <a:rPr lang="lt-LT" sz="1600" spc="-1" dirty="0" err="1">
                <a:solidFill>
                  <a:srgbClr val="000000"/>
                </a:solidFill>
                <a:latin typeface="Arial"/>
              </a:rPr>
              <a:t>Flask</a:t>
            </a:r>
            <a:r>
              <a:rPr lang="lt-LT" sz="1600" spc="-1" dirty="0">
                <a:solidFill>
                  <a:srgbClr val="000000"/>
                </a:solidFill>
                <a:latin typeface="Arial"/>
              </a:rPr>
              <a:t> biblioteką</a:t>
            </a:r>
            <a:endParaRPr lang="lt-LT" sz="1600" b="0" strike="noStrike" spc="-1" dirty="0">
              <a:latin typeface="Arial"/>
            </a:endParaRPr>
          </a:p>
        </p:txBody>
      </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pic>
        <p:nvPicPr>
          <p:cNvPr id="2" name="Picture 3" descr="Graphical user interface, text&#10;&#10;Description automatically generated">
            <a:extLst>
              <a:ext uri="{FF2B5EF4-FFF2-40B4-BE49-F238E27FC236}">
                <a16:creationId xmlns:a16="http://schemas.microsoft.com/office/drawing/2014/main" id="{2AE59310-5E92-4656-B0EF-5FC6FE8868BA}"/>
              </a:ext>
            </a:extLst>
          </p:cNvPr>
          <p:cNvPicPr>
            <a:picLocks noChangeAspect="1"/>
          </p:cNvPicPr>
          <p:nvPr/>
        </p:nvPicPr>
        <p:blipFill>
          <a:blip r:embed="rId2"/>
          <a:stretch>
            <a:fillRect/>
          </a:stretch>
        </p:blipFill>
        <p:spPr>
          <a:xfrm>
            <a:off x="586450" y="1828697"/>
            <a:ext cx="4604794" cy="3875796"/>
          </a:xfrm>
          <a:prstGeom prst="rect">
            <a:avLst/>
          </a:prstGeom>
        </p:spPr>
      </p:pic>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main.py faile</a:t>
            </a:r>
            <a:endParaRPr lang="en-US" dirty="0"/>
          </a:p>
        </p:txBody>
      </p:sp>
      <p:sp>
        <p:nvSpPr>
          <p:cNvPr id="3" name="TextBox 2">
            <a:extLst>
              <a:ext uri="{FF2B5EF4-FFF2-40B4-BE49-F238E27FC236}">
                <a16:creationId xmlns:a16="http://schemas.microsoft.com/office/drawing/2014/main" id="{FBD7DCC5-789B-7DF6-8955-F010CA65280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17</a:t>
            </a:r>
            <a:endParaRPr lang="en-LT" b="1" dirty="0">
              <a:latin typeface=""/>
            </a:endParaRPr>
          </a:p>
        </p:txBody>
      </p:sp>
    </p:spTree>
    <p:extLst>
      <p:ext uri="{BB962C8B-B14F-4D97-AF65-F5344CB8AC3E}">
        <p14:creationId xmlns:p14="http://schemas.microsoft.com/office/powerpoint/2010/main" val="21398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Programa su duomenų įrašymu į DB</a:t>
            </a:r>
            <a:endParaRPr lang="en-US" sz="3000"/>
          </a:p>
        </p:txBody>
      </p:sp>
      <p:sp>
        <p:nvSpPr>
          <p:cNvPr id="4" name="CustomShape 3">
            <a:extLst>
              <a:ext uri="{FF2B5EF4-FFF2-40B4-BE49-F238E27FC236}">
                <a16:creationId xmlns:a16="http://schemas.microsoft.com/office/drawing/2014/main" id="{D115E363-7C52-4A0D-AE46-6A2BE588781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templates/login.html faile</a:t>
            </a:r>
            <a:endParaRPr lang="en-US" dirty="0"/>
          </a:p>
        </p:txBody>
      </p:sp>
      <p:pic>
        <p:nvPicPr>
          <p:cNvPr id="5" name="Picture 5" descr="Text&#10;&#10;Description automatically generated">
            <a:extLst>
              <a:ext uri="{FF2B5EF4-FFF2-40B4-BE49-F238E27FC236}">
                <a16:creationId xmlns:a16="http://schemas.microsoft.com/office/drawing/2014/main" id="{5903F6EE-030A-40A2-A43D-2C5E9B690DA7}"/>
              </a:ext>
            </a:extLst>
          </p:cNvPr>
          <p:cNvPicPr>
            <a:picLocks noChangeAspect="1"/>
          </p:cNvPicPr>
          <p:nvPr/>
        </p:nvPicPr>
        <p:blipFill>
          <a:blip r:embed="rId2"/>
          <a:stretch>
            <a:fillRect/>
          </a:stretch>
        </p:blipFill>
        <p:spPr>
          <a:xfrm>
            <a:off x="518932" y="2179775"/>
            <a:ext cx="4720541" cy="3173638"/>
          </a:xfrm>
          <a:prstGeom prst="rect">
            <a:avLst/>
          </a:prstGeom>
        </p:spPr>
      </p:pic>
      <p:sp>
        <p:nvSpPr>
          <p:cNvPr id="2" name="TextBox 1">
            <a:extLst>
              <a:ext uri="{FF2B5EF4-FFF2-40B4-BE49-F238E27FC236}">
                <a16:creationId xmlns:a16="http://schemas.microsoft.com/office/drawing/2014/main" id="{CEB8DC4D-BF3B-0500-962B-B9A3E2FDF2E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18</a:t>
            </a:r>
            <a:endParaRPr lang="en-LT" b="1" dirty="0">
              <a:latin typeface=""/>
            </a:endParaRPr>
          </a:p>
        </p:txBody>
      </p:sp>
    </p:spTree>
    <p:extLst>
      <p:ext uri="{BB962C8B-B14F-4D97-AF65-F5344CB8AC3E}">
        <p14:creationId xmlns:p14="http://schemas.microsoft.com/office/powerpoint/2010/main" val="291897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turėtų statinį puslapį, pvz. localhost:5000 su norimu tekstu (rekomenduojama naudoti šablonus)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49D5E3D0-A4BC-EB3A-AB34-7B70D744CB8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įvedus norimą žodį adreso eilutėje (po / simbolio) ir paspaudus ENTER, atspausdintų jį penkis </a:t>
            </a:r>
            <a:r>
              <a:rPr lang="lt-LT" sz="1600" spc="-1">
                <a:ea typeface="+mn-lt"/>
                <a:cs typeface="+mn-lt"/>
              </a:rPr>
              <a:t>kartus</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F67C7D02-0B3F-E93D-B6CE-4264B75C182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20</a:t>
            </a:r>
            <a:endParaRPr lang="en-LT" b="1" dirty="0">
              <a:solidFill>
                <a:schemeClr val="bg1"/>
              </a:solidFill>
              <a:latin typeface=""/>
            </a:endParaRPr>
          </a:p>
        </p:txBody>
      </p:sp>
    </p:spTree>
    <p:extLst>
      <p:ext uri="{BB962C8B-B14F-4D97-AF65-F5344CB8AC3E}">
        <p14:creationId xmlns:p14="http://schemas.microsoft.com/office/powerpoint/2010/main" val="2377890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3</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dirty="0">
                <a:ea typeface="+mn-lt"/>
                <a:cs typeface="+mn-lt"/>
              </a:rPr>
              <a:t>Sukurti programą, kuri puslapyje localhost:5000/keliamieji parodytų visus keliamuosius metus nuo 1900 iki 2100 </a:t>
            </a:r>
            <a:r>
              <a:rPr lang="lt-LT" sz="1600" spc="-1">
                <a:ea typeface="+mn-lt"/>
                <a:cs typeface="+mn-lt"/>
              </a:rPr>
              <a:t>metų</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 name="TextBox 2">
            <a:extLst>
              <a:ext uri="{FF2B5EF4-FFF2-40B4-BE49-F238E27FC236}">
                <a16:creationId xmlns:a16="http://schemas.microsoft.com/office/drawing/2014/main" id="{FE5690CD-C217-D9FF-4BAD-256C7B3785D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21</a:t>
            </a:r>
            <a:endParaRPr lang="en-LT" b="1" dirty="0">
              <a:solidFill>
                <a:schemeClr val="bg1"/>
              </a:solidFill>
              <a:latin typeface=""/>
            </a:endParaRPr>
          </a:p>
        </p:txBody>
      </p:sp>
    </p:spTree>
    <p:extLst>
      <p:ext uri="{BB962C8B-B14F-4D97-AF65-F5344CB8AC3E}">
        <p14:creationId xmlns:p14="http://schemas.microsoft.com/office/powerpoint/2010/main" val="1296577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4</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Sukurti programą, kuri leistų įvesti metus ir paspaudus patvirtinimo mygtuką parodytų, ar jie yra keliamieji</a:t>
            </a:r>
            <a:endParaRPr lang="en-US"/>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42E2A422-18B1-E2C8-76A2-696E5A89AFA3}"/>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22</a:t>
            </a:r>
            <a:endParaRPr lang="en-LT" b="1" dirty="0">
              <a:solidFill>
                <a:schemeClr val="bg1"/>
              </a:solidFill>
              <a:latin typeface=""/>
            </a:endParaRPr>
          </a:p>
        </p:txBody>
      </p:sp>
    </p:spTree>
    <p:extLst>
      <p:ext uri="{BB962C8B-B14F-4D97-AF65-F5344CB8AC3E}">
        <p14:creationId xmlns:p14="http://schemas.microsoft.com/office/powerpoint/2010/main" val="2825790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56" name="Group 2"/>
          <p:cNvGrpSpPr/>
          <p:nvPr/>
        </p:nvGrpSpPr>
        <p:grpSpPr>
          <a:xfrm>
            <a:off x="480240" y="914400"/>
            <a:ext cx="1833480" cy="462600"/>
            <a:chOff x="480240" y="914400"/>
            <a:chExt cx="1833480" cy="462600"/>
          </a:xfrm>
        </p:grpSpPr>
        <p:sp>
          <p:nvSpPr>
            <p:cNvPr id="357" name="CustomShape 3"/>
            <p:cNvSpPr/>
            <p:nvPr/>
          </p:nvSpPr>
          <p:spPr>
            <a:xfrm>
              <a:off x="480240" y="91440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58" name="CustomShape 4"/>
            <p:cNvSpPr/>
            <p:nvPr/>
          </p:nvSpPr>
          <p:spPr>
            <a:xfrm>
              <a:off x="594000" y="9788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59" name="Picture Placeholder 2"/>
          <p:cNvPicPr/>
          <p:nvPr/>
        </p:nvPicPr>
        <p:blipFill>
          <a:blip r:embed="rId2"/>
          <a:stretch/>
        </p:blipFill>
        <p:spPr>
          <a:xfrm>
            <a:off x="479880" y="1441440"/>
            <a:ext cx="11230200" cy="5226480"/>
          </a:xfrm>
          <a:prstGeom prst="rect">
            <a:avLst/>
          </a:prstGeom>
          <a:ln w="12600">
            <a:noFill/>
          </a:ln>
        </p:spPr>
      </p:pic>
      <p:sp>
        <p:nvSpPr>
          <p:cNvPr id="360"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D006CB57-D22B-AA80-3B71-6AD9B32C5558}"/>
              </a:ext>
            </a:extLst>
          </p:cNvPr>
          <p:cNvSpPr txBox="1"/>
          <p:nvPr/>
        </p:nvSpPr>
        <p:spPr>
          <a:xfrm>
            <a:off x="11485950" y="6105075"/>
            <a:ext cx="639919" cy="584775"/>
          </a:xfrm>
          <a:prstGeom prst="rect">
            <a:avLst/>
          </a:prstGeom>
          <a:noFill/>
        </p:spPr>
        <p:txBody>
          <a:bodyPr wrap="none" rtlCol="0">
            <a:spAutoFit/>
          </a:bodyPr>
          <a:lstStyle/>
          <a:p>
            <a:r>
              <a:rPr lang="en-LT" sz="3200" b="1">
                <a:solidFill>
                  <a:schemeClr val="bg1"/>
                </a:solidFill>
                <a:latin typeface=""/>
              </a:rPr>
              <a:t>23</a:t>
            </a:r>
            <a:endParaRPr lang="en-LT" b="1" dirty="0">
              <a:solidFill>
                <a:schemeClr val="bg1"/>
              </a:solidFill>
              <a:latin typefac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2" name="TextShape 5">
            <a:extLst>
              <a:ext uri="{FF2B5EF4-FFF2-40B4-BE49-F238E27FC236}">
                <a16:creationId xmlns:a16="http://schemas.microsoft.com/office/drawing/2014/main" id="{D847FE84-EEB6-1103-6026-D67908D59E66}"/>
              </a:ext>
            </a:extLst>
          </p:cNvPr>
          <p:cNvSpPr txBox="1"/>
          <p:nvPr/>
        </p:nvSpPr>
        <p:spPr>
          <a:xfrm>
            <a:off x="7502760" y="1387272"/>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47A7D9B1-02AB-2DB3-59B4-5D2BD62A4FB9}"/>
              </a:ext>
            </a:extLst>
          </p:cNvPr>
          <p:cNvSpPr txBox="1"/>
          <p:nvPr/>
        </p:nvSpPr>
        <p:spPr>
          <a:xfrm>
            <a:off x="3281760" y="1387272"/>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
        <p:nvSpPr>
          <p:cNvPr id="5" name="CustomShape 1">
            <a:extLst>
              <a:ext uri="{FF2B5EF4-FFF2-40B4-BE49-F238E27FC236}">
                <a16:creationId xmlns:a16="http://schemas.microsoft.com/office/drawing/2014/main" id="{0B217D52-EB19-D7F6-4E87-B82E8434102B}"/>
              </a:ext>
            </a:extLst>
          </p:cNvPr>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18</a:t>
            </a:r>
            <a:r>
              <a:rPr lang="lt-LT" sz="1300" b="0" strike="noStrike" spc="-1" dirty="0">
                <a:solidFill>
                  <a:srgbClr val="000000"/>
                </a:solidFill>
                <a:latin typeface="Arial"/>
                <a:ea typeface="Arial"/>
              </a:rPr>
              <a:t> paskaita. </a:t>
            </a:r>
            <a:r>
              <a:rPr lang="lt-LT" sz="1300" spc="-1" dirty="0" err="1">
                <a:solidFill>
                  <a:srgbClr val="000000"/>
                </a:solidFill>
                <a:latin typeface="Arial"/>
                <a:ea typeface="Arial"/>
              </a:rPr>
              <a:t>Flask</a:t>
            </a:r>
            <a:r>
              <a:rPr lang="lt-LT" sz="1300" spc="-1" dirty="0">
                <a:solidFill>
                  <a:srgbClr val="000000"/>
                </a:solidFill>
                <a:latin typeface="Arial"/>
                <a:ea typeface="Arial"/>
              </a:rPr>
              <a:t> (įžanga)</a:t>
            </a:r>
            <a:endParaRPr lang="lt-LT" sz="1300" b="0" strike="noStrike" spc="-1" dirty="0">
              <a:latin typeface="Arial"/>
            </a:endParaRPr>
          </a:p>
        </p:txBody>
      </p:sp>
    </p:spTree>
    <p:extLst>
      <p:ext uri="{BB962C8B-B14F-4D97-AF65-F5344CB8AC3E}">
        <p14:creationId xmlns:p14="http://schemas.microsoft.com/office/powerpoint/2010/main" val="408039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615611" cy="4101247"/>
          </a:xfrm>
          <a:prstGeom prst="rect">
            <a:avLst/>
          </a:prstGeom>
        </p:spPr>
        <p:txBody>
          <a:bodyPr lIns="45719" tIns="45720" rIns="45719" bIns="45720" anchor="t">
            <a:normAutofit/>
          </a:bodyPr>
          <a:lstStyle/>
          <a:p>
            <a:r>
              <a:rPr lang="lt-LT" dirty="0" err="1"/>
              <a:t>Python</a:t>
            </a:r>
            <a:r>
              <a:rPr lang="lt-LT" dirty="0"/>
              <a:t> </a:t>
            </a:r>
            <a:r>
              <a:rPr lang="lt-LT" dirty="0" err="1"/>
              <a:t>web</a:t>
            </a:r>
            <a:r>
              <a:rPr lang="lt-LT" dirty="0"/>
              <a:t> </a:t>
            </a:r>
            <a:r>
              <a:rPr lang="lt-LT" dirty="0" err="1"/>
              <a:t>framework'as</a:t>
            </a:r>
            <a:r>
              <a:rPr lang="lt-LT" dirty="0"/>
              <a:t> - </a:t>
            </a:r>
            <a:r>
              <a:rPr lang="lt-LT" dirty="0" err="1"/>
              <a:t>Flask</a:t>
            </a:r>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18 paskaita. </a:t>
            </a:r>
            <a:r>
              <a:rPr lang="lt-LT" dirty="0" err="1"/>
              <a:t>Flask</a:t>
            </a:r>
            <a:r>
              <a:rPr lang="lt-LT" dirty="0"/>
              <a:t> (įžanga)</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r>
              <a:rPr lang="en-US" dirty="0"/>
              <a:t>Flask </a:t>
            </a:r>
            <a:r>
              <a:rPr lang="en-US" dirty="0" err="1"/>
              <a:t>yra</a:t>
            </a:r>
            <a:r>
              <a:rPr lang="en-US" dirty="0"/>
              <a:t> </a:t>
            </a:r>
            <a:r>
              <a:rPr lang="en-US" dirty="0" err="1"/>
              <a:t>populiariausias</a:t>
            </a:r>
            <a:r>
              <a:rPr lang="en-US" dirty="0"/>
              <a:t> </a:t>
            </a:r>
            <a:r>
              <a:rPr lang="en-US" dirty="0" err="1"/>
              <a:t>python'o</a:t>
            </a:r>
            <a:r>
              <a:rPr lang="en-US" dirty="0"/>
              <a:t> </a:t>
            </a:r>
            <a:r>
              <a:rPr lang="en-US" dirty="0" err="1"/>
              <a:t>microframework'as</a:t>
            </a:r>
            <a:r>
              <a:rPr lang="en-US" dirty="0"/>
              <a:t>. </a:t>
            </a:r>
            <a:r>
              <a:rPr lang="en-US" dirty="0" err="1"/>
              <a:t>Jeigu</a:t>
            </a:r>
            <a:r>
              <a:rPr lang="en-US" dirty="0"/>
              <a:t> </a:t>
            </a:r>
            <a:r>
              <a:rPr lang="en-US" dirty="0" err="1"/>
              <a:t>projektas</a:t>
            </a:r>
            <a:r>
              <a:rPr lang="en-US" dirty="0"/>
              <a:t> </a:t>
            </a:r>
            <a:r>
              <a:rPr lang="en-US" dirty="0" err="1"/>
              <a:t>nėra</a:t>
            </a:r>
            <a:r>
              <a:rPr lang="en-US" dirty="0"/>
              <a:t> </a:t>
            </a:r>
            <a:r>
              <a:rPr lang="en-US" dirty="0" err="1"/>
              <a:t>labai</a:t>
            </a:r>
            <a:r>
              <a:rPr lang="en-US" dirty="0"/>
              <a:t> </a:t>
            </a:r>
            <a:r>
              <a:rPr lang="en-US" dirty="0" err="1"/>
              <a:t>didelis</a:t>
            </a:r>
            <a:r>
              <a:rPr lang="en-US" dirty="0"/>
              <a:t>, </a:t>
            </a:r>
            <a:r>
              <a:rPr lang="en-US" dirty="0" err="1"/>
              <a:t>arba</a:t>
            </a:r>
            <a:r>
              <a:rPr lang="en-US" dirty="0"/>
              <a:t> </a:t>
            </a:r>
            <a:r>
              <a:rPr lang="en-US" dirty="0" err="1"/>
              <a:t>tiesiog</a:t>
            </a:r>
            <a:r>
              <a:rPr lang="en-US" dirty="0"/>
              <a:t> </a:t>
            </a:r>
            <a:r>
              <a:rPr lang="en-US" dirty="0" err="1"/>
              <a:t>norime</a:t>
            </a:r>
            <a:r>
              <a:rPr lang="en-US" dirty="0"/>
              <a:t> </a:t>
            </a:r>
            <a:r>
              <a:rPr lang="en-US" dirty="0" err="1"/>
              <a:t>pasidaryti</a:t>
            </a:r>
            <a:r>
              <a:rPr lang="en-US" dirty="0"/>
              <a:t> </a:t>
            </a:r>
            <a:r>
              <a:rPr lang="en-US" dirty="0" err="1"/>
              <a:t>kažkokį</a:t>
            </a:r>
            <a:r>
              <a:rPr lang="en-US" dirty="0"/>
              <a:t> GUI per </a:t>
            </a:r>
            <a:r>
              <a:rPr lang="en-US" dirty="0" err="1"/>
              <a:t>naršyklę</a:t>
            </a:r>
            <a:r>
              <a:rPr lang="en-US" dirty="0"/>
              <a:t>, </a:t>
            </a:r>
            <a:r>
              <a:rPr lang="en-US" dirty="0" err="1"/>
              <a:t>kažką</a:t>
            </a:r>
            <a:r>
              <a:rPr lang="en-US" dirty="0"/>
              <a:t> </a:t>
            </a:r>
            <a:r>
              <a:rPr lang="en-US" dirty="0" err="1"/>
              <a:t>greitai</a:t>
            </a:r>
            <a:r>
              <a:rPr lang="en-US" dirty="0"/>
              <a:t> </a:t>
            </a:r>
            <a:r>
              <a:rPr lang="en-US" dirty="0" err="1"/>
              <a:t>prototipuoti</a:t>
            </a:r>
            <a:r>
              <a:rPr lang="en-US" dirty="0"/>
              <a:t>, Flask </a:t>
            </a:r>
            <a:r>
              <a:rPr lang="en-US" dirty="0" err="1"/>
              <a:t>yra</a:t>
            </a:r>
            <a:r>
              <a:rPr lang="en-US" dirty="0"/>
              <a:t> </a:t>
            </a:r>
            <a:r>
              <a:rPr lang="en-US" dirty="0" err="1"/>
              <a:t>labai</a:t>
            </a:r>
            <a:r>
              <a:rPr lang="en-US" dirty="0"/>
              <a:t> </a:t>
            </a:r>
            <a:r>
              <a:rPr lang="en-US" dirty="0" err="1"/>
              <a:t>geras</a:t>
            </a:r>
            <a:r>
              <a:rPr lang="en-US" dirty="0"/>
              <a:t> </a:t>
            </a:r>
            <a:r>
              <a:rPr lang="en-US" dirty="0" err="1"/>
              <a:t>pasirinkimas</a:t>
            </a:r>
            <a:r>
              <a:rPr lang="en-US" dirty="0"/>
              <a:t>. </a:t>
            </a:r>
            <a:r>
              <a:rPr lang="en-US" dirty="0" err="1"/>
              <a:t>Su</a:t>
            </a:r>
            <a:r>
              <a:rPr lang="en-US" dirty="0"/>
              <a:t> flask </a:t>
            </a:r>
            <a:r>
              <a:rPr lang="en-US" dirty="0" err="1"/>
              <a:t>yra</a:t>
            </a:r>
            <a:r>
              <a:rPr lang="en-US" dirty="0"/>
              <a:t> </a:t>
            </a:r>
            <a:r>
              <a:rPr lang="en-US" dirty="0" err="1"/>
              <a:t>pakankamai</a:t>
            </a:r>
            <a:r>
              <a:rPr lang="en-US" dirty="0"/>
              <a:t> </a:t>
            </a:r>
            <a:r>
              <a:rPr lang="en-US" dirty="0" err="1"/>
              <a:t>paprasta</a:t>
            </a:r>
            <a:r>
              <a:rPr lang="en-US" dirty="0"/>
              <a:t> </a:t>
            </a:r>
            <a:r>
              <a:rPr lang="en-US" dirty="0" err="1"/>
              <a:t>gaminti</a:t>
            </a:r>
            <a:r>
              <a:rPr lang="en-US" dirty="0"/>
              <a:t> API's. </a:t>
            </a:r>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DC1E8515-E7AB-340C-7382-4A482440CAA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minimalią svetainę</a:t>
            </a:r>
            <a:endParaRPr lang="en-US" sz="3000" dirty="0"/>
          </a:p>
        </p:txBody>
      </p:sp>
      <p:pic>
        <p:nvPicPr>
          <p:cNvPr id="2" name="Picture 2" descr="Graphical user interface, text&#10;&#10;Description automatically generated">
            <a:extLst>
              <a:ext uri="{FF2B5EF4-FFF2-40B4-BE49-F238E27FC236}">
                <a16:creationId xmlns:a16="http://schemas.microsoft.com/office/drawing/2014/main" id="{E978019B-FE4D-4102-83A1-B71B715D0A3D}"/>
              </a:ext>
            </a:extLst>
          </p:cNvPr>
          <p:cNvPicPr>
            <a:picLocks noChangeAspect="1"/>
          </p:cNvPicPr>
          <p:nvPr/>
        </p:nvPicPr>
        <p:blipFill>
          <a:blip r:embed="rId2"/>
          <a:stretch>
            <a:fillRect/>
          </a:stretch>
        </p:blipFill>
        <p:spPr>
          <a:xfrm>
            <a:off x="481660" y="2283635"/>
            <a:ext cx="4746977" cy="2695247"/>
          </a:xfrm>
          <a:prstGeom prst="rect">
            <a:avLst/>
          </a:prstGeom>
        </p:spPr>
      </p:pic>
      <p:sp>
        <p:nvSpPr>
          <p:cNvPr id="3" name="TextBox 2">
            <a:extLst>
              <a:ext uri="{FF2B5EF4-FFF2-40B4-BE49-F238E27FC236}">
                <a16:creationId xmlns:a16="http://schemas.microsoft.com/office/drawing/2014/main" id="{6D36F4B0-B183-82FE-DC0A-15463E3B3AD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puslapyje atvaizduoti įvestą kintamąjį</a:t>
            </a:r>
            <a:endParaRPr lang="en-US" sz="3000"/>
          </a:p>
        </p:txBody>
      </p:sp>
      <p:pic>
        <p:nvPicPr>
          <p:cNvPr id="3" name="Picture 3" descr="Text&#10;&#10;Description automatically generated">
            <a:extLst>
              <a:ext uri="{FF2B5EF4-FFF2-40B4-BE49-F238E27FC236}">
                <a16:creationId xmlns:a16="http://schemas.microsoft.com/office/drawing/2014/main" id="{BEB4649A-612D-4952-BF3F-6A3CD7E6F732}"/>
              </a:ext>
            </a:extLst>
          </p:cNvPr>
          <p:cNvPicPr>
            <a:picLocks noChangeAspect="1"/>
          </p:cNvPicPr>
          <p:nvPr/>
        </p:nvPicPr>
        <p:blipFill>
          <a:blip r:embed="rId2"/>
          <a:stretch>
            <a:fillRect/>
          </a:stretch>
        </p:blipFill>
        <p:spPr>
          <a:xfrm>
            <a:off x="1087144" y="2005306"/>
            <a:ext cx="3583046" cy="3345979"/>
          </a:xfrm>
          <a:prstGeom prst="rect">
            <a:avLst/>
          </a:prstGeom>
        </p:spPr>
      </p:pic>
      <p:sp>
        <p:nvSpPr>
          <p:cNvPr id="2" name="TextBox 1">
            <a:extLst>
              <a:ext uri="{FF2B5EF4-FFF2-40B4-BE49-F238E27FC236}">
                <a16:creationId xmlns:a16="http://schemas.microsoft.com/office/drawing/2014/main" id="{2CB721E5-C6E1-7276-8EB4-80E73FD66C9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181898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ir panaudoti HTML šabloną</a:t>
            </a:r>
            <a:endParaRPr lang="en-US" sz="3000"/>
          </a:p>
        </p:txBody>
      </p:sp>
      <p:pic>
        <p:nvPicPr>
          <p:cNvPr id="2" name="Picture 3" descr="Graphical user interface, text, application&#10;&#10;Description automatically generated">
            <a:extLst>
              <a:ext uri="{FF2B5EF4-FFF2-40B4-BE49-F238E27FC236}">
                <a16:creationId xmlns:a16="http://schemas.microsoft.com/office/drawing/2014/main" id="{4A759A8B-00AB-4D03-AA3E-0C48EF9E0883}"/>
              </a:ext>
            </a:extLst>
          </p:cNvPr>
          <p:cNvPicPr>
            <a:picLocks noChangeAspect="1"/>
          </p:cNvPicPr>
          <p:nvPr/>
        </p:nvPicPr>
        <p:blipFill>
          <a:blip r:embed="rId2"/>
          <a:stretch>
            <a:fillRect/>
          </a:stretch>
        </p:blipFill>
        <p:spPr>
          <a:xfrm>
            <a:off x="1149585" y="1458639"/>
            <a:ext cx="3044237" cy="1861685"/>
          </a:xfrm>
          <a:prstGeom prst="rect">
            <a:avLst/>
          </a:prstGeom>
        </p:spPr>
      </p:pic>
      <p:sp>
        <p:nvSpPr>
          <p:cNvPr id="4" name="TextBox 3">
            <a:extLst>
              <a:ext uri="{FF2B5EF4-FFF2-40B4-BE49-F238E27FC236}">
                <a16:creationId xmlns:a16="http://schemas.microsoft.com/office/drawing/2014/main" id="{8965E71E-AD09-491E-A26D-21EE81572D22}"/>
              </a:ext>
            </a:extLst>
          </p:cNvPr>
          <p:cNvSpPr txBox="1"/>
          <p:nvPr/>
        </p:nvSpPr>
        <p:spPr>
          <a:xfrm>
            <a:off x="1300103" y="980251"/>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main.py failas:</a:t>
            </a:r>
            <a:endParaRPr lang="en-US" dirty="0">
              <a:solidFill>
                <a:schemeClr val="bg1"/>
              </a:solidFill>
            </a:endParaRPr>
          </a:p>
        </p:txBody>
      </p:sp>
      <p:pic>
        <p:nvPicPr>
          <p:cNvPr id="5" name="Picture 5" descr="Graphical user interface, text, application&#10;&#10;Description automatically generated">
            <a:extLst>
              <a:ext uri="{FF2B5EF4-FFF2-40B4-BE49-F238E27FC236}">
                <a16:creationId xmlns:a16="http://schemas.microsoft.com/office/drawing/2014/main" id="{62A631F8-12CC-4540-A56C-48A896BE3768}"/>
              </a:ext>
            </a:extLst>
          </p:cNvPr>
          <p:cNvPicPr>
            <a:picLocks noChangeAspect="1"/>
          </p:cNvPicPr>
          <p:nvPr/>
        </p:nvPicPr>
        <p:blipFill>
          <a:blip r:embed="rId3"/>
          <a:stretch>
            <a:fillRect/>
          </a:stretch>
        </p:blipFill>
        <p:spPr>
          <a:xfrm>
            <a:off x="1165520" y="4141376"/>
            <a:ext cx="3049999" cy="2422877"/>
          </a:xfrm>
          <a:prstGeom prst="rect">
            <a:avLst/>
          </a:prstGeom>
        </p:spPr>
      </p:pic>
      <p:sp>
        <p:nvSpPr>
          <p:cNvPr id="9" name="TextBox 8">
            <a:extLst>
              <a:ext uri="{FF2B5EF4-FFF2-40B4-BE49-F238E27FC236}">
                <a16:creationId xmlns:a16="http://schemas.microsoft.com/office/drawing/2014/main" id="{793BA1E1-B7B4-41E8-A425-1DA3B9035FC4}"/>
              </a:ext>
            </a:extLst>
          </p:cNvPr>
          <p:cNvSpPr txBox="1"/>
          <p:nvPr/>
        </p:nvSpPr>
        <p:spPr>
          <a:xfrm>
            <a:off x="914399" y="3698992"/>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templates/index.html</a:t>
            </a:r>
            <a:r>
              <a:rPr lang="en-US" dirty="0">
                <a:solidFill>
                  <a:schemeClr val="bg1"/>
                </a:solidFill>
              </a:rPr>
              <a:t> failas:</a:t>
            </a:r>
          </a:p>
        </p:txBody>
      </p:sp>
      <p:sp>
        <p:nvSpPr>
          <p:cNvPr id="3" name="TextBox 2">
            <a:extLst>
              <a:ext uri="{FF2B5EF4-FFF2-40B4-BE49-F238E27FC236}">
                <a16:creationId xmlns:a16="http://schemas.microsoft.com/office/drawing/2014/main" id="{1BADE7FC-F6E5-2625-989E-C1585BB2BB0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16233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Į šabloną galime įdėti logikos</a:t>
            </a:r>
            <a:endParaRPr lang="en-US"/>
          </a:p>
        </p:txBody>
      </p:sp>
      <p:pic>
        <p:nvPicPr>
          <p:cNvPr id="3" name="Picture 5" descr="Text, letter&#10;&#10;Description automatically generated">
            <a:extLst>
              <a:ext uri="{FF2B5EF4-FFF2-40B4-BE49-F238E27FC236}">
                <a16:creationId xmlns:a16="http://schemas.microsoft.com/office/drawing/2014/main" id="{29367D24-F652-4834-8F5C-D9B59D03073A}"/>
              </a:ext>
            </a:extLst>
          </p:cNvPr>
          <p:cNvPicPr>
            <a:picLocks noChangeAspect="1"/>
          </p:cNvPicPr>
          <p:nvPr/>
        </p:nvPicPr>
        <p:blipFill>
          <a:blip r:embed="rId2"/>
          <a:stretch>
            <a:fillRect/>
          </a:stretch>
        </p:blipFill>
        <p:spPr>
          <a:xfrm>
            <a:off x="1038343" y="1619309"/>
            <a:ext cx="3859388" cy="4437825"/>
          </a:xfrm>
          <a:prstGeom prst="rect">
            <a:avLst/>
          </a:prstGeom>
        </p:spPr>
      </p:pic>
      <p:sp>
        <p:nvSpPr>
          <p:cNvPr id="2" name="TextBox 1">
            <a:extLst>
              <a:ext uri="{FF2B5EF4-FFF2-40B4-BE49-F238E27FC236}">
                <a16:creationId xmlns:a16="http://schemas.microsoft.com/office/drawing/2014/main" id="{A18CA91C-B339-C4E3-D21C-50EA54766BA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29959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kintamuosius perkelti į šabloną</a:t>
            </a:r>
            <a:endParaRPr lang="en-US" sz="3000"/>
          </a:p>
        </p:txBody>
      </p:sp>
      <p:sp>
        <p:nvSpPr>
          <p:cNvPr id="4" name="TextBox 3">
            <a:extLst>
              <a:ext uri="{FF2B5EF4-FFF2-40B4-BE49-F238E27FC236}">
                <a16:creationId xmlns:a16="http://schemas.microsoft.com/office/drawing/2014/main" id="{8965E71E-AD09-491E-A26D-21EE81572D22}"/>
              </a:ext>
            </a:extLst>
          </p:cNvPr>
          <p:cNvSpPr txBox="1"/>
          <p:nvPr/>
        </p:nvSpPr>
        <p:spPr>
          <a:xfrm>
            <a:off x="1619955" y="1027288"/>
            <a:ext cx="2743200"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main.py failas:</a:t>
            </a:r>
            <a:endParaRPr lang="en-US" dirty="0">
              <a:solidFill>
                <a:schemeClr val="bg1"/>
              </a:solidFill>
            </a:endParaRPr>
          </a:p>
        </p:txBody>
      </p:sp>
      <p:sp>
        <p:nvSpPr>
          <p:cNvPr id="9" name="TextBox 8">
            <a:extLst>
              <a:ext uri="{FF2B5EF4-FFF2-40B4-BE49-F238E27FC236}">
                <a16:creationId xmlns:a16="http://schemas.microsoft.com/office/drawing/2014/main" id="{793BA1E1-B7B4-41E8-A425-1DA3B9035FC4}"/>
              </a:ext>
            </a:extLst>
          </p:cNvPr>
          <p:cNvSpPr txBox="1"/>
          <p:nvPr/>
        </p:nvSpPr>
        <p:spPr>
          <a:xfrm>
            <a:off x="1074325" y="3680177"/>
            <a:ext cx="354282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templates/index.html</a:t>
            </a:r>
            <a:r>
              <a:rPr lang="en-US" dirty="0">
                <a:solidFill>
                  <a:schemeClr val="bg1"/>
                </a:solidFill>
              </a:rPr>
              <a:t> failas:</a:t>
            </a:r>
          </a:p>
        </p:txBody>
      </p:sp>
      <p:pic>
        <p:nvPicPr>
          <p:cNvPr id="3" name="Picture 5" descr="Graphical user interface, text, application&#10;&#10;Description automatically generated">
            <a:extLst>
              <a:ext uri="{FF2B5EF4-FFF2-40B4-BE49-F238E27FC236}">
                <a16:creationId xmlns:a16="http://schemas.microsoft.com/office/drawing/2014/main" id="{3F17E6D5-36F0-48AB-9F9A-1AD2D99C8C97}"/>
              </a:ext>
            </a:extLst>
          </p:cNvPr>
          <p:cNvPicPr>
            <a:picLocks noChangeAspect="1"/>
          </p:cNvPicPr>
          <p:nvPr/>
        </p:nvPicPr>
        <p:blipFill>
          <a:blip r:embed="rId2"/>
          <a:stretch>
            <a:fillRect/>
          </a:stretch>
        </p:blipFill>
        <p:spPr>
          <a:xfrm>
            <a:off x="679215" y="1478025"/>
            <a:ext cx="3872088" cy="1945208"/>
          </a:xfrm>
          <a:prstGeom prst="rect">
            <a:avLst/>
          </a:prstGeom>
        </p:spPr>
      </p:pic>
      <p:pic>
        <p:nvPicPr>
          <p:cNvPr id="6" name="Picture 6" descr="Text, letter&#10;&#10;Description automatically generated">
            <a:extLst>
              <a:ext uri="{FF2B5EF4-FFF2-40B4-BE49-F238E27FC236}">
                <a16:creationId xmlns:a16="http://schemas.microsoft.com/office/drawing/2014/main" id="{17C7688C-C15E-4E03-B1B6-7DB6A2EE86F9}"/>
              </a:ext>
            </a:extLst>
          </p:cNvPr>
          <p:cNvPicPr>
            <a:picLocks noChangeAspect="1"/>
          </p:cNvPicPr>
          <p:nvPr/>
        </p:nvPicPr>
        <p:blipFill>
          <a:blip r:embed="rId3"/>
          <a:stretch>
            <a:fillRect/>
          </a:stretch>
        </p:blipFill>
        <p:spPr>
          <a:xfrm>
            <a:off x="1486547" y="4137848"/>
            <a:ext cx="2257425" cy="2514600"/>
          </a:xfrm>
          <a:prstGeom prst="rect">
            <a:avLst/>
          </a:prstGeom>
        </p:spPr>
      </p:pic>
      <p:sp>
        <p:nvSpPr>
          <p:cNvPr id="2" name="TextBox 1">
            <a:extLst>
              <a:ext uri="{FF2B5EF4-FFF2-40B4-BE49-F238E27FC236}">
                <a16:creationId xmlns:a16="http://schemas.microsoft.com/office/drawing/2014/main" id="{B945C747-8F88-121A-765F-19311213FFC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378187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18</a:t>
            </a:r>
            <a:r>
              <a:rPr lang="lt-LT" sz="1300" b="0" strike="noStrike" spc="-1" dirty="0">
                <a:solidFill>
                  <a:srgbClr val="FEFFFF"/>
                </a:solidFill>
                <a:latin typeface="Arial"/>
                <a:ea typeface="Arial"/>
              </a:rPr>
              <a:t> paskaita. </a:t>
            </a:r>
            <a:r>
              <a:rPr lang="lt-LT" sz="1300" spc="-1" dirty="0" err="1">
                <a:solidFill>
                  <a:srgbClr val="FEFFFF"/>
                </a:solidFill>
                <a:latin typeface="Arial"/>
                <a:ea typeface="Arial"/>
              </a:rPr>
              <a:t>Flask</a:t>
            </a:r>
            <a:r>
              <a:rPr lang="lt-LT" sz="1300" spc="-1" dirty="0">
                <a:solidFill>
                  <a:srgbClr val="FEFFFF"/>
                </a:solidFill>
                <a:latin typeface="Arial"/>
                <a:ea typeface="Arial"/>
              </a:rPr>
              <a:t> (įžanga)</a:t>
            </a:r>
            <a:endParaRPr lang="lt-LT" sz="1300" b="0" strike="noStrike" spc="-1" dirty="0">
              <a:latin typeface="Arial"/>
            </a:endParaRPr>
          </a:p>
        </p:txBody>
      </p:sp>
      <p:sp>
        <p:nvSpPr>
          <p:cNvPr id="293" name="CustomShape 2"/>
          <p:cNvSpPr/>
          <p:nvPr/>
        </p:nvSpPr>
        <p:spPr>
          <a:xfrm>
            <a:off x="6560470" y="3115375"/>
            <a:ext cx="5316697"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perduoti duomenis iš svetainės į programą</a:t>
            </a:r>
            <a:endParaRPr lang="en-US" sz="3000"/>
          </a:p>
        </p:txBody>
      </p:sp>
      <p:sp>
        <p:nvSpPr>
          <p:cNvPr id="5" name="CustomShape 3">
            <a:extLst>
              <a:ext uri="{FF2B5EF4-FFF2-40B4-BE49-F238E27FC236}">
                <a16:creationId xmlns:a16="http://schemas.microsoft.com/office/drawing/2014/main" id="{90B7EE3D-8C89-4683-A858-48D67A70F7A8}"/>
              </a:ext>
            </a:extLst>
          </p:cNvPr>
          <p:cNvSpPr/>
          <p:nvPr/>
        </p:nvSpPr>
        <p:spPr>
          <a:xfrm>
            <a:off x="6563266" y="4299195"/>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1"/>
              </a:spcBef>
            </a:pPr>
            <a:r>
              <a:rPr lang="lt-LT" sz="1600" spc="-1">
                <a:solidFill>
                  <a:srgbClr val="000000"/>
                </a:solidFill>
                <a:latin typeface="Arial"/>
              </a:rPr>
              <a:t>Pavyzdys app.py faile</a:t>
            </a:r>
            <a:endParaRPr lang="en-US" dirty="0"/>
          </a:p>
        </p:txBody>
      </p:sp>
      <p:pic>
        <p:nvPicPr>
          <p:cNvPr id="2" name="Picture 3" descr="Text&#10;&#10;Description automatically generated">
            <a:extLst>
              <a:ext uri="{FF2B5EF4-FFF2-40B4-BE49-F238E27FC236}">
                <a16:creationId xmlns:a16="http://schemas.microsoft.com/office/drawing/2014/main" id="{2D58154C-A07E-4E84-A8DE-780C5302472C}"/>
              </a:ext>
            </a:extLst>
          </p:cNvPr>
          <p:cNvPicPr>
            <a:picLocks noChangeAspect="1"/>
          </p:cNvPicPr>
          <p:nvPr/>
        </p:nvPicPr>
        <p:blipFill>
          <a:blip r:embed="rId2"/>
          <a:stretch>
            <a:fillRect/>
          </a:stretch>
        </p:blipFill>
        <p:spPr>
          <a:xfrm>
            <a:off x="556919" y="2270064"/>
            <a:ext cx="4869274" cy="2712983"/>
          </a:xfrm>
          <a:prstGeom prst="rect">
            <a:avLst/>
          </a:prstGeom>
        </p:spPr>
      </p:pic>
      <p:sp>
        <p:nvSpPr>
          <p:cNvPr id="3" name="TextBox 2">
            <a:extLst>
              <a:ext uri="{FF2B5EF4-FFF2-40B4-BE49-F238E27FC236}">
                <a16:creationId xmlns:a16="http://schemas.microsoft.com/office/drawing/2014/main" id="{2B0F8DFF-83FA-2B5C-B2A0-FBA3BB43168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740564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AC6E20-3DF5-4A0A-9686-FD5BE90879E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58B8CB-CD6C-4010-940C-8867B792F897}">
  <ds:schemaRefs>
    <ds:schemaRef ds:uri="http://schemas.microsoft.com/sharepoint/v3/contenttype/forms"/>
  </ds:schemaRefs>
</ds:datastoreItem>
</file>

<file path=customXml/itemProps3.xml><?xml version="1.0" encoding="utf-8"?>
<ds:datastoreItem xmlns:ds="http://schemas.openxmlformats.org/officeDocument/2006/customXml" ds:itemID="{34A69B33-703E-4E87-A3DD-A156ABDBE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7603</TotalTime>
  <Words>643</Words>
  <Application>Microsoft Macintosh PowerPoint</Application>
  <PresentationFormat>Widescreen</PresentationFormat>
  <Paragraphs>126</Paragraphs>
  <Slides>27</Slides>
  <Notes>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27</vt:i4>
      </vt:variant>
    </vt:vector>
  </HeadingPairs>
  <TitlesOfParts>
    <vt:vector size="38" baseType="lpstr">
      <vt:lpstr>Arial</vt:lpstr>
      <vt:lpstr>Calibri</vt:lpstr>
      <vt:lpstr>Symbol</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Python web framework'as - Flask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1213</cp:revision>
  <dcterms:modified xsi:type="dcterms:W3CDTF">2023-08-16T12:25:59Z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