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hyperlink" Target="https://archive.ics.uci.edu/ml/datasets/Online+News+Popularity?fbclid=IwAR2jSz90Gn6MqoZoisQknvsry6dTr_9hJ_peABXLvB_b2TUJFoKIYkELUFQ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414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914912">
            <a:off x="-1229766" y="1232942"/>
            <a:ext cx="21356206" cy="68744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3"/>
          <p:cNvGrpSpPr/>
          <p:nvPr/>
        </p:nvGrpSpPr>
        <p:grpSpPr>
          <a:xfrm>
            <a:off x="1672233" y="246081"/>
            <a:ext cx="15552225" cy="4226175"/>
            <a:chOff x="1754767" y="-1043492"/>
            <a:chExt cx="20736300" cy="5634900"/>
          </a:xfrm>
        </p:grpSpPr>
        <p:sp>
          <p:nvSpPr>
            <p:cNvPr id="86" name="Google Shape;86;p13"/>
            <p:cNvSpPr txBox="1"/>
            <p:nvPr/>
          </p:nvSpPr>
          <p:spPr>
            <a:xfrm>
              <a:off x="1754767" y="-1043492"/>
              <a:ext cx="20736300" cy="56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16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216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80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Online News Sharing prediction</a:t>
              </a:r>
              <a:endParaRPr/>
            </a:p>
            <a:p>
              <a:pPr indent="0" lvl="0" marL="0" marR="0" rtl="0" algn="ctr">
                <a:lnSpc>
                  <a:spcPct val="1216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" name="Google Shape;87;p13"/>
            <p:cNvSpPr txBox="1"/>
            <p:nvPr/>
          </p:nvSpPr>
          <p:spPr>
            <a:xfrm>
              <a:off x="5902067" y="-649555"/>
              <a:ext cx="11630100" cy="26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099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257" u="none" cap="none" strike="noStrike">
                  <a:solidFill>
                    <a:srgbClr val="57FFD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CSE445 PROJECT</a:t>
              </a:r>
              <a:endParaRPr sz="1800"/>
            </a:p>
            <a:p>
              <a:pPr indent="0" lvl="0" marL="0" marR="0" rtl="0" algn="l">
                <a:lnSpc>
                  <a:spcPct val="11099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857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0" i="0" sz="3857" u="none" cap="none" strike="noStrike">
                <a:solidFill>
                  <a:srgbClr val="57FFD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1099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857" u="none" cap="none" strike="noStrike">
                <a:solidFill>
                  <a:srgbClr val="57FFD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88" name="Google Shape;88;p13"/>
          <p:cNvSpPr txBox="1"/>
          <p:nvPr/>
        </p:nvSpPr>
        <p:spPr>
          <a:xfrm>
            <a:off x="9720325" y="5216075"/>
            <a:ext cx="7732500" cy="3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1371600" rtl="0" algn="l">
              <a:lnSpc>
                <a:spcPct val="110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557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Members									</a:t>
            </a:r>
            <a:endParaRPr i="1" sz="3557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99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-US" sz="3557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Takria Mahadi Aurnob		1520859042</a:t>
            </a:r>
            <a:endParaRPr i="1" sz="3557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99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-US" sz="3557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Nujhat Nower					1711765642</a:t>
            </a:r>
            <a:endParaRPr i="1" sz="3557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99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-US" sz="3557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Maria Amreen						1612488642</a:t>
            </a:r>
            <a:endParaRPr i="1" sz="3557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414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355953">
            <a:off x="6107621" y="4818165"/>
            <a:ext cx="14698520" cy="47313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" name="Google Shape;94;p14"/>
          <p:cNvGrpSpPr/>
          <p:nvPr/>
        </p:nvGrpSpPr>
        <p:grpSpPr>
          <a:xfrm>
            <a:off x="16642344" y="7183858"/>
            <a:ext cx="616957" cy="2082657"/>
            <a:chOff x="0" y="0"/>
            <a:chExt cx="822610" cy="2776876"/>
          </a:xfrm>
        </p:grpSpPr>
        <p:sp>
          <p:nvSpPr>
            <p:cNvPr id="95" name="Google Shape;95;p14"/>
            <p:cNvSpPr/>
            <p:nvPr/>
          </p:nvSpPr>
          <p:spPr>
            <a:xfrm>
              <a:off x="759110" y="0"/>
              <a:ext cx="63500" cy="1767642"/>
            </a:xfrm>
            <a:prstGeom prst="rect">
              <a:avLst/>
            </a:prstGeom>
            <a:solidFill>
              <a:srgbClr val="57FF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 txBox="1"/>
            <p:nvPr/>
          </p:nvSpPr>
          <p:spPr>
            <a:xfrm>
              <a:off x="0" y="2310295"/>
              <a:ext cx="822610" cy="4665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1104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399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02</a:t>
              </a:r>
              <a:endParaRPr/>
            </a:p>
          </p:txBody>
        </p:sp>
      </p:grpSp>
      <p:pic>
        <p:nvPicPr>
          <p:cNvPr id="97" name="Google Shape;9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37552" y="736522"/>
            <a:ext cx="3293820" cy="33782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" name="Google Shape;98;p14"/>
          <p:cNvGrpSpPr/>
          <p:nvPr/>
        </p:nvGrpSpPr>
        <p:grpSpPr>
          <a:xfrm>
            <a:off x="534544" y="736523"/>
            <a:ext cx="13901893" cy="7513735"/>
            <a:chOff x="0" y="47625"/>
            <a:chExt cx="18415504" cy="10018314"/>
          </a:xfrm>
        </p:grpSpPr>
        <p:sp>
          <p:nvSpPr>
            <p:cNvPr id="99" name="Google Shape;99;p14"/>
            <p:cNvSpPr txBox="1"/>
            <p:nvPr/>
          </p:nvSpPr>
          <p:spPr>
            <a:xfrm>
              <a:off x="0" y="47625"/>
              <a:ext cx="18415504" cy="14375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99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7323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Proposed project</a:t>
              </a:r>
              <a:endParaRPr/>
            </a:p>
          </p:txBody>
        </p:sp>
        <p:sp>
          <p:nvSpPr>
            <p:cNvPr id="100" name="Google Shape;100;p14"/>
            <p:cNvSpPr txBox="1"/>
            <p:nvPr/>
          </p:nvSpPr>
          <p:spPr>
            <a:xfrm>
              <a:off x="0" y="2107605"/>
              <a:ext cx="18415504" cy="7958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3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46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With the help of Internet, the online news can be instantly spread around the world. Most of</a:t>
              </a:r>
              <a:endParaRPr/>
            </a:p>
            <a:p>
              <a:pPr indent="0" lvl="0" marL="0" marR="0" rtl="0" algn="just">
                <a:lnSpc>
                  <a:spcPct val="127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peoples now have the habit of reading and sharing news online, for instance, using social media</a:t>
              </a:r>
              <a:endParaRPr/>
            </a:p>
            <a:p>
              <a:pPr indent="0" lvl="0" marL="0" marR="0" rtl="0" algn="just">
                <a:lnSpc>
                  <a:spcPct val="127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like Twitter and Facebook. Typically, the news popularity can be indicated by the number of</a:t>
              </a:r>
              <a:endParaRPr/>
            </a:p>
            <a:p>
              <a:pPr indent="0" lvl="0" marL="0" marR="0" rtl="0" algn="just">
                <a:lnSpc>
                  <a:spcPct val="127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reads, likes or shares. For the online news stake holders such as content providers or</a:t>
              </a:r>
              <a:endParaRPr/>
            </a:p>
            <a:p>
              <a:pPr indent="0" lvl="0" marL="0" marR="0" rtl="0" algn="just">
                <a:lnSpc>
                  <a:spcPct val="127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advertisers, it’s very valuable if the popularity of the news articles can be accurately predicted</a:t>
              </a:r>
              <a:endParaRPr/>
            </a:p>
            <a:p>
              <a:pPr indent="0" lvl="0" marL="0" marR="0" rtl="0" algn="just">
                <a:lnSpc>
                  <a:spcPct val="127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prior to the publication. Thus, it is interesting and meaningful to use the machine learning</a:t>
              </a:r>
              <a:endParaRPr/>
            </a:p>
            <a:p>
              <a:pPr indent="0" lvl="0" marL="0" marR="0" rtl="0" algn="just">
                <a:lnSpc>
                  <a:spcPct val="127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techniques to predict the popularity of online news articles</a:t>
              </a:r>
              <a:endParaRPr/>
            </a:p>
            <a:p>
              <a:pPr indent="0" lvl="0" marL="0" marR="0" rtl="0" algn="just">
                <a:lnSpc>
                  <a:spcPct val="127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27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proposed methodology describes online news popularity predicting system.</a:t>
              </a:r>
              <a:endParaRPr/>
            </a:p>
            <a:p>
              <a:pPr indent="0" lvl="0" marL="0" marR="0" rtl="0" algn="just">
                <a:lnSpc>
                  <a:spcPct val="30152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84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27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46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Dataset: </a:t>
              </a:r>
              <a:r>
                <a:rPr b="0" i="0" lang="en-US" sz="2800" u="sng" cap="none" strike="noStrik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  <a:hlinkClick r:id="rId5"/>
                </a:rPr>
                <a:t>UCI Machine Learning Repository: Online News Popularity Data Set</a:t>
              </a:r>
              <a:endParaRPr b="0" i="0" sz="2746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3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46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3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46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414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984960" y="7183858"/>
            <a:ext cx="47625" cy="1325731"/>
          </a:xfrm>
          <a:prstGeom prst="rect">
            <a:avLst/>
          </a:prstGeom>
          <a:solidFill>
            <a:srgbClr val="57FF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792178">
            <a:off x="-3184334" y="-1644671"/>
            <a:ext cx="11135343" cy="339138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/>
          <p:nvPr/>
        </p:nvSpPr>
        <p:spPr>
          <a:xfrm>
            <a:off x="8138756" y="1028700"/>
            <a:ext cx="52381" cy="8229600"/>
          </a:xfrm>
          <a:prstGeom prst="rect">
            <a:avLst/>
          </a:prstGeom>
          <a:solidFill>
            <a:srgbClr val="57FF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7979691" y="1396685"/>
            <a:ext cx="370511" cy="388188"/>
          </a:xfrm>
          <a:custGeom>
            <a:rect b="b" l="l" r="r" t="t"/>
            <a:pathLst>
              <a:path extrusionOk="0" h="11514742" w="10990383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5" y="11514742"/>
                  <a:pt x="6544390" y="11514742"/>
                  <a:pt x="8245500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500" y="985520"/>
                </a:cubicBezTo>
                <a:cubicBezTo>
                  <a:pt x="6544390" y="0"/>
                  <a:pt x="4445995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7979691" y="3173045"/>
            <a:ext cx="370511" cy="388188"/>
          </a:xfrm>
          <a:custGeom>
            <a:rect b="b" l="l" r="r" t="t"/>
            <a:pathLst>
              <a:path extrusionOk="0" h="11514742" w="10990383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5" y="11514742"/>
                  <a:pt x="6544390" y="11514742"/>
                  <a:pt x="8245500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500" y="985520"/>
                </a:cubicBezTo>
                <a:cubicBezTo>
                  <a:pt x="6544390" y="0"/>
                  <a:pt x="4445995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0097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7979691" y="4949406"/>
            <a:ext cx="370511" cy="388188"/>
          </a:xfrm>
          <a:custGeom>
            <a:rect b="b" l="l" r="r" t="t"/>
            <a:pathLst>
              <a:path extrusionOk="0" h="11514742" w="10990383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5" y="11514742"/>
                  <a:pt x="6544390" y="11514742"/>
                  <a:pt x="8245500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500" y="985520"/>
                </a:cubicBezTo>
                <a:cubicBezTo>
                  <a:pt x="6544390" y="0"/>
                  <a:pt x="4445995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7979691" y="6725766"/>
            <a:ext cx="370511" cy="388188"/>
          </a:xfrm>
          <a:custGeom>
            <a:rect b="b" l="l" r="r" t="t"/>
            <a:pathLst>
              <a:path extrusionOk="0" h="11514742" w="10990383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5" y="11514742"/>
                  <a:pt x="6544390" y="11514742"/>
                  <a:pt x="8245500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500" y="985520"/>
                </a:cubicBezTo>
                <a:cubicBezTo>
                  <a:pt x="6544390" y="0"/>
                  <a:pt x="4445995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0097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7979691" y="8502127"/>
            <a:ext cx="370511" cy="388188"/>
          </a:xfrm>
          <a:custGeom>
            <a:rect b="b" l="l" r="r" t="t"/>
            <a:pathLst>
              <a:path extrusionOk="0" h="11514742" w="10990383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5" y="11514742"/>
                  <a:pt x="6544390" y="11514742"/>
                  <a:pt x="8245500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500" y="985520"/>
                </a:cubicBezTo>
                <a:cubicBezTo>
                  <a:pt x="6544390" y="0"/>
                  <a:pt x="4445995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984960" y="4217879"/>
            <a:ext cx="5910916" cy="2275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999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did we solve it?</a:t>
            </a:r>
            <a:endParaRPr/>
          </a:p>
        </p:txBody>
      </p:sp>
      <p:grpSp>
        <p:nvGrpSpPr>
          <p:cNvPr id="114" name="Google Shape;114;p15"/>
          <p:cNvGrpSpPr/>
          <p:nvPr/>
        </p:nvGrpSpPr>
        <p:grpSpPr>
          <a:xfrm>
            <a:off x="9144000" y="1015284"/>
            <a:ext cx="8115300" cy="1106911"/>
            <a:chOff x="0" y="-38100"/>
            <a:chExt cx="10820400" cy="1475881"/>
          </a:xfrm>
        </p:grpSpPr>
        <p:sp>
          <p:nvSpPr>
            <p:cNvPr id="115" name="Google Shape;115;p15"/>
            <p:cNvSpPr txBox="1"/>
            <p:nvPr/>
          </p:nvSpPr>
          <p:spPr>
            <a:xfrm>
              <a:off x="0" y="-38100"/>
              <a:ext cx="10820400" cy="620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4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999" u="none" cap="none" strike="noStrike">
                  <a:solidFill>
                    <a:srgbClr val="57FFD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DATASET PRE-PROCESS</a:t>
              </a:r>
              <a:endParaRPr/>
            </a:p>
          </p:txBody>
        </p:sp>
        <p:sp>
          <p:nvSpPr>
            <p:cNvPr id="116" name="Google Shape;116;p15"/>
            <p:cNvSpPr txBox="1"/>
            <p:nvPr/>
          </p:nvSpPr>
          <p:spPr>
            <a:xfrm>
              <a:off x="0" y="863949"/>
              <a:ext cx="10820400" cy="573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4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Standardize share colum</a:t>
              </a:r>
              <a:endParaRPr/>
            </a:p>
          </p:txBody>
        </p:sp>
      </p:grpSp>
      <p:grpSp>
        <p:nvGrpSpPr>
          <p:cNvPr id="117" name="Google Shape;117;p15"/>
          <p:cNvGrpSpPr/>
          <p:nvPr/>
        </p:nvGrpSpPr>
        <p:grpSpPr>
          <a:xfrm>
            <a:off x="9144000" y="2791644"/>
            <a:ext cx="8115300" cy="1106911"/>
            <a:chOff x="0" y="-38100"/>
            <a:chExt cx="10820400" cy="1475881"/>
          </a:xfrm>
        </p:grpSpPr>
        <p:sp>
          <p:nvSpPr>
            <p:cNvPr id="118" name="Google Shape;118;p15"/>
            <p:cNvSpPr txBox="1"/>
            <p:nvPr/>
          </p:nvSpPr>
          <p:spPr>
            <a:xfrm>
              <a:off x="0" y="-38100"/>
              <a:ext cx="10820400" cy="620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4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999" u="none" cap="none" strike="noStrike">
                  <a:solidFill>
                    <a:srgbClr val="57FFD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DATASET IMPORT IN GOOGLE COLAB</a:t>
              </a:r>
              <a:endParaRPr/>
            </a:p>
          </p:txBody>
        </p:sp>
        <p:sp>
          <p:nvSpPr>
            <p:cNvPr id="119" name="Google Shape;119;p15"/>
            <p:cNvSpPr txBox="1"/>
            <p:nvPr/>
          </p:nvSpPr>
          <p:spPr>
            <a:xfrm>
              <a:off x="0" y="863949"/>
              <a:ext cx="10820400" cy="573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4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import dataset, checking its shape,</a:t>
              </a:r>
              <a:endParaRPr/>
            </a:p>
          </p:txBody>
        </p:sp>
      </p:grpSp>
      <p:grpSp>
        <p:nvGrpSpPr>
          <p:cNvPr id="120" name="Google Shape;120;p15"/>
          <p:cNvGrpSpPr/>
          <p:nvPr/>
        </p:nvGrpSpPr>
        <p:grpSpPr>
          <a:xfrm>
            <a:off x="9144000" y="4568005"/>
            <a:ext cx="8115300" cy="1106911"/>
            <a:chOff x="0" y="-38100"/>
            <a:chExt cx="10820400" cy="1475881"/>
          </a:xfrm>
        </p:grpSpPr>
        <p:sp>
          <p:nvSpPr>
            <p:cNvPr id="121" name="Google Shape;121;p15"/>
            <p:cNvSpPr txBox="1"/>
            <p:nvPr/>
          </p:nvSpPr>
          <p:spPr>
            <a:xfrm>
              <a:off x="0" y="-38100"/>
              <a:ext cx="10820400" cy="620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4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999" u="none" cap="none" strike="noStrike">
                  <a:solidFill>
                    <a:srgbClr val="57FFD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WORKING WITH NULL AND ERROR VALUES</a:t>
              </a:r>
              <a:endParaRPr/>
            </a:p>
          </p:txBody>
        </p:sp>
        <p:sp>
          <p:nvSpPr>
            <p:cNvPr id="122" name="Google Shape;122;p15"/>
            <p:cNvSpPr txBox="1"/>
            <p:nvPr/>
          </p:nvSpPr>
          <p:spPr>
            <a:xfrm>
              <a:off x="0" y="863949"/>
              <a:ext cx="10820400" cy="573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4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checking null and error values, filling null values</a:t>
              </a:r>
              <a:endParaRPr/>
            </a:p>
          </p:txBody>
        </p:sp>
      </p:grpSp>
      <p:grpSp>
        <p:nvGrpSpPr>
          <p:cNvPr id="123" name="Google Shape;123;p15"/>
          <p:cNvGrpSpPr/>
          <p:nvPr/>
        </p:nvGrpSpPr>
        <p:grpSpPr>
          <a:xfrm>
            <a:off x="9199418" y="7760977"/>
            <a:ext cx="8124404" cy="1468452"/>
            <a:chOff x="0" y="95399"/>
            <a:chExt cx="10832539" cy="1957936"/>
          </a:xfrm>
        </p:grpSpPr>
        <p:sp>
          <p:nvSpPr>
            <p:cNvPr id="124" name="Google Shape;124;p15"/>
            <p:cNvSpPr txBox="1"/>
            <p:nvPr/>
          </p:nvSpPr>
          <p:spPr>
            <a:xfrm>
              <a:off x="12139" y="95399"/>
              <a:ext cx="10820400" cy="620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4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999" u="none" cap="none" strike="noStrike">
                  <a:solidFill>
                    <a:srgbClr val="57FFD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VISUALIZATON</a:t>
              </a:r>
              <a:endParaRPr/>
            </a:p>
          </p:txBody>
        </p:sp>
        <p:sp>
          <p:nvSpPr>
            <p:cNvPr id="125" name="Google Shape;125;p15"/>
            <p:cNvSpPr txBox="1"/>
            <p:nvPr/>
          </p:nvSpPr>
          <p:spPr>
            <a:xfrm>
              <a:off x="0" y="863950"/>
              <a:ext cx="10820400" cy="11893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Plot histogram, Showing corelation, feature standardize</a:t>
              </a:r>
              <a:endParaRPr/>
            </a:p>
            <a:p>
              <a:pPr indent="0" lvl="0" marL="0" marR="0" rtl="0" algn="l">
                <a:lnSpc>
                  <a:spcPct val="13004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 0 an 1</a:t>
              </a:r>
              <a:endParaRPr/>
            </a:p>
          </p:txBody>
        </p:sp>
      </p:grpSp>
      <p:sp>
        <p:nvSpPr>
          <p:cNvPr id="126" name="Google Shape;126;p15"/>
          <p:cNvSpPr txBox="1"/>
          <p:nvPr/>
        </p:nvSpPr>
        <p:spPr>
          <a:xfrm>
            <a:off x="984960" y="8921341"/>
            <a:ext cx="616957" cy="345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0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99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</a:t>
            </a:r>
            <a:endParaRPr/>
          </a:p>
        </p:txBody>
      </p:sp>
      <p:grpSp>
        <p:nvGrpSpPr>
          <p:cNvPr id="127" name="Google Shape;127;p15"/>
          <p:cNvGrpSpPr/>
          <p:nvPr/>
        </p:nvGrpSpPr>
        <p:grpSpPr>
          <a:xfrm>
            <a:off x="9144000" y="6344364"/>
            <a:ext cx="8115300" cy="1106911"/>
            <a:chOff x="0" y="-38100"/>
            <a:chExt cx="10820400" cy="1475881"/>
          </a:xfrm>
        </p:grpSpPr>
        <p:sp>
          <p:nvSpPr>
            <p:cNvPr id="128" name="Google Shape;128;p15"/>
            <p:cNvSpPr txBox="1"/>
            <p:nvPr/>
          </p:nvSpPr>
          <p:spPr>
            <a:xfrm>
              <a:off x="0" y="-38100"/>
              <a:ext cx="10820400" cy="620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4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999" u="none" cap="none" strike="noStrike">
                  <a:solidFill>
                    <a:srgbClr val="57FFD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Spliting train test</a:t>
              </a:r>
              <a:endParaRPr/>
            </a:p>
          </p:txBody>
        </p:sp>
        <p:sp>
          <p:nvSpPr>
            <p:cNvPr id="129" name="Google Shape;129;p15"/>
            <p:cNvSpPr txBox="1"/>
            <p:nvPr/>
          </p:nvSpPr>
          <p:spPr>
            <a:xfrm>
              <a:off x="0" y="863949"/>
              <a:ext cx="10820400" cy="573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4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Seperating share and url col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414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/>
          <p:nvPr/>
        </p:nvSpPr>
        <p:spPr>
          <a:xfrm>
            <a:off x="984960" y="7183858"/>
            <a:ext cx="47625" cy="1325731"/>
          </a:xfrm>
          <a:prstGeom prst="rect">
            <a:avLst/>
          </a:prstGeom>
          <a:solidFill>
            <a:srgbClr val="57FF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792178">
            <a:off x="-3184334" y="-1644671"/>
            <a:ext cx="11135343" cy="339138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/>
          <p:nvPr/>
        </p:nvSpPr>
        <p:spPr>
          <a:xfrm>
            <a:off x="8138756" y="1028700"/>
            <a:ext cx="52381" cy="8229600"/>
          </a:xfrm>
          <a:prstGeom prst="rect">
            <a:avLst/>
          </a:prstGeom>
          <a:solidFill>
            <a:srgbClr val="57FF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 txBox="1"/>
          <p:nvPr/>
        </p:nvSpPr>
        <p:spPr>
          <a:xfrm>
            <a:off x="984960" y="4217879"/>
            <a:ext cx="5910916" cy="2275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999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did we solve it?</a:t>
            </a:r>
            <a:endParaRPr/>
          </a:p>
        </p:txBody>
      </p:sp>
      <p:grpSp>
        <p:nvGrpSpPr>
          <p:cNvPr id="138" name="Google Shape;138;p16"/>
          <p:cNvGrpSpPr/>
          <p:nvPr/>
        </p:nvGrpSpPr>
        <p:grpSpPr>
          <a:xfrm>
            <a:off x="9194668" y="2929089"/>
            <a:ext cx="8115300" cy="3361681"/>
            <a:chOff x="0" y="-28575"/>
            <a:chExt cx="10820400" cy="4482242"/>
          </a:xfrm>
        </p:grpSpPr>
        <p:sp>
          <p:nvSpPr>
            <p:cNvPr id="139" name="Google Shape;139;p16"/>
            <p:cNvSpPr txBox="1"/>
            <p:nvPr/>
          </p:nvSpPr>
          <p:spPr>
            <a:xfrm>
              <a:off x="0" y="-28575"/>
              <a:ext cx="10820400" cy="6474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998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55" u="none" cap="none" strike="noStrike">
                  <a:solidFill>
                    <a:srgbClr val="57FFD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MODEL IMPLEMENTATION</a:t>
              </a:r>
              <a:endParaRPr/>
            </a:p>
          </p:txBody>
        </p:sp>
        <p:sp>
          <p:nvSpPr>
            <p:cNvPr id="140" name="Google Shape;140;p16"/>
            <p:cNvSpPr txBox="1"/>
            <p:nvPr/>
          </p:nvSpPr>
          <p:spPr>
            <a:xfrm>
              <a:off x="0" y="814905"/>
              <a:ext cx="10820400" cy="3638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LogisticRegression, RandomForestClassifier KNeighborsClassifier, DecisionTreeClassifier, SVM</a:t>
              </a:r>
              <a:endParaRPr/>
            </a:p>
            <a:p>
              <a:pPr indent="0" lvl="0" marL="0" marR="0" rtl="0" algn="l">
                <a:lnSpc>
                  <a:spcPct val="13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99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3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99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3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99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3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99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41" name="Google Shape;141;p16"/>
          <p:cNvGrpSpPr/>
          <p:nvPr/>
        </p:nvGrpSpPr>
        <p:grpSpPr>
          <a:xfrm>
            <a:off x="9245334" y="4700177"/>
            <a:ext cx="8115300" cy="2042430"/>
            <a:chOff x="0" y="-38100"/>
            <a:chExt cx="10820400" cy="2723240"/>
          </a:xfrm>
        </p:grpSpPr>
        <p:sp>
          <p:nvSpPr>
            <p:cNvPr id="142" name="Google Shape;142;p16"/>
            <p:cNvSpPr txBox="1"/>
            <p:nvPr/>
          </p:nvSpPr>
          <p:spPr>
            <a:xfrm>
              <a:off x="0" y="-38100"/>
              <a:ext cx="10820400" cy="620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4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999" u="none" cap="none" strike="noStrike">
                  <a:solidFill>
                    <a:srgbClr val="57FFD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MODEL EVALUATION</a:t>
              </a:r>
              <a:endParaRPr/>
            </a:p>
          </p:txBody>
        </p:sp>
        <p:sp>
          <p:nvSpPr>
            <p:cNvPr id="143" name="Google Shape;143;p16"/>
            <p:cNvSpPr txBox="1"/>
            <p:nvPr/>
          </p:nvSpPr>
          <p:spPr>
            <a:xfrm>
              <a:off x="0" y="863949"/>
              <a:ext cx="10820400" cy="18211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Spliting train test and printing Accuracy, Precision,</a:t>
              </a:r>
              <a:endParaRPr/>
            </a:p>
            <a:p>
              <a:pPr indent="0" lvl="0" marL="0" marR="0" rtl="0" algn="l">
                <a:lnSpc>
                  <a:spcPct val="13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Recall, F1, ROC</a:t>
              </a:r>
              <a:endParaRPr/>
            </a:p>
            <a:p>
              <a:pPr indent="0" lvl="0" marL="0" marR="0" rtl="0" algn="l">
                <a:lnSpc>
                  <a:spcPct val="13004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99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44" name="Google Shape;144;p16"/>
          <p:cNvGrpSpPr/>
          <p:nvPr/>
        </p:nvGrpSpPr>
        <p:grpSpPr>
          <a:xfrm>
            <a:off x="9144000" y="6545386"/>
            <a:ext cx="8159040" cy="1017340"/>
            <a:chOff x="0" y="432379"/>
            <a:chExt cx="10878720" cy="748004"/>
          </a:xfrm>
        </p:grpSpPr>
        <p:sp>
          <p:nvSpPr>
            <p:cNvPr id="145" name="Google Shape;145;p16"/>
            <p:cNvSpPr txBox="1"/>
            <p:nvPr/>
          </p:nvSpPr>
          <p:spPr>
            <a:xfrm>
              <a:off x="58320" y="432379"/>
              <a:ext cx="10820400" cy="342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4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999" u="none" cap="none" strike="noStrike">
                  <a:solidFill>
                    <a:srgbClr val="57FFD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 FEATURE</a:t>
              </a:r>
              <a:endParaRPr/>
            </a:p>
          </p:txBody>
        </p:sp>
        <p:sp>
          <p:nvSpPr>
            <p:cNvPr id="146" name="Google Shape;146;p16"/>
            <p:cNvSpPr txBox="1"/>
            <p:nvPr/>
          </p:nvSpPr>
          <p:spPr>
            <a:xfrm>
              <a:off x="0" y="863949"/>
              <a:ext cx="10820400" cy="316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4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99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47" name="Google Shape;147;p16"/>
          <p:cNvGrpSpPr/>
          <p:nvPr/>
        </p:nvGrpSpPr>
        <p:grpSpPr>
          <a:xfrm>
            <a:off x="9144000" y="8120726"/>
            <a:ext cx="8115300" cy="1592044"/>
            <a:chOff x="0" y="-38100"/>
            <a:chExt cx="10820400" cy="2122724"/>
          </a:xfrm>
        </p:grpSpPr>
        <p:sp>
          <p:nvSpPr>
            <p:cNvPr id="148" name="Google Shape;148;p16"/>
            <p:cNvSpPr txBox="1"/>
            <p:nvPr/>
          </p:nvSpPr>
          <p:spPr>
            <a:xfrm>
              <a:off x="0" y="-38100"/>
              <a:ext cx="10820400" cy="620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4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999" u="none" cap="none" strike="noStrike">
                  <a:solidFill>
                    <a:srgbClr val="57FFD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Showing Top feature and PLOT GRAPH</a:t>
              </a:r>
              <a:endParaRPr/>
            </a:p>
          </p:txBody>
        </p:sp>
        <p:sp>
          <p:nvSpPr>
            <p:cNvPr id="149" name="Google Shape;149;p16"/>
            <p:cNvSpPr txBox="1"/>
            <p:nvPr/>
          </p:nvSpPr>
          <p:spPr>
            <a:xfrm>
              <a:off x="0" y="863949"/>
              <a:ext cx="10820400" cy="1220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4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Showing all the top features, ploting graph of top 10 features</a:t>
              </a:r>
              <a:endParaRPr/>
            </a:p>
          </p:txBody>
        </p:sp>
      </p:grpSp>
      <p:sp>
        <p:nvSpPr>
          <p:cNvPr id="150" name="Google Shape;150;p16"/>
          <p:cNvSpPr txBox="1"/>
          <p:nvPr/>
        </p:nvSpPr>
        <p:spPr>
          <a:xfrm>
            <a:off x="984960" y="8921341"/>
            <a:ext cx="616957" cy="345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0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99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04</a:t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7979691" y="1396685"/>
            <a:ext cx="370511" cy="388188"/>
          </a:xfrm>
          <a:custGeom>
            <a:rect b="b" l="l" r="r" t="t"/>
            <a:pathLst>
              <a:path extrusionOk="0" h="11514742" w="10990383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5" y="11514742"/>
                  <a:pt x="6544390" y="11514742"/>
                  <a:pt x="8245500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500" y="985520"/>
                </a:cubicBezTo>
                <a:cubicBezTo>
                  <a:pt x="6544390" y="0"/>
                  <a:pt x="4445995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7979691" y="3173045"/>
            <a:ext cx="370511" cy="388188"/>
          </a:xfrm>
          <a:custGeom>
            <a:rect b="b" l="l" r="r" t="t"/>
            <a:pathLst>
              <a:path extrusionOk="0" h="11514742" w="10990383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5" y="11514742"/>
                  <a:pt x="6544390" y="11514742"/>
                  <a:pt x="8245500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500" y="985520"/>
                </a:cubicBezTo>
                <a:cubicBezTo>
                  <a:pt x="6544390" y="0"/>
                  <a:pt x="4445995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0097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7979691" y="4949406"/>
            <a:ext cx="370511" cy="388188"/>
          </a:xfrm>
          <a:custGeom>
            <a:rect b="b" l="l" r="r" t="t"/>
            <a:pathLst>
              <a:path extrusionOk="0" h="11514742" w="10990383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5" y="11514742"/>
                  <a:pt x="6544390" y="11514742"/>
                  <a:pt x="8245500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500" y="985520"/>
                </a:cubicBezTo>
                <a:cubicBezTo>
                  <a:pt x="6544390" y="0"/>
                  <a:pt x="4445995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7979691" y="6725766"/>
            <a:ext cx="370511" cy="388188"/>
          </a:xfrm>
          <a:custGeom>
            <a:rect b="b" l="l" r="r" t="t"/>
            <a:pathLst>
              <a:path extrusionOk="0" h="11514742" w="10990383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5" y="11514742"/>
                  <a:pt x="6544390" y="11514742"/>
                  <a:pt x="8245500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500" y="985520"/>
                </a:cubicBezTo>
                <a:cubicBezTo>
                  <a:pt x="6544390" y="0"/>
                  <a:pt x="4445995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0097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7979691" y="8502127"/>
            <a:ext cx="370511" cy="388188"/>
          </a:xfrm>
          <a:custGeom>
            <a:rect b="b" l="l" r="r" t="t"/>
            <a:pathLst>
              <a:path extrusionOk="0" h="11514742" w="10990383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5" y="11514742"/>
                  <a:pt x="6544390" y="11514742"/>
                  <a:pt x="8245500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500" y="985520"/>
                </a:cubicBezTo>
                <a:cubicBezTo>
                  <a:pt x="6544390" y="0"/>
                  <a:pt x="4445995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9137073" y="7036090"/>
            <a:ext cx="7855527" cy="992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1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 model, name it, Fit in (x,y) implementing feature_importances in it to get top feature</a:t>
            </a:r>
            <a:endParaRPr/>
          </a:p>
        </p:txBody>
      </p:sp>
      <p:grpSp>
        <p:nvGrpSpPr>
          <p:cNvPr id="157" name="Google Shape;157;p16"/>
          <p:cNvGrpSpPr/>
          <p:nvPr/>
        </p:nvGrpSpPr>
        <p:grpSpPr>
          <a:xfrm>
            <a:off x="9199020" y="1255986"/>
            <a:ext cx="8115300" cy="1122416"/>
            <a:chOff x="0" y="-38100"/>
            <a:chExt cx="10820400" cy="1496554"/>
          </a:xfrm>
        </p:grpSpPr>
        <p:sp>
          <p:nvSpPr>
            <p:cNvPr id="158" name="Google Shape;158;p16"/>
            <p:cNvSpPr txBox="1"/>
            <p:nvPr/>
          </p:nvSpPr>
          <p:spPr>
            <a:xfrm>
              <a:off x="0" y="-38100"/>
              <a:ext cx="10820400" cy="620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4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999" u="none" cap="none" strike="noStrike">
                  <a:solidFill>
                    <a:srgbClr val="57FFD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Kfold</a:t>
              </a:r>
              <a:endParaRPr b="0" i="0" sz="2999" u="none" cap="none" strike="noStrike">
                <a:solidFill>
                  <a:srgbClr val="57FFD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9" name="Google Shape;159;p16"/>
            <p:cNvSpPr txBox="1"/>
            <p:nvPr/>
          </p:nvSpPr>
          <p:spPr>
            <a:xfrm>
              <a:off x="0" y="863949"/>
              <a:ext cx="10820400" cy="5945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4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Importing kfold, spliting into 10, print train-test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414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>
            <a:off x="1028700" y="1078706"/>
            <a:ext cx="8349316" cy="1948454"/>
            <a:chOff x="0" y="66675"/>
            <a:chExt cx="11132421" cy="2597938"/>
          </a:xfrm>
        </p:grpSpPr>
        <p:sp>
          <p:nvSpPr>
            <p:cNvPr id="165" name="Google Shape;165;p17"/>
            <p:cNvSpPr txBox="1"/>
            <p:nvPr/>
          </p:nvSpPr>
          <p:spPr>
            <a:xfrm>
              <a:off x="0" y="66675"/>
              <a:ext cx="11132421" cy="15557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1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7999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Results</a:t>
              </a:r>
              <a:endParaRPr/>
            </a:p>
          </p:txBody>
        </p:sp>
        <p:sp>
          <p:nvSpPr>
            <p:cNvPr id="166" name="Google Shape;166;p17"/>
            <p:cNvSpPr txBox="1"/>
            <p:nvPr/>
          </p:nvSpPr>
          <p:spPr>
            <a:xfrm>
              <a:off x="0" y="2092320"/>
              <a:ext cx="9268240" cy="572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67" name="Google Shape;167;p17"/>
          <p:cNvGrpSpPr/>
          <p:nvPr/>
        </p:nvGrpSpPr>
        <p:grpSpPr>
          <a:xfrm>
            <a:off x="16642344" y="7183858"/>
            <a:ext cx="616957" cy="2082657"/>
            <a:chOff x="0" y="0"/>
            <a:chExt cx="822610" cy="2776876"/>
          </a:xfrm>
        </p:grpSpPr>
        <p:sp>
          <p:nvSpPr>
            <p:cNvPr id="168" name="Google Shape;168;p17"/>
            <p:cNvSpPr/>
            <p:nvPr/>
          </p:nvSpPr>
          <p:spPr>
            <a:xfrm>
              <a:off x="759110" y="0"/>
              <a:ext cx="63500" cy="1767642"/>
            </a:xfrm>
            <a:prstGeom prst="rect">
              <a:avLst/>
            </a:prstGeom>
            <a:solidFill>
              <a:srgbClr val="57FF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7"/>
            <p:cNvSpPr txBox="1"/>
            <p:nvPr/>
          </p:nvSpPr>
          <p:spPr>
            <a:xfrm>
              <a:off x="0" y="2310295"/>
              <a:ext cx="822610" cy="4665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1104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399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05</a:t>
              </a:r>
              <a:endParaRPr/>
            </a:p>
          </p:txBody>
        </p:sp>
      </p:grpSp>
      <p:sp>
        <p:nvSpPr>
          <p:cNvPr id="170" name="Google Shape;170;p17"/>
          <p:cNvSpPr txBox="1"/>
          <p:nvPr/>
        </p:nvSpPr>
        <p:spPr>
          <a:xfrm>
            <a:off x="511277" y="2434313"/>
            <a:ext cx="5814731" cy="2651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87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ROC</a:t>
            </a:r>
            <a:endParaRPr/>
          </a:p>
          <a:p>
            <a:pPr indent="0" lvl="0" marL="0" marR="0" rtl="0" algn="ctr">
              <a:lnSpc>
                <a:spcPct val="12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87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Logistic Regression : 0.595 (0.010)</a:t>
            </a:r>
            <a:endParaRPr/>
          </a:p>
          <a:p>
            <a:pPr indent="0" lvl="0" marL="0" marR="0" rtl="0" algn="ctr">
              <a:lnSpc>
                <a:spcPct val="12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87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Random Forest Model: 0.692 (0.009)</a:t>
            </a:r>
            <a:endParaRPr/>
          </a:p>
          <a:p>
            <a:pPr indent="0" lvl="0" marL="0" marR="0" rtl="0" algn="ctr">
              <a:lnSpc>
                <a:spcPct val="12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87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KNN Model: 0.584 (0.010)</a:t>
            </a:r>
            <a:endParaRPr/>
          </a:p>
          <a:p>
            <a:pPr indent="0" lvl="0" marL="0" marR="0" rtl="0" algn="ctr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Decision Tree Model: 0.648 (0.012)</a:t>
            </a:r>
            <a:endParaRPr/>
          </a:p>
          <a:p>
            <a:pPr indent="0" lvl="0" marL="0" marR="0" rtl="0" algn="ctr">
              <a:lnSpc>
                <a:spcPct val="12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87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SVM Model: 0.517 (0.016)</a:t>
            </a:r>
            <a:endParaRPr/>
          </a:p>
        </p:txBody>
      </p:sp>
      <p:cxnSp>
        <p:nvCxnSpPr>
          <p:cNvPr id="171" name="Google Shape;171;p17"/>
          <p:cNvCxnSpPr/>
          <p:nvPr/>
        </p:nvCxnSpPr>
        <p:spPr>
          <a:xfrm>
            <a:off x="720221" y="5267845"/>
            <a:ext cx="11817167" cy="0"/>
          </a:xfrm>
          <a:prstGeom prst="straightConnector1">
            <a:avLst/>
          </a:prstGeom>
          <a:noFill/>
          <a:ln cap="rnd" cmpd="sng" w="476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72" name="Google Shape;172;p17"/>
          <p:cNvCxnSpPr/>
          <p:nvPr/>
        </p:nvCxnSpPr>
        <p:spPr>
          <a:xfrm>
            <a:off x="1028700" y="2208924"/>
            <a:ext cx="16230600" cy="0"/>
          </a:xfrm>
          <a:prstGeom prst="straightConnector1">
            <a:avLst/>
          </a:prstGeom>
          <a:noFill/>
          <a:ln cap="rnd" cmpd="sng" w="476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3" name="Google Shape;173;p17"/>
          <p:cNvSpPr txBox="1"/>
          <p:nvPr/>
        </p:nvSpPr>
        <p:spPr>
          <a:xfrm>
            <a:off x="6373633" y="2290061"/>
            <a:ext cx="6163755" cy="2768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46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 score</a:t>
            </a:r>
            <a:endParaRPr/>
          </a:p>
          <a:p>
            <a:pPr indent="0" lvl="0" marL="0" marR="0" rtl="0" algn="ctr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 : 0.068 (0.011)</a:t>
            </a:r>
            <a:endParaRPr/>
          </a:p>
          <a:p>
            <a:pPr indent="0" lvl="0" marL="0" marR="0" rtl="0" algn="ctr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46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Random Forest Model: 0.102 (0.015)</a:t>
            </a:r>
            <a:endParaRPr/>
          </a:p>
          <a:p>
            <a:pPr indent="0" lvl="0" marL="0" marR="0" rtl="0" algn="ctr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46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KNN Model: 0.171 (0.016)</a:t>
            </a:r>
            <a:endParaRPr/>
          </a:p>
          <a:p>
            <a:pPr indent="0" lvl="0" marL="0" marR="0" rtl="0" algn="ctr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46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Decision Tree Model: 0.188 (0.023)</a:t>
            </a:r>
            <a:endParaRPr/>
          </a:p>
          <a:p>
            <a:pPr indent="0" lvl="0" marL="0" marR="0" rtl="0" algn="ctr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46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SVM Model: 0.000 (0.000)</a:t>
            </a:r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 rot="5399999">
            <a:off x="2063051" y="5291658"/>
            <a:ext cx="8573541" cy="0"/>
          </a:xfrm>
          <a:prstGeom prst="straightConnector1">
            <a:avLst/>
          </a:prstGeom>
          <a:noFill/>
          <a:ln cap="rnd" cmpd="sng" w="476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75" name="Google Shape;175;p17"/>
          <p:cNvCxnSpPr/>
          <p:nvPr/>
        </p:nvCxnSpPr>
        <p:spPr>
          <a:xfrm rot="5399999">
            <a:off x="8274431" y="5291658"/>
            <a:ext cx="8573541" cy="0"/>
          </a:xfrm>
          <a:prstGeom prst="straightConnector1">
            <a:avLst/>
          </a:prstGeom>
          <a:noFill/>
          <a:ln cap="rnd" cmpd="sng" w="476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6" name="Google Shape;176;p17"/>
          <p:cNvSpPr txBox="1"/>
          <p:nvPr/>
        </p:nvSpPr>
        <p:spPr>
          <a:xfrm>
            <a:off x="12798273" y="2415263"/>
            <a:ext cx="5009808" cy="28117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68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</a:t>
            </a:r>
            <a:endParaRPr/>
          </a:p>
          <a:p>
            <a:pPr indent="0" lvl="0" marL="0" marR="0" rtl="0" algn="ctr">
              <a:lnSpc>
                <a:spcPct val="12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68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LR Model: 0.040 (0.007)</a:t>
            </a:r>
            <a:endParaRPr/>
          </a:p>
          <a:p>
            <a:pPr indent="0" lvl="0" marL="0" marR="0" rtl="0" algn="ctr">
              <a:lnSpc>
                <a:spcPct val="12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68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RF Model: 0.059 (0.009)</a:t>
            </a:r>
            <a:endParaRPr/>
          </a:p>
          <a:p>
            <a:pPr indent="0" lvl="0" marL="0" marR="0" rtl="0" algn="ctr">
              <a:lnSpc>
                <a:spcPct val="12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68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KNN Model: 0.118 (0.013)</a:t>
            </a:r>
            <a:endParaRPr/>
          </a:p>
          <a:p>
            <a:pPr indent="0" lvl="0" marL="0" marR="0" rtl="0" algn="ctr">
              <a:lnSpc>
                <a:spcPct val="12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68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Decision Tree: 0.128 (0.019)</a:t>
            </a:r>
            <a:endParaRPr/>
          </a:p>
          <a:p>
            <a:pPr indent="0" lvl="0" marL="0" marR="0" rtl="0" algn="ctr">
              <a:lnSpc>
                <a:spcPct val="12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68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SVM Model: 0.000 (0.000)</a:t>
            </a:r>
            <a:endParaRPr/>
          </a:p>
        </p:txBody>
      </p:sp>
      <p:sp>
        <p:nvSpPr>
          <p:cNvPr id="177" name="Google Shape;177;p17"/>
          <p:cNvSpPr txBox="1"/>
          <p:nvPr/>
        </p:nvSpPr>
        <p:spPr>
          <a:xfrm>
            <a:off x="552727" y="5484864"/>
            <a:ext cx="5561172" cy="2736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endParaRPr/>
          </a:p>
          <a:p>
            <a:pPr indent="0" lvl="0" marL="0" marR="0" rtl="0" algn="ctr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 : 0.776 (0.003)</a:t>
            </a:r>
            <a:endParaRPr/>
          </a:p>
          <a:p>
            <a:pPr indent="0" lvl="0" marL="0" marR="0" rtl="0" algn="ctr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Random Forest Model: 0.796 (0.002)</a:t>
            </a:r>
            <a:endParaRPr/>
          </a:p>
          <a:p>
            <a:pPr indent="0" lvl="0" marL="0" marR="0" rtl="0" algn="ctr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KNN Model: 0.768 (0.004)</a:t>
            </a:r>
            <a:endParaRPr/>
          </a:p>
          <a:p>
            <a:pPr indent="0" lvl="0" marL="0" marR="0" rtl="0" algn="ctr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Decision Tree Model: 0.775 (0.004)</a:t>
            </a:r>
            <a:endParaRPr/>
          </a:p>
          <a:p>
            <a:pPr indent="0" lvl="0" marL="0" marR="0" rtl="0" algn="ctr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SVM Model: 0.796 (0.000)</a:t>
            </a:r>
            <a:endParaRPr/>
          </a:p>
        </p:txBody>
      </p:sp>
      <p:sp>
        <p:nvSpPr>
          <p:cNvPr id="178" name="Google Shape;178;p17"/>
          <p:cNvSpPr txBox="1"/>
          <p:nvPr/>
        </p:nvSpPr>
        <p:spPr>
          <a:xfrm>
            <a:off x="6622535" y="5687860"/>
            <a:ext cx="5561172" cy="2279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 </a:t>
            </a:r>
            <a:endParaRPr/>
          </a:p>
          <a:p>
            <a:pPr indent="0" lvl="0" marL="0" marR="0" rtl="0" algn="ctr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 : 0.223 (0.026)</a:t>
            </a:r>
            <a:endParaRPr/>
          </a:p>
          <a:p>
            <a:pPr indent="0" lvl="0" marL="0" marR="0" rtl="0" algn="ctr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Random Forest Model: 0.482 (0.038)</a:t>
            </a:r>
            <a:endParaRPr/>
          </a:p>
          <a:p>
            <a:pPr indent="0" lvl="0" marL="0" marR="0" rtl="0" algn="ctr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KNN Model: 0.314 (0.025)</a:t>
            </a:r>
            <a:endParaRPr/>
          </a:p>
          <a:p>
            <a:pPr indent="0" lvl="0" marL="0" marR="0" rtl="0" algn="ctr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Decision Tree Model: 0.352 (0.026)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