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7" r:id="rId2"/>
    <p:sldId id="283" r:id="rId3"/>
    <p:sldId id="284" r:id="rId4"/>
    <p:sldId id="292" r:id="rId5"/>
    <p:sldId id="293" r:id="rId6"/>
    <p:sldId id="294" r:id="rId7"/>
    <p:sldId id="295" r:id="rId8"/>
    <p:sldId id="296"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iT+I8ABAuNYEYm4J03XIgJuR0r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08" autoAdjust="0"/>
  </p:normalViewPr>
  <p:slideViewPr>
    <p:cSldViewPr snapToGrid="0">
      <p:cViewPr varScale="1">
        <p:scale>
          <a:sx n="72" d="100"/>
          <a:sy n="72" d="100"/>
        </p:scale>
        <p:origin x="107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3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32" Type="http://customschemas.google.com/relationships/presentationmetadata" Target="metadata"/><Relationship Id="rId5" Type="http://schemas.openxmlformats.org/officeDocument/2006/relationships/slide" Target="slides/slide4.xml"/><Relationship Id="rId36"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f51f00f6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g13f51f00f6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f51f00f6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g13f51f00f6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8518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f51f00f6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g13f51f00f6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580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f51f00f6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Make physical example with the box etc</a:t>
            </a:r>
          </a:p>
          <a:p>
            <a:pPr marL="0" lvl="0" indent="0" algn="l" rtl="0">
              <a:lnSpc>
                <a:spcPct val="100000"/>
              </a:lnSpc>
              <a:spcBef>
                <a:spcPts val="0"/>
              </a:spcBef>
              <a:spcAft>
                <a:spcPts val="0"/>
              </a:spcAft>
              <a:buSzPts val="1100"/>
              <a:buNone/>
            </a:pPr>
            <a:endParaRPr lang="en-GB" dirty="0"/>
          </a:p>
          <a:p>
            <a:pPr marL="0" lvl="0" indent="0" algn="l" rtl="0">
              <a:lnSpc>
                <a:spcPct val="100000"/>
              </a:lnSpc>
              <a:spcBef>
                <a:spcPts val="0"/>
              </a:spcBef>
              <a:spcAft>
                <a:spcPts val="0"/>
              </a:spcAft>
              <a:buSzPts val="1100"/>
              <a:buNone/>
            </a:pPr>
            <a:r>
              <a:rPr lang="en-GB" dirty="0"/>
              <a:t>Code example</a:t>
            </a:r>
          </a:p>
        </p:txBody>
      </p:sp>
      <p:sp>
        <p:nvSpPr>
          <p:cNvPr id="89" name="Google Shape;89;g13f51f00f6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128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f51f00f6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Make physical example with the box etc</a:t>
            </a:r>
          </a:p>
          <a:p>
            <a:pPr marL="0" lvl="0" indent="0" algn="l" rtl="0">
              <a:lnSpc>
                <a:spcPct val="100000"/>
              </a:lnSpc>
              <a:spcBef>
                <a:spcPts val="0"/>
              </a:spcBef>
              <a:spcAft>
                <a:spcPts val="0"/>
              </a:spcAft>
              <a:buSzPts val="1100"/>
              <a:buNone/>
            </a:pPr>
            <a:endParaRPr lang="en-GB" dirty="0"/>
          </a:p>
          <a:p>
            <a:pPr marL="0" lvl="0" indent="0" algn="l" rtl="0">
              <a:lnSpc>
                <a:spcPct val="100000"/>
              </a:lnSpc>
              <a:spcBef>
                <a:spcPts val="0"/>
              </a:spcBef>
              <a:spcAft>
                <a:spcPts val="0"/>
              </a:spcAft>
              <a:buSzPts val="1100"/>
              <a:buNone/>
            </a:pPr>
            <a:r>
              <a:rPr lang="en-GB" dirty="0"/>
              <a:t>Code example</a:t>
            </a:r>
          </a:p>
        </p:txBody>
      </p:sp>
      <p:sp>
        <p:nvSpPr>
          <p:cNvPr id="89" name="Google Shape;89;g13f51f00f6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7718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f51f00f6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Make physical example with the box etc</a:t>
            </a:r>
          </a:p>
          <a:p>
            <a:pPr marL="0" lvl="0" indent="0" algn="l" rtl="0">
              <a:lnSpc>
                <a:spcPct val="100000"/>
              </a:lnSpc>
              <a:spcBef>
                <a:spcPts val="0"/>
              </a:spcBef>
              <a:spcAft>
                <a:spcPts val="0"/>
              </a:spcAft>
              <a:buSzPts val="1100"/>
              <a:buNone/>
            </a:pPr>
            <a:endParaRPr lang="en-GB" dirty="0"/>
          </a:p>
          <a:p>
            <a:pPr marL="0" lvl="0" indent="0" algn="l" rtl="0">
              <a:lnSpc>
                <a:spcPct val="100000"/>
              </a:lnSpc>
              <a:spcBef>
                <a:spcPts val="0"/>
              </a:spcBef>
              <a:spcAft>
                <a:spcPts val="0"/>
              </a:spcAft>
              <a:buSzPts val="1100"/>
              <a:buNone/>
            </a:pPr>
            <a:r>
              <a:rPr lang="en-GB" dirty="0"/>
              <a:t>Code example</a:t>
            </a:r>
          </a:p>
        </p:txBody>
      </p:sp>
      <p:sp>
        <p:nvSpPr>
          <p:cNvPr id="89" name="Google Shape;89;g13f51f00f6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35528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f51f00f6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Make physical example with the box etc</a:t>
            </a:r>
          </a:p>
          <a:p>
            <a:pPr marL="0" lvl="0" indent="0" algn="l" rtl="0">
              <a:lnSpc>
                <a:spcPct val="100000"/>
              </a:lnSpc>
              <a:spcBef>
                <a:spcPts val="0"/>
              </a:spcBef>
              <a:spcAft>
                <a:spcPts val="0"/>
              </a:spcAft>
              <a:buSzPts val="1100"/>
              <a:buNone/>
            </a:pPr>
            <a:endParaRPr lang="en-GB" dirty="0"/>
          </a:p>
          <a:p>
            <a:pPr marL="0" lvl="0" indent="0" algn="l" rtl="0">
              <a:lnSpc>
                <a:spcPct val="100000"/>
              </a:lnSpc>
              <a:spcBef>
                <a:spcPts val="0"/>
              </a:spcBef>
              <a:spcAft>
                <a:spcPts val="0"/>
              </a:spcAft>
              <a:buSzPts val="1100"/>
              <a:buNone/>
            </a:pPr>
            <a:r>
              <a:rPr lang="en-GB" dirty="0"/>
              <a:t>Code example</a:t>
            </a:r>
          </a:p>
        </p:txBody>
      </p:sp>
      <p:sp>
        <p:nvSpPr>
          <p:cNvPr id="89" name="Google Shape;89;g13f51f00f6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9589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f51f00f6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Make physical example with the box etc</a:t>
            </a:r>
          </a:p>
          <a:p>
            <a:pPr marL="0" lvl="0" indent="0" algn="l" rtl="0">
              <a:lnSpc>
                <a:spcPct val="100000"/>
              </a:lnSpc>
              <a:spcBef>
                <a:spcPts val="0"/>
              </a:spcBef>
              <a:spcAft>
                <a:spcPts val="0"/>
              </a:spcAft>
              <a:buSzPts val="1100"/>
              <a:buNone/>
            </a:pPr>
            <a:endParaRPr lang="en-GB" dirty="0"/>
          </a:p>
          <a:p>
            <a:pPr marL="0" lvl="0" indent="0" algn="l" rtl="0">
              <a:lnSpc>
                <a:spcPct val="100000"/>
              </a:lnSpc>
              <a:spcBef>
                <a:spcPts val="0"/>
              </a:spcBef>
              <a:spcAft>
                <a:spcPts val="0"/>
              </a:spcAft>
              <a:buSzPts val="1100"/>
              <a:buNone/>
            </a:pPr>
            <a:r>
              <a:rPr lang="en-GB" dirty="0"/>
              <a:t>Code example</a:t>
            </a:r>
          </a:p>
        </p:txBody>
      </p:sp>
      <p:sp>
        <p:nvSpPr>
          <p:cNvPr id="89" name="Google Shape;89;g13f51f00f6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175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4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4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4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4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5"/>
          <p:cNvSpPr>
            <a:spLocks noGrp="1"/>
          </p:cNvSpPr>
          <p:nvPr>
            <p:ph type="pic" idx="2"/>
          </p:nvPr>
        </p:nvSpPr>
        <p:spPr>
          <a:xfrm>
            <a:off x="5183188" y="987425"/>
            <a:ext cx="6172200" cy="4873625"/>
          </a:xfrm>
          <a:prstGeom prst="rect">
            <a:avLst/>
          </a:prstGeom>
          <a:noFill/>
          <a:ln>
            <a:noFill/>
          </a:ln>
        </p:spPr>
      </p:sp>
      <p:sp>
        <p:nvSpPr>
          <p:cNvPr id="64" name="Google Shape;64;p4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3f51f00f60_0_0"/>
          <p:cNvSpPr txBox="1">
            <a:spLocks noGrp="1"/>
          </p:cNvSpPr>
          <p:nvPr>
            <p:ph type="title"/>
          </p:nvPr>
        </p:nvSpPr>
        <p:spPr>
          <a:xfrm>
            <a:off x="838200" y="265675"/>
            <a:ext cx="10515600" cy="59885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500"/>
              <a:buFont typeface="Arial Rounded"/>
              <a:buNone/>
            </a:pPr>
            <a:r>
              <a:rPr lang="en-US" sz="3500" b="1" dirty="0">
                <a:latin typeface="Arial Rounded"/>
                <a:ea typeface="Arial Rounded"/>
                <a:cs typeface="Arial Rounded"/>
                <a:sym typeface="Arial Rounded"/>
              </a:rPr>
              <a:t>Value Types and Reference Types</a:t>
            </a:r>
            <a:endParaRPr sz="3500" b="1" dirty="0">
              <a:latin typeface="Arial Rounded"/>
              <a:ea typeface="Arial Rounded"/>
              <a:cs typeface="Arial Rounded"/>
              <a:sym typeface="Arial Rounded"/>
            </a:endParaRPr>
          </a:p>
        </p:txBody>
      </p:sp>
      <p:pic>
        <p:nvPicPr>
          <p:cNvPr id="92" name="Google Shape;92;g13f51f00f60_0_0" descr="Logo, company name&#10;&#10;Description automatically generated"/>
          <p:cNvPicPr preferRelativeResize="0"/>
          <p:nvPr/>
        </p:nvPicPr>
        <p:blipFill rotWithShape="1">
          <a:blip r:embed="rId3">
            <a:alphaModFix/>
          </a:blip>
          <a:srcRect/>
          <a:stretch/>
        </p:blipFill>
        <p:spPr>
          <a:xfrm>
            <a:off x="10090150" y="5821759"/>
            <a:ext cx="1907118" cy="834230"/>
          </a:xfrm>
          <a:prstGeom prst="rect">
            <a:avLst/>
          </a:prstGeom>
          <a:noFill/>
          <a:ln>
            <a:noFill/>
          </a:ln>
        </p:spPr>
      </p:pic>
      <p:pic>
        <p:nvPicPr>
          <p:cNvPr id="94" name="Google Shape;94;g13f51f00f60_0_0" descr="A picture containing shape&#10;&#10;Description automatically generated"/>
          <p:cNvPicPr preferRelativeResize="0"/>
          <p:nvPr/>
        </p:nvPicPr>
        <p:blipFill rotWithShape="1">
          <a:blip r:embed="rId4">
            <a:alphaModFix/>
          </a:blip>
          <a:srcRect/>
          <a:stretch/>
        </p:blipFill>
        <p:spPr>
          <a:xfrm>
            <a:off x="-263716" y="5410959"/>
            <a:ext cx="11347444" cy="144701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3f51f00f60_0_0"/>
          <p:cNvSpPr txBox="1">
            <a:spLocks noGrp="1"/>
          </p:cNvSpPr>
          <p:nvPr>
            <p:ph type="title"/>
          </p:nvPr>
        </p:nvSpPr>
        <p:spPr>
          <a:xfrm>
            <a:off x="838200" y="265675"/>
            <a:ext cx="10515600" cy="598850"/>
          </a:xfrm>
          <a:prstGeom prst="rect">
            <a:avLst/>
          </a:prstGeom>
          <a:noFill/>
          <a:ln>
            <a:noFill/>
          </a:ln>
        </p:spPr>
        <p:txBody>
          <a:bodyPr spcFirstLastPara="1" wrap="square" lIns="91425" tIns="45700" rIns="91425" bIns="45700" anchor="ctr" anchorCtr="0">
            <a:normAutofit/>
          </a:bodyPr>
          <a:lstStyle/>
          <a:p>
            <a:pPr rtl="0">
              <a:spcBef>
                <a:spcPts val="0"/>
              </a:spcBef>
              <a:spcAft>
                <a:spcPts val="0"/>
              </a:spcAft>
            </a:pPr>
            <a:r>
              <a:rPr lang="en-US" sz="3600" b="1" dirty="0">
                <a:latin typeface="Arial Rounded"/>
                <a:ea typeface="Arial Rounded"/>
                <a:cs typeface="Arial Rounded"/>
                <a:sym typeface="Arial Rounded"/>
              </a:rPr>
              <a:t>Value Types and Reference Types</a:t>
            </a:r>
            <a:endParaRPr lang="en-GB" sz="3600" b="0" dirty="0">
              <a:effectLst/>
            </a:endParaRPr>
          </a:p>
        </p:txBody>
      </p:sp>
      <p:pic>
        <p:nvPicPr>
          <p:cNvPr id="92" name="Google Shape;92;g13f51f00f60_0_0" descr="Logo, company name&#10;&#10;Description automatically generated"/>
          <p:cNvPicPr preferRelativeResize="0"/>
          <p:nvPr/>
        </p:nvPicPr>
        <p:blipFill rotWithShape="1">
          <a:blip r:embed="rId3">
            <a:alphaModFix/>
          </a:blip>
          <a:srcRect/>
          <a:stretch/>
        </p:blipFill>
        <p:spPr>
          <a:xfrm>
            <a:off x="10090150" y="5821759"/>
            <a:ext cx="1907118" cy="834230"/>
          </a:xfrm>
          <a:prstGeom prst="rect">
            <a:avLst/>
          </a:prstGeom>
          <a:noFill/>
          <a:ln>
            <a:noFill/>
          </a:ln>
        </p:spPr>
      </p:pic>
      <p:pic>
        <p:nvPicPr>
          <p:cNvPr id="94" name="Google Shape;94;g13f51f00f60_0_0" descr="A picture containing shape&#10;&#10;Description automatically generated"/>
          <p:cNvPicPr preferRelativeResize="0"/>
          <p:nvPr/>
        </p:nvPicPr>
        <p:blipFill rotWithShape="1">
          <a:blip r:embed="rId4">
            <a:alphaModFix/>
          </a:blip>
          <a:srcRect/>
          <a:stretch/>
        </p:blipFill>
        <p:spPr>
          <a:xfrm>
            <a:off x="-263716" y="5410959"/>
            <a:ext cx="11347444" cy="1447017"/>
          </a:xfrm>
          <a:prstGeom prst="rect">
            <a:avLst/>
          </a:prstGeom>
          <a:noFill/>
          <a:ln>
            <a:noFill/>
          </a:ln>
        </p:spPr>
      </p:pic>
      <p:sp>
        <p:nvSpPr>
          <p:cNvPr id="2" name="TextBox 1">
            <a:extLst>
              <a:ext uri="{FF2B5EF4-FFF2-40B4-BE49-F238E27FC236}">
                <a16:creationId xmlns:a16="http://schemas.microsoft.com/office/drawing/2014/main" id="{3667DEC2-9503-F758-FEC5-D232BDE0CFC6}"/>
              </a:ext>
            </a:extLst>
          </p:cNvPr>
          <p:cNvSpPr txBox="1"/>
          <p:nvPr/>
        </p:nvSpPr>
        <p:spPr>
          <a:xfrm>
            <a:off x="838200" y="1005840"/>
            <a:ext cx="4023360" cy="523220"/>
          </a:xfrm>
          <a:prstGeom prst="rect">
            <a:avLst/>
          </a:prstGeom>
          <a:noFill/>
        </p:spPr>
        <p:txBody>
          <a:bodyPr wrap="square" rtlCol="0">
            <a:spAutoFit/>
          </a:bodyPr>
          <a:lstStyle/>
          <a:p>
            <a:br>
              <a:rPr lang="en-GB" dirty="0"/>
            </a:br>
            <a:endParaRPr lang="LID4096" dirty="0"/>
          </a:p>
        </p:txBody>
      </p:sp>
      <p:sp>
        <p:nvSpPr>
          <p:cNvPr id="3" name="TextBox 2">
            <a:extLst>
              <a:ext uri="{FF2B5EF4-FFF2-40B4-BE49-F238E27FC236}">
                <a16:creationId xmlns:a16="http://schemas.microsoft.com/office/drawing/2014/main" id="{37912DBE-7C9E-5133-BFA3-C3F3C37436C9}"/>
              </a:ext>
            </a:extLst>
          </p:cNvPr>
          <p:cNvSpPr txBox="1"/>
          <p:nvPr/>
        </p:nvSpPr>
        <p:spPr>
          <a:xfrm>
            <a:off x="838200" y="1113561"/>
            <a:ext cx="10126508" cy="307777"/>
          </a:xfrm>
          <a:prstGeom prst="rect">
            <a:avLst/>
          </a:prstGeom>
          <a:noFill/>
        </p:spPr>
        <p:txBody>
          <a:bodyPr wrap="square" rtlCol="0">
            <a:spAutoFit/>
          </a:bodyPr>
          <a:lstStyle/>
          <a:p>
            <a:r>
              <a:rPr lang="en-GB" b="0" i="0" u="none" strike="noStrike" dirty="0">
                <a:solidFill>
                  <a:srgbClr val="595959"/>
                </a:solidFill>
                <a:effectLst/>
                <a:latin typeface="Arial" panose="020B0604020202020204" pitchFamily="34" charset="0"/>
              </a:rPr>
              <a:t>Some data types are value types and some are reference types</a:t>
            </a:r>
          </a:p>
        </p:txBody>
      </p:sp>
      <p:graphicFrame>
        <p:nvGraphicFramePr>
          <p:cNvPr id="12" name="Table 11">
            <a:extLst>
              <a:ext uri="{FF2B5EF4-FFF2-40B4-BE49-F238E27FC236}">
                <a16:creationId xmlns:a16="http://schemas.microsoft.com/office/drawing/2014/main" id="{66824694-163C-BF50-9BDC-7F3DD51E4A9A}"/>
              </a:ext>
            </a:extLst>
          </p:cNvPr>
          <p:cNvGraphicFramePr>
            <a:graphicFrameLocks noGrp="1"/>
          </p:cNvGraphicFramePr>
          <p:nvPr>
            <p:extLst>
              <p:ext uri="{D42A27DB-BD31-4B8C-83A1-F6EECF244321}">
                <p14:modId xmlns:p14="http://schemas.microsoft.com/office/powerpoint/2010/main" val="838808957"/>
              </p:ext>
            </p:extLst>
          </p:nvPr>
        </p:nvGraphicFramePr>
        <p:xfrm>
          <a:off x="1765862" y="1636781"/>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70636954"/>
                    </a:ext>
                  </a:extLst>
                </a:gridCol>
                <a:gridCol w="4064000">
                  <a:extLst>
                    <a:ext uri="{9D8B030D-6E8A-4147-A177-3AD203B41FA5}">
                      <a16:colId xmlns:a16="http://schemas.microsoft.com/office/drawing/2014/main" val="7707974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1" dirty="0"/>
                        <a:t>Value Types</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1" dirty="0"/>
                        <a:t>Reference Types</a:t>
                      </a:r>
                    </a:p>
                  </a:txBody>
                  <a:tcPr/>
                </a:tc>
                <a:extLst>
                  <a:ext uri="{0D108BD9-81ED-4DB2-BD59-A6C34878D82A}">
                    <a16:rowId xmlns:a16="http://schemas.microsoft.com/office/drawing/2014/main" val="2295204444"/>
                  </a:ext>
                </a:extLst>
              </a:tr>
              <a:tr h="370840">
                <a:tc>
                  <a:txBody>
                    <a:bodyPr/>
                    <a:lstStyle/>
                    <a:p>
                      <a:pPr algn="ctr"/>
                      <a:endParaRPr lang="LID4096" dirty="0"/>
                    </a:p>
                  </a:txBody>
                  <a:tcPr/>
                </a:tc>
                <a:tc>
                  <a:txBody>
                    <a:bodyPr/>
                    <a:lstStyle/>
                    <a:p>
                      <a:pPr algn="ctr"/>
                      <a:endParaRPr lang="LID4096" dirty="0"/>
                    </a:p>
                  </a:txBody>
                  <a:tcPr/>
                </a:tc>
                <a:extLst>
                  <a:ext uri="{0D108BD9-81ED-4DB2-BD59-A6C34878D82A}">
                    <a16:rowId xmlns:a16="http://schemas.microsoft.com/office/drawing/2014/main" val="1092662387"/>
                  </a:ext>
                </a:extLst>
              </a:tr>
              <a:tr h="370840">
                <a:tc>
                  <a:txBody>
                    <a:bodyPr/>
                    <a:lstStyle/>
                    <a:p>
                      <a:pPr algn="ctr"/>
                      <a:r>
                        <a:rPr lang="en-GB" dirty="0"/>
                        <a:t>bool</a:t>
                      </a:r>
                      <a:endParaRPr lang="LID4096" dirty="0"/>
                    </a:p>
                  </a:txBody>
                  <a:tcPr/>
                </a:tc>
                <a:tc>
                  <a:txBody>
                    <a:bodyPr/>
                    <a:lstStyle/>
                    <a:p>
                      <a:pPr algn="ctr"/>
                      <a:r>
                        <a:rPr lang="en-GB" dirty="0"/>
                        <a:t>string</a:t>
                      </a:r>
                      <a:endParaRPr lang="LID4096" dirty="0"/>
                    </a:p>
                  </a:txBody>
                  <a:tcPr/>
                </a:tc>
                <a:extLst>
                  <a:ext uri="{0D108BD9-81ED-4DB2-BD59-A6C34878D82A}">
                    <a16:rowId xmlns:a16="http://schemas.microsoft.com/office/drawing/2014/main" val="168741423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int</a:t>
                      </a:r>
                      <a:endParaRPr lang="LID4096"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chemeClr val="dk1"/>
                          </a:solidFill>
                          <a:effectLst/>
                          <a:latin typeface="+mn-lt"/>
                          <a:ea typeface="+mn-ea"/>
                          <a:cs typeface="+mn-cs"/>
                          <a:sym typeface="Arial"/>
                        </a:rPr>
                        <a:t>arrays (even if their elements are value types)</a:t>
                      </a:r>
                    </a:p>
                  </a:txBody>
                  <a:tcPr/>
                </a:tc>
                <a:extLst>
                  <a:ext uri="{0D108BD9-81ED-4DB2-BD59-A6C34878D82A}">
                    <a16:rowId xmlns:a16="http://schemas.microsoft.com/office/drawing/2014/main" val="17992300"/>
                  </a:ext>
                </a:extLst>
              </a:tr>
              <a:tr h="370840">
                <a:tc>
                  <a:txBody>
                    <a:bodyPr/>
                    <a:lstStyle/>
                    <a:p>
                      <a:pPr algn="ctr"/>
                      <a:r>
                        <a:rPr lang="en-GB" dirty="0"/>
                        <a:t>long</a:t>
                      </a:r>
                      <a:endParaRPr lang="LID4096" dirty="0"/>
                    </a:p>
                  </a:txBody>
                  <a:tcPr/>
                </a:tc>
                <a:tc>
                  <a:txBody>
                    <a:bodyPr/>
                    <a:lstStyle/>
                    <a:p>
                      <a:pPr algn="ctr"/>
                      <a:r>
                        <a:rPr lang="en-GB" dirty="0"/>
                        <a:t>class</a:t>
                      </a:r>
                      <a:endParaRPr lang="LID4096" dirty="0"/>
                    </a:p>
                  </a:txBody>
                  <a:tcPr/>
                </a:tc>
                <a:extLst>
                  <a:ext uri="{0D108BD9-81ED-4DB2-BD59-A6C34878D82A}">
                    <a16:rowId xmlns:a16="http://schemas.microsoft.com/office/drawing/2014/main" val="1576703371"/>
                  </a:ext>
                </a:extLst>
              </a:tr>
              <a:tr h="370840">
                <a:tc>
                  <a:txBody>
                    <a:bodyPr/>
                    <a:lstStyle/>
                    <a:p>
                      <a:pPr algn="ctr"/>
                      <a:r>
                        <a:rPr lang="en-GB" dirty="0"/>
                        <a:t>char</a:t>
                      </a:r>
                      <a:endParaRPr lang="LID4096" dirty="0"/>
                    </a:p>
                  </a:txBody>
                  <a:tcPr/>
                </a:tc>
                <a:tc>
                  <a:txBody>
                    <a:bodyPr/>
                    <a:lstStyle/>
                    <a:p>
                      <a:pPr algn="ctr"/>
                      <a:endParaRPr lang="LID4096"/>
                    </a:p>
                  </a:txBody>
                  <a:tcPr/>
                </a:tc>
                <a:extLst>
                  <a:ext uri="{0D108BD9-81ED-4DB2-BD59-A6C34878D82A}">
                    <a16:rowId xmlns:a16="http://schemas.microsoft.com/office/drawing/2014/main" val="3329302174"/>
                  </a:ext>
                </a:extLst>
              </a:tr>
              <a:tr h="370840">
                <a:tc>
                  <a:txBody>
                    <a:bodyPr/>
                    <a:lstStyle/>
                    <a:p>
                      <a:pPr algn="ctr"/>
                      <a:r>
                        <a:rPr lang="en-GB" dirty="0"/>
                        <a:t>float</a:t>
                      </a:r>
                      <a:endParaRPr lang="LID4096" dirty="0"/>
                    </a:p>
                  </a:txBody>
                  <a:tcPr/>
                </a:tc>
                <a:tc>
                  <a:txBody>
                    <a:bodyPr/>
                    <a:lstStyle/>
                    <a:p>
                      <a:pPr algn="ctr"/>
                      <a:endParaRPr lang="LID4096" dirty="0"/>
                    </a:p>
                  </a:txBody>
                  <a:tcPr/>
                </a:tc>
                <a:extLst>
                  <a:ext uri="{0D108BD9-81ED-4DB2-BD59-A6C34878D82A}">
                    <a16:rowId xmlns:a16="http://schemas.microsoft.com/office/drawing/2014/main" val="11390555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double</a:t>
                      </a:r>
                      <a:endParaRPr lang="LID4096" dirty="0"/>
                    </a:p>
                  </a:txBody>
                  <a:tcPr/>
                </a:tc>
                <a:tc>
                  <a:txBody>
                    <a:bodyPr/>
                    <a:lstStyle/>
                    <a:p>
                      <a:pPr algn="ctr"/>
                      <a:endParaRPr lang="LID4096" dirty="0"/>
                    </a:p>
                  </a:txBody>
                  <a:tcPr/>
                </a:tc>
                <a:extLst>
                  <a:ext uri="{0D108BD9-81ED-4DB2-BD59-A6C34878D82A}">
                    <a16:rowId xmlns:a16="http://schemas.microsoft.com/office/drawing/2014/main" val="1311880636"/>
                  </a:ext>
                </a:extLst>
              </a:tr>
            </a:tbl>
          </a:graphicData>
        </a:graphic>
      </p:graphicFrame>
    </p:spTree>
    <p:extLst>
      <p:ext uri="{BB962C8B-B14F-4D97-AF65-F5344CB8AC3E}">
        <p14:creationId xmlns:p14="http://schemas.microsoft.com/office/powerpoint/2010/main" val="53425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3f51f00f60_0_0"/>
          <p:cNvSpPr txBox="1">
            <a:spLocks noGrp="1"/>
          </p:cNvSpPr>
          <p:nvPr>
            <p:ph type="title"/>
          </p:nvPr>
        </p:nvSpPr>
        <p:spPr>
          <a:xfrm>
            <a:off x="838200" y="265675"/>
            <a:ext cx="10515600" cy="598850"/>
          </a:xfrm>
          <a:prstGeom prst="rect">
            <a:avLst/>
          </a:prstGeom>
          <a:noFill/>
          <a:ln>
            <a:noFill/>
          </a:ln>
        </p:spPr>
        <p:txBody>
          <a:bodyPr spcFirstLastPara="1" wrap="square" lIns="91425" tIns="45700" rIns="91425" bIns="45700" anchor="ctr" anchorCtr="0">
            <a:normAutofit/>
          </a:bodyPr>
          <a:lstStyle/>
          <a:p>
            <a:pPr rtl="0">
              <a:spcBef>
                <a:spcPts val="0"/>
              </a:spcBef>
              <a:spcAft>
                <a:spcPts val="0"/>
              </a:spcAft>
            </a:pPr>
            <a:r>
              <a:rPr lang="en-GB" sz="3600" b="0" i="0" u="none" strike="noStrike" dirty="0">
                <a:solidFill>
                  <a:srgbClr val="000000"/>
                </a:solidFill>
                <a:effectLst/>
                <a:latin typeface="Arial" panose="020B0604020202020204" pitchFamily="34" charset="0"/>
              </a:rPr>
              <a:t>What’s the difference</a:t>
            </a:r>
            <a:endParaRPr lang="en-GB" sz="3600" b="0" dirty="0">
              <a:effectLst/>
            </a:endParaRPr>
          </a:p>
        </p:txBody>
      </p:sp>
      <p:pic>
        <p:nvPicPr>
          <p:cNvPr id="92" name="Google Shape;92;g13f51f00f60_0_0" descr="Logo, company name&#10;&#10;Description automatically generated"/>
          <p:cNvPicPr preferRelativeResize="0"/>
          <p:nvPr/>
        </p:nvPicPr>
        <p:blipFill rotWithShape="1">
          <a:blip r:embed="rId3">
            <a:alphaModFix/>
          </a:blip>
          <a:srcRect/>
          <a:stretch/>
        </p:blipFill>
        <p:spPr>
          <a:xfrm>
            <a:off x="10090150" y="5821759"/>
            <a:ext cx="1907118" cy="834230"/>
          </a:xfrm>
          <a:prstGeom prst="rect">
            <a:avLst/>
          </a:prstGeom>
          <a:noFill/>
          <a:ln>
            <a:noFill/>
          </a:ln>
        </p:spPr>
      </p:pic>
      <p:pic>
        <p:nvPicPr>
          <p:cNvPr id="94" name="Google Shape;94;g13f51f00f60_0_0" descr="A picture containing shape&#10;&#10;Description automatically generated"/>
          <p:cNvPicPr preferRelativeResize="0"/>
          <p:nvPr/>
        </p:nvPicPr>
        <p:blipFill rotWithShape="1">
          <a:blip r:embed="rId4">
            <a:alphaModFix/>
          </a:blip>
          <a:srcRect/>
          <a:stretch/>
        </p:blipFill>
        <p:spPr>
          <a:xfrm>
            <a:off x="-263716" y="5410959"/>
            <a:ext cx="11347444" cy="1447017"/>
          </a:xfrm>
          <a:prstGeom prst="rect">
            <a:avLst/>
          </a:prstGeom>
          <a:noFill/>
          <a:ln>
            <a:noFill/>
          </a:ln>
        </p:spPr>
      </p:pic>
      <p:sp>
        <p:nvSpPr>
          <p:cNvPr id="2" name="TextBox 1">
            <a:extLst>
              <a:ext uri="{FF2B5EF4-FFF2-40B4-BE49-F238E27FC236}">
                <a16:creationId xmlns:a16="http://schemas.microsoft.com/office/drawing/2014/main" id="{3667DEC2-9503-F758-FEC5-D232BDE0CFC6}"/>
              </a:ext>
            </a:extLst>
          </p:cNvPr>
          <p:cNvSpPr txBox="1"/>
          <p:nvPr/>
        </p:nvSpPr>
        <p:spPr>
          <a:xfrm>
            <a:off x="838200" y="1005840"/>
            <a:ext cx="4023360" cy="523220"/>
          </a:xfrm>
          <a:prstGeom prst="rect">
            <a:avLst/>
          </a:prstGeom>
          <a:noFill/>
        </p:spPr>
        <p:txBody>
          <a:bodyPr wrap="square" rtlCol="0">
            <a:spAutoFit/>
          </a:bodyPr>
          <a:lstStyle/>
          <a:p>
            <a:br>
              <a:rPr lang="en-GB" dirty="0"/>
            </a:br>
            <a:endParaRPr lang="LID4096" dirty="0"/>
          </a:p>
        </p:txBody>
      </p:sp>
      <p:sp>
        <p:nvSpPr>
          <p:cNvPr id="10" name="TextBox 9">
            <a:extLst>
              <a:ext uri="{FF2B5EF4-FFF2-40B4-BE49-F238E27FC236}">
                <a16:creationId xmlns:a16="http://schemas.microsoft.com/office/drawing/2014/main" id="{F7280A93-00B3-8724-C41E-9142A4A187F0}"/>
              </a:ext>
            </a:extLst>
          </p:cNvPr>
          <p:cNvSpPr txBox="1"/>
          <p:nvPr/>
        </p:nvSpPr>
        <p:spPr>
          <a:xfrm>
            <a:off x="838200" y="2183634"/>
            <a:ext cx="10725319" cy="954107"/>
          </a:xfrm>
          <a:prstGeom prst="rect">
            <a:avLst/>
          </a:prstGeom>
          <a:noFill/>
        </p:spPr>
        <p:txBody>
          <a:bodyPr wrap="square" rtlCol="0">
            <a:spAutoFit/>
          </a:bodyPr>
          <a:lstStyle/>
          <a:p>
            <a:r>
              <a:rPr lang="en-GB" dirty="0"/>
              <a:t>Variables of reference types store references to their data (objects), while variables of value types directly contain their data. With reference types, two variables can reference the same object; therefore, operations on one variable can affect the object referenced by the other variable. With value types, each variable has its own copy of the data, and it's not possible for operations on one variable to affect the other.</a:t>
            </a:r>
          </a:p>
        </p:txBody>
      </p:sp>
    </p:spTree>
    <p:extLst>
      <p:ext uri="{BB962C8B-B14F-4D97-AF65-F5344CB8AC3E}">
        <p14:creationId xmlns:p14="http://schemas.microsoft.com/office/powerpoint/2010/main" val="164893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3f51f00f60_0_0"/>
          <p:cNvSpPr txBox="1">
            <a:spLocks noGrp="1"/>
          </p:cNvSpPr>
          <p:nvPr>
            <p:ph type="title"/>
          </p:nvPr>
        </p:nvSpPr>
        <p:spPr>
          <a:xfrm>
            <a:off x="838200" y="265675"/>
            <a:ext cx="10515600" cy="598850"/>
          </a:xfrm>
          <a:prstGeom prst="rect">
            <a:avLst/>
          </a:prstGeom>
          <a:noFill/>
          <a:ln>
            <a:noFill/>
          </a:ln>
        </p:spPr>
        <p:txBody>
          <a:bodyPr spcFirstLastPara="1" wrap="square" lIns="91425" tIns="45700" rIns="91425" bIns="45700" anchor="ctr" anchorCtr="0">
            <a:normAutofit/>
          </a:bodyPr>
          <a:lstStyle/>
          <a:p>
            <a:pPr rtl="0">
              <a:spcBef>
                <a:spcPts val="0"/>
              </a:spcBef>
              <a:spcAft>
                <a:spcPts val="0"/>
              </a:spcAft>
            </a:pPr>
            <a:r>
              <a:rPr lang="en-GB" sz="3600" b="0" i="0" u="none" strike="noStrike" dirty="0">
                <a:solidFill>
                  <a:srgbClr val="000000"/>
                </a:solidFill>
                <a:effectLst/>
                <a:latin typeface="Arial" panose="020B0604020202020204" pitchFamily="34" charset="0"/>
              </a:rPr>
              <a:t>What’s the difference</a:t>
            </a:r>
            <a:endParaRPr lang="en-GB" sz="3600" b="0" dirty="0">
              <a:effectLst/>
            </a:endParaRPr>
          </a:p>
        </p:txBody>
      </p:sp>
      <p:pic>
        <p:nvPicPr>
          <p:cNvPr id="92" name="Google Shape;92;g13f51f00f60_0_0" descr="Logo, company name&#10;&#10;Description automatically generated"/>
          <p:cNvPicPr preferRelativeResize="0"/>
          <p:nvPr/>
        </p:nvPicPr>
        <p:blipFill rotWithShape="1">
          <a:blip r:embed="rId3">
            <a:alphaModFix/>
          </a:blip>
          <a:srcRect/>
          <a:stretch/>
        </p:blipFill>
        <p:spPr>
          <a:xfrm>
            <a:off x="10090150" y="5821759"/>
            <a:ext cx="1907118" cy="834230"/>
          </a:xfrm>
          <a:prstGeom prst="rect">
            <a:avLst/>
          </a:prstGeom>
          <a:noFill/>
          <a:ln>
            <a:noFill/>
          </a:ln>
        </p:spPr>
      </p:pic>
      <p:pic>
        <p:nvPicPr>
          <p:cNvPr id="94" name="Google Shape;94;g13f51f00f60_0_0" descr="A picture containing shape&#10;&#10;Description automatically generated"/>
          <p:cNvPicPr preferRelativeResize="0"/>
          <p:nvPr/>
        </p:nvPicPr>
        <p:blipFill rotWithShape="1">
          <a:blip r:embed="rId4">
            <a:alphaModFix/>
          </a:blip>
          <a:srcRect/>
          <a:stretch/>
        </p:blipFill>
        <p:spPr>
          <a:xfrm>
            <a:off x="-263716" y="5410959"/>
            <a:ext cx="11347444" cy="1447017"/>
          </a:xfrm>
          <a:prstGeom prst="rect">
            <a:avLst/>
          </a:prstGeom>
          <a:noFill/>
          <a:ln>
            <a:noFill/>
          </a:ln>
        </p:spPr>
      </p:pic>
      <p:sp>
        <p:nvSpPr>
          <p:cNvPr id="2" name="TextBox 1">
            <a:extLst>
              <a:ext uri="{FF2B5EF4-FFF2-40B4-BE49-F238E27FC236}">
                <a16:creationId xmlns:a16="http://schemas.microsoft.com/office/drawing/2014/main" id="{3667DEC2-9503-F758-FEC5-D232BDE0CFC6}"/>
              </a:ext>
            </a:extLst>
          </p:cNvPr>
          <p:cNvSpPr txBox="1"/>
          <p:nvPr/>
        </p:nvSpPr>
        <p:spPr>
          <a:xfrm>
            <a:off x="838200" y="1005840"/>
            <a:ext cx="4023360" cy="523220"/>
          </a:xfrm>
          <a:prstGeom prst="rect">
            <a:avLst/>
          </a:prstGeom>
          <a:noFill/>
        </p:spPr>
        <p:txBody>
          <a:bodyPr wrap="square" rtlCol="0">
            <a:spAutoFit/>
          </a:bodyPr>
          <a:lstStyle/>
          <a:p>
            <a:br>
              <a:rPr lang="en-GB" dirty="0"/>
            </a:br>
            <a:endParaRPr lang="LID4096" dirty="0"/>
          </a:p>
        </p:txBody>
      </p:sp>
      <p:sp>
        <p:nvSpPr>
          <p:cNvPr id="10" name="TextBox 9">
            <a:extLst>
              <a:ext uri="{FF2B5EF4-FFF2-40B4-BE49-F238E27FC236}">
                <a16:creationId xmlns:a16="http://schemas.microsoft.com/office/drawing/2014/main" id="{F7280A93-00B3-8724-C41E-9142A4A187F0}"/>
              </a:ext>
            </a:extLst>
          </p:cNvPr>
          <p:cNvSpPr txBox="1"/>
          <p:nvPr/>
        </p:nvSpPr>
        <p:spPr>
          <a:xfrm>
            <a:off x="838200" y="1267450"/>
            <a:ext cx="10725319" cy="954107"/>
          </a:xfrm>
          <a:prstGeom prst="rect">
            <a:avLst/>
          </a:prstGeom>
          <a:noFill/>
        </p:spPr>
        <p:txBody>
          <a:bodyPr wrap="square" rtlCol="0">
            <a:spAutoFit/>
          </a:bodyPr>
          <a:lstStyle/>
          <a:p>
            <a:r>
              <a:rPr lang="en-GB" dirty="0"/>
              <a:t>Variables of reference types store references to their data (objects), while variables of value types directly contain their data. With reference types, two variables can reference the same object; therefore, operations on one variable can affect the object referenced by the other variable. With value types, each variable has its own copy of the data, and it's not possible for operations on one variable to affect the other.</a:t>
            </a:r>
          </a:p>
        </p:txBody>
      </p:sp>
      <p:pic>
        <p:nvPicPr>
          <p:cNvPr id="12" name="Picture 11">
            <a:extLst>
              <a:ext uri="{FF2B5EF4-FFF2-40B4-BE49-F238E27FC236}">
                <a16:creationId xmlns:a16="http://schemas.microsoft.com/office/drawing/2014/main" id="{3B067BE8-AA3A-9AD5-F86E-420CAEA0E880}"/>
              </a:ext>
            </a:extLst>
          </p:cNvPr>
          <p:cNvPicPr>
            <a:picLocks noChangeAspect="1"/>
          </p:cNvPicPr>
          <p:nvPr/>
        </p:nvPicPr>
        <p:blipFill>
          <a:blip r:embed="rId5"/>
          <a:stretch>
            <a:fillRect/>
          </a:stretch>
        </p:blipFill>
        <p:spPr>
          <a:xfrm>
            <a:off x="4276303" y="2101758"/>
            <a:ext cx="3429000" cy="3429000"/>
          </a:xfrm>
          <a:prstGeom prst="rect">
            <a:avLst/>
          </a:prstGeom>
        </p:spPr>
      </p:pic>
    </p:spTree>
    <p:extLst>
      <p:ext uri="{BB962C8B-B14F-4D97-AF65-F5344CB8AC3E}">
        <p14:creationId xmlns:p14="http://schemas.microsoft.com/office/powerpoint/2010/main" val="3392095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3f51f00f60_0_0"/>
          <p:cNvSpPr txBox="1">
            <a:spLocks noGrp="1"/>
          </p:cNvSpPr>
          <p:nvPr>
            <p:ph type="title"/>
          </p:nvPr>
        </p:nvSpPr>
        <p:spPr>
          <a:xfrm>
            <a:off x="838200" y="265675"/>
            <a:ext cx="10515600" cy="598850"/>
          </a:xfrm>
          <a:prstGeom prst="rect">
            <a:avLst/>
          </a:prstGeom>
          <a:noFill/>
          <a:ln>
            <a:noFill/>
          </a:ln>
        </p:spPr>
        <p:txBody>
          <a:bodyPr spcFirstLastPara="1" wrap="square" lIns="91425" tIns="45700" rIns="91425" bIns="45700" anchor="ctr" anchorCtr="0">
            <a:normAutofit/>
          </a:bodyPr>
          <a:lstStyle/>
          <a:p>
            <a:pPr rtl="0">
              <a:spcBef>
                <a:spcPts val="0"/>
              </a:spcBef>
              <a:spcAft>
                <a:spcPts val="0"/>
              </a:spcAft>
            </a:pPr>
            <a:r>
              <a:rPr lang="en-GB" sz="3600" b="0" i="0" u="none" strike="noStrike" dirty="0">
                <a:solidFill>
                  <a:srgbClr val="000000"/>
                </a:solidFill>
                <a:effectLst/>
                <a:latin typeface="Arial" panose="020B0604020202020204" pitchFamily="34" charset="0"/>
              </a:rPr>
              <a:t>What’s the difference</a:t>
            </a:r>
            <a:endParaRPr lang="en-GB" sz="3600" b="0" dirty="0">
              <a:effectLst/>
            </a:endParaRPr>
          </a:p>
        </p:txBody>
      </p:sp>
      <p:pic>
        <p:nvPicPr>
          <p:cNvPr id="92" name="Google Shape;92;g13f51f00f60_0_0" descr="Logo, company name&#10;&#10;Description automatically generated"/>
          <p:cNvPicPr preferRelativeResize="0"/>
          <p:nvPr/>
        </p:nvPicPr>
        <p:blipFill rotWithShape="1">
          <a:blip r:embed="rId3">
            <a:alphaModFix/>
          </a:blip>
          <a:srcRect/>
          <a:stretch/>
        </p:blipFill>
        <p:spPr>
          <a:xfrm>
            <a:off x="10090150" y="5821759"/>
            <a:ext cx="1907118" cy="834230"/>
          </a:xfrm>
          <a:prstGeom prst="rect">
            <a:avLst/>
          </a:prstGeom>
          <a:noFill/>
          <a:ln>
            <a:noFill/>
          </a:ln>
        </p:spPr>
      </p:pic>
      <p:pic>
        <p:nvPicPr>
          <p:cNvPr id="94" name="Google Shape;94;g13f51f00f60_0_0" descr="A picture containing shape&#10;&#10;Description automatically generated"/>
          <p:cNvPicPr preferRelativeResize="0"/>
          <p:nvPr/>
        </p:nvPicPr>
        <p:blipFill rotWithShape="1">
          <a:blip r:embed="rId4">
            <a:alphaModFix/>
          </a:blip>
          <a:srcRect/>
          <a:stretch/>
        </p:blipFill>
        <p:spPr>
          <a:xfrm>
            <a:off x="-263716" y="5410959"/>
            <a:ext cx="11347444" cy="1447017"/>
          </a:xfrm>
          <a:prstGeom prst="rect">
            <a:avLst/>
          </a:prstGeom>
          <a:noFill/>
          <a:ln>
            <a:noFill/>
          </a:ln>
        </p:spPr>
      </p:pic>
      <p:sp>
        <p:nvSpPr>
          <p:cNvPr id="2" name="TextBox 1">
            <a:extLst>
              <a:ext uri="{FF2B5EF4-FFF2-40B4-BE49-F238E27FC236}">
                <a16:creationId xmlns:a16="http://schemas.microsoft.com/office/drawing/2014/main" id="{3667DEC2-9503-F758-FEC5-D232BDE0CFC6}"/>
              </a:ext>
            </a:extLst>
          </p:cNvPr>
          <p:cNvSpPr txBox="1"/>
          <p:nvPr/>
        </p:nvSpPr>
        <p:spPr>
          <a:xfrm>
            <a:off x="838200" y="1005840"/>
            <a:ext cx="4023360" cy="523220"/>
          </a:xfrm>
          <a:prstGeom prst="rect">
            <a:avLst/>
          </a:prstGeom>
          <a:noFill/>
        </p:spPr>
        <p:txBody>
          <a:bodyPr wrap="square" rtlCol="0">
            <a:spAutoFit/>
          </a:bodyPr>
          <a:lstStyle/>
          <a:p>
            <a:br>
              <a:rPr lang="en-GB" dirty="0"/>
            </a:br>
            <a:endParaRPr lang="LID4096" dirty="0"/>
          </a:p>
        </p:txBody>
      </p:sp>
      <p:sp>
        <p:nvSpPr>
          <p:cNvPr id="10" name="TextBox 9">
            <a:extLst>
              <a:ext uri="{FF2B5EF4-FFF2-40B4-BE49-F238E27FC236}">
                <a16:creationId xmlns:a16="http://schemas.microsoft.com/office/drawing/2014/main" id="{F7280A93-00B3-8724-C41E-9142A4A187F0}"/>
              </a:ext>
            </a:extLst>
          </p:cNvPr>
          <p:cNvSpPr txBox="1"/>
          <p:nvPr/>
        </p:nvSpPr>
        <p:spPr>
          <a:xfrm>
            <a:off x="838200" y="1267450"/>
            <a:ext cx="10725319" cy="1415772"/>
          </a:xfrm>
          <a:prstGeom prst="rect">
            <a:avLst/>
          </a:prstGeom>
          <a:noFill/>
        </p:spPr>
        <p:txBody>
          <a:bodyPr wrap="square" rtlCol="0">
            <a:spAutoFit/>
          </a:bodyPr>
          <a:lstStyle/>
          <a:p>
            <a:r>
              <a:rPr lang="en-GB" sz="2400" dirty="0"/>
              <a:t>Simplest way of putting it (not exactly what happens but it will do): </a:t>
            </a:r>
          </a:p>
          <a:p>
            <a:endParaRPr lang="en-GB" dirty="0"/>
          </a:p>
          <a:p>
            <a:r>
              <a:rPr lang="en-GB" sz="2400" dirty="0"/>
              <a:t>- Value type: when passing a value type a “copy” is made</a:t>
            </a:r>
          </a:p>
          <a:p>
            <a:r>
              <a:rPr lang="en-GB" sz="2400" dirty="0"/>
              <a:t>- Reference type: when passing a reference type the actual reference is used</a:t>
            </a:r>
          </a:p>
        </p:txBody>
      </p:sp>
      <p:pic>
        <p:nvPicPr>
          <p:cNvPr id="4" name="Picture 3">
            <a:extLst>
              <a:ext uri="{FF2B5EF4-FFF2-40B4-BE49-F238E27FC236}">
                <a16:creationId xmlns:a16="http://schemas.microsoft.com/office/drawing/2014/main" id="{76BD0790-66F3-8F69-2DCC-DA7E0CD1338B}"/>
              </a:ext>
            </a:extLst>
          </p:cNvPr>
          <p:cNvPicPr>
            <a:picLocks noChangeAspect="1"/>
          </p:cNvPicPr>
          <p:nvPr/>
        </p:nvPicPr>
        <p:blipFill>
          <a:blip r:embed="rId5"/>
          <a:stretch>
            <a:fillRect/>
          </a:stretch>
        </p:blipFill>
        <p:spPr>
          <a:xfrm>
            <a:off x="2451392" y="2860893"/>
            <a:ext cx="6668431" cy="2991267"/>
          </a:xfrm>
          <a:prstGeom prst="rect">
            <a:avLst/>
          </a:prstGeom>
        </p:spPr>
      </p:pic>
    </p:spTree>
    <p:extLst>
      <p:ext uri="{BB962C8B-B14F-4D97-AF65-F5344CB8AC3E}">
        <p14:creationId xmlns:p14="http://schemas.microsoft.com/office/powerpoint/2010/main" val="365483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3f51f00f60_0_0"/>
          <p:cNvSpPr txBox="1">
            <a:spLocks noGrp="1"/>
          </p:cNvSpPr>
          <p:nvPr>
            <p:ph type="title"/>
          </p:nvPr>
        </p:nvSpPr>
        <p:spPr>
          <a:xfrm>
            <a:off x="838200" y="265675"/>
            <a:ext cx="10515600" cy="598850"/>
          </a:xfrm>
          <a:prstGeom prst="rect">
            <a:avLst/>
          </a:prstGeom>
          <a:noFill/>
          <a:ln>
            <a:noFill/>
          </a:ln>
        </p:spPr>
        <p:txBody>
          <a:bodyPr spcFirstLastPara="1" wrap="square" lIns="91425" tIns="45700" rIns="91425" bIns="45700" anchor="ctr" anchorCtr="0">
            <a:normAutofit/>
          </a:bodyPr>
          <a:lstStyle/>
          <a:p>
            <a:pPr rtl="0">
              <a:spcBef>
                <a:spcPts val="0"/>
              </a:spcBef>
              <a:spcAft>
                <a:spcPts val="0"/>
              </a:spcAft>
            </a:pPr>
            <a:r>
              <a:rPr lang="en-US" sz="3600" b="1" dirty="0">
                <a:latin typeface="Arial Rounded"/>
                <a:ea typeface="Arial Rounded"/>
                <a:cs typeface="Arial Rounded"/>
                <a:sym typeface="Arial Rounded"/>
              </a:rPr>
              <a:t>Value Types and Reference Types</a:t>
            </a:r>
            <a:endParaRPr lang="en-GB" sz="3600" dirty="0">
              <a:solidFill>
                <a:srgbClr val="000000"/>
              </a:solidFill>
              <a:latin typeface="Arial"/>
              <a:cs typeface="Arial"/>
              <a:sym typeface="Arial"/>
            </a:endParaRPr>
          </a:p>
        </p:txBody>
      </p:sp>
      <p:pic>
        <p:nvPicPr>
          <p:cNvPr id="92" name="Google Shape;92;g13f51f00f60_0_0" descr="Logo, company name&#10;&#10;Description automatically generated"/>
          <p:cNvPicPr preferRelativeResize="0"/>
          <p:nvPr/>
        </p:nvPicPr>
        <p:blipFill rotWithShape="1">
          <a:blip r:embed="rId3">
            <a:alphaModFix/>
          </a:blip>
          <a:srcRect/>
          <a:stretch/>
        </p:blipFill>
        <p:spPr>
          <a:xfrm>
            <a:off x="10090150" y="5821759"/>
            <a:ext cx="1907118" cy="834230"/>
          </a:xfrm>
          <a:prstGeom prst="rect">
            <a:avLst/>
          </a:prstGeom>
          <a:noFill/>
          <a:ln>
            <a:noFill/>
          </a:ln>
        </p:spPr>
      </p:pic>
      <p:pic>
        <p:nvPicPr>
          <p:cNvPr id="94" name="Google Shape;94;g13f51f00f60_0_0" descr="A picture containing shape&#10;&#10;Description automatically generated"/>
          <p:cNvPicPr preferRelativeResize="0"/>
          <p:nvPr/>
        </p:nvPicPr>
        <p:blipFill rotWithShape="1">
          <a:blip r:embed="rId4">
            <a:alphaModFix/>
          </a:blip>
          <a:srcRect/>
          <a:stretch/>
        </p:blipFill>
        <p:spPr>
          <a:xfrm>
            <a:off x="-263716" y="5410959"/>
            <a:ext cx="11347444" cy="1447017"/>
          </a:xfrm>
          <a:prstGeom prst="rect">
            <a:avLst/>
          </a:prstGeom>
          <a:noFill/>
          <a:ln>
            <a:noFill/>
          </a:ln>
        </p:spPr>
      </p:pic>
      <p:sp>
        <p:nvSpPr>
          <p:cNvPr id="2" name="TextBox 1">
            <a:extLst>
              <a:ext uri="{FF2B5EF4-FFF2-40B4-BE49-F238E27FC236}">
                <a16:creationId xmlns:a16="http://schemas.microsoft.com/office/drawing/2014/main" id="{3667DEC2-9503-F758-FEC5-D232BDE0CFC6}"/>
              </a:ext>
            </a:extLst>
          </p:cNvPr>
          <p:cNvSpPr txBox="1"/>
          <p:nvPr/>
        </p:nvSpPr>
        <p:spPr>
          <a:xfrm>
            <a:off x="838200" y="1005840"/>
            <a:ext cx="4023360" cy="523220"/>
          </a:xfrm>
          <a:prstGeom prst="rect">
            <a:avLst/>
          </a:prstGeom>
          <a:noFill/>
        </p:spPr>
        <p:txBody>
          <a:bodyPr wrap="square" rtlCol="0">
            <a:spAutoFit/>
          </a:bodyPr>
          <a:lstStyle/>
          <a:p>
            <a:br>
              <a:rPr lang="en-GB" dirty="0"/>
            </a:br>
            <a:endParaRPr lang="LID4096" dirty="0"/>
          </a:p>
        </p:txBody>
      </p:sp>
      <p:sp>
        <p:nvSpPr>
          <p:cNvPr id="3" name="TextBox 2">
            <a:extLst>
              <a:ext uri="{FF2B5EF4-FFF2-40B4-BE49-F238E27FC236}">
                <a16:creationId xmlns:a16="http://schemas.microsoft.com/office/drawing/2014/main" id="{2C2DFF91-F1FE-0C9F-D2BC-540E0A5B0740}"/>
              </a:ext>
            </a:extLst>
          </p:cNvPr>
          <p:cNvSpPr txBox="1"/>
          <p:nvPr/>
        </p:nvSpPr>
        <p:spPr>
          <a:xfrm>
            <a:off x="2122811" y="2721114"/>
            <a:ext cx="7946378" cy="707886"/>
          </a:xfrm>
          <a:prstGeom prst="rect">
            <a:avLst/>
          </a:prstGeom>
          <a:noFill/>
        </p:spPr>
        <p:txBody>
          <a:bodyPr wrap="square" rtlCol="0">
            <a:spAutoFit/>
          </a:bodyPr>
          <a:lstStyle/>
          <a:p>
            <a:pPr algn="ctr"/>
            <a:r>
              <a:rPr lang="en-GB" sz="4000" dirty="0"/>
              <a:t>EXAMPLE</a:t>
            </a:r>
            <a:endParaRPr lang="LID4096" sz="4000" dirty="0"/>
          </a:p>
        </p:txBody>
      </p:sp>
    </p:spTree>
    <p:extLst>
      <p:ext uri="{BB962C8B-B14F-4D97-AF65-F5344CB8AC3E}">
        <p14:creationId xmlns:p14="http://schemas.microsoft.com/office/powerpoint/2010/main" val="4143998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3f51f00f60_0_0"/>
          <p:cNvSpPr txBox="1">
            <a:spLocks noGrp="1"/>
          </p:cNvSpPr>
          <p:nvPr>
            <p:ph type="title"/>
          </p:nvPr>
        </p:nvSpPr>
        <p:spPr>
          <a:xfrm>
            <a:off x="838200" y="265675"/>
            <a:ext cx="10515600" cy="598850"/>
          </a:xfrm>
          <a:prstGeom prst="rect">
            <a:avLst/>
          </a:prstGeom>
          <a:noFill/>
          <a:ln>
            <a:noFill/>
          </a:ln>
        </p:spPr>
        <p:txBody>
          <a:bodyPr spcFirstLastPara="1" wrap="square" lIns="91425" tIns="45700" rIns="91425" bIns="45700" anchor="ctr" anchorCtr="0">
            <a:normAutofit/>
          </a:bodyPr>
          <a:lstStyle/>
          <a:p>
            <a:pPr rtl="0">
              <a:spcBef>
                <a:spcPts val="0"/>
              </a:spcBef>
              <a:spcAft>
                <a:spcPts val="0"/>
              </a:spcAft>
            </a:pPr>
            <a:r>
              <a:rPr lang="en-US" sz="3600" b="1" dirty="0">
                <a:latin typeface="Arial Rounded"/>
                <a:ea typeface="Arial Rounded"/>
                <a:cs typeface="Arial Rounded"/>
                <a:sym typeface="Arial Rounded"/>
              </a:rPr>
              <a:t>What is the value of these variables</a:t>
            </a:r>
            <a:endParaRPr lang="en-GB" sz="3600" dirty="0">
              <a:solidFill>
                <a:srgbClr val="000000"/>
              </a:solidFill>
              <a:latin typeface="Arial"/>
              <a:cs typeface="Arial"/>
              <a:sym typeface="Arial"/>
            </a:endParaRPr>
          </a:p>
        </p:txBody>
      </p:sp>
      <p:pic>
        <p:nvPicPr>
          <p:cNvPr id="92" name="Google Shape;92;g13f51f00f60_0_0" descr="Logo, company name&#10;&#10;Description automatically generated"/>
          <p:cNvPicPr preferRelativeResize="0"/>
          <p:nvPr/>
        </p:nvPicPr>
        <p:blipFill rotWithShape="1">
          <a:blip r:embed="rId3">
            <a:alphaModFix/>
          </a:blip>
          <a:srcRect/>
          <a:stretch/>
        </p:blipFill>
        <p:spPr>
          <a:xfrm>
            <a:off x="10090150" y="5821759"/>
            <a:ext cx="1907118" cy="834230"/>
          </a:xfrm>
          <a:prstGeom prst="rect">
            <a:avLst/>
          </a:prstGeom>
          <a:noFill/>
          <a:ln>
            <a:noFill/>
          </a:ln>
        </p:spPr>
      </p:pic>
      <p:pic>
        <p:nvPicPr>
          <p:cNvPr id="94" name="Google Shape;94;g13f51f00f60_0_0" descr="A picture containing shape&#10;&#10;Description automatically generated"/>
          <p:cNvPicPr preferRelativeResize="0"/>
          <p:nvPr/>
        </p:nvPicPr>
        <p:blipFill rotWithShape="1">
          <a:blip r:embed="rId4">
            <a:alphaModFix/>
          </a:blip>
          <a:srcRect/>
          <a:stretch/>
        </p:blipFill>
        <p:spPr>
          <a:xfrm>
            <a:off x="-263716" y="5410959"/>
            <a:ext cx="11347444" cy="1447017"/>
          </a:xfrm>
          <a:prstGeom prst="rect">
            <a:avLst/>
          </a:prstGeom>
          <a:noFill/>
          <a:ln>
            <a:noFill/>
          </a:ln>
        </p:spPr>
      </p:pic>
      <p:sp>
        <p:nvSpPr>
          <p:cNvPr id="2" name="TextBox 1">
            <a:extLst>
              <a:ext uri="{FF2B5EF4-FFF2-40B4-BE49-F238E27FC236}">
                <a16:creationId xmlns:a16="http://schemas.microsoft.com/office/drawing/2014/main" id="{3667DEC2-9503-F758-FEC5-D232BDE0CFC6}"/>
              </a:ext>
            </a:extLst>
          </p:cNvPr>
          <p:cNvSpPr txBox="1"/>
          <p:nvPr/>
        </p:nvSpPr>
        <p:spPr>
          <a:xfrm>
            <a:off x="838200" y="1005840"/>
            <a:ext cx="4023360" cy="523220"/>
          </a:xfrm>
          <a:prstGeom prst="rect">
            <a:avLst/>
          </a:prstGeom>
          <a:noFill/>
        </p:spPr>
        <p:txBody>
          <a:bodyPr wrap="square" rtlCol="0">
            <a:spAutoFit/>
          </a:bodyPr>
          <a:lstStyle/>
          <a:p>
            <a:br>
              <a:rPr lang="en-GB" dirty="0"/>
            </a:br>
            <a:endParaRPr lang="LID4096" dirty="0"/>
          </a:p>
        </p:txBody>
      </p:sp>
      <p:sp>
        <p:nvSpPr>
          <p:cNvPr id="7" name="TextBox 6">
            <a:extLst>
              <a:ext uri="{FF2B5EF4-FFF2-40B4-BE49-F238E27FC236}">
                <a16:creationId xmlns:a16="http://schemas.microsoft.com/office/drawing/2014/main" id="{77AB1116-971F-AB9B-CCC2-3D9E669BF613}"/>
              </a:ext>
            </a:extLst>
          </p:cNvPr>
          <p:cNvSpPr txBox="1"/>
          <p:nvPr/>
        </p:nvSpPr>
        <p:spPr>
          <a:xfrm>
            <a:off x="838200" y="1529060"/>
            <a:ext cx="6230866" cy="523220"/>
          </a:xfrm>
          <a:prstGeom prst="rect">
            <a:avLst/>
          </a:prstGeom>
          <a:noFill/>
        </p:spPr>
        <p:txBody>
          <a:bodyPr wrap="square">
            <a:spAutoFit/>
          </a:bodyPr>
          <a:lstStyle/>
          <a:p>
            <a:r>
              <a:rPr lang="en-GB" sz="1400" dirty="0">
                <a:solidFill>
                  <a:srgbClr val="0000FF"/>
                </a:solidFill>
                <a:latin typeface="Cascadia Mono" panose="020B0609020000020004" pitchFamily="49" charset="0"/>
              </a:rPr>
              <a:t>int</a:t>
            </a:r>
            <a:r>
              <a:rPr lang="en-GB" sz="1400" dirty="0">
                <a:solidFill>
                  <a:srgbClr val="000000"/>
                </a:solidFill>
                <a:latin typeface="Cascadia Mono" panose="020B0609020000020004" pitchFamily="49" charset="0"/>
              </a:rPr>
              <a:t> age;</a:t>
            </a:r>
          </a:p>
          <a:p>
            <a:r>
              <a:rPr lang="en-GB" sz="1400" dirty="0">
                <a:solidFill>
                  <a:srgbClr val="0000FF"/>
                </a:solidFill>
                <a:latin typeface="Cascadia Mono" panose="020B0609020000020004" pitchFamily="49" charset="0"/>
              </a:rPr>
              <a:t>string</a:t>
            </a:r>
            <a:r>
              <a:rPr lang="en-GB" sz="1400" dirty="0">
                <a:solidFill>
                  <a:srgbClr val="000000"/>
                </a:solidFill>
                <a:latin typeface="Cascadia Mono" panose="020B0609020000020004" pitchFamily="49" charset="0"/>
              </a:rPr>
              <a:t> name;</a:t>
            </a:r>
            <a:endParaRPr lang="LID4096" dirty="0"/>
          </a:p>
        </p:txBody>
      </p:sp>
    </p:spTree>
    <p:extLst>
      <p:ext uri="{BB962C8B-B14F-4D97-AF65-F5344CB8AC3E}">
        <p14:creationId xmlns:p14="http://schemas.microsoft.com/office/powerpoint/2010/main" val="1514948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3f51f00f60_0_0"/>
          <p:cNvSpPr txBox="1">
            <a:spLocks noGrp="1"/>
          </p:cNvSpPr>
          <p:nvPr>
            <p:ph type="title"/>
          </p:nvPr>
        </p:nvSpPr>
        <p:spPr>
          <a:xfrm>
            <a:off x="838200" y="265675"/>
            <a:ext cx="10515600" cy="598850"/>
          </a:xfrm>
          <a:prstGeom prst="rect">
            <a:avLst/>
          </a:prstGeom>
          <a:noFill/>
          <a:ln>
            <a:noFill/>
          </a:ln>
        </p:spPr>
        <p:txBody>
          <a:bodyPr spcFirstLastPara="1" wrap="square" lIns="91425" tIns="45700" rIns="91425" bIns="45700" anchor="ctr" anchorCtr="0">
            <a:normAutofit/>
          </a:bodyPr>
          <a:lstStyle/>
          <a:p>
            <a:pPr rtl="0">
              <a:spcBef>
                <a:spcPts val="0"/>
              </a:spcBef>
              <a:spcAft>
                <a:spcPts val="0"/>
              </a:spcAft>
            </a:pPr>
            <a:r>
              <a:rPr lang="en-US" sz="3600" b="1" dirty="0">
                <a:latin typeface="Arial Rounded"/>
                <a:ea typeface="Arial Rounded"/>
                <a:cs typeface="Arial Rounded"/>
                <a:sym typeface="Arial Rounded"/>
              </a:rPr>
              <a:t>What is the value of these variables</a:t>
            </a:r>
            <a:endParaRPr lang="en-GB" sz="3600" dirty="0">
              <a:solidFill>
                <a:srgbClr val="000000"/>
              </a:solidFill>
              <a:latin typeface="Arial"/>
              <a:cs typeface="Arial"/>
              <a:sym typeface="Arial"/>
            </a:endParaRPr>
          </a:p>
        </p:txBody>
      </p:sp>
      <p:pic>
        <p:nvPicPr>
          <p:cNvPr id="92" name="Google Shape;92;g13f51f00f60_0_0" descr="Logo, company name&#10;&#10;Description automatically generated"/>
          <p:cNvPicPr preferRelativeResize="0"/>
          <p:nvPr/>
        </p:nvPicPr>
        <p:blipFill rotWithShape="1">
          <a:blip r:embed="rId3">
            <a:alphaModFix/>
          </a:blip>
          <a:srcRect/>
          <a:stretch/>
        </p:blipFill>
        <p:spPr>
          <a:xfrm>
            <a:off x="10090150" y="5821759"/>
            <a:ext cx="1907118" cy="834230"/>
          </a:xfrm>
          <a:prstGeom prst="rect">
            <a:avLst/>
          </a:prstGeom>
          <a:noFill/>
          <a:ln>
            <a:noFill/>
          </a:ln>
        </p:spPr>
      </p:pic>
      <p:pic>
        <p:nvPicPr>
          <p:cNvPr id="94" name="Google Shape;94;g13f51f00f60_0_0" descr="A picture containing shape&#10;&#10;Description automatically generated"/>
          <p:cNvPicPr preferRelativeResize="0"/>
          <p:nvPr/>
        </p:nvPicPr>
        <p:blipFill rotWithShape="1">
          <a:blip r:embed="rId4">
            <a:alphaModFix/>
          </a:blip>
          <a:srcRect/>
          <a:stretch/>
        </p:blipFill>
        <p:spPr>
          <a:xfrm>
            <a:off x="-263716" y="5410959"/>
            <a:ext cx="11347444" cy="1447017"/>
          </a:xfrm>
          <a:prstGeom prst="rect">
            <a:avLst/>
          </a:prstGeom>
          <a:noFill/>
          <a:ln>
            <a:noFill/>
          </a:ln>
        </p:spPr>
      </p:pic>
      <p:sp>
        <p:nvSpPr>
          <p:cNvPr id="2" name="TextBox 1">
            <a:extLst>
              <a:ext uri="{FF2B5EF4-FFF2-40B4-BE49-F238E27FC236}">
                <a16:creationId xmlns:a16="http://schemas.microsoft.com/office/drawing/2014/main" id="{3667DEC2-9503-F758-FEC5-D232BDE0CFC6}"/>
              </a:ext>
            </a:extLst>
          </p:cNvPr>
          <p:cNvSpPr txBox="1"/>
          <p:nvPr/>
        </p:nvSpPr>
        <p:spPr>
          <a:xfrm>
            <a:off x="838200" y="1005840"/>
            <a:ext cx="4023360" cy="523220"/>
          </a:xfrm>
          <a:prstGeom prst="rect">
            <a:avLst/>
          </a:prstGeom>
          <a:noFill/>
        </p:spPr>
        <p:txBody>
          <a:bodyPr wrap="square" rtlCol="0">
            <a:spAutoFit/>
          </a:bodyPr>
          <a:lstStyle/>
          <a:p>
            <a:br>
              <a:rPr lang="en-GB" dirty="0"/>
            </a:br>
            <a:endParaRPr lang="LID4096" dirty="0"/>
          </a:p>
        </p:txBody>
      </p:sp>
      <p:sp>
        <p:nvSpPr>
          <p:cNvPr id="7" name="TextBox 6">
            <a:extLst>
              <a:ext uri="{FF2B5EF4-FFF2-40B4-BE49-F238E27FC236}">
                <a16:creationId xmlns:a16="http://schemas.microsoft.com/office/drawing/2014/main" id="{77AB1116-971F-AB9B-CCC2-3D9E669BF613}"/>
              </a:ext>
            </a:extLst>
          </p:cNvPr>
          <p:cNvSpPr txBox="1"/>
          <p:nvPr/>
        </p:nvSpPr>
        <p:spPr>
          <a:xfrm>
            <a:off x="838200" y="1529060"/>
            <a:ext cx="6230866" cy="523220"/>
          </a:xfrm>
          <a:prstGeom prst="rect">
            <a:avLst/>
          </a:prstGeom>
          <a:noFill/>
        </p:spPr>
        <p:txBody>
          <a:bodyPr wrap="square">
            <a:spAutoFit/>
          </a:bodyPr>
          <a:lstStyle/>
          <a:p>
            <a:r>
              <a:rPr lang="en-GB" sz="1400" dirty="0">
                <a:solidFill>
                  <a:srgbClr val="0000FF"/>
                </a:solidFill>
                <a:latin typeface="Cascadia Mono" panose="020B0609020000020004" pitchFamily="49" charset="0"/>
              </a:rPr>
              <a:t>age is 0</a:t>
            </a:r>
            <a:endParaRPr lang="en-GB" sz="1400" dirty="0">
              <a:solidFill>
                <a:srgbClr val="000000"/>
              </a:solidFill>
              <a:latin typeface="Cascadia Mono" panose="020B0609020000020004" pitchFamily="49" charset="0"/>
            </a:endParaRPr>
          </a:p>
          <a:p>
            <a:r>
              <a:rPr lang="en-GB" sz="1400" dirty="0">
                <a:solidFill>
                  <a:srgbClr val="000000"/>
                </a:solidFill>
                <a:latin typeface="Cascadia Mono" panose="020B0609020000020004" pitchFamily="49" charset="0"/>
              </a:rPr>
              <a:t>name is null </a:t>
            </a:r>
            <a:r>
              <a:rPr lang="en-GB" sz="1400" dirty="0">
                <a:solidFill>
                  <a:srgbClr val="000000"/>
                </a:solidFill>
                <a:latin typeface="Cascadia Mono" panose="020B0609020000020004" pitchFamily="49" charset="0"/>
                <a:sym typeface="Wingdings" panose="05000000000000000000" pitchFamily="2" charset="2"/>
              </a:rPr>
              <a:t> NULL means you are pointing at nothing</a:t>
            </a:r>
            <a:endParaRPr lang="LID4096" dirty="0"/>
          </a:p>
        </p:txBody>
      </p:sp>
    </p:spTree>
    <p:extLst>
      <p:ext uri="{BB962C8B-B14F-4D97-AF65-F5344CB8AC3E}">
        <p14:creationId xmlns:p14="http://schemas.microsoft.com/office/powerpoint/2010/main" val="165717801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3154</TotalTime>
  <Words>344</Words>
  <Application>Microsoft Office PowerPoint</Application>
  <PresentationFormat>Widescreen</PresentationFormat>
  <Paragraphs>53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Rounded</vt:lpstr>
      <vt:lpstr>Calibri</vt:lpstr>
      <vt:lpstr>Cascadia Mono</vt:lpstr>
      <vt:lpstr>office theme</vt:lpstr>
      <vt:lpstr>Value Types and Reference Types</vt:lpstr>
      <vt:lpstr>Value Types and Reference Types</vt:lpstr>
      <vt:lpstr>What’s the difference</vt:lpstr>
      <vt:lpstr>What’s the difference</vt:lpstr>
      <vt:lpstr>What’s the difference</vt:lpstr>
      <vt:lpstr>Value Types and Reference Types</vt:lpstr>
      <vt:lpstr>What is the value of these variables</vt:lpstr>
      <vt:lpstr>What is the value of these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Niels Dehaes</cp:lastModifiedBy>
  <cp:revision>17</cp:revision>
  <dcterms:created xsi:type="dcterms:W3CDTF">2022-09-11T09:48:35Z</dcterms:created>
  <dcterms:modified xsi:type="dcterms:W3CDTF">2023-11-20T13:16:43Z</dcterms:modified>
</cp:coreProperties>
</file>