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09A76C-1B7F-4A04-86F5-B613EFAC2371}">
  <a:tblStyle styleId="{DB09A76C-1B7F-4A04-86F5-B613EFAC23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b72788f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b72788f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9508a77f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9508a77f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9508a77f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9508a77f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9508a77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9508a77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9508a78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9508a78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9508a78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9508a78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9508a78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9508a78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b120913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b120913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af3c4c8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af3c4c8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72788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72788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b72788f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b72788f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9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30200" lvl="0" marL="457200" algn="ctr">
              <a:spcBef>
                <a:spcPts val="0"/>
              </a:spcBef>
              <a:spcAft>
                <a:spcPts val="0"/>
              </a:spcAft>
              <a:buSzPts val="16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SzPts val="16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30200" lvl="0" marL="457200">
              <a:spcBef>
                <a:spcPts val="0"/>
              </a:spcBef>
              <a:spcAft>
                <a:spcPts val="0"/>
              </a:spcAft>
              <a:buClr>
                <a:schemeClr val="dk1"/>
              </a:buClr>
              <a:buSzPts val="1600"/>
              <a:buChar char="●"/>
              <a:defRPr>
                <a:solidFill>
                  <a:schemeClr val="dk1"/>
                </a:solidFill>
              </a:defRPr>
            </a:lvl1pPr>
            <a:lvl2pPr indent="-304800" lvl="1" marL="914400">
              <a:spcBef>
                <a:spcPts val="0"/>
              </a:spcBef>
              <a:spcAft>
                <a:spcPts val="0"/>
              </a:spcAft>
              <a:buClr>
                <a:schemeClr val="dk1"/>
              </a:buClr>
              <a:buSzPts val="1200"/>
              <a:buChar char="○"/>
              <a:defRPr>
                <a:solidFill>
                  <a:schemeClr val="dk1"/>
                </a:solidFill>
              </a:defRPr>
            </a:lvl2pPr>
            <a:lvl3pPr indent="-304800" lvl="2" marL="1371600">
              <a:spcBef>
                <a:spcPts val="0"/>
              </a:spcBef>
              <a:spcAft>
                <a:spcPts val="0"/>
              </a:spcAft>
              <a:buClr>
                <a:schemeClr val="dk1"/>
              </a:buClr>
              <a:buSzPts val="1200"/>
              <a:buChar char="■"/>
              <a:defRPr>
                <a:solidFill>
                  <a:schemeClr val="dk1"/>
                </a:solidFill>
              </a:defRPr>
            </a:lvl3pPr>
            <a:lvl4pPr indent="-304800" lvl="3" marL="1828800">
              <a:spcBef>
                <a:spcPts val="0"/>
              </a:spcBef>
              <a:spcAft>
                <a:spcPts val="0"/>
              </a:spcAft>
              <a:buClr>
                <a:schemeClr val="dk1"/>
              </a:buClr>
              <a:buSzPts val="1200"/>
              <a:buChar char="●"/>
              <a:defRPr>
                <a:solidFill>
                  <a:schemeClr val="dk1"/>
                </a:solidFill>
              </a:defRPr>
            </a:lvl4pPr>
            <a:lvl5pPr indent="-304800" lvl="4" marL="2286000">
              <a:spcBef>
                <a:spcPts val="0"/>
              </a:spcBef>
              <a:spcAft>
                <a:spcPts val="0"/>
              </a:spcAft>
              <a:buClr>
                <a:schemeClr val="dk1"/>
              </a:buClr>
              <a:buSzPts val="1200"/>
              <a:buChar char="○"/>
              <a:defRPr>
                <a:solidFill>
                  <a:schemeClr val="dk1"/>
                </a:solidFill>
              </a:defRPr>
            </a:lvl5pPr>
            <a:lvl6pPr indent="-304800" lvl="5" marL="2743200">
              <a:spcBef>
                <a:spcPts val="0"/>
              </a:spcBef>
              <a:spcAft>
                <a:spcPts val="0"/>
              </a:spcAft>
              <a:buClr>
                <a:schemeClr val="dk1"/>
              </a:buClr>
              <a:buSzPts val="1200"/>
              <a:buChar char="■"/>
              <a:defRPr>
                <a:solidFill>
                  <a:schemeClr val="dk1"/>
                </a:solidFill>
              </a:defRPr>
            </a:lvl6pPr>
            <a:lvl7pPr indent="-304800" lvl="6" marL="3200400">
              <a:spcBef>
                <a:spcPts val="0"/>
              </a:spcBef>
              <a:spcAft>
                <a:spcPts val="0"/>
              </a:spcAft>
              <a:buClr>
                <a:schemeClr val="dk1"/>
              </a:buClr>
              <a:buSzPts val="1200"/>
              <a:buChar char="●"/>
              <a:defRPr>
                <a:solidFill>
                  <a:schemeClr val="dk1"/>
                </a:solidFill>
              </a:defRPr>
            </a:lvl7pPr>
            <a:lvl8pPr indent="-304800" lvl="7" marL="3657600">
              <a:spcBef>
                <a:spcPts val="0"/>
              </a:spcBef>
              <a:spcAft>
                <a:spcPts val="0"/>
              </a:spcAft>
              <a:buClr>
                <a:schemeClr val="dk1"/>
              </a:buClr>
              <a:buSzPts val="1200"/>
              <a:buChar char="○"/>
              <a:defRPr>
                <a:solidFill>
                  <a:schemeClr val="dk1"/>
                </a:solidFill>
              </a:defRPr>
            </a:lvl8pPr>
            <a:lvl9pPr indent="-304800" lvl="8" marL="4114800">
              <a:spcBef>
                <a:spcPts val="0"/>
              </a:spcBef>
              <a:spcAft>
                <a:spcPts val="0"/>
              </a:spcAft>
              <a:buClr>
                <a:schemeClr val="dk1"/>
              </a:buClr>
              <a:buSzPts val="12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6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30200" lvl="0" marL="457200">
              <a:lnSpc>
                <a:spcPct val="115000"/>
              </a:lnSpc>
              <a:spcBef>
                <a:spcPts val="0"/>
              </a:spcBef>
              <a:spcAft>
                <a:spcPts val="0"/>
              </a:spcAft>
              <a:buClr>
                <a:schemeClr val="lt2"/>
              </a:buClr>
              <a:buSzPts val="1600"/>
              <a:buChar char="●"/>
              <a:defRPr sz="1600">
                <a:solidFill>
                  <a:schemeClr val="lt2"/>
                </a:solidFill>
              </a:defRPr>
            </a:lvl1pPr>
            <a:lvl2pPr indent="-304800" lvl="1" marL="914400">
              <a:lnSpc>
                <a:spcPct val="115000"/>
              </a:lnSpc>
              <a:spcBef>
                <a:spcPts val="0"/>
              </a:spcBef>
              <a:spcAft>
                <a:spcPts val="0"/>
              </a:spcAft>
              <a:buClr>
                <a:schemeClr val="lt2"/>
              </a:buClr>
              <a:buSzPts val="1200"/>
              <a:buChar char="○"/>
              <a:defRPr sz="1200">
                <a:solidFill>
                  <a:schemeClr val="lt2"/>
                </a:solidFill>
              </a:defRPr>
            </a:lvl2pPr>
            <a:lvl3pPr indent="-304800" lvl="2" marL="1371600">
              <a:lnSpc>
                <a:spcPct val="115000"/>
              </a:lnSpc>
              <a:spcBef>
                <a:spcPts val="0"/>
              </a:spcBef>
              <a:spcAft>
                <a:spcPts val="0"/>
              </a:spcAft>
              <a:buClr>
                <a:schemeClr val="lt2"/>
              </a:buClr>
              <a:buSzPts val="1200"/>
              <a:buChar char="■"/>
              <a:defRPr sz="1200">
                <a:solidFill>
                  <a:schemeClr val="lt2"/>
                </a:solidFill>
              </a:defRPr>
            </a:lvl3pPr>
            <a:lvl4pPr indent="-304800" lvl="3" marL="1828800">
              <a:lnSpc>
                <a:spcPct val="115000"/>
              </a:lnSpc>
              <a:spcBef>
                <a:spcPts val="0"/>
              </a:spcBef>
              <a:spcAft>
                <a:spcPts val="0"/>
              </a:spcAft>
              <a:buClr>
                <a:schemeClr val="lt2"/>
              </a:buClr>
              <a:buSzPts val="1200"/>
              <a:buChar char="●"/>
              <a:defRPr sz="1200">
                <a:solidFill>
                  <a:schemeClr val="lt2"/>
                </a:solidFill>
              </a:defRPr>
            </a:lvl4pPr>
            <a:lvl5pPr indent="-304800" lvl="4" marL="2286000">
              <a:lnSpc>
                <a:spcPct val="115000"/>
              </a:lnSpc>
              <a:spcBef>
                <a:spcPts val="0"/>
              </a:spcBef>
              <a:spcAft>
                <a:spcPts val="0"/>
              </a:spcAft>
              <a:buClr>
                <a:schemeClr val="lt2"/>
              </a:buClr>
              <a:buSzPts val="1200"/>
              <a:buChar char="○"/>
              <a:defRPr sz="1200">
                <a:solidFill>
                  <a:schemeClr val="lt2"/>
                </a:solidFill>
              </a:defRPr>
            </a:lvl5pPr>
            <a:lvl6pPr indent="-304800" lvl="5" marL="2743200">
              <a:lnSpc>
                <a:spcPct val="115000"/>
              </a:lnSpc>
              <a:spcBef>
                <a:spcPts val="0"/>
              </a:spcBef>
              <a:spcAft>
                <a:spcPts val="0"/>
              </a:spcAft>
              <a:buClr>
                <a:schemeClr val="lt2"/>
              </a:buClr>
              <a:buSzPts val="1200"/>
              <a:buChar char="■"/>
              <a:defRPr sz="1200">
                <a:solidFill>
                  <a:schemeClr val="lt2"/>
                </a:solidFill>
              </a:defRPr>
            </a:lvl6pPr>
            <a:lvl7pPr indent="-304800" lvl="6" marL="3200400">
              <a:lnSpc>
                <a:spcPct val="115000"/>
              </a:lnSpc>
              <a:spcBef>
                <a:spcPts val="0"/>
              </a:spcBef>
              <a:spcAft>
                <a:spcPts val="0"/>
              </a:spcAft>
              <a:buClr>
                <a:schemeClr val="lt2"/>
              </a:buClr>
              <a:buSzPts val="1200"/>
              <a:buChar char="●"/>
              <a:defRPr sz="1200">
                <a:solidFill>
                  <a:schemeClr val="lt2"/>
                </a:solidFill>
              </a:defRPr>
            </a:lvl7pPr>
            <a:lvl8pPr indent="-304800" lvl="7" marL="3657600">
              <a:lnSpc>
                <a:spcPct val="115000"/>
              </a:lnSpc>
              <a:spcBef>
                <a:spcPts val="0"/>
              </a:spcBef>
              <a:spcAft>
                <a:spcPts val="0"/>
              </a:spcAft>
              <a:buClr>
                <a:schemeClr val="lt2"/>
              </a:buClr>
              <a:buSzPts val="1200"/>
              <a:buChar char="○"/>
              <a:defRPr sz="1200">
                <a:solidFill>
                  <a:schemeClr val="lt2"/>
                </a:solidFill>
              </a:defRPr>
            </a:lvl8pPr>
            <a:lvl9pPr indent="-304800" lvl="8" marL="4114800">
              <a:lnSpc>
                <a:spcPct val="115000"/>
              </a:lnSpc>
              <a:spcBef>
                <a:spcPts val="0"/>
              </a:spcBef>
              <a:spcAft>
                <a:spcPts val="0"/>
              </a:spcAft>
              <a:buClr>
                <a:schemeClr val="lt2"/>
              </a:buClr>
              <a:buSzPts val="1200"/>
              <a:buChar char="■"/>
              <a:defRPr sz="1200">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Clue - SE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t>Umar, Adam, Sarah, Sam, Will, Ethan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evaluation: 8</a:t>
            </a:r>
            <a:endParaRPr/>
          </a:p>
        </p:txBody>
      </p:sp>
      <p:graphicFrame>
        <p:nvGraphicFramePr>
          <p:cNvPr id="109" name="Google Shape;109;p22"/>
          <p:cNvGraphicFramePr/>
          <p:nvPr/>
        </p:nvGraphicFramePr>
        <p:xfrm>
          <a:off x="952500" y="1017725"/>
          <a:ext cx="3000000" cy="3000000"/>
        </p:xfrm>
        <a:graphic>
          <a:graphicData uri="http://schemas.openxmlformats.org/drawingml/2006/table">
            <a:tbl>
              <a:tblPr>
                <a:noFill/>
                <a:tableStyleId>{DB09A76C-1B7F-4A04-86F5-B613EFAC2371}</a:tableStyleId>
              </a:tblPr>
              <a:tblGrid>
                <a:gridCol w="3619500"/>
                <a:gridCol w="3619500"/>
              </a:tblGrid>
              <a:tr h="1699025">
                <a:tc>
                  <a:txBody>
                    <a:bodyPr/>
                    <a:lstStyle/>
                    <a:p>
                      <a:pPr indent="0" lvl="0" marL="0" rtl="0" algn="l">
                        <a:spcBef>
                          <a:spcPts val="0"/>
                        </a:spcBef>
                        <a:spcAft>
                          <a:spcPts val="0"/>
                        </a:spcAft>
                        <a:buNone/>
                      </a:pPr>
                      <a:r>
                        <a:rPr lang="en-GB">
                          <a:solidFill>
                            <a:srgbClr val="F3F3F3"/>
                          </a:solidFill>
                        </a:rPr>
                        <a:t>Identification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Sudden new requirements</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Analysis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If there is a new requirement, this will have to be worked in our plans that will have already been made at this point.</a:t>
                      </a:r>
                      <a:endParaRPr>
                        <a:solidFill>
                          <a:srgbClr val="F3F3F3"/>
                        </a:solidFill>
                      </a:endParaRPr>
                    </a:p>
                    <a:p>
                      <a:pPr indent="0" lvl="0" marL="0" rtl="0" algn="l">
                        <a:spcBef>
                          <a:spcPts val="0"/>
                        </a:spcBef>
                        <a:spcAft>
                          <a:spcPts val="0"/>
                        </a:spcAft>
                        <a:buNone/>
                      </a:pPr>
                      <a:r>
                        <a:t/>
                      </a:r>
                      <a:endParaRPr>
                        <a:solidFill>
                          <a:srgbClr val="F3F3F3"/>
                        </a:solidFill>
                      </a:endParaRPr>
                    </a:p>
                  </a:txBody>
                  <a:tcPr marT="91425" marB="91425" marR="91425" marL="91425"/>
                </a:tc>
              </a:tr>
              <a:tr h="1699025">
                <a:tc>
                  <a:txBody>
                    <a:bodyPr/>
                    <a:lstStyle/>
                    <a:p>
                      <a:pPr indent="0" lvl="0" marL="0" rtl="0" algn="l">
                        <a:spcBef>
                          <a:spcPts val="0"/>
                        </a:spcBef>
                        <a:spcAft>
                          <a:spcPts val="0"/>
                        </a:spcAft>
                        <a:buNone/>
                      </a:pPr>
                      <a:r>
                        <a:rPr lang="en-GB">
                          <a:solidFill>
                            <a:srgbClr val="F3F3F3"/>
                          </a:solidFill>
                        </a:rPr>
                        <a:t>Mitigation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Ensure that our time and resource management is flexible to an extent to allow us </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Monitoring</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Check ins with the customer on a regular basis to ensure their requirements are consistent or keep track of when they change.</a:t>
                      </a:r>
                      <a:endParaRPr>
                        <a:solidFill>
                          <a:srgbClr val="F3F3F3"/>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Roles (if any)</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planning: </a:t>
            </a:r>
            <a:endParaRPr/>
          </a:p>
          <a:p>
            <a:pPr indent="0" lvl="0" marL="0" rtl="0" algn="l">
              <a:spcBef>
                <a:spcPts val="1200"/>
              </a:spcBef>
              <a:spcAft>
                <a:spcPts val="0"/>
              </a:spcAft>
              <a:buNone/>
            </a:pPr>
            <a:r>
              <a:rPr lang="en-GB"/>
              <a:t>Documentation: Sam &amp; Adam</a:t>
            </a:r>
            <a:endParaRPr/>
          </a:p>
          <a:p>
            <a:pPr indent="0" lvl="0" marL="0" rtl="0" algn="l">
              <a:spcBef>
                <a:spcPts val="1200"/>
              </a:spcBef>
              <a:spcAft>
                <a:spcPts val="0"/>
              </a:spcAft>
              <a:buNone/>
            </a:pPr>
            <a:r>
              <a:rPr lang="en-GB"/>
              <a:t>Programmers: Sarah, Ethan, Umar, Will</a:t>
            </a:r>
            <a:endParaRPr/>
          </a:p>
          <a:p>
            <a:pPr indent="0" lvl="0" marL="0" rtl="0" algn="l">
              <a:spcBef>
                <a:spcPts val="1200"/>
              </a:spcBef>
              <a:spcAft>
                <a:spcPts val="0"/>
              </a:spcAft>
              <a:buNone/>
            </a:pPr>
            <a:r>
              <a:rPr lang="en-GB"/>
              <a:t>Design/GUI: Umar</a:t>
            </a:r>
            <a:endParaRPr/>
          </a:p>
          <a:p>
            <a:pPr indent="0" lvl="0" marL="0" rtl="0" algn="l">
              <a:spcBef>
                <a:spcPts val="1200"/>
              </a:spcBef>
              <a:spcAft>
                <a:spcPts val="0"/>
              </a:spcAft>
              <a:buNone/>
            </a:pPr>
            <a:r>
              <a:rPr lang="en-GB"/>
              <a:t>Client interaction: Sam/Adam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Essential vs non essential aspects</a:t>
            </a:r>
            <a:endParaRPr/>
          </a:p>
        </p:txBody>
      </p:sp>
      <p:graphicFrame>
        <p:nvGraphicFramePr>
          <p:cNvPr id="121" name="Google Shape;121;p24"/>
          <p:cNvGraphicFramePr/>
          <p:nvPr/>
        </p:nvGraphicFramePr>
        <p:xfrm>
          <a:off x="952500" y="1152475"/>
          <a:ext cx="3000000" cy="3000000"/>
        </p:xfrm>
        <a:graphic>
          <a:graphicData uri="http://schemas.openxmlformats.org/drawingml/2006/table">
            <a:tbl>
              <a:tblPr>
                <a:noFill/>
                <a:tableStyleId>{DB09A76C-1B7F-4A04-86F5-B613EFAC2371}</a:tableStyleId>
              </a:tblPr>
              <a:tblGrid>
                <a:gridCol w="3619500"/>
                <a:gridCol w="3619500"/>
              </a:tblGrid>
              <a:tr h="381000">
                <a:tc>
                  <a:txBody>
                    <a:bodyPr/>
                    <a:lstStyle/>
                    <a:p>
                      <a:pPr indent="0" lvl="0" marL="0" rtl="0" algn="l">
                        <a:spcBef>
                          <a:spcPts val="0"/>
                        </a:spcBef>
                        <a:spcAft>
                          <a:spcPts val="0"/>
                        </a:spcAft>
                        <a:buNone/>
                      </a:pPr>
                      <a:r>
                        <a:rPr b="1" lang="en-GB">
                          <a:solidFill>
                            <a:srgbClr val="F3F3F3"/>
                          </a:solidFill>
                        </a:rPr>
                        <a:t>Essential</a:t>
                      </a:r>
                      <a:endParaRPr b="1">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rgbClr val="F3F3F3"/>
                          </a:solidFill>
                        </a:rPr>
                        <a:t>non</a:t>
                      </a:r>
                      <a:endParaRPr b="1">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3F3F3"/>
                          </a:solidFill>
                        </a:rPr>
                        <a:t>Board</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3F3F3"/>
                          </a:solidFill>
                        </a:rPr>
                        <a:t>AI</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3F3F3"/>
                          </a:solidFill>
                        </a:rPr>
                        <a:t>Movable character / Player</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3F3F3"/>
                          </a:solidFill>
                        </a:rPr>
                        <a:t>Fancy graphics</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3F3F3"/>
                          </a:solidFill>
                        </a:rPr>
                        <a:t>Dice</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3F3F3"/>
                          </a:solidFill>
                        </a:rPr>
                        <a:t>Player animations</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3F3F3"/>
                          </a:solidFill>
                        </a:rPr>
                        <a:t>Weapon cards</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94050" y="501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management</a:t>
            </a:r>
            <a:endParaRPr/>
          </a:p>
        </p:txBody>
      </p:sp>
      <p:graphicFrame>
        <p:nvGraphicFramePr>
          <p:cNvPr id="61" name="Google Shape;61;p14"/>
          <p:cNvGraphicFramePr/>
          <p:nvPr/>
        </p:nvGraphicFramePr>
        <p:xfrm>
          <a:off x="424650" y="578970"/>
          <a:ext cx="3000000" cy="3000000"/>
        </p:xfrm>
        <a:graphic>
          <a:graphicData uri="http://schemas.openxmlformats.org/drawingml/2006/table">
            <a:tbl>
              <a:tblPr>
                <a:noFill/>
                <a:tableStyleId>{DB09A76C-1B7F-4A04-86F5-B613EFAC2371}</a:tableStyleId>
              </a:tblPr>
              <a:tblGrid>
                <a:gridCol w="752500"/>
                <a:gridCol w="2947775"/>
                <a:gridCol w="4559125"/>
              </a:tblGrid>
              <a:tr h="300975">
                <a:tc>
                  <a:txBody>
                    <a:bodyPr/>
                    <a:lstStyle/>
                    <a:p>
                      <a:pPr indent="0" lvl="0" marL="0" rtl="0" algn="l">
                        <a:spcBef>
                          <a:spcPts val="0"/>
                        </a:spcBef>
                        <a:spcAft>
                          <a:spcPts val="0"/>
                        </a:spcAft>
                        <a:buNone/>
                      </a:pPr>
                      <a:r>
                        <a:rPr b="1" lang="en-GB" sz="1000">
                          <a:solidFill>
                            <a:srgbClr val="F3F3F3"/>
                          </a:solidFill>
                        </a:rPr>
                        <a:t>No.</a:t>
                      </a:r>
                      <a:endParaRPr b="1"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GB" sz="1000">
                          <a:solidFill>
                            <a:srgbClr val="F3F3F3"/>
                          </a:solidFill>
                        </a:rPr>
                        <a:t>Potential Risk</a:t>
                      </a:r>
                      <a:endParaRPr b="1"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GB" sz="1000">
                          <a:solidFill>
                            <a:srgbClr val="F3F3F3"/>
                          </a:solidFill>
                        </a:rPr>
                        <a:t>Possible Adverse </a:t>
                      </a:r>
                      <a:r>
                        <a:rPr b="1" lang="en-GB" sz="1000">
                          <a:solidFill>
                            <a:srgbClr val="F3F3F3"/>
                          </a:solidFill>
                        </a:rPr>
                        <a:t>Effects</a:t>
                      </a:r>
                      <a:endParaRPr b="1"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93525">
                <a:tc>
                  <a:txBody>
                    <a:bodyPr/>
                    <a:lstStyle/>
                    <a:p>
                      <a:pPr indent="0" lvl="0" marL="0" rtl="0" algn="l">
                        <a:spcBef>
                          <a:spcPts val="0"/>
                        </a:spcBef>
                        <a:spcAft>
                          <a:spcPts val="0"/>
                        </a:spcAft>
                        <a:buNone/>
                      </a:pPr>
                      <a:r>
                        <a:rPr lang="en-GB" sz="1000">
                          <a:solidFill>
                            <a:srgbClr val="F3F3F3"/>
                          </a:solidFill>
                        </a:rPr>
                        <a:t>1</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Team member dropping out / becoming unavailable</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Delayed product, Added stress on team members, </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20775">
                <a:tc>
                  <a:txBody>
                    <a:bodyPr/>
                    <a:lstStyle/>
                    <a:p>
                      <a:pPr indent="0" lvl="0" marL="0" rtl="0" algn="l">
                        <a:spcBef>
                          <a:spcPts val="0"/>
                        </a:spcBef>
                        <a:spcAft>
                          <a:spcPts val="0"/>
                        </a:spcAft>
                        <a:buNone/>
                      </a:pPr>
                      <a:r>
                        <a:rPr lang="en-GB" sz="1000">
                          <a:solidFill>
                            <a:srgbClr val="F3F3F3"/>
                          </a:solidFill>
                        </a:rPr>
                        <a:t>2</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Change of team roles</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Confusion with peers work, adjustment time.</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20775">
                <a:tc>
                  <a:txBody>
                    <a:bodyPr/>
                    <a:lstStyle/>
                    <a:p>
                      <a:pPr indent="0" lvl="0" marL="0" rtl="0" algn="l">
                        <a:spcBef>
                          <a:spcPts val="0"/>
                        </a:spcBef>
                        <a:spcAft>
                          <a:spcPts val="0"/>
                        </a:spcAft>
                        <a:buNone/>
                      </a:pPr>
                      <a:r>
                        <a:rPr lang="en-GB" sz="1000">
                          <a:solidFill>
                            <a:srgbClr val="F3F3F3"/>
                          </a:solidFill>
                        </a:rPr>
                        <a:t>3</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Inaccurate Gantt/PERT chart </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Cause a heavier workload when approaching the deadline</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20775">
                <a:tc>
                  <a:txBody>
                    <a:bodyPr/>
                    <a:lstStyle/>
                    <a:p>
                      <a:pPr indent="0" lvl="0" marL="0" rtl="0" algn="l">
                        <a:spcBef>
                          <a:spcPts val="0"/>
                        </a:spcBef>
                        <a:spcAft>
                          <a:spcPts val="0"/>
                        </a:spcAft>
                        <a:buNone/>
                      </a:pPr>
                      <a:r>
                        <a:rPr lang="en-GB" sz="1000">
                          <a:solidFill>
                            <a:srgbClr val="F3F3F3"/>
                          </a:solidFill>
                        </a:rPr>
                        <a:t>4</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Team discourse</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Delay in work, breakdown in communication &amp; organisation</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20775">
                <a:tc>
                  <a:txBody>
                    <a:bodyPr/>
                    <a:lstStyle/>
                    <a:p>
                      <a:pPr indent="0" lvl="0" marL="0" rtl="0" algn="l">
                        <a:spcBef>
                          <a:spcPts val="0"/>
                        </a:spcBef>
                        <a:spcAft>
                          <a:spcPts val="0"/>
                        </a:spcAft>
                        <a:buNone/>
                      </a:pPr>
                      <a:r>
                        <a:rPr lang="en-GB" sz="1000">
                          <a:solidFill>
                            <a:srgbClr val="F3F3F3"/>
                          </a:solidFill>
                        </a:rPr>
                        <a:t>5</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Delayed product</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Unhappy client</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9425">
                <a:tc>
                  <a:txBody>
                    <a:bodyPr/>
                    <a:lstStyle/>
                    <a:p>
                      <a:pPr indent="0" lvl="0" marL="0" rtl="0" algn="l">
                        <a:spcBef>
                          <a:spcPts val="0"/>
                        </a:spcBef>
                        <a:spcAft>
                          <a:spcPts val="0"/>
                        </a:spcAft>
                        <a:buNone/>
                      </a:pPr>
                      <a:r>
                        <a:rPr lang="en-GB" sz="1000">
                          <a:solidFill>
                            <a:srgbClr val="F3F3F3"/>
                          </a:solidFill>
                        </a:rPr>
                        <a:t>6</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Member doesn't know how to complete task</a:t>
                      </a:r>
                      <a:endParaRPr sz="9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Project could be left incomplete or potential loss of time</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46575">
                <a:tc>
                  <a:txBody>
                    <a:bodyPr/>
                    <a:lstStyle/>
                    <a:p>
                      <a:pPr indent="0" lvl="0" marL="0" rtl="0" algn="l">
                        <a:spcBef>
                          <a:spcPts val="0"/>
                        </a:spcBef>
                        <a:spcAft>
                          <a:spcPts val="0"/>
                        </a:spcAft>
                        <a:buNone/>
                      </a:pPr>
                      <a:r>
                        <a:rPr lang="en-GB" sz="1000">
                          <a:solidFill>
                            <a:srgbClr val="F3F3F3"/>
                          </a:solidFill>
                        </a:rPr>
                        <a:t>7</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Final product does not meet spec</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Failed product, unfinished product</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93525">
                <a:tc>
                  <a:txBody>
                    <a:bodyPr/>
                    <a:lstStyle/>
                    <a:p>
                      <a:pPr indent="0" lvl="0" marL="0" rtl="0" algn="l">
                        <a:spcBef>
                          <a:spcPts val="0"/>
                        </a:spcBef>
                        <a:spcAft>
                          <a:spcPts val="0"/>
                        </a:spcAft>
                        <a:buNone/>
                      </a:pPr>
                      <a:r>
                        <a:rPr lang="en-GB" sz="1000">
                          <a:solidFill>
                            <a:srgbClr val="F3F3F3"/>
                          </a:solidFill>
                        </a:rPr>
                        <a:t>8</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Code running on one machine but not another (?)</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May not work for the client, no actual product for them</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39750">
                <a:tc>
                  <a:txBody>
                    <a:bodyPr/>
                    <a:lstStyle/>
                    <a:p>
                      <a:pPr indent="0" lvl="0" marL="0" rtl="0" algn="l">
                        <a:spcBef>
                          <a:spcPts val="0"/>
                        </a:spcBef>
                        <a:spcAft>
                          <a:spcPts val="0"/>
                        </a:spcAft>
                        <a:buNone/>
                      </a:pPr>
                      <a:r>
                        <a:rPr lang="en-GB" sz="1000">
                          <a:solidFill>
                            <a:srgbClr val="F3F3F3"/>
                          </a:solidFill>
                        </a:rPr>
                        <a:t>9</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Aspects of the code not being tested and buggy (?)</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Untested code could break the program and make it not functional for the client</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39750">
                <a:tc>
                  <a:txBody>
                    <a:bodyPr/>
                    <a:lstStyle/>
                    <a:p>
                      <a:pPr indent="0" lvl="0" marL="0" rtl="0" algn="l">
                        <a:spcBef>
                          <a:spcPts val="0"/>
                        </a:spcBef>
                        <a:spcAft>
                          <a:spcPts val="0"/>
                        </a:spcAft>
                        <a:buNone/>
                      </a:pPr>
                      <a:r>
                        <a:rPr lang="en-GB" sz="1000">
                          <a:solidFill>
                            <a:srgbClr val="F3F3F3"/>
                          </a:solidFill>
                        </a:rPr>
                        <a:t>10</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Changes in spec</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F3F3F3"/>
                          </a:solidFill>
                        </a:rPr>
                        <a:t>The architecture of the game may be inflexible to the required changes</a:t>
                      </a:r>
                      <a:endParaRPr sz="1000">
                        <a:solidFill>
                          <a:srgbClr val="F3F3F3"/>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evaluation: 1</a:t>
            </a:r>
            <a:endParaRPr/>
          </a:p>
        </p:txBody>
      </p:sp>
      <p:graphicFrame>
        <p:nvGraphicFramePr>
          <p:cNvPr id="67" name="Google Shape;67;p15"/>
          <p:cNvGraphicFramePr/>
          <p:nvPr/>
        </p:nvGraphicFramePr>
        <p:xfrm>
          <a:off x="898925" y="1258500"/>
          <a:ext cx="3000000" cy="3000000"/>
        </p:xfrm>
        <a:graphic>
          <a:graphicData uri="http://schemas.openxmlformats.org/drawingml/2006/table">
            <a:tbl>
              <a:tblPr>
                <a:noFill/>
                <a:tableStyleId>{DB09A76C-1B7F-4A04-86F5-B613EFAC2371}</a:tableStyleId>
              </a:tblPr>
              <a:tblGrid>
                <a:gridCol w="3619500"/>
                <a:gridCol w="3619500"/>
              </a:tblGrid>
              <a:tr h="1699025">
                <a:tc>
                  <a:txBody>
                    <a:bodyPr/>
                    <a:lstStyle/>
                    <a:p>
                      <a:pPr indent="0" lvl="0" marL="0" rtl="0" algn="l">
                        <a:spcBef>
                          <a:spcPts val="0"/>
                        </a:spcBef>
                        <a:spcAft>
                          <a:spcPts val="0"/>
                        </a:spcAft>
                        <a:buNone/>
                      </a:pPr>
                      <a:r>
                        <a:rPr lang="en-GB">
                          <a:solidFill>
                            <a:srgbClr val="F3F3F3"/>
                          </a:solidFill>
                        </a:rPr>
                        <a:t>Identification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Unexpected loss of a team member </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Analysis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Would cause reassignment of work and increase workload for each remaining member, causing undue stress, delay in schedule and possible </a:t>
                      </a:r>
                      <a:r>
                        <a:rPr lang="en-GB">
                          <a:solidFill>
                            <a:srgbClr val="F3F3F3"/>
                          </a:solidFill>
                        </a:rPr>
                        <a:t>reduction</a:t>
                      </a:r>
                      <a:r>
                        <a:rPr lang="en-GB">
                          <a:solidFill>
                            <a:srgbClr val="F3F3F3"/>
                          </a:solidFill>
                        </a:rPr>
                        <a:t> in quality of the final project or even delay in hand-in</a:t>
                      </a:r>
                      <a:endParaRPr>
                        <a:solidFill>
                          <a:srgbClr val="F3F3F3"/>
                        </a:solidFill>
                      </a:endParaRPr>
                    </a:p>
                  </a:txBody>
                  <a:tcPr marT="91425" marB="91425" marR="91425" marL="91425"/>
                </a:tc>
              </a:tr>
              <a:tr h="1699025">
                <a:tc>
                  <a:txBody>
                    <a:bodyPr/>
                    <a:lstStyle/>
                    <a:p>
                      <a:pPr indent="0" lvl="0" marL="0" rtl="0" algn="l">
                        <a:spcBef>
                          <a:spcPts val="0"/>
                        </a:spcBef>
                        <a:spcAft>
                          <a:spcPts val="0"/>
                        </a:spcAft>
                        <a:buNone/>
                      </a:pPr>
                      <a:r>
                        <a:rPr lang="en-GB">
                          <a:solidFill>
                            <a:srgbClr val="F3F3F3"/>
                          </a:solidFill>
                        </a:rPr>
                        <a:t>Mitigation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Create complete documentation for each assigned task, commented code etc... Ensure apt communication between different areas of the project to allow for transition if needed</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Monitoring</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Team members by diligent of their schedule and any upcoming factors that may mean they cannot participate. Communicate these with team to allow for appropriate planning</a:t>
                      </a:r>
                      <a:endParaRPr>
                        <a:solidFill>
                          <a:srgbClr val="F3F3F3"/>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evaluation: 2</a:t>
            </a:r>
            <a:endParaRPr/>
          </a:p>
        </p:txBody>
      </p:sp>
      <p:graphicFrame>
        <p:nvGraphicFramePr>
          <p:cNvPr id="73" name="Google Shape;73;p16"/>
          <p:cNvGraphicFramePr/>
          <p:nvPr/>
        </p:nvGraphicFramePr>
        <p:xfrm>
          <a:off x="898925" y="1258500"/>
          <a:ext cx="3000000" cy="3000000"/>
        </p:xfrm>
        <a:graphic>
          <a:graphicData uri="http://schemas.openxmlformats.org/drawingml/2006/table">
            <a:tbl>
              <a:tblPr>
                <a:noFill/>
                <a:tableStyleId>{DB09A76C-1B7F-4A04-86F5-B613EFAC2371}</a:tableStyleId>
              </a:tblPr>
              <a:tblGrid>
                <a:gridCol w="3619500"/>
                <a:gridCol w="3619500"/>
              </a:tblGrid>
              <a:tr h="1699025">
                <a:tc>
                  <a:txBody>
                    <a:bodyPr/>
                    <a:lstStyle/>
                    <a:p>
                      <a:pPr indent="0" lvl="0" marL="0" rtl="0" algn="l">
                        <a:spcBef>
                          <a:spcPts val="0"/>
                        </a:spcBef>
                        <a:spcAft>
                          <a:spcPts val="0"/>
                        </a:spcAft>
                        <a:buNone/>
                      </a:pPr>
                      <a:r>
                        <a:rPr lang="en-GB">
                          <a:solidFill>
                            <a:srgbClr val="F3F3F3"/>
                          </a:solidFill>
                        </a:rPr>
                        <a:t>Identification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Changing roles within the team</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Analysis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Can cause confusion with building on existing work as different people will have different method. May require a adjustment period that may delay the project. </a:t>
                      </a:r>
                      <a:endParaRPr>
                        <a:solidFill>
                          <a:srgbClr val="F3F3F3"/>
                        </a:solidFill>
                      </a:endParaRPr>
                    </a:p>
                  </a:txBody>
                  <a:tcPr marT="91425" marB="91425" marR="91425" marL="91425"/>
                </a:tc>
              </a:tr>
              <a:tr h="1699025">
                <a:tc>
                  <a:txBody>
                    <a:bodyPr/>
                    <a:lstStyle/>
                    <a:p>
                      <a:pPr indent="0" lvl="0" marL="0" rtl="0" algn="l">
                        <a:spcBef>
                          <a:spcPts val="0"/>
                        </a:spcBef>
                        <a:spcAft>
                          <a:spcPts val="0"/>
                        </a:spcAft>
                        <a:buNone/>
                      </a:pPr>
                      <a:r>
                        <a:rPr lang="en-GB">
                          <a:solidFill>
                            <a:srgbClr val="F3F3F3"/>
                          </a:solidFill>
                        </a:rPr>
                        <a:t>Mitigation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Clearly document work so that it may be understood by anyone viewing it. Keep open communication with your tasks so the whole team is aware of the overall progress of the game</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Monitoring</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One role may be to manage the upkeep of documentation and planning so that everyone is sure of that method being used to complete the game</a:t>
                      </a:r>
                      <a:endParaRPr>
                        <a:solidFill>
                          <a:srgbClr val="F3F3F3"/>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evaluation: 3</a:t>
            </a:r>
            <a:endParaRPr/>
          </a:p>
        </p:txBody>
      </p:sp>
      <p:graphicFrame>
        <p:nvGraphicFramePr>
          <p:cNvPr id="79" name="Google Shape;79;p17"/>
          <p:cNvGraphicFramePr/>
          <p:nvPr/>
        </p:nvGraphicFramePr>
        <p:xfrm>
          <a:off x="952500" y="1017725"/>
          <a:ext cx="3000000" cy="3000000"/>
        </p:xfrm>
        <a:graphic>
          <a:graphicData uri="http://schemas.openxmlformats.org/drawingml/2006/table">
            <a:tbl>
              <a:tblPr>
                <a:noFill/>
                <a:tableStyleId>{DB09A76C-1B7F-4A04-86F5-B613EFAC2371}</a:tableStyleId>
              </a:tblPr>
              <a:tblGrid>
                <a:gridCol w="3619500"/>
                <a:gridCol w="3619500"/>
              </a:tblGrid>
              <a:tr h="1699025">
                <a:tc>
                  <a:txBody>
                    <a:bodyPr/>
                    <a:lstStyle/>
                    <a:p>
                      <a:pPr indent="0" lvl="0" marL="0" rtl="0" algn="l">
                        <a:spcBef>
                          <a:spcPts val="0"/>
                        </a:spcBef>
                        <a:spcAft>
                          <a:spcPts val="0"/>
                        </a:spcAft>
                        <a:buNone/>
                      </a:pPr>
                      <a:r>
                        <a:rPr lang="en-GB">
                          <a:solidFill>
                            <a:srgbClr val="F3F3F3"/>
                          </a:solidFill>
                        </a:rPr>
                        <a:t>Identification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Inaccurate GANTT/ PERT chart</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Analysis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Inaccurate time management may cause a more </a:t>
                      </a:r>
                      <a:r>
                        <a:rPr lang="en-GB">
                          <a:solidFill>
                            <a:srgbClr val="F3F3F3"/>
                          </a:solidFill>
                        </a:rPr>
                        <a:t>strenuous</a:t>
                      </a:r>
                      <a:r>
                        <a:rPr lang="en-GB">
                          <a:solidFill>
                            <a:srgbClr val="F3F3F3"/>
                          </a:solidFill>
                        </a:rPr>
                        <a:t> workload in order to compensate for the size of the task and the loss of time due to incorrect spread of work overtime. Also can cause the pipeline to be delayed </a:t>
                      </a:r>
                      <a:endParaRPr>
                        <a:solidFill>
                          <a:srgbClr val="F3F3F3"/>
                        </a:solidFill>
                      </a:endParaRPr>
                    </a:p>
                  </a:txBody>
                  <a:tcPr marT="91425" marB="91425" marR="91425" marL="91425"/>
                </a:tc>
              </a:tr>
              <a:tr h="1699025">
                <a:tc>
                  <a:txBody>
                    <a:bodyPr/>
                    <a:lstStyle/>
                    <a:p>
                      <a:pPr indent="0" lvl="0" marL="0" rtl="0" algn="l">
                        <a:spcBef>
                          <a:spcPts val="0"/>
                        </a:spcBef>
                        <a:spcAft>
                          <a:spcPts val="0"/>
                        </a:spcAft>
                        <a:buNone/>
                      </a:pPr>
                      <a:r>
                        <a:rPr lang="en-GB">
                          <a:solidFill>
                            <a:srgbClr val="F3F3F3"/>
                          </a:solidFill>
                        </a:rPr>
                        <a:t>Mitigation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Break down the problem into trivial tasks that can be accurately measured and predicted in terms of time so we can get a more accurate idea of time required. Ask for help when falling behind.</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Monitoring</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Keep communication with the status of ongoing tasks so as to ensure they are completed on time. </a:t>
                      </a:r>
                      <a:endParaRPr>
                        <a:solidFill>
                          <a:srgbClr val="F3F3F3"/>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evaluation: 4</a:t>
            </a:r>
            <a:endParaRPr/>
          </a:p>
        </p:txBody>
      </p:sp>
      <p:graphicFrame>
        <p:nvGraphicFramePr>
          <p:cNvPr id="85" name="Google Shape;85;p18"/>
          <p:cNvGraphicFramePr/>
          <p:nvPr/>
        </p:nvGraphicFramePr>
        <p:xfrm>
          <a:off x="952500" y="1017725"/>
          <a:ext cx="3000000" cy="3000000"/>
        </p:xfrm>
        <a:graphic>
          <a:graphicData uri="http://schemas.openxmlformats.org/drawingml/2006/table">
            <a:tbl>
              <a:tblPr>
                <a:noFill/>
                <a:tableStyleId>{DB09A76C-1B7F-4A04-86F5-B613EFAC2371}</a:tableStyleId>
              </a:tblPr>
              <a:tblGrid>
                <a:gridCol w="3619500"/>
                <a:gridCol w="3619500"/>
              </a:tblGrid>
              <a:tr h="1699025">
                <a:tc>
                  <a:txBody>
                    <a:bodyPr/>
                    <a:lstStyle/>
                    <a:p>
                      <a:pPr indent="0" lvl="0" marL="0" rtl="0" algn="l">
                        <a:spcBef>
                          <a:spcPts val="0"/>
                        </a:spcBef>
                        <a:spcAft>
                          <a:spcPts val="0"/>
                        </a:spcAft>
                        <a:buNone/>
                      </a:pPr>
                      <a:r>
                        <a:rPr lang="en-GB">
                          <a:solidFill>
                            <a:srgbClr val="F3F3F3"/>
                          </a:solidFill>
                        </a:rPr>
                        <a:t>Identification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Team discourse</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Analysis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Arguments within the team can lead to a breakdown in communication between the different roles and aspects of the game, resulting in a breakdown of the pipeline. </a:t>
                      </a:r>
                      <a:endParaRPr>
                        <a:solidFill>
                          <a:srgbClr val="F3F3F3"/>
                        </a:solidFill>
                      </a:endParaRPr>
                    </a:p>
                  </a:txBody>
                  <a:tcPr marT="91425" marB="91425" marR="91425" marL="91425"/>
                </a:tc>
              </a:tr>
              <a:tr h="1699025">
                <a:tc>
                  <a:txBody>
                    <a:bodyPr/>
                    <a:lstStyle/>
                    <a:p>
                      <a:pPr indent="0" lvl="0" marL="0" rtl="0" algn="l">
                        <a:spcBef>
                          <a:spcPts val="0"/>
                        </a:spcBef>
                        <a:spcAft>
                          <a:spcPts val="0"/>
                        </a:spcAft>
                        <a:buNone/>
                      </a:pPr>
                      <a:r>
                        <a:rPr lang="en-GB">
                          <a:solidFill>
                            <a:srgbClr val="F3F3F3"/>
                          </a:solidFill>
                        </a:rPr>
                        <a:t>Mitigation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Keep communication and voice your opinions appropriately when applicable. Respect your team</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Monitoring</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Team meetings can be used to check in with the morale and mental state of all team members in relation to the coursework</a:t>
                      </a:r>
                      <a:endParaRPr>
                        <a:solidFill>
                          <a:srgbClr val="F3F3F3"/>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evaluation: 5</a:t>
            </a:r>
            <a:endParaRPr/>
          </a:p>
        </p:txBody>
      </p:sp>
      <p:graphicFrame>
        <p:nvGraphicFramePr>
          <p:cNvPr id="91" name="Google Shape;91;p19"/>
          <p:cNvGraphicFramePr/>
          <p:nvPr/>
        </p:nvGraphicFramePr>
        <p:xfrm>
          <a:off x="952500" y="1017725"/>
          <a:ext cx="3000000" cy="3000000"/>
        </p:xfrm>
        <a:graphic>
          <a:graphicData uri="http://schemas.openxmlformats.org/drawingml/2006/table">
            <a:tbl>
              <a:tblPr>
                <a:noFill/>
                <a:tableStyleId>{DB09A76C-1B7F-4A04-86F5-B613EFAC2371}</a:tableStyleId>
              </a:tblPr>
              <a:tblGrid>
                <a:gridCol w="3619500"/>
                <a:gridCol w="3619500"/>
              </a:tblGrid>
              <a:tr h="1699025">
                <a:tc>
                  <a:txBody>
                    <a:bodyPr/>
                    <a:lstStyle/>
                    <a:p>
                      <a:pPr indent="0" lvl="0" marL="0" rtl="0" algn="l">
                        <a:spcBef>
                          <a:spcPts val="0"/>
                        </a:spcBef>
                        <a:spcAft>
                          <a:spcPts val="0"/>
                        </a:spcAft>
                        <a:buNone/>
                      </a:pPr>
                      <a:r>
                        <a:rPr lang="en-GB">
                          <a:solidFill>
                            <a:srgbClr val="F3F3F3"/>
                          </a:solidFill>
                        </a:rPr>
                        <a:t>Identification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Delayed product</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Analysis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If the project is not managed correctly due to many things such as tasks not being </a:t>
                      </a:r>
                      <a:r>
                        <a:rPr lang="en-GB">
                          <a:solidFill>
                            <a:srgbClr val="F3F3F3"/>
                          </a:solidFill>
                        </a:rPr>
                        <a:t>distributed evenly </a:t>
                      </a:r>
                      <a:r>
                        <a:rPr lang="en-GB">
                          <a:solidFill>
                            <a:srgbClr val="F3F3F3"/>
                          </a:solidFill>
                        </a:rPr>
                        <a:t>giving someone too much work, inaccurate assumption on how long a task will take to complete, lack of knowledge on how to use </a:t>
                      </a:r>
                      <a:r>
                        <a:rPr lang="en-GB">
                          <a:solidFill>
                            <a:srgbClr val="F3F3F3"/>
                          </a:solidFill>
                        </a:rPr>
                        <a:t>resources or team member leaving or being ill.</a:t>
                      </a:r>
                      <a:endParaRPr>
                        <a:solidFill>
                          <a:srgbClr val="F3F3F3"/>
                        </a:solidFill>
                      </a:endParaRPr>
                    </a:p>
                  </a:txBody>
                  <a:tcPr marT="91425" marB="91425" marR="91425" marL="91425"/>
                </a:tc>
              </a:tr>
              <a:tr h="1699025">
                <a:tc>
                  <a:txBody>
                    <a:bodyPr/>
                    <a:lstStyle/>
                    <a:p>
                      <a:pPr indent="0" lvl="0" marL="0" rtl="0" algn="l">
                        <a:spcBef>
                          <a:spcPts val="0"/>
                        </a:spcBef>
                        <a:spcAft>
                          <a:spcPts val="0"/>
                        </a:spcAft>
                        <a:buNone/>
                      </a:pPr>
                      <a:r>
                        <a:rPr lang="en-GB">
                          <a:solidFill>
                            <a:srgbClr val="F3F3F3"/>
                          </a:solidFill>
                        </a:rPr>
                        <a:t>Mitigation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Be vocal about what is going with you and your tasks, as well as </a:t>
                      </a:r>
                      <a:r>
                        <a:rPr lang="en-GB">
                          <a:solidFill>
                            <a:srgbClr val="F3F3F3"/>
                          </a:solidFill>
                        </a:rPr>
                        <a:t>communicating</a:t>
                      </a:r>
                      <a:r>
                        <a:rPr lang="en-GB">
                          <a:solidFill>
                            <a:srgbClr val="F3F3F3"/>
                          </a:solidFill>
                        </a:rPr>
                        <a:t> with the group and problems that might be occuring.</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Monitoring</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In the meetings keep checking if anyone in the group is overwhelmed or stuck on there tasks, as well as discuss if the right time has been set for tasks and if tasks are needed to be moved to someone else.</a:t>
                      </a:r>
                      <a:endParaRPr>
                        <a:solidFill>
                          <a:srgbClr val="F3F3F3"/>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evaluation: 6</a:t>
            </a:r>
            <a:endParaRPr/>
          </a:p>
        </p:txBody>
      </p:sp>
      <p:graphicFrame>
        <p:nvGraphicFramePr>
          <p:cNvPr id="97" name="Google Shape;97;p20"/>
          <p:cNvGraphicFramePr/>
          <p:nvPr/>
        </p:nvGraphicFramePr>
        <p:xfrm>
          <a:off x="952500" y="1017725"/>
          <a:ext cx="3000000" cy="3000000"/>
        </p:xfrm>
        <a:graphic>
          <a:graphicData uri="http://schemas.openxmlformats.org/drawingml/2006/table">
            <a:tbl>
              <a:tblPr>
                <a:noFill/>
                <a:tableStyleId>{DB09A76C-1B7F-4A04-86F5-B613EFAC2371}</a:tableStyleId>
              </a:tblPr>
              <a:tblGrid>
                <a:gridCol w="3619500"/>
                <a:gridCol w="3619500"/>
              </a:tblGrid>
              <a:tr h="1699025">
                <a:tc>
                  <a:txBody>
                    <a:bodyPr/>
                    <a:lstStyle/>
                    <a:p>
                      <a:pPr indent="0" lvl="0" marL="0" rtl="0" algn="l">
                        <a:spcBef>
                          <a:spcPts val="0"/>
                        </a:spcBef>
                        <a:spcAft>
                          <a:spcPts val="0"/>
                        </a:spcAft>
                        <a:buNone/>
                      </a:pPr>
                      <a:r>
                        <a:rPr lang="en-GB">
                          <a:solidFill>
                            <a:srgbClr val="F3F3F3"/>
                          </a:solidFill>
                        </a:rPr>
                        <a:t>Identification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Member </a:t>
                      </a:r>
                      <a:r>
                        <a:rPr lang="en-GB">
                          <a:solidFill>
                            <a:srgbClr val="F3F3F3"/>
                          </a:solidFill>
                        </a:rPr>
                        <a:t>doesn't</a:t>
                      </a:r>
                      <a:r>
                        <a:rPr lang="en-GB">
                          <a:solidFill>
                            <a:srgbClr val="F3F3F3"/>
                          </a:solidFill>
                        </a:rPr>
                        <a:t> know how to complete tas</a:t>
                      </a:r>
                      <a:r>
                        <a:rPr lang="en-GB">
                          <a:solidFill>
                            <a:srgbClr val="F3F3F3"/>
                          </a:solidFill>
                        </a:rPr>
                        <a:t>k</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Analysis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If a member cannot complete their tasks the whole project could end up unfinished or be delayed. </a:t>
                      </a:r>
                      <a:endParaRPr>
                        <a:solidFill>
                          <a:srgbClr val="F3F3F3"/>
                        </a:solidFill>
                      </a:endParaRPr>
                    </a:p>
                  </a:txBody>
                  <a:tcPr marT="91425" marB="91425" marR="91425" marL="91425"/>
                </a:tc>
              </a:tr>
              <a:tr h="1699025">
                <a:tc>
                  <a:txBody>
                    <a:bodyPr/>
                    <a:lstStyle/>
                    <a:p>
                      <a:pPr indent="0" lvl="0" marL="0" rtl="0" algn="l">
                        <a:spcBef>
                          <a:spcPts val="0"/>
                        </a:spcBef>
                        <a:spcAft>
                          <a:spcPts val="0"/>
                        </a:spcAft>
                        <a:buNone/>
                      </a:pPr>
                      <a:r>
                        <a:rPr lang="en-GB">
                          <a:solidFill>
                            <a:srgbClr val="F3F3F3"/>
                          </a:solidFill>
                        </a:rPr>
                        <a:t>Mitigation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Ensure that everyone knows how to use the resources for their tasks, make sure tasks are split to what suits people’s strengths.</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Monitoring</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Team meeting are a good place to tell others the struggles you are having. As well have having a document in place which tracks completed tasks(gantt chart).</a:t>
                      </a:r>
                      <a:endParaRPr>
                        <a:solidFill>
                          <a:srgbClr val="F3F3F3"/>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evaluation: 7</a:t>
            </a:r>
            <a:endParaRPr/>
          </a:p>
        </p:txBody>
      </p:sp>
      <p:graphicFrame>
        <p:nvGraphicFramePr>
          <p:cNvPr id="103" name="Google Shape;103;p21"/>
          <p:cNvGraphicFramePr/>
          <p:nvPr/>
        </p:nvGraphicFramePr>
        <p:xfrm>
          <a:off x="952500" y="1017725"/>
          <a:ext cx="3000000" cy="3000000"/>
        </p:xfrm>
        <a:graphic>
          <a:graphicData uri="http://schemas.openxmlformats.org/drawingml/2006/table">
            <a:tbl>
              <a:tblPr>
                <a:noFill/>
                <a:tableStyleId>{DB09A76C-1B7F-4A04-86F5-B613EFAC2371}</a:tableStyleId>
              </a:tblPr>
              <a:tblGrid>
                <a:gridCol w="3619500"/>
                <a:gridCol w="3619500"/>
              </a:tblGrid>
              <a:tr h="1699025">
                <a:tc>
                  <a:txBody>
                    <a:bodyPr/>
                    <a:lstStyle/>
                    <a:p>
                      <a:pPr indent="0" lvl="0" marL="0" rtl="0" algn="l">
                        <a:spcBef>
                          <a:spcPts val="0"/>
                        </a:spcBef>
                        <a:spcAft>
                          <a:spcPts val="0"/>
                        </a:spcAft>
                        <a:buNone/>
                      </a:pPr>
                      <a:r>
                        <a:rPr lang="en-GB">
                          <a:solidFill>
                            <a:srgbClr val="F3F3F3"/>
                          </a:solidFill>
                        </a:rPr>
                        <a:t>Identification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sz="1000">
                          <a:solidFill>
                            <a:srgbClr val="F3F3F3"/>
                          </a:solidFill>
                        </a:rPr>
                        <a:t>Final product does not meet spec</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Analysis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If the final product is missing </a:t>
                      </a:r>
                      <a:r>
                        <a:rPr lang="en-GB">
                          <a:solidFill>
                            <a:srgbClr val="F3F3F3"/>
                          </a:solidFill>
                        </a:rPr>
                        <a:t>aspects</a:t>
                      </a:r>
                      <a:r>
                        <a:rPr lang="en-GB">
                          <a:solidFill>
                            <a:srgbClr val="F3F3F3"/>
                          </a:solidFill>
                        </a:rPr>
                        <a:t> of the specification the project could fail. Or lead to a unhappy customer.</a:t>
                      </a:r>
                      <a:endParaRPr>
                        <a:solidFill>
                          <a:srgbClr val="F3F3F3"/>
                        </a:solidFill>
                      </a:endParaRPr>
                    </a:p>
                  </a:txBody>
                  <a:tcPr marT="91425" marB="91425" marR="91425" marL="91425"/>
                </a:tc>
              </a:tr>
              <a:tr h="1699025">
                <a:tc>
                  <a:txBody>
                    <a:bodyPr/>
                    <a:lstStyle/>
                    <a:p>
                      <a:pPr indent="0" lvl="0" marL="0" rtl="0" algn="l">
                        <a:spcBef>
                          <a:spcPts val="0"/>
                        </a:spcBef>
                        <a:spcAft>
                          <a:spcPts val="0"/>
                        </a:spcAft>
                        <a:buNone/>
                      </a:pPr>
                      <a:r>
                        <a:rPr lang="en-GB">
                          <a:solidFill>
                            <a:srgbClr val="F3F3F3"/>
                          </a:solidFill>
                        </a:rPr>
                        <a:t>Mitigation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Have all of the projects specifications </a:t>
                      </a:r>
                      <a:r>
                        <a:rPr lang="en-GB">
                          <a:solidFill>
                            <a:srgbClr val="F3F3F3"/>
                          </a:solidFill>
                        </a:rPr>
                        <a:t>written</a:t>
                      </a:r>
                      <a:r>
                        <a:rPr lang="en-GB">
                          <a:solidFill>
                            <a:srgbClr val="F3F3F3"/>
                          </a:solidFill>
                        </a:rPr>
                        <a:t> down and mark which ones are completed and which ones still need to be worked on.</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GB">
                          <a:solidFill>
                            <a:srgbClr val="F3F3F3"/>
                          </a:solidFill>
                        </a:rPr>
                        <a:t>Monitoring</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GB">
                          <a:solidFill>
                            <a:srgbClr val="F3F3F3"/>
                          </a:solidFill>
                        </a:rPr>
                        <a:t>Keep checking this document containing completed and uncompleted tasks.</a:t>
                      </a:r>
                      <a:endParaRPr>
                        <a:solidFill>
                          <a:srgbClr val="F3F3F3"/>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