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jpeg" ContentType="image/jpeg"/>
  <Default Extension="tiff" ContentType="image/tiff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5"/>
  </p:notesMasterIdLst>
  <p:handoutMasterIdLst>
    <p:handoutMasterId r:id="rId46"/>
  </p:handoutMasterIdLst>
  <p:sldIdLst>
    <p:sldId id="256" r:id="rId2"/>
    <p:sldId id="384" r:id="rId3"/>
    <p:sldId id="339" r:id="rId4"/>
    <p:sldId id="340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85" r:id="rId15"/>
    <p:sldId id="350" r:id="rId16"/>
    <p:sldId id="351" r:id="rId17"/>
    <p:sldId id="352" r:id="rId18"/>
    <p:sldId id="353" r:id="rId19"/>
    <p:sldId id="354" r:id="rId20"/>
    <p:sldId id="355" r:id="rId21"/>
    <p:sldId id="356" r:id="rId22"/>
    <p:sldId id="382" r:id="rId23"/>
    <p:sldId id="357" r:id="rId24"/>
    <p:sldId id="358" r:id="rId25"/>
    <p:sldId id="371" r:id="rId26"/>
    <p:sldId id="359" r:id="rId27"/>
    <p:sldId id="361" r:id="rId28"/>
    <p:sldId id="375" r:id="rId29"/>
    <p:sldId id="376" r:id="rId30"/>
    <p:sldId id="377" r:id="rId31"/>
    <p:sldId id="378" r:id="rId32"/>
    <p:sldId id="379" r:id="rId33"/>
    <p:sldId id="381" r:id="rId34"/>
    <p:sldId id="362" r:id="rId35"/>
    <p:sldId id="363" r:id="rId36"/>
    <p:sldId id="364" r:id="rId37"/>
    <p:sldId id="387" r:id="rId38"/>
    <p:sldId id="365" r:id="rId39"/>
    <p:sldId id="366" r:id="rId40"/>
    <p:sldId id="367" r:id="rId41"/>
    <p:sldId id="368" r:id="rId42"/>
    <p:sldId id="386" r:id="rId43"/>
    <p:sldId id="372" r:id="rId4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D60093"/>
    <a:srgbClr val="0000FF"/>
    <a:srgbClr val="FF0066"/>
    <a:srgbClr val="33CC33"/>
    <a:srgbClr val="FF0000"/>
    <a:srgbClr val="CC0066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14" autoAdjust="0"/>
    <p:restoredTop sz="88462" autoAdjust="0"/>
  </p:normalViewPr>
  <p:slideViewPr>
    <p:cSldViewPr>
      <p:cViewPr varScale="1">
        <p:scale>
          <a:sx n="94" d="100"/>
          <a:sy n="94" d="100"/>
        </p:scale>
        <p:origin x="131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1" d="100"/>
        <a:sy n="51" d="100"/>
      </p:scale>
      <p:origin x="0" y="3768"/>
    </p:cViewPr>
  </p:sorterViewPr>
  <p:notesViewPr>
    <p:cSldViewPr>
      <p:cViewPr varScale="1">
        <p:scale>
          <a:sx n="53" d="100"/>
          <a:sy n="53" d="100"/>
        </p:scale>
        <p:origin x="-1836" y="-84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AF4A99-25E1-44F9-90C0-EA66CF00B3B6}" type="doc">
      <dgm:prSet loTypeId="urn:microsoft.com/office/officeart/2005/8/layout/lProcess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28448BA-C9A8-43EB-A9DB-A0137196E3B9}">
      <dgm:prSet phldrT="[Text]" custT="1"/>
      <dgm:spPr/>
      <dgm:t>
        <a:bodyPr/>
        <a:lstStyle/>
        <a:p>
          <a:r>
            <a:rPr lang="en-US" sz="2400" b="1" dirty="0"/>
            <a:t>High dim. data</a:t>
          </a:r>
        </a:p>
      </dgm:t>
    </dgm:pt>
    <dgm:pt modelId="{3A37FA3F-0269-460F-ACCD-01DD513605A2}" type="parTrans" cxnId="{721BA034-D2BB-4F5E-AD28-4CD4B0B4FA35}">
      <dgm:prSet/>
      <dgm:spPr/>
      <dgm:t>
        <a:bodyPr/>
        <a:lstStyle/>
        <a:p>
          <a:endParaRPr lang="en-US"/>
        </a:p>
      </dgm:t>
    </dgm:pt>
    <dgm:pt modelId="{20234B47-CD57-4C94-B27A-16836C4AA9A8}" type="sibTrans" cxnId="{721BA034-D2BB-4F5E-AD28-4CD4B0B4FA35}">
      <dgm:prSet/>
      <dgm:spPr/>
      <dgm:t>
        <a:bodyPr/>
        <a:lstStyle/>
        <a:p>
          <a:endParaRPr lang="en-US"/>
        </a:p>
      </dgm:t>
    </dgm:pt>
    <dgm:pt modelId="{E9F388D8-C9C2-45F4-B532-779E8C2CB5E8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Locality sensitive hashing</a:t>
          </a:r>
        </a:p>
      </dgm:t>
    </dgm:pt>
    <dgm:pt modelId="{F2F7FB25-05F2-4ED0-B376-8372ACCE43FB}" type="parTrans" cxnId="{95C3269C-8E66-454E-90E4-64EBD4DB49A5}">
      <dgm:prSet/>
      <dgm:spPr/>
      <dgm:t>
        <a:bodyPr/>
        <a:lstStyle/>
        <a:p>
          <a:endParaRPr lang="en-US"/>
        </a:p>
      </dgm:t>
    </dgm:pt>
    <dgm:pt modelId="{1AE97BAD-F576-4336-A510-388E6942CDAC}" type="sibTrans" cxnId="{95C3269C-8E66-454E-90E4-64EBD4DB49A5}">
      <dgm:prSet/>
      <dgm:spPr/>
      <dgm:t>
        <a:bodyPr/>
        <a:lstStyle/>
        <a:p>
          <a:endParaRPr lang="en-US"/>
        </a:p>
      </dgm:t>
    </dgm:pt>
    <dgm:pt modelId="{E12CEE09-DEBB-4435-B911-A40A12F7930D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rgbClr val="008000"/>
        </a:solidFill>
        <a:ln>
          <a:solidFill>
            <a:srgbClr val="008000"/>
          </a:solidFill>
        </a:ln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Clustering</a:t>
          </a:r>
        </a:p>
      </dgm:t>
    </dgm:pt>
    <dgm:pt modelId="{A642C0CA-D97F-4EA3-928C-13F990F569A1}" type="parTrans" cxnId="{751DC194-11AC-4068-BA1C-4404C839BDBA}">
      <dgm:prSet/>
      <dgm:spPr/>
      <dgm:t>
        <a:bodyPr/>
        <a:lstStyle/>
        <a:p>
          <a:endParaRPr lang="en-US"/>
        </a:p>
      </dgm:t>
    </dgm:pt>
    <dgm:pt modelId="{CF3DF39F-9248-4761-840A-28F131DA740D}" type="sibTrans" cxnId="{751DC194-11AC-4068-BA1C-4404C839BDBA}">
      <dgm:prSet/>
      <dgm:spPr/>
      <dgm:t>
        <a:bodyPr/>
        <a:lstStyle/>
        <a:p>
          <a:endParaRPr lang="en-US"/>
        </a:p>
      </dgm:t>
    </dgm:pt>
    <dgm:pt modelId="{5FC74589-1769-4EB4-9E51-9D82632D2E02}">
      <dgm:prSet phldrT="[Text]" custT="1"/>
      <dgm:spPr/>
      <dgm:t>
        <a:bodyPr/>
        <a:lstStyle/>
        <a:p>
          <a:r>
            <a:rPr lang="en-US" sz="2400" b="1" dirty="0"/>
            <a:t>Graph </a:t>
          </a:r>
          <a:br>
            <a:rPr lang="en-US" sz="2400" b="1" dirty="0"/>
          </a:br>
          <a:r>
            <a:rPr lang="en-US" sz="2400" b="1" dirty="0"/>
            <a:t>data</a:t>
          </a:r>
        </a:p>
      </dgm:t>
    </dgm:pt>
    <dgm:pt modelId="{4D0CCF7E-4481-42D2-95B3-0CB4029368E1}" type="parTrans" cxnId="{EA2FD3B8-722B-4877-B8F1-EEA7710C1B84}">
      <dgm:prSet/>
      <dgm:spPr/>
      <dgm:t>
        <a:bodyPr/>
        <a:lstStyle/>
        <a:p>
          <a:endParaRPr lang="en-US"/>
        </a:p>
      </dgm:t>
    </dgm:pt>
    <dgm:pt modelId="{8EB806C9-A9BC-450F-B9C3-AC2ED6D3AF68}" type="sibTrans" cxnId="{EA2FD3B8-722B-4877-B8F1-EEA7710C1B84}">
      <dgm:prSet/>
      <dgm:spPr/>
      <dgm:t>
        <a:bodyPr/>
        <a:lstStyle/>
        <a:p>
          <a:endParaRPr lang="en-US"/>
        </a:p>
      </dgm:t>
    </dgm:pt>
    <dgm:pt modelId="{B8FE7A32-1B20-4D46-8242-6C91907A490E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PageRank, </a:t>
          </a:r>
          <a:r>
            <a:rPr lang="en-US" sz="1800" dirty="0" err="1">
              <a:latin typeface="Calibri" pitchFamily="34" charset="0"/>
              <a:cs typeface="Calibri" pitchFamily="34" charset="0"/>
            </a:rPr>
            <a:t>SimRank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86CD367E-951E-4F4B-BFC7-6603B931690A}" type="parTrans" cxnId="{35679A9F-A9C0-40B5-BA5C-B5D89AD516EE}">
      <dgm:prSet/>
      <dgm:spPr/>
      <dgm:t>
        <a:bodyPr/>
        <a:lstStyle/>
        <a:p>
          <a:endParaRPr lang="en-US"/>
        </a:p>
      </dgm:t>
    </dgm:pt>
    <dgm:pt modelId="{03DB6E86-A49B-4AF5-9791-CBACA4C5335D}" type="sibTrans" cxnId="{35679A9F-A9C0-40B5-BA5C-B5D89AD516EE}">
      <dgm:prSet/>
      <dgm:spPr/>
      <dgm:t>
        <a:bodyPr/>
        <a:lstStyle/>
        <a:p>
          <a:endParaRPr lang="en-US"/>
        </a:p>
      </dgm:t>
    </dgm:pt>
    <dgm:pt modelId="{EFD7AB2D-81E2-448E-B54E-4F3622AF7EF9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Community Detection</a:t>
          </a:r>
        </a:p>
      </dgm:t>
    </dgm:pt>
    <dgm:pt modelId="{36574C9A-C9D9-41B3-A499-07AB4199CF7F}" type="parTrans" cxnId="{E8E1CBC2-E886-44D5-B930-C0A4D16118C4}">
      <dgm:prSet/>
      <dgm:spPr/>
      <dgm:t>
        <a:bodyPr/>
        <a:lstStyle/>
        <a:p>
          <a:endParaRPr lang="en-US"/>
        </a:p>
      </dgm:t>
    </dgm:pt>
    <dgm:pt modelId="{0FFBD1E1-7F1E-48F7-8092-88463CF1F65B}" type="sibTrans" cxnId="{E8E1CBC2-E886-44D5-B930-C0A4D16118C4}">
      <dgm:prSet/>
      <dgm:spPr/>
      <dgm:t>
        <a:bodyPr/>
        <a:lstStyle/>
        <a:p>
          <a:endParaRPr lang="en-US"/>
        </a:p>
      </dgm:t>
    </dgm:pt>
    <dgm:pt modelId="{A0A9AC20-5EC1-4862-BFC8-870928838544}">
      <dgm:prSet phldrT="[Text]" custT="1"/>
      <dgm:spPr/>
      <dgm:t>
        <a:bodyPr/>
        <a:lstStyle/>
        <a:p>
          <a:r>
            <a:rPr lang="en-US" sz="2400" b="1" dirty="0"/>
            <a:t>Infinite </a:t>
          </a:r>
          <a:br>
            <a:rPr lang="en-US" sz="2400" b="1" dirty="0"/>
          </a:br>
          <a:r>
            <a:rPr lang="en-US" sz="2400" b="1" dirty="0"/>
            <a:t>data</a:t>
          </a:r>
        </a:p>
      </dgm:t>
    </dgm:pt>
    <dgm:pt modelId="{69D52F25-6ACE-45DA-A9E8-1893E3A26C8C}" type="parTrans" cxnId="{E39A2E7D-4B01-443C-A093-8728A9F528A1}">
      <dgm:prSet/>
      <dgm:spPr/>
      <dgm:t>
        <a:bodyPr/>
        <a:lstStyle/>
        <a:p>
          <a:endParaRPr lang="en-US"/>
        </a:p>
      </dgm:t>
    </dgm:pt>
    <dgm:pt modelId="{FF5EAA6B-D3D9-4221-A79F-E9B4930D1CEF}" type="sibTrans" cxnId="{E39A2E7D-4B01-443C-A093-8728A9F528A1}">
      <dgm:prSet/>
      <dgm:spPr/>
      <dgm:t>
        <a:bodyPr/>
        <a:lstStyle/>
        <a:p>
          <a:endParaRPr lang="en-US"/>
        </a:p>
      </dgm:t>
    </dgm:pt>
    <dgm:pt modelId="{6856B0CF-FE68-485F-BF49-CA4A93F4F38C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Filtering data streams</a:t>
          </a:r>
        </a:p>
      </dgm:t>
    </dgm:pt>
    <dgm:pt modelId="{B52856D9-283B-499D-AE83-3A1B0694F8DA}" type="parTrans" cxnId="{1151B3DC-BFA5-46C2-A674-0EE40A938C5A}">
      <dgm:prSet/>
      <dgm:spPr/>
      <dgm:t>
        <a:bodyPr/>
        <a:lstStyle/>
        <a:p>
          <a:endParaRPr lang="en-US"/>
        </a:p>
      </dgm:t>
    </dgm:pt>
    <dgm:pt modelId="{60145AD2-C0A0-4426-8839-F8800D94963F}" type="sibTrans" cxnId="{1151B3DC-BFA5-46C2-A674-0EE40A938C5A}">
      <dgm:prSet/>
      <dgm:spPr/>
      <dgm:t>
        <a:bodyPr/>
        <a:lstStyle/>
        <a:p>
          <a:endParaRPr lang="en-US"/>
        </a:p>
      </dgm:t>
    </dgm:pt>
    <dgm:pt modelId="{5DA147F9-347F-4A9B-99C6-4679CBA742BD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Web advertising</a:t>
          </a:r>
        </a:p>
      </dgm:t>
    </dgm:pt>
    <dgm:pt modelId="{0DD651B9-CD26-4B12-B47E-A345F5C781A5}" type="parTrans" cxnId="{D2E71B6A-2ED0-4063-83D4-B7F1634C0332}">
      <dgm:prSet/>
      <dgm:spPr/>
      <dgm:t>
        <a:bodyPr/>
        <a:lstStyle/>
        <a:p>
          <a:endParaRPr lang="en-US"/>
        </a:p>
      </dgm:t>
    </dgm:pt>
    <dgm:pt modelId="{A279CC5C-DF39-4624-BFA5-ADC04410EA91}" type="sibTrans" cxnId="{D2E71B6A-2ED0-4063-83D4-B7F1634C0332}">
      <dgm:prSet/>
      <dgm:spPr/>
      <dgm:t>
        <a:bodyPr/>
        <a:lstStyle/>
        <a:p>
          <a:endParaRPr lang="en-US"/>
        </a:p>
      </dgm:t>
    </dgm:pt>
    <dgm:pt modelId="{91B14D9B-61DF-4421-AF43-318BB0021BDF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rgbClr val="008000"/>
        </a:solidFill>
        <a:ln>
          <a:solidFill>
            <a:srgbClr val="008000"/>
          </a:solidFill>
        </a:ln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Dimensionality reduction</a:t>
          </a:r>
        </a:p>
      </dgm:t>
    </dgm:pt>
    <dgm:pt modelId="{6B1A9D79-1E1A-438E-9974-41204E573EDC}" type="parTrans" cxnId="{CDF2CC16-ED87-4552-8B18-DAAA2A151437}">
      <dgm:prSet/>
      <dgm:spPr/>
      <dgm:t>
        <a:bodyPr/>
        <a:lstStyle/>
        <a:p>
          <a:endParaRPr lang="en-US"/>
        </a:p>
      </dgm:t>
    </dgm:pt>
    <dgm:pt modelId="{5E874D73-6215-4109-909C-386CFCBBE123}" type="sibTrans" cxnId="{CDF2CC16-ED87-4552-8B18-DAAA2A151437}">
      <dgm:prSet/>
      <dgm:spPr/>
      <dgm:t>
        <a:bodyPr/>
        <a:lstStyle/>
        <a:p>
          <a:endParaRPr lang="en-US"/>
        </a:p>
      </dgm:t>
    </dgm:pt>
    <dgm:pt modelId="{FF0CDCCC-6F78-4064-A419-5EC5C753206F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Spam Detection</a:t>
          </a:r>
        </a:p>
      </dgm:t>
    </dgm:pt>
    <dgm:pt modelId="{C96EA5C7-A653-4A83-8F75-8585A07C9C8F}" type="parTrans" cxnId="{CD174D1A-F576-42A5-8360-9F1F6FB5C8D5}">
      <dgm:prSet/>
      <dgm:spPr/>
      <dgm:t>
        <a:bodyPr/>
        <a:lstStyle/>
        <a:p>
          <a:endParaRPr lang="en-US"/>
        </a:p>
      </dgm:t>
    </dgm:pt>
    <dgm:pt modelId="{8E668476-E60C-485B-B9C7-8F9496C26DF3}" type="sibTrans" cxnId="{CD174D1A-F576-42A5-8360-9F1F6FB5C8D5}">
      <dgm:prSet/>
      <dgm:spPr/>
      <dgm:t>
        <a:bodyPr/>
        <a:lstStyle/>
        <a:p>
          <a:endParaRPr lang="en-US"/>
        </a:p>
      </dgm:t>
    </dgm:pt>
    <dgm:pt modelId="{06D87D35-A66C-427C-B6DB-AF958D65D6B3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Queries on streams</a:t>
          </a:r>
        </a:p>
      </dgm:t>
    </dgm:pt>
    <dgm:pt modelId="{9A4B31E9-014C-4B63-A219-5A63A8ACB829}" type="parTrans" cxnId="{03033C8E-546A-4636-B996-DCA3A7F5D692}">
      <dgm:prSet/>
      <dgm:spPr/>
      <dgm:t>
        <a:bodyPr/>
        <a:lstStyle/>
        <a:p>
          <a:endParaRPr lang="en-US"/>
        </a:p>
      </dgm:t>
    </dgm:pt>
    <dgm:pt modelId="{AC1F3899-4696-4923-97F3-8D3FBB96254A}" type="sibTrans" cxnId="{03033C8E-546A-4636-B996-DCA3A7F5D692}">
      <dgm:prSet/>
      <dgm:spPr/>
      <dgm:t>
        <a:bodyPr/>
        <a:lstStyle/>
        <a:p>
          <a:endParaRPr lang="en-US"/>
        </a:p>
      </dgm:t>
    </dgm:pt>
    <dgm:pt modelId="{EA22DC01-B1C3-4425-86ED-5B66953397A8}">
      <dgm:prSet phldrT="[Text]" custT="1"/>
      <dgm:spPr/>
      <dgm:t>
        <a:bodyPr/>
        <a:lstStyle/>
        <a:p>
          <a:r>
            <a:rPr lang="en-US" sz="2400" b="1" dirty="0"/>
            <a:t>Machine learning</a:t>
          </a:r>
        </a:p>
      </dgm:t>
    </dgm:pt>
    <dgm:pt modelId="{5D0A80B1-3E50-448A-A64D-AD1355ED3022}" type="parTrans" cxnId="{6DB72DBE-E82A-47EF-ACEA-E04B7B517F26}">
      <dgm:prSet/>
      <dgm:spPr/>
      <dgm:t>
        <a:bodyPr/>
        <a:lstStyle/>
        <a:p>
          <a:endParaRPr lang="en-US"/>
        </a:p>
      </dgm:t>
    </dgm:pt>
    <dgm:pt modelId="{A9D991C7-41FC-48B5-87C1-98EB407695FE}" type="sibTrans" cxnId="{6DB72DBE-E82A-47EF-ACEA-E04B7B517F26}">
      <dgm:prSet/>
      <dgm:spPr/>
      <dgm:t>
        <a:bodyPr/>
        <a:lstStyle/>
        <a:p>
          <a:endParaRPr lang="en-US"/>
        </a:p>
      </dgm:t>
    </dgm:pt>
    <dgm:pt modelId="{BC15291E-510A-4A20-8D69-B0F2ACBA3CC6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SVM</a:t>
          </a:r>
        </a:p>
      </dgm:t>
    </dgm:pt>
    <dgm:pt modelId="{DDAF1636-99A0-4E4C-BF8B-7A50EC838E24}" type="parTrans" cxnId="{53D00FBE-0B8C-44B8-BD7B-FF723D810987}">
      <dgm:prSet/>
      <dgm:spPr/>
      <dgm:t>
        <a:bodyPr/>
        <a:lstStyle/>
        <a:p>
          <a:endParaRPr lang="en-US"/>
        </a:p>
      </dgm:t>
    </dgm:pt>
    <dgm:pt modelId="{25F65FF3-A145-4450-BC4A-2BD6189C0F89}" type="sibTrans" cxnId="{53D00FBE-0B8C-44B8-BD7B-FF723D810987}">
      <dgm:prSet/>
      <dgm:spPr/>
      <dgm:t>
        <a:bodyPr/>
        <a:lstStyle/>
        <a:p>
          <a:endParaRPr lang="en-US"/>
        </a:p>
      </dgm:t>
    </dgm:pt>
    <dgm:pt modelId="{86AB53FA-67D7-4EE7-8555-3EE8EB6FA4C8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Decision Trees</a:t>
          </a:r>
        </a:p>
      </dgm:t>
    </dgm:pt>
    <dgm:pt modelId="{EA03EBDD-B26B-4044-993F-F3F8F5C83B54}" type="parTrans" cxnId="{6723F50B-AA47-4273-81EA-65E1F5EA34FA}">
      <dgm:prSet/>
      <dgm:spPr/>
      <dgm:t>
        <a:bodyPr/>
        <a:lstStyle/>
        <a:p>
          <a:endParaRPr lang="en-US"/>
        </a:p>
      </dgm:t>
    </dgm:pt>
    <dgm:pt modelId="{AD9FF113-925C-46F3-AC17-3E3C7A57FE37}" type="sibTrans" cxnId="{6723F50B-AA47-4273-81EA-65E1F5EA34FA}">
      <dgm:prSet/>
      <dgm:spPr/>
      <dgm:t>
        <a:bodyPr/>
        <a:lstStyle/>
        <a:p>
          <a:endParaRPr lang="en-US"/>
        </a:p>
      </dgm:t>
    </dgm:pt>
    <dgm:pt modelId="{67EC18BA-DB21-4AAD-BE8A-067C85A9B73E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Perceptron, </a:t>
          </a:r>
          <a:r>
            <a:rPr lang="en-US" sz="1800" dirty="0" err="1">
              <a:latin typeface="Calibri" pitchFamily="34" charset="0"/>
              <a:cs typeface="Calibri" pitchFamily="34" charset="0"/>
            </a:rPr>
            <a:t>kNN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8918E5B2-4513-4EC4-8164-E88158F78E11}" type="parTrans" cxnId="{090367F2-2F9D-429E-8090-D374C3282399}">
      <dgm:prSet/>
      <dgm:spPr/>
      <dgm:t>
        <a:bodyPr/>
        <a:lstStyle/>
        <a:p>
          <a:endParaRPr lang="en-US"/>
        </a:p>
      </dgm:t>
    </dgm:pt>
    <dgm:pt modelId="{FAC02AF5-6F72-4EED-98CA-D68C7F3B5D5A}" type="sibTrans" cxnId="{090367F2-2F9D-429E-8090-D374C3282399}">
      <dgm:prSet/>
      <dgm:spPr/>
      <dgm:t>
        <a:bodyPr/>
        <a:lstStyle/>
        <a:p>
          <a:endParaRPr lang="en-US"/>
        </a:p>
      </dgm:t>
    </dgm:pt>
    <dgm:pt modelId="{7D17D413-1C96-46A5-9E85-72C6636AE3C5}">
      <dgm:prSet phldrT="[Text]" custT="1"/>
      <dgm:spPr/>
      <dgm:t>
        <a:bodyPr/>
        <a:lstStyle/>
        <a:p>
          <a:r>
            <a:rPr lang="en-US" sz="2400" b="1" dirty="0"/>
            <a:t>Apps</a:t>
          </a:r>
        </a:p>
      </dgm:t>
    </dgm:pt>
    <dgm:pt modelId="{91A59BF2-53A7-4244-ADC4-8913701DE4BA}" type="parTrans" cxnId="{D9E35F5C-9C04-4B00-BAD8-AD36F1DD39DE}">
      <dgm:prSet/>
      <dgm:spPr/>
      <dgm:t>
        <a:bodyPr/>
        <a:lstStyle/>
        <a:p>
          <a:endParaRPr lang="en-US"/>
        </a:p>
      </dgm:t>
    </dgm:pt>
    <dgm:pt modelId="{06AA36B4-E14B-4E14-B273-C8197A0B582E}" type="sibTrans" cxnId="{D9E35F5C-9C04-4B00-BAD8-AD36F1DD39DE}">
      <dgm:prSet/>
      <dgm:spPr/>
      <dgm:t>
        <a:bodyPr/>
        <a:lstStyle/>
        <a:p>
          <a:endParaRPr lang="en-US"/>
        </a:p>
      </dgm:t>
    </dgm:pt>
    <dgm:pt modelId="{A9A35E3D-01EA-46C6-AED8-865E91E9D6C9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008000"/>
        </a:solidFill>
        <a:ln>
          <a:solidFill>
            <a:srgbClr val="008000"/>
          </a:solidFill>
        </a:ln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Recommender systems</a:t>
          </a:r>
        </a:p>
      </dgm:t>
    </dgm:pt>
    <dgm:pt modelId="{0C34515A-9947-4AC4-8E07-6D77FB8F1E95}" type="parTrans" cxnId="{5018CE96-E6CC-471E-9B9C-30F70F6B8CE7}">
      <dgm:prSet/>
      <dgm:spPr/>
      <dgm:t>
        <a:bodyPr/>
        <a:lstStyle/>
        <a:p>
          <a:endParaRPr lang="en-US"/>
        </a:p>
      </dgm:t>
    </dgm:pt>
    <dgm:pt modelId="{3C0EBF76-BD27-4964-B79F-79CC6413DFD1}" type="sibTrans" cxnId="{5018CE96-E6CC-471E-9B9C-30F70F6B8CE7}">
      <dgm:prSet/>
      <dgm:spPr/>
      <dgm:t>
        <a:bodyPr/>
        <a:lstStyle/>
        <a:p>
          <a:endParaRPr lang="en-US"/>
        </a:p>
      </dgm:t>
    </dgm:pt>
    <dgm:pt modelId="{A5325020-A43F-4DC5-B91A-865612236E1B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333399"/>
        </a:solidFill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Association Rules</a:t>
          </a:r>
        </a:p>
      </dgm:t>
    </dgm:pt>
    <dgm:pt modelId="{B397B1E6-BB15-4DF4-B38A-02A5DF7C7E5D}" type="parTrans" cxnId="{0949B049-F928-4520-A037-C172C962E0C9}">
      <dgm:prSet/>
      <dgm:spPr/>
      <dgm:t>
        <a:bodyPr/>
        <a:lstStyle/>
        <a:p>
          <a:endParaRPr lang="en-US"/>
        </a:p>
      </dgm:t>
    </dgm:pt>
    <dgm:pt modelId="{E5885318-4367-4D45-A1BC-C2768E0C5F2B}" type="sibTrans" cxnId="{0949B049-F928-4520-A037-C172C962E0C9}">
      <dgm:prSet/>
      <dgm:spPr/>
      <dgm:t>
        <a:bodyPr/>
        <a:lstStyle/>
        <a:p>
          <a:endParaRPr lang="en-US"/>
        </a:p>
      </dgm:t>
    </dgm:pt>
    <dgm:pt modelId="{63784350-6FB5-4F39-A0AA-A76D20385A1A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333399"/>
        </a:solidFill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Duplicate document detection</a:t>
          </a:r>
        </a:p>
      </dgm:t>
    </dgm:pt>
    <dgm:pt modelId="{02F99CF5-BE6F-4557-8BB4-68B7181CCBA5}" type="parTrans" cxnId="{CDAE2543-0EE1-4B34-B52E-A8EEEA699492}">
      <dgm:prSet/>
      <dgm:spPr/>
      <dgm:t>
        <a:bodyPr/>
        <a:lstStyle/>
        <a:p>
          <a:endParaRPr lang="en-US"/>
        </a:p>
      </dgm:t>
    </dgm:pt>
    <dgm:pt modelId="{E47CBEBB-6EFF-43F4-952B-B6C93B5E9493}" type="sibTrans" cxnId="{CDAE2543-0EE1-4B34-B52E-A8EEEA699492}">
      <dgm:prSet/>
      <dgm:spPr/>
      <dgm:t>
        <a:bodyPr/>
        <a:lstStyle/>
        <a:p>
          <a:endParaRPr lang="en-US"/>
        </a:p>
      </dgm:t>
    </dgm:pt>
    <dgm:pt modelId="{5473F14B-8F21-412E-B8DE-EADF32D6F521}" type="pres">
      <dgm:prSet presAssocID="{7DAF4A99-25E1-44F9-90C0-EA66CF00B3B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C0D74A84-CA9B-4A55-82D3-C4473BCAB74F}" type="pres">
      <dgm:prSet presAssocID="{B28448BA-C9A8-43EB-A9DB-A0137196E3B9}" presName="compNode" presStyleCnt="0"/>
      <dgm:spPr/>
    </dgm:pt>
    <dgm:pt modelId="{F5FB40AB-A8F0-43CC-AED2-A0B6D3491F03}" type="pres">
      <dgm:prSet presAssocID="{B28448BA-C9A8-43EB-A9DB-A0137196E3B9}" presName="aNode" presStyleLbl="bgShp" presStyleIdx="0" presStyleCnt="5"/>
      <dgm:spPr/>
      <dgm:t>
        <a:bodyPr/>
        <a:lstStyle/>
        <a:p>
          <a:endParaRPr lang="zh-TW" altLang="en-US"/>
        </a:p>
      </dgm:t>
    </dgm:pt>
    <dgm:pt modelId="{189EA2CD-99B4-4604-BDBC-34AEB91058A9}" type="pres">
      <dgm:prSet presAssocID="{B28448BA-C9A8-43EB-A9DB-A0137196E3B9}" presName="textNode" presStyleLbl="bgShp" presStyleIdx="0" presStyleCnt="5"/>
      <dgm:spPr/>
      <dgm:t>
        <a:bodyPr/>
        <a:lstStyle/>
        <a:p>
          <a:endParaRPr lang="zh-TW" altLang="en-US"/>
        </a:p>
      </dgm:t>
    </dgm:pt>
    <dgm:pt modelId="{051CD919-C14E-4FF7-A82B-674D57B30AF8}" type="pres">
      <dgm:prSet presAssocID="{B28448BA-C9A8-43EB-A9DB-A0137196E3B9}" presName="compChildNode" presStyleCnt="0"/>
      <dgm:spPr/>
    </dgm:pt>
    <dgm:pt modelId="{151EFC3A-4B26-48D8-87A4-D28DC0264B02}" type="pres">
      <dgm:prSet presAssocID="{B28448BA-C9A8-43EB-A9DB-A0137196E3B9}" presName="theInnerList" presStyleCnt="0"/>
      <dgm:spPr/>
    </dgm:pt>
    <dgm:pt modelId="{D6B8C86D-B5C5-4707-BB1C-60E6EB9E4EBA}" type="pres">
      <dgm:prSet presAssocID="{E9F388D8-C9C2-45F4-B532-779E8C2CB5E8}" presName="childNode" presStyleLbl="node1" presStyleIdx="0" presStyleCnt="1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EA7308F-F292-4734-BC92-11C7BB5AF5E5}" type="pres">
      <dgm:prSet presAssocID="{E9F388D8-C9C2-45F4-B532-779E8C2CB5E8}" presName="aSpace2" presStyleCnt="0"/>
      <dgm:spPr/>
    </dgm:pt>
    <dgm:pt modelId="{20F65450-B565-4F6E-8CBD-65CD2502E3B0}" type="pres">
      <dgm:prSet presAssocID="{E12CEE09-DEBB-4435-B911-A40A12F7930D}" presName="childNode" presStyleLbl="node1" presStyleIdx="1" presStyleCnt="1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943ED51-E95A-4F6E-A717-80400DEEEE20}" type="pres">
      <dgm:prSet presAssocID="{E12CEE09-DEBB-4435-B911-A40A12F7930D}" presName="aSpace2" presStyleCnt="0"/>
      <dgm:spPr/>
    </dgm:pt>
    <dgm:pt modelId="{80F88CB8-4B64-4172-B897-E8F8383812F7}" type="pres">
      <dgm:prSet presAssocID="{91B14D9B-61DF-4421-AF43-318BB0021BDF}" presName="childNode" presStyleLbl="node1" presStyleIdx="2" presStyleCnt="1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C9EA69A-B885-4DA4-818F-1748672594CF}" type="pres">
      <dgm:prSet presAssocID="{B28448BA-C9A8-43EB-A9DB-A0137196E3B9}" presName="aSpace" presStyleCnt="0"/>
      <dgm:spPr/>
    </dgm:pt>
    <dgm:pt modelId="{3A6F3D38-6FA6-469E-B3C3-234BD62E4CCA}" type="pres">
      <dgm:prSet presAssocID="{5FC74589-1769-4EB4-9E51-9D82632D2E02}" presName="compNode" presStyleCnt="0"/>
      <dgm:spPr/>
    </dgm:pt>
    <dgm:pt modelId="{C1CD2EAA-2E66-4BDA-BB6E-F99B46E1B919}" type="pres">
      <dgm:prSet presAssocID="{5FC74589-1769-4EB4-9E51-9D82632D2E02}" presName="aNode" presStyleLbl="bgShp" presStyleIdx="1" presStyleCnt="5"/>
      <dgm:spPr/>
      <dgm:t>
        <a:bodyPr/>
        <a:lstStyle/>
        <a:p>
          <a:endParaRPr lang="zh-TW" altLang="en-US"/>
        </a:p>
      </dgm:t>
    </dgm:pt>
    <dgm:pt modelId="{727186A0-986E-40DF-85B7-ACC6191E0924}" type="pres">
      <dgm:prSet presAssocID="{5FC74589-1769-4EB4-9E51-9D82632D2E02}" presName="textNode" presStyleLbl="bgShp" presStyleIdx="1" presStyleCnt="5"/>
      <dgm:spPr/>
      <dgm:t>
        <a:bodyPr/>
        <a:lstStyle/>
        <a:p>
          <a:endParaRPr lang="zh-TW" altLang="en-US"/>
        </a:p>
      </dgm:t>
    </dgm:pt>
    <dgm:pt modelId="{F4329E4E-5431-4760-B147-9E77700EF61A}" type="pres">
      <dgm:prSet presAssocID="{5FC74589-1769-4EB4-9E51-9D82632D2E02}" presName="compChildNode" presStyleCnt="0"/>
      <dgm:spPr/>
    </dgm:pt>
    <dgm:pt modelId="{B5C22EF8-EBFA-4704-BF77-C1B26E178B0D}" type="pres">
      <dgm:prSet presAssocID="{5FC74589-1769-4EB4-9E51-9D82632D2E02}" presName="theInnerList" presStyleCnt="0"/>
      <dgm:spPr/>
    </dgm:pt>
    <dgm:pt modelId="{EFE71110-9F14-440A-945D-9BFF90054013}" type="pres">
      <dgm:prSet presAssocID="{B8FE7A32-1B20-4D46-8242-6C91907A490E}" presName="childNode" presStyleLbl="node1" presStyleIdx="3" presStyleCnt="1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5EA0CEB-E637-4D3C-96EF-C8D3B04060F2}" type="pres">
      <dgm:prSet presAssocID="{B8FE7A32-1B20-4D46-8242-6C91907A490E}" presName="aSpace2" presStyleCnt="0"/>
      <dgm:spPr/>
    </dgm:pt>
    <dgm:pt modelId="{9E190C18-AEDE-45E1-8A46-924B1190ACB6}" type="pres">
      <dgm:prSet presAssocID="{EFD7AB2D-81E2-448E-B54E-4F3622AF7EF9}" presName="childNode" presStyleLbl="node1" presStyleIdx="4" presStyleCnt="1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E1AD27B-2438-4D0B-AB02-AF912F764D09}" type="pres">
      <dgm:prSet presAssocID="{EFD7AB2D-81E2-448E-B54E-4F3622AF7EF9}" presName="aSpace2" presStyleCnt="0"/>
      <dgm:spPr/>
    </dgm:pt>
    <dgm:pt modelId="{EB498954-62A4-422D-9DE3-1FA74DD1D37F}" type="pres">
      <dgm:prSet presAssocID="{FF0CDCCC-6F78-4064-A419-5EC5C753206F}" presName="childNode" presStyleLbl="node1" presStyleIdx="5" presStyleCnt="1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B3C6D49-326B-48DE-AC1D-9DC877BB01DD}" type="pres">
      <dgm:prSet presAssocID="{5FC74589-1769-4EB4-9E51-9D82632D2E02}" presName="aSpace" presStyleCnt="0"/>
      <dgm:spPr/>
    </dgm:pt>
    <dgm:pt modelId="{EF090B29-38A2-4F08-90FA-7BB67BE8B3E2}" type="pres">
      <dgm:prSet presAssocID="{A0A9AC20-5EC1-4862-BFC8-870928838544}" presName="compNode" presStyleCnt="0"/>
      <dgm:spPr/>
    </dgm:pt>
    <dgm:pt modelId="{9A6AB0E7-12CE-4F4C-9194-CFD62AA0E26B}" type="pres">
      <dgm:prSet presAssocID="{A0A9AC20-5EC1-4862-BFC8-870928838544}" presName="aNode" presStyleLbl="bgShp" presStyleIdx="2" presStyleCnt="5"/>
      <dgm:spPr/>
      <dgm:t>
        <a:bodyPr/>
        <a:lstStyle/>
        <a:p>
          <a:endParaRPr lang="zh-TW" altLang="en-US"/>
        </a:p>
      </dgm:t>
    </dgm:pt>
    <dgm:pt modelId="{4735A497-84C1-49AD-B2D7-A0E2E20F2536}" type="pres">
      <dgm:prSet presAssocID="{A0A9AC20-5EC1-4862-BFC8-870928838544}" presName="textNode" presStyleLbl="bgShp" presStyleIdx="2" presStyleCnt="5"/>
      <dgm:spPr/>
      <dgm:t>
        <a:bodyPr/>
        <a:lstStyle/>
        <a:p>
          <a:endParaRPr lang="zh-TW" altLang="en-US"/>
        </a:p>
      </dgm:t>
    </dgm:pt>
    <dgm:pt modelId="{5235814C-D240-476B-A6EA-F820ADA9F290}" type="pres">
      <dgm:prSet presAssocID="{A0A9AC20-5EC1-4862-BFC8-870928838544}" presName="compChildNode" presStyleCnt="0"/>
      <dgm:spPr/>
    </dgm:pt>
    <dgm:pt modelId="{F8C87951-0BEC-442E-BD13-E67FB71AC42B}" type="pres">
      <dgm:prSet presAssocID="{A0A9AC20-5EC1-4862-BFC8-870928838544}" presName="theInnerList" presStyleCnt="0"/>
      <dgm:spPr/>
    </dgm:pt>
    <dgm:pt modelId="{DECF7DEE-4FD4-4CE5-AEDF-10353AC11531}" type="pres">
      <dgm:prSet presAssocID="{6856B0CF-FE68-485F-BF49-CA4A93F4F38C}" presName="childNode" presStyleLbl="node1" presStyleIdx="6" presStyleCnt="1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39A0DE6-D28A-493F-A1CB-4B3CCAC72873}" type="pres">
      <dgm:prSet presAssocID="{6856B0CF-FE68-485F-BF49-CA4A93F4F38C}" presName="aSpace2" presStyleCnt="0"/>
      <dgm:spPr/>
    </dgm:pt>
    <dgm:pt modelId="{02FBE83C-F7E3-4AC9-9A61-66BF67D7D8B6}" type="pres">
      <dgm:prSet presAssocID="{5DA147F9-347F-4A9B-99C6-4679CBA742BD}" presName="childNode" presStyleLbl="node1" presStyleIdx="7" presStyleCnt="1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7C5B8B3-4388-4867-AA6C-4B2D717EAAF2}" type="pres">
      <dgm:prSet presAssocID="{5DA147F9-347F-4A9B-99C6-4679CBA742BD}" presName="aSpace2" presStyleCnt="0"/>
      <dgm:spPr/>
    </dgm:pt>
    <dgm:pt modelId="{1EC52667-0754-4666-9083-6E56A0F9B67B}" type="pres">
      <dgm:prSet presAssocID="{06D87D35-A66C-427C-B6DB-AF958D65D6B3}" presName="childNode" presStyleLbl="node1" presStyleIdx="8" presStyleCnt="1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C67C073-8031-4FB8-83D0-BB3987979FB7}" type="pres">
      <dgm:prSet presAssocID="{A0A9AC20-5EC1-4862-BFC8-870928838544}" presName="aSpace" presStyleCnt="0"/>
      <dgm:spPr/>
    </dgm:pt>
    <dgm:pt modelId="{3D53649F-3A9D-48AC-B3B4-F9359FF49907}" type="pres">
      <dgm:prSet presAssocID="{EA22DC01-B1C3-4425-86ED-5B66953397A8}" presName="compNode" presStyleCnt="0"/>
      <dgm:spPr/>
    </dgm:pt>
    <dgm:pt modelId="{18B77C7D-672C-4358-9CA6-BD8FA6E2302A}" type="pres">
      <dgm:prSet presAssocID="{EA22DC01-B1C3-4425-86ED-5B66953397A8}" presName="aNode" presStyleLbl="bgShp" presStyleIdx="3" presStyleCnt="5"/>
      <dgm:spPr/>
      <dgm:t>
        <a:bodyPr/>
        <a:lstStyle/>
        <a:p>
          <a:endParaRPr lang="zh-TW" altLang="en-US"/>
        </a:p>
      </dgm:t>
    </dgm:pt>
    <dgm:pt modelId="{AB95B1F2-DB60-4BC5-81D3-1FA274FF69C7}" type="pres">
      <dgm:prSet presAssocID="{EA22DC01-B1C3-4425-86ED-5B66953397A8}" presName="textNode" presStyleLbl="bgShp" presStyleIdx="3" presStyleCnt="5"/>
      <dgm:spPr/>
      <dgm:t>
        <a:bodyPr/>
        <a:lstStyle/>
        <a:p>
          <a:endParaRPr lang="zh-TW" altLang="en-US"/>
        </a:p>
      </dgm:t>
    </dgm:pt>
    <dgm:pt modelId="{9D4EF955-0664-47BE-890F-75DA470A2A2E}" type="pres">
      <dgm:prSet presAssocID="{EA22DC01-B1C3-4425-86ED-5B66953397A8}" presName="compChildNode" presStyleCnt="0"/>
      <dgm:spPr/>
    </dgm:pt>
    <dgm:pt modelId="{CCD58064-6258-410C-B1E0-023DF3946A43}" type="pres">
      <dgm:prSet presAssocID="{EA22DC01-B1C3-4425-86ED-5B66953397A8}" presName="theInnerList" presStyleCnt="0"/>
      <dgm:spPr/>
    </dgm:pt>
    <dgm:pt modelId="{204F3481-2F4C-45A5-A0A1-C088684F0126}" type="pres">
      <dgm:prSet presAssocID="{BC15291E-510A-4A20-8D69-B0F2ACBA3CC6}" presName="childNode" presStyleLbl="node1" presStyleIdx="9" presStyleCnt="1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768FAA9-E2C4-4A6B-82D8-EF54C53E14D8}" type="pres">
      <dgm:prSet presAssocID="{BC15291E-510A-4A20-8D69-B0F2ACBA3CC6}" presName="aSpace2" presStyleCnt="0"/>
      <dgm:spPr/>
    </dgm:pt>
    <dgm:pt modelId="{0F3CAB81-CF76-498F-9619-BAF8144FA3C3}" type="pres">
      <dgm:prSet presAssocID="{86AB53FA-67D7-4EE7-8555-3EE8EB6FA4C8}" presName="childNode" presStyleLbl="node1" presStyleIdx="10" presStyleCnt="1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E0C811E-F3C5-4F24-A485-437F0C0EAD6A}" type="pres">
      <dgm:prSet presAssocID="{86AB53FA-67D7-4EE7-8555-3EE8EB6FA4C8}" presName="aSpace2" presStyleCnt="0"/>
      <dgm:spPr/>
    </dgm:pt>
    <dgm:pt modelId="{80762C44-FA02-441A-8A8D-FC00E4F372F1}" type="pres">
      <dgm:prSet presAssocID="{67EC18BA-DB21-4AAD-BE8A-067C85A9B73E}" presName="childNode" presStyleLbl="node1" presStyleIdx="11" presStyleCnt="1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EEF13C7-AF43-4380-A8A5-F72A5D476D05}" type="pres">
      <dgm:prSet presAssocID="{EA22DC01-B1C3-4425-86ED-5B66953397A8}" presName="aSpace" presStyleCnt="0"/>
      <dgm:spPr/>
    </dgm:pt>
    <dgm:pt modelId="{0618492F-D453-4601-9C36-8CE6AA153D1B}" type="pres">
      <dgm:prSet presAssocID="{7D17D413-1C96-46A5-9E85-72C6636AE3C5}" presName="compNode" presStyleCnt="0"/>
      <dgm:spPr/>
    </dgm:pt>
    <dgm:pt modelId="{5A591EE2-4B7B-40DB-B051-D75F7BFEDDD6}" type="pres">
      <dgm:prSet presAssocID="{7D17D413-1C96-46A5-9E85-72C6636AE3C5}" presName="aNode" presStyleLbl="bgShp" presStyleIdx="4" presStyleCnt="5"/>
      <dgm:spPr/>
      <dgm:t>
        <a:bodyPr/>
        <a:lstStyle/>
        <a:p>
          <a:endParaRPr lang="zh-TW" altLang="en-US"/>
        </a:p>
      </dgm:t>
    </dgm:pt>
    <dgm:pt modelId="{34BAB90F-F3E5-4FFB-A339-2946D1CD0CCB}" type="pres">
      <dgm:prSet presAssocID="{7D17D413-1C96-46A5-9E85-72C6636AE3C5}" presName="textNode" presStyleLbl="bgShp" presStyleIdx="4" presStyleCnt="5"/>
      <dgm:spPr/>
      <dgm:t>
        <a:bodyPr/>
        <a:lstStyle/>
        <a:p>
          <a:endParaRPr lang="zh-TW" altLang="en-US"/>
        </a:p>
      </dgm:t>
    </dgm:pt>
    <dgm:pt modelId="{BA794F96-F89B-483A-BF3A-9118CA9CCDA4}" type="pres">
      <dgm:prSet presAssocID="{7D17D413-1C96-46A5-9E85-72C6636AE3C5}" presName="compChildNode" presStyleCnt="0"/>
      <dgm:spPr/>
    </dgm:pt>
    <dgm:pt modelId="{76BCF6F8-619E-4477-AF5E-3CC45345624F}" type="pres">
      <dgm:prSet presAssocID="{7D17D413-1C96-46A5-9E85-72C6636AE3C5}" presName="theInnerList" presStyleCnt="0"/>
      <dgm:spPr/>
    </dgm:pt>
    <dgm:pt modelId="{F0B767F2-4C7E-481B-967C-8FE0CB529397}" type="pres">
      <dgm:prSet presAssocID="{A9A35E3D-01EA-46C6-AED8-865E91E9D6C9}" presName="childNode" presStyleLbl="node1" presStyleIdx="12" presStyleCnt="1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342BD1C-A54C-4F1C-A099-03A03E61088D}" type="pres">
      <dgm:prSet presAssocID="{A9A35E3D-01EA-46C6-AED8-865E91E9D6C9}" presName="aSpace2" presStyleCnt="0"/>
      <dgm:spPr/>
    </dgm:pt>
    <dgm:pt modelId="{6F277C00-29F7-4ECD-8C97-37788C7BA770}" type="pres">
      <dgm:prSet presAssocID="{A5325020-A43F-4DC5-B91A-865612236E1B}" presName="childNode" presStyleLbl="node1" presStyleIdx="13" presStyleCnt="1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945A699-1DD4-41EF-B849-687FF56CB987}" type="pres">
      <dgm:prSet presAssocID="{A5325020-A43F-4DC5-B91A-865612236E1B}" presName="aSpace2" presStyleCnt="0"/>
      <dgm:spPr/>
    </dgm:pt>
    <dgm:pt modelId="{6C9EBB1C-8DC1-467B-832A-DCA29AD54F62}" type="pres">
      <dgm:prSet presAssocID="{63784350-6FB5-4F39-A0AA-A76D20385A1A}" presName="childNode" presStyleLbl="node1" presStyleIdx="14" presStyleCnt="1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501AFB85-F682-4DDF-B733-6065D03F9A5E}" type="presOf" srcId="{A5325020-A43F-4DC5-B91A-865612236E1B}" destId="{6F277C00-29F7-4ECD-8C97-37788C7BA770}" srcOrd="0" destOrd="0" presId="urn:microsoft.com/office/officeart/2005/8/layout/lProcess2"/>
    <dgm:cxn modelId="{3898AFDA-2D9F-411E-9F8F-5FF555D6E536}" type="presOf" srcId="{86AB53FA-67D7-4EE7-8555-3EE8EB6FA4C8}" destId="{0F3CAB81-CF76-498F-9619-BAF8144FA3C3}" srcOrd="0" destOrd="0" presId="urn:microsoft.com/office/officeart/2005/8/layout/lProcess2"/>
    <dgm:cxn modelId="{952C9E3C-3A7D-46D2-AF56-3667DA6FDFA4}" type="presOf" srcId="{EFD7AB2D-81E2-448E-B54E-4F3622AF7EF9}" destId="{9E190C18-AEDE-45E1-8A46-924B1190ACB6}" srcOrd="0" destOrd="0" presId="urn:microsoft.com/office/officeart/2005/8/layout/lProcess2"/>
    <dgm:cxn modelId="{E8E1CBC2-E886-44D5-B930-C0A4D16118C4}" srcId="{5FC74589-1769-4EB4-9E51-9D82632D2E02}" destId="{EFD7AB2D-81E2-448E-B54E-4F3622AF7EF9}" srcOrd="1" destOrd="0" parTransId="{36574C9A-C9D9-41B3-A499-07AB4199CF7F}" sibTransId="{0FFBD1E1-7F1E-48F7-8092-88463CF1F65B}"/>
    <dgm:cxn modelId="{7748146C-0919-482D-B481-6C220C5E86AB}" type="presOf" srcId="{E9F388D8-C9C2-45F4-B532-779E8C2CB5E8}" destId="{D6B8C86D-B5C5-4707-BB1C-60E6EB9E4EBA}" srcOrd="0" destOrd="0" presId="urn:microsoft.com/office/officeart/2005/8/layout/lProcess2"/>
    <dgm:cxn modelId="{172C9A43-E0D2-4301-B55A-9E73C6A5D5AB}" type="presOf" srcId="{B28448BA-C9A8-43EB-A9DB-A0137196E3B9}" destId="{F5FB40AB-A8F0-43CC-AED2-A0B6D3491F03}" srcOrd="0" destOrd="0" presId="urn:microsoft.com/office/officeart/2005/8/layout/lProcess2"/>
    <dgm:cxn modelId="{CD174D1A-F576-42A5-8360-9F1F6FB5C8D5}" srcId="{5FC74589-1769-4EB4-9E51-9D82632D2E02}" destId="{FF0CDCCC-6F78-4064-A419-5EC5C753206F}" srcOrd="2" destOrd="0" parTransId="{C96EA5C7-A653-4A83-8F75-8585A07C9C8F}" sibTransId="{8E668476-E60C-485B-B9C7-8F9496C26DF3}"/>
    <dgm:cxn modelId="{6723F50B-AA47-4273-81EA-65E1F5EA34FA}" srcId="{EA22DC01-B1C3-4425-86ED-5B66953397A8}" destId="{86AB53FA-67D7-4EE7-8555-3EE8EB6FA4C8}" srcOrd="1" destOrd="0" parTransId="{EA03EBDD-B26B-4044-993F-F3F8F5C83B54}" sibTransId="{AD9FF113-925C-46F3-AC17-3E3C7A57FE37}"/>
    <dgm:cxn modelId="{F2103260-EFE4-4A1A-ADC3-1AABCB8326CF}" type="presOf" srcId="{A0A9AC20-5EC1-4862-BFC8-870928838544}" destId="{4735A497-84C1-49AD-B2D7-A0E2E20F2536}" srcOrd="1" destOrd="0" presId="urn:microsoft.com/office/officeart/2005/8/layout/lProcess2"/>
    <dgm:cxn modelId="{35679A9F-A9C0-40B5-BA5C-B5D89AD516EE}" srcId="{5FC74589-1769-4EB4-9E51-9D82632D2E02}" destId="{B8FE7A32-1B20-4D46-8242-6C91907A490E}" srcOrd="0" destOrd="0" parTransId="{86CD367E-951E-4F4B-BFC7-6603B931690A}" sibTransId="{03DB6E86-A49B-4AF5-9791-CBACA4C5335D}"/>
    <dgm:cxn modelId="{6EA3A6F9-5285-4B4F-8A37-53FD8B158DD3}" type="presOf" srcId="{5FC74589-1769-4EB4-9E51-9D82632D2E02}" destId="{727186A0-986E-40DF-85B7-ACC6191E0924}" srcOrd="1" destOrd="0" presId="urn:microsoft.com/office/officeart/2005/8/layout/lProcess2"/>
    <dgm:cxn modelId="{0E54F366-8BB2-499C-BB95-A91EF2890E61}" type="presOf" srcId="{FF0CDCCC-6F78-4064-A419-5EC5C753206F}" destId="{EB498954-62A4-422D-9DE3-1FA74DD1D37F}" srcOrd="0" destOrd="0" presId="urn:microsoft.com/office/officeart/2005/8/layout/lProcess2"/>
    <dgm:cxn modelId="{95C3269C-8E66-454E-90E4-64EBD4DB49A5}" srcId="{B28448BA-C9A8-43EB-A9DB-A0137196E3B9}" destId="{E9F388D8-C9C2-45F4-B532-779E8C2CB5E8}" srcOrd="0" destOrd="0" parTransId="{F2F7FB25-05F2-4ED0-B376-8372ACCE43FB}" sibTransId="{1AE97BAD-F576-4336-A510-388E6942CDAC}"/>
    <dgm:cxn modelId="{751DC194-11AC-4068-BA1C-4404C839BDBA}" srcId="{B28448BA-C9A8-43EB-A9DB-A0137196E3B9}" destId="{E12CEE09-DEBB-4435-B911-A40A12F7930D}" srcOrd="1" destOrd="0" parTransId="{A642C0CA-D97F-4EA3-928C-13F990F569A1}" sibTransId="{CF3DF39F-9248-4761-840A-28F131DA740D}"/>
    <dgm:cxn modelId="{8EAB3E41-484E-4A81-91F8-A4EA4B105B12}" type="presOf" srcId="{B28448BA-C9A8-43EB-A9DB-A0137196E3B9}" destId="{189EA2CD-99B4-4604-BDBC-34AEB91058A9}" srcOrd="1" destOrd="0" presId="urn:microsoft.com/office/officeart/2005/8/layout/lProcess2"/>
    <dgm:cxn modelId="{CDF2CC16-ED87-4552-8B18-DAAA2A151437}" srcId="{B28448BA-C9A8-43EB-A9DB-A0137196E3B9}" destId="{91B14D9B-61DF-4421-AF43-318BB0021BDF}" srcOrd="2" destOrd="0" parTransId="{6B1A9D79-1E1A-438E-9974-41204E573EDC}" sibTransId="{5E874D73-6215-4109-909C-386CFCBBE123}"/>
    <dgm:cxn modelId="{0949B049-F928-4520-A037-C172C962E0C9}" srcId="{7D17D413-1C96-46A5-9E85-72C6636AE3C5}" destId="{A5325020-A43F-4DC5-B91A-865612236E1B}" srcOrd="1" destOrd="0" parTransId="{B397B1E6-BB15-4DF4-B38A-02A5DF7C7E5D}" sibTransId="{E5885318-4367-4D45-A1BC-C2768E0C5F2B}"/>
    <dgm:cxn modelId="{D9E35F5C-9C04-4B00-BAD8-AD36F1DD39DE}" srcId="{7DAF4A99-25E1-44F9-90C0-EA66CF00B3B6}" destId="{7D17D413-1C96-46A5-9E85-72C6636AE3C5}" srcOrd="4" destOrd="0" parTransId="{91A59BF2-53A7-4244-ADC4-8913701DE4BA}" sibTransId="{06AA36B4-E14B-4E14-B273-C8197A0B582E}"/>
    <dgm:cxn modelId="{22266BC3-CDF5-48F5-882F-DD5D5B90238F}" type="presOf" srcId="{7D17D413-1C96-46A5-9E85-72C6636AE3C5}" destId="{34BAB90F-F3E5-4FFB-A339-2946D1CD0CCB}" srcOrd="1" destOrd="0" presId="urn:microsoft.com/office/officeart/2005/8/layout/lProcess2"/>
    <dgm:cxn modelId="{87105413-56F4-4FC0-9565-236B11C60395}" type="presOf" srcId="{A9A35E3D-01EA-46C6-AED8-865E91E9D6C9}" destId="{F0B767F2-4C7E-481B-967C-8FE0CB529397}" srcOrd="0" destOrd="0" presId="urn:microsoft.com/office/officeart/2005/8/layout/lProcess2"/>
    <dgm:cxn modelId="{721BA034-D2BB-4F5E-AD28-4CD4B0B4FA35}" srcId="{7DAF4A99-25E1-44F9-90C0-EA66CF00B3B6}" destId="{B28448BA-C9A8-43EB-A9DB-A0137196E3B9}" srcOrd="0" destOrd="0" parTransId="{3A37FA3F-0269-460F-ACCD-01DD513605A2}" sibTransId="{20234B47-CD57-4C94-B27A-16836C4AA9A8}"/>
    <dgm:cxn modelId="{50F07E45-3779-4A75-AA46-E97C3DDF09E1}" type="presOf" srcId="{7DAF4A99-25E1-44F9-90C0-EA66CF00B3B6}" destId="{5473F14B-8F21-412E-B8DE-EADF32D6F521}" srcOrd="0" destOrd="0" presId="urn:microsoft.com/office/officeart/2005/8/layout/lProcess2"/>
    <dgm:cxn modelId="{E39A2E7D-4B01-443C-A093-8728A9F528A1}" srcId="{7DAF4A99-25E1-44F9-90C0-EA66CF00B3B6}" destId="{A0A9AC20-5EC1-4862-BFC8-870928838544}" srcOrd="2" destOrd="0" parTransId="{69D52F25-6ACE-45DA-A9E8-1893E3A26C8C}" sibTransId="{FF5EAA6B-D3D9-4221-A79F-E9B4930D1CEF}"/>
    <dgm:cxn modelId="{6DB72DBE-E82A-47EF-ACEA-E04B7B517F26}" srcId="{7DAF4A99-25E1-44F9-90C0-EA66CF00B3B6}" destId="{EA22DC01-B1C3-4425-86ED-5B66953397A8}" srcOrd="3" destOrd="0" parTransId="{5D0A80B1-3E50-448A-A64D-AD1355ED3022}" sibTransId="{A9D991C7-41FC-48B5-87C1-98EB407695FE}"/>
    <dgm:cxn modelId="{CDAE2543-0EE1-4B34-B52E-A8EEEA699492}" srcId="{7D17D413-1C96-46A5-9E85-72C6636AE3C5}" destId="{63784350-6FB5-4F39-A0AA-A76D20385A1A}" srcOrd="2" destOrd="0" parTransId="{02F99CF5-BE6F-4557-8BB4-68B7181CCBA5}" sibTransId="{E47CBEBB-6EFF-43F4-952B-B6C93B5E9493}"/>
    <dgm:cxn modelId="{D2E71B6A-2ED0-4063-83D4-B7F1634C0332}" srcId="{A0A9AC20-5EC1-4862-BFC8-870928838544}" destId="{5DA147F9-347F-4A9B-99C6-4679CBA742BD}" srcOrd="1" destOrd="0" parTransId="{0DD651B9-CD26-4B12-B47E-A345F5C781A5}" sibTransId="{A279CC5C-DF39-4624-BFA5-ADC04410EA91}"/>
    <dgm:cxn modelId="{F2041E12-C33B-40A9-8050-96CCB9D2F532}" type="presOf" srcId="{7D17D413-1C96-46A5-9E85-72C6636AE3C5}" destId="{5A591EE2-4B7B-40DB-B051-D75F7BFEDDD6}" srcOrd="0" destOrd="0" presId="urn:microsoft.com/office/officeart/2005/8/layout/lProcess2"/>
    <dgm:cxn modelId="{45211C6F-0E35-4E01-9DC9-A050BB7A8447}" type="presOf" srcId="{A0A9AC20-5EC1-4862-BFC8-870928838544}" destId="{9A6AB0E7-12CE-4F4C-9194-CFD62AA0E26B}" srcOrd="0" destOrd="0" presId="urn:microsoft.com/office/officeart/2005/8/layout/lProcess2"/>
    <dgm:cxn modelId="{1151B3DC-BFA5-46C2-A674-0EE40A938C5A}" srcId="{A0A9AC20-5EC1-4862-BFC8-870928838544}" destId="{6856B0CF-FE68-485F-BF49-CA4A93F4F38C}" srcOrd="0" destOrd="0" parTransId="{B52856D9-283B-499D-AE83-3A1B0694F8DA}" sibTransId="{60145AD2-C0A0-4426-8839-F8800D94963F}"/>
    <dgm:cxn modelId="{BB9A191B-767B-495A-9681-760D2E2962AD}" type="presOf" srcId="{B8FE7A32-1B20-4D46-8242-6C91907A490E}" destId="{EFE71110-9F14-440A-945D-9BFF90054013}" srcOrd="0" destOrd="0" presId="urn:microsoft.com/office/officeart/2005/8/layout/lProcess2"/>
    <dgm:cxn modelId="{19EC4290-8D39-4A77-BC3D-84BD054C45EF}" type="presOf" srcId="{6856B0CF-FE68-485F-BF49-CA4A93F4F38C}" destId="{DECF7DEE-4FD4-4CE5-AEDF-10353AC11531}" srcOrd="0" destOrd="0" presId="urn:microsoft.com/office/officeart/2005/8/layout/lProcess2"/>
    <dgm:cxn modelId="{090367F2-2F9D-429E-8090-D374C3282399}" srcId="{EA22DC01-B1C3-4425-86ED-5B66953397A8}" destId="{67EC18BA-DB21-4AAD-BE8A-067C85A9B73E}" srcOrd="2" destOrd="0" parTransId="{8918E5B2-4513-4EC4-8164-E88158F78E11}" sibTransId="{FAC02AF5-6F72-4EED-98CA-D68C7F3B5D5A}"/>
    <dgm:cxn modelId="{0C330C0F-8CF0-444A-A6C2-DDDB9D80C949}" type="presOf" srcId="{67EC18BA-DB21-4AAD-BE8A-067C85A9B73E}" destId="{80762C44-FA02-441A-8A8D-FC00E4F372F1}" srcOrd="0" destOrd="0" presId="urn:microsoft.com/office/officeart/2005/8/layout/lProcess2"/>
    <dgm:cxn modelId="{5018CE96-E6CC-471E-9B9C-30F70F6B8CE7}" srcId="{7D17D413-1C96-46A5-9E85-72C6636AE3C5}" destId="{A9A35E3D-01EA-46C6-AED8-865E91E9D6C9}" srcOrd="0" destOrd="0" parTransId="{0C34515A-9947-4AC4-8E07-6D77FB8F1E95}" sibTransId="{3C0EBF76-BD27-4964-B79F-79CC6413DFD1}"/>
    <dgm:cxn modelId="{0D82CE75-4824-4ED3-8985-912F0451FFBF}" type="presOf" srcId="{5FC74589-1769-4EB4-9E51-9D82632D2E02}" destId="{C1CD2EAA-2E66-4BDA-BB6E-F99B46E1B919}" srcOrd="0" destOrd="0" presId="urn:microsoft.com/office/officeart/2005/8/layout/lProcess2"/>
    <dgm:cxn modelId="{801BD116-4824-456C-BAA4-CB97667AC9F4}" type="presOf" srcId="{63784350-6FB5-4F39-A0AA-A76D20385A1A}" destId="{6C9EBB1C-8DC1-467B-832A-DCA29AD54F62}" srcOrd="0" destOrd="0" presId="urn:microsoft.com/office/officeart/2005/8/layout/lProcess2"/>
    <dgm:cxn modelId="{54377205-A861-4EAA-A28D-F966AB7CC1ED}" type="presOf" srcId="{E12CEE09-DEBB-4435-B911-A40A12F7930D}" destId="{20F65450-B565-4F6E-8CBD-65CD2502E3B0}" srcOrd="0" destOrd="0" presId="urn:microsoft.com/office/officeart/2005/8/layout/lProcess2"/>
    <dgm:cxn modelId="{53D00FBE-0B8C-44B8-BD7B-FF723D810987}" srcId="{EA22DC01-B1C3-4425-86ED-5B66953397A8}" destId="{BC15291E-510A-4A20-8D69-B0F2ACBA3CC6}" srcOrd="0" destOrd="0" parTransId="{DDAF1636-99A0-4E4C-BF8B-7A50EC838E24}" sibTransId="{25F65FF3-A145-4450-BC4A-2BD6189C0F89}"/>
    <dgm:cxn modelId="{03033C8E-546A-4636-B996-DCA3A7F5D692}" srcId="{A0A9AC20-5EC1-4862-BFC8-870928838544}" destId="{06D87D35-A66C-427C-B6DB-AF958D65D6B3}" srcOrd="2" destOrd="0" parTransId="{9A4B31E9-014C-4B63-A219-5A63A8ACB829}" sibTransId="{AC1F3899-4696-4923-97F3-8D3FBB96254A}"/>
    <dgm:cxn modelId="{1EB4329E-8340-406D-9883-6CE60EA84DC8}" type="presOf" srcId="{BC15291E-510A-4A20-8D69-B0F2ACBA3CC6}" destId="{204F3481-2F4C-45A5-A0A1-C088684F0126}" srcOrd="0" destOrd="0" presId="urn:microsoft.com/office/officeart/2005/8/layout/lProcess2"/>
    <dgm:cxn modelId="{F821A90B-6DDF-4C1B-830A-E922053459B3}" type="presOf" srcId="{06D87D35-A66C-427C-B6DB-AF958D65D6B3}" destId="{1EC52667-0754-4666-9083-6E56A0F9B67B}" srcOrd="0" destOrd="0" presId="urn:microsoft.com/office/officeart/2005/8/layout/lProcess2"/>
    <dgm:cxn modelId="{0726E5DE-4692-4DD4-9ED5-1F0284A15BB9}" type="presOf" srcId="{EA22DC01-B1C3-4425-86ED-5B66953397A8}" destId="{AB95B1F2-DB60-4BC5-81D3-1FA274FF69C7}" srcOrd="1" destOrd="0" presId="urn:microsoft.com/office/officeart/2005/8/layout/lProcess2"/>
    <dgm:cxn modelId="{DC4F46C0-859B-4B28-999E-D541531B37E2}" type="presOf" srcId="{EA22DC01-B1C3-4425-86ED-5B66953397A8}" destId="{18B77C7D-672C-4358-9CA6-BD8FA6E2302A}" srcOrd="0" destOrd="0" presId="urn:microsoft.com/office/officeart/2005/8/layout/lProcess2"/>
    <dgm:cxn modelId="{07331F01-0F7E-46D9-9FA4-62FFBA05AD71}" type="presOf" srcId="{91B14D9B-61DF-4421-AF43-318BB0021BDF}" destId="{80F88CB8-4B64-4172-B897-E8F8383812F7}" srcOrd="0" destOrd="0" presId="urn:microsoft.com/office/officeart/2005/8/layout/lProcess2"/>
    <dgm:cxn modelId="{1E04D21B-2E5E-4943-8E51-BB3395909686}" type="presOf" srcId="{5DA147F9-347F-4A9B-99C6-4679CBA742BD}" destId="{02FBE83C-F7E3-4AC9-9A61-66BF67D7D8B6}" srcOrd="0" destOrd="0" presId="urn:microsoft.com/office/officeart/2005/8/layout/lProcess2"/>
    <dgm:cxn modelId="{EA2FD3B8-722B-4877-B8F1-EEA7710C1B84}" srcId="{7DAF4A99-25E1-44F9-90C0-EA66CF00B3B6}" destId="{5FC74589-1769-4EB4-9E51-9D82632D2E02}" srcOrd="1" destOrd="0" parTransId="{4D0CCF7E-4481-42D2-95B3-0CB4029368E1}" sibTransId="{8EB806C9-A9BC-450F-B9C3-AC2ED6D3AF68}"/>
    <dgm:cxn modelId="{7DCFC9CE-B8F1-4E59-A186-9511E6588FB9}" type="presParOf" srcId="{5473F14B-8F21-412E-B8DE-EADF32D6F521}" destId="{C0D74A84-CA9B-4A55-82D3-C4473BCAB74F}" srcOrd="0" destOrd="0" presId="urn:microsoft.com/office/officeart/2005/8/layout/lProcess2"/>
    <dgm:cxn modelId="{CAB848F0-A128-4014-9C8B-DF482780A309}" type="presParOf" srcId="{C0D74A84-CA9B-4A55-82D3-C4473BCAB74F}" destId="{F5FB40AB-A8F0-43CC-AED2-A0B6D3491F03}" srcOrd="0" destOrd="0" presId="urn:microsoft.com/office/officeart/2005/8/layout/lProcess2"/>
    <dgm:cxn modelId="{6A9847E0-1E7B-419D-9230-744E9F72C6CE}" type="presParOf" srcId="{C0D74A84-CA9B-4A55-82D3-C4473BCAB74F}" destId="{189EA2CD-99B4-4604-BDBC-34AEB91058A9}" srcOrd="1" destOrd="0" presId="urn:microsoft.com/office/officeart/2005/8/layout/lProcess2"/>
    <dgm:cxn modelId="{CFEE059E-3268-4B9E-8D6C-1A2A8D161406}" type="presParOf" srcId="{C0D74A84-CA9B-4A55-82D3-C4473BCAB74F}" destId="{051CD919-C14E-4FF7-A82B-674D57B30AF8}" srcOrd="2" destOrd="0" presId="urn:microsoft.com/office/officeart/2005/8/layout/lProcess2"/>
    <dgm:cxn modelId="{38C74874-6BA4-459A-977A-3B31B0FE9557}" type="presParOf" srcId="{051CD919-C14E-4FF7-A82B-674D57B30AF8}" destId="{151EFC3A-4B26-48D8-87A4-D28DC0264B02}" srcOrd="0" destOrd="0" presId="urn:microsoft.com/office/officeart/2005/8/layout/lProcess2"/>
    <dgm:cxn modelId="{07ED1802-B9E3-412C-872D-E215926C13F5}" type="presParOf" srcId="{151EFC3A-4B26-48D8-87A4-D28DC0264B02}" destId="{D6B8C86D-B5C5-4707-BB1C-60E6EB9E4EBA}" srcOrd="0" destOrd="0" presId="urn:microsoft.com/office/officeart/2005/8/layout/lProcess2"/>
    <dgm:cxn modelId="{F8F9A1EC-C3FF-49F7-B002-C3E0B2818BAF}" type="presParOf" srcId="{151EFC3A-4B26-48D8-87A4-D28DC0264B02}" destId="{FEA7308F-F292-4734-BC92-11C7BB5AF5E5}" srcOrd="1" destOrd="0" presId="urn:microsoft.com/office/officeart/2005/8/layout/lProcess2"/>
    <dgm:cxn modelId="{55A4DD06-3C60-4087-A4C2-BE03D1D89748}" type="presParOf" srcId="{151EFC3A-4B26-48D8-87A4-D28DC0264B02}" destId="{20F65450-B565-4F6E-8CBD-65CD2502E3B0}" srcOrd="2" destOrd="0" presId="urn:microsoft.com/office/officeart/2005/8/layout/lProcess2"/>
    <dgm:cxn modelId="{6FF96595-1D9B-4B0E-A0EE-5AD9B426FCB5}" type="presParOf" srcId="{151EFC3A-4B26-48D8-87A4-D28DC0264B02}" destId="{1943ED51-E95A-4F6E-A717-80400DEEEE20}" srcOrd="3" destOrd="0" presId="urn:microsoft.com/office/officeart/2005/8/layout/lProcess2"/>
    <dgm:cxn modelId="{DBE9A9BE-AE6D-4B84-B21F-7CFC8311D5C2}" type="presParOf" srcId="{151EFC3A-4B26-48D8-87A4-D28DC0264B02}" destId="{80F88CB8-4B64-4172-B897-E8F8383812F7}" srcOrd="4" destOrd="0" presId="urn:microsoft.com/office/officeart/2005/8/layout/lProcess2"/>
    <dgm:cxn modelId="{6DB885A0-767E-4120-A4BD-B3888E3FBCCC}" type="presParOf" srcId="{5473F14B-8F21-412E-B8DE-EADF32D6F521}" destId="{DC9EA69A-B885-4DA4-818F-1748672594CF}" srcOrd="1" destOrd="0" presId="urn:microsoft.com/office/officeart/2005/8/layout/lProcess2"/>
    <dgm:cxn modelId="{CDE385B9-C8E9-4852-9FA4-49D26B9DBDB0}" type="presParOf" srcId="{5473F14B-8F21-412E-B8DE-EADF32D6F521}" destId="{3A6F3D38-6FA6-469E-B3C3-234BD62E4CCA}" srcOrd="2" destOrd="0" presId="urn:microsoft.com/office/officeart/2005/8/layout/lProcess2"/>
    <dgm:cxn modelId="{5A2CCA3B-13E3-40CB-B628-C9B9CDFDD347}" type="presParOf" srcId="{3A6F3D38-6FA6-469E-B3C3-234BD62E4CCA}" destId="{C1CD2EAA-2E66-4BDA-BB6E-F99B46E1B919}" srcOrd="0" destOrd="0" presId="urn:microsoft.com/office/officeart/2005/8/layout/lProcess2"/>
    <dgm:cxn modelId="{64DFD5BE-2E2F-4CD7-B9F3-FE7FD870B45C}" type="presParOf" srcId="{3A6F3D38-6FA6-469E-B3C3-234BD62E4CCA}" destId="{727186A0-986E-40DF-85B7-ACC6191E0924}" srcOrd="1" destOrd="0" presId="urn:microsoft.com/office/officeart/2005/8/layout/lProcess2"/>
    <dgm:cxn modelId="{2CB8913F-4018-4073-A3CB-4E4469982E6E}" type="presParOf" srcId="{3A6F3D38-6FA6-469E-B3C3-234BD62E4CCA}" destId="{F4329E4E-5431-4760-B147-9E77700EF61A}" srcOrd="2" destOrd="0" presId="urn:microsoft.com/office/officeart/2005/8/layout/lProcess2"/>
    <dgm:cxn modelId="{5DF61B84-7F74-4B43-B81B-3C3DDDAFE847}" type="presParOf" srcId="{F4329E4E-5431-4760-B147-9E77700EF61A}" destId="{B5C22EF8-EBFA-4704-BF77-C1B26E178B0D}" srcOrd="0" destOrd="0" presId="urn:microsoft.com/office/officeart/2005/8/layout/lProcess2"/>
    <dgm:cxn modelId="{2A58D465-4C30-402F-B02A-735A778FCC04}" type="presParOf" srcId="{B5C22EF8-EBFA-4704-BF77-C1B26E178B0D}" destId="{EFE71110-9F14-440A-945D-9BFF90054013}" srcOrd="0" destOrd="0" presId="urn:microsoft.com/office/officeart/2005/8/layout/lProcess2"/>
    <dgm:cxn modelId="{099B9EDA-6B61-4857-92F9-3BE4B5988C35}" type="presParOf" srcId="{B5C22EF8-EBFA-4704-BF77-C1B26E178B0D}" destId="{35EA0CEB-E637-4D3C-96EF-C8D3B04060F2}" srcOrd="1" destOrd="0" presId="urn:microsoft.com/office/officeart/2005/8/layout/lProcess2"/>
    <dgm:cxn modelId="{B1884E3F-9A21-4831-9A9E-90ABF3C13A2E}" type="presParOf" srcId="{B5C22EF8-EBFA-4704-BF77-C1B26E178B0D}" destId="{9E190C18-AEDE-45E1-8A46-924B1190ACB6}" srcOrd="2" destOrd="0" presId="urn:microsoft.com/office/officeart/2005/8/layout/lProcess2"/>
    <dgm:cxn modelId="{4F38572B-D3FF-4C3A-9184-C626AEB297C1}" type="presParOf" srcId="{B5C22EF8-EBFA-4704-BF77-C1B26E178B0D}" destId="{1E1AD27B-2438-4D0B-AB02-AF912F764D09}" srcOrd="3" destOrd="0" presId="urn:microsoft.com/office/officeart/2005/8/layout/lProcess2"/>
    <dgm:cxn modelId="{CC5CB163-3885-4F77-A404-A39C0490DD9C}" type="presParOf" srcId="{B5C22EF8-EBFA-4704-BF77-C1B26E178B0D}" destId="{EB498954-62A4-422D-9DE3-1FA74DD1D37F}" srcOrd="4" destOrd="0" presId="urn:microsoft.com/office/officeart/2005/8/layout/lProcess2"/>
    <dgm:cxn modelId="{98696BD3-FA2C-47BC-B56A-BB20A468E53B}" type="presParOf" srcId="{5473F14B-8F21-412E-B8DE-EADF32D6F521}" destId="{BB3C6D49-326B-48DE-AC1D-9DC877BB01DD}" srcOrd="3" destOrd="0" presId="urn:microsoft.com/office/officeart/2005/8/layout/lProcess2"/>
    <dgm:cxn modelId="{CE508C0D-09E4-4C77-8A37-1DA59A78B63C}" type="presParOf" srcId="{5473F14B-8F21-412E-B8DE-EADF32D6F521}" destId="{EF090B29-38A2-4F08-90FA-7BB67BE8B3E2}" srcOrd="4" destOrd="0" presId="urn:microsoft.com/office/officeart/2005/8/layout/lProcess2"/>
    <dgm:cxn modelId="{BCF1C22A-DE41-44EC-8B63-6D9B8791E1F4}" type="presParOf" srcId="{EF090B29-38A2-4F08-90FA-7BB67BE8B3E2}" destId="{9A6AB0E7-12CE-4F4C-9194-CFD62AA0E26B}" srcOrd="0" destOrd="0" presId="urn:microsoft.com/office/officeart/2005/8/layout/lProcess2"/>
    <dgm:cxn modelId="{709FC7C0-30C5-490C-B4E6-A674CB7E708A}" type="presParOf" srcId="{EF090B29-38A2-4F08-90FA-7BB67BE8B3E2}" destId="{4735A497-84C1-49AD-B2D7-A0E2E20F2536}" srcOrd="1" destOrd="0" presId="urn:microsoft.com/office/officeart/2005/8/layout/lProcess2"/>
    <dgm:cxn modelId="{67E34080-43B0-41B9-B4AD-C25D91F96F34}" type="presParOf" srcId="{EF090B29-38A2-4F08-90FA-7BB67BE8B3E2}" destId="{5235814C-D240-476B-A6EA-F820ADA9F290}" srcOrd="2" destOrd="0" presId="urn:microsoft.com/office/officeart/2005/8/layout/lProcess2"/>
    <dgm:cxn modelId="{16C71527-79D1-462E-9637-9489AEEF9115}" type="presParOf" srcId="{5235814C-D240-476B-A6EA-F820ADA9F290}" destId="{F8C87951-0BEC-442E-BD13-E67FB71AC42B}" srcOrd="0" destOrd="0" presId="urn:microsoft.com/office/officeart/2005/8/layout/lProcess2"/>
    <dgm:cxn modelId="{1C109D94-DB6C-4400-B3DD-A384D902AF7F}" type="presParOf" srcId="{F8C87951-0BEC-442E-BD13-E67FB71AC42B}" destId="{DECF7DEE-4FD4-4CE5-AEDF-10353AC11531}" srcOrd="0" destOrd="0" presId="urn:microsoft.com/office/officeart/2005/8/layout/lProcess2"/>
    <dgm:cxn modelId="{4B666A4B-A12A-4DA1-A966-26BED6F356A7}" type="presParOf" srcId="{F8C87951-0BEC-442E-BD13-E67FB71AC42B}" destId="{739A0DE6-D28A-493F-A1CB-4B3CCAC72873}" srcOrd="1" destOrd="0" presId="urn:microsoft.com/office/officeart/2005/8/layout/lProcess2"/>
    <dgm:cxn modelId="{45F0034A-8D69-401D-9C89-9611B3852FE6}" type="presParOf" srcId="{F8C87951-0BEC-442E-BD13-E67FB71AC42B}" destId="{02FBE83C-F7E3-4AC9-9A61-66BF67D7D8B6}" srcOrd="2" destOrd="0" presId="urn:microsoft.com/office/officeart/2005/8/layout/lProcess2"/>
    <dgm:cxn modelId="{CEE7B542-C86C-4B36-B692-61B9AFB2343D}" type="presParOf" srcId="{F8C87951-0BEC-442E-BD13-E67FB71AC42B}" destId="{87C5B8B3-4388-4867-AA6C-4B2D717EAAF2}" srcOrd="3" destOrd="0" presId="urn:microsoft.com/office/officeart/2005/8/layout/lProcess2"/>
    <dgm:cxn modelId="{BB584C0A-5391-45CD-B87F-E30DB89FF7C3}" type="presParOf" srcId="{F8C87951-0BEC-442E-BD13-E67FB71AC42B}" destId="{1EC52667-0754-4666-9083-6E56A0F9B67B}" srcOrd="4" destOrd="0" presId="urn:microsoft.com/office/officeart/2005/8/layout/lProcess2"/>
    <dgm:cxn modelId="{E655F63F-D1AF-4567-84D3-9311CCED9F63}" type="presParOf" srcId="{5473F14B-8F21-412E-B8DE-EADF32D6F521}" destId="{9C67C073-8031-4FB8-83D0-BB3987979FB7}" srcOrd="5" destOrd="0" presId="urn:microsoft.com/office/officeart/2005/8/layout/lProcess2"/>
    <dgm:cxn modelId="{CA5F1432-94E2-4A4A-93E1-44998E0E4292}" type="presParOf" srcId="{5473F14B-8F21-412E-B8DE-EADF32D6F521}" destId="{3D53649F-3A9D-48AC-B3B4-F9359FF49907}" srcOrd="6" destOrd="0" presId="urn:microsoft.com/office/officeart/2005/8/layout/lProcess2"/>
    <dgm:cxn modelId="{4098325F-7AE0-41E3-9897-DD54D3BE3AC5}" type="presParOf" srcId="{3D53649F-3A9D-48AC-B3B4-F9359FF49907}" destId="{18B77C7D-672C-4358-9CA6-BD8FA6E2302A}" srcOrd="0" destOrd="0" presId="urn:microsoft.com/office/officeart/2005/8/layout/lProcess2"/>
    <dgm:cxn modelId="{05F06835-39EF-4C20-B96C-64553366D313}" type="presParOf" srcId="{3D53649F-3A9D-48AC-B3B4-F9359FF49907}" destId="{AB95B1F2-DB60-4BC5-81D3-1FA274FF69C7}" srcOrd="1" destOrd="0" presId="urn:microsoft.com/office/officeart/2005/8/layout/lProcess2"/>
    <dgm:cxn modelId="{75EA290D-BBD8-49F8-93F5-A654FFB00E89}" type="presParOf" srcId="{3D53649F-3A9D-48AC-B3B4-F9359FF49907}" destId="{9D4EF955-0664-47BE-890F-75DA470A2A2E}" srcOrd="2" destOrd="0" presId="urn:microsoft.com/office/officeart/2005/8/layout/lProcess2"/>
    <dgm:cxn modelId="{CB5961CC-57E9-4AA9-892D-66D707CE3FF8}" type="presParOf" srcId="{9D4EF955-0664-47BE-890F-75DA470A2A2E}" destId="{CCD58064-6258-410C-B1E0-023DF3946A43}" srcOrd="0" destOrd="0" presId="urn:microsoft.com/office/officeart/2005/8/layout/lProcess2"/>
    <dgm:cxn modelId="{25B2AAF8-23B4-4B5A-AC32-F8F6F8DE250F}" type="presParOf" srcId="{CCD58064-6258-410C-B1E0-023DF3946A43}" destId="{204F3481-2F4C-45A5-A0A1-C088684F0126}" srcOrd="0" destOrd="0" presId="urn:microsoft.com/office/officeart/2005/8/layout/lProcess2"/>
    <dgm:cxn modelId="{FAAB640A-213C-4867-9764-740683785841}" type="presParOf" srcId="{CCD58064-6258-410C-B1E0-023DF3946A43}" destId="{B768FAA9-E2C4-4A6B-82D8-EF54C53E14D8}" srcOrd="1" destOrd="0" presId="urn:microsoft.com/office/officeart/2005/8/layout/lProcess2"/>
    <dgm:cxn modelId="{60A3D546-D915-4ACD-B87D-803413521AC7}" type="presParOf" srcId="{CCD58064-6258-410C-B1E0-023DF3946A43}" destId="{0F3CAB81-CF76-498F-9619-BAF8144FA3C3}" srcOrd="2" destOrd="0" presId="urn:microsoft.com/office/officeart/2005/8/layout/lProcess2"/>
    <dgm:cxn modelId="{5B5B1A9F-57CA-4091-879B-63C0F1B3D137}" type="presParOf" srcId="{CCD58064-6258-410C-B1E0-023DF3946A43}" destId="{0E0C811E-F3C5-4F24-A485-437F0C0EAD6A}" srcOrd="3" destOrd="0" presId="urn:microsoft.com/office/officeart/2005/8/layout/lProcess2"/>
    <dgm:cxn modelId="{8E463EB6-863F-4AEE-8627-F0F8A0FA76FE}" type="presParOf" srcId="{CCD58064-6258-410C-B1E0-023DF3946A43}" destId="{80762C44-FA02-441A-8A8D-FC00E4F372F1}" srcOrd="4" destOrd="0" presId="urn:microsoft.com/office/officeart/2005/8/layout/lProcess2"/>
    <dgm:cxn modelId="{675B5A9A-55F9-4119-971C-49937594A292}" type="presParOf" srcId="{5473F14B-8F21-412E-B8DE-EADF32D6F521}" destId="{1EEF13C7-AF43-4380-A8A5-F72A5D476D05}" srcOrd="7" destOrd="0" presId="urn:microsoft.com/office/officeart/2005/8/layout/lProcess2"/>
    <dgm:cxn modelId="{8AA5B2F6-BFC8-415E-96A9-0D9D6805F2B8}" type="presParOf" srcId="{5473F14B-8F21-412E-B8DE-EADF32D6F521}" destId="{0618492F-D453-4601-9C36-8CE6AA153D1B}" srcOrd="8" destOrd="0" presId="urn:microsoft.com/office/officeart/2005/8/layout/lProcess2"/>
    <dgm:cxn modelId="{051877EE-F3B4-4B12-BA34-559D6B3E1E78}" type="presParOf" srcId="{0618492F-D453-4601-9C36-8CE6AA153D1B}" destId="{5A591EE2-4B7B-40DB-B051-D75F7BFEDDD6}" srcOrd="0" destOrd="0" presId="urn:microsoft.com/office/officeart/2005/8/layout/lProcess2"/>
    <dgm:cxn modelId="{97AD7B06-686A-4073-B936-EF1187A92F12}" type="presParOf" srcId="{0618492F-D453-4601-9C36-8CE6AA153D1B}" destId="{34BAB90F-F3E5-4FFB-A339-2946D1CD0CCB}" srcOrd="1" destOrd="0" presId="urn:microsoft.com/office/officeart/2005/8/layout/lProcess2"/>
    <dgm:cxn modelId="{5D3309F3-9A82-4B45-8E1E-B87A4829C17B}" type="presParOf" srcId="{0618492F-D453-4601-9C36-8CE6AA153D1B}" destId="{BA794F96-F89B-483A-BF3A-9118CA9CCDA4}" srcOrd="2" destOrd="0" presId="urn:microsoft.com/office/officeart/2005/8/layout/lProcess2"/>
    <dgm:cxn modelId="{D070A34D-3144-40F3-B19C-0D1EC3C38FDE}" type="presParOf" srcId="{BA794F96-F89B-483A-BF3A-9118CA9CCDA4}" destId="{76BCF6F8-619E-4477-AF5E-3CC45345624F}" srcOrd="0" destOrd="0" presId="urn:microsoft.com/office/officeart/2005/8/layout/lProcess2"/>
    <dgm:cxn modelId="{2D91F18C-98C8-4989-8ABE-C080EAC3CBBE}" type="presParOf" srcId="{76BCF6F8-619E-4477-AF5E-3CC45345624F}" destId="{F0B767F2-4C7E-481B-967C-8FE0CB529397}" srcOrd="0" destOrd="0" presId="urn:microsoft.com/office/officeart/2005/8/layout/lProcess2"/>
    <dgm:cxn modelId="{B84BEDEB-D319-4E5B-8BDF-A7DCBA9C0A3A}" type="presParOf" srcId="{76BCF6F8-619E-4477-AF5E-3CC45345624F}" destId="{B342BD1C-A54C-4F1C-A099-03A03E61088D}" srcOrd="1" destOrd="0" presId="urn:microsoft.com/office/officeart/2005/8/layout/lProcess2"/>
    <dgm:cxn modelId="{025A87F0-B09D-4D41-9983-B197F74F584E}" type="presParOf" srcId="{76BCF6F8-619E-4477-AF5E-3CC45345624F}" destId="{6F277C00-29F7-4ECD-8C97-37788C7BA770}" srcOrd="2" destOrd="0" presId="urn:microsoft.com/office/officeart/2005/8/layout/lProcess2"/>
    <dgm:cxn modelId="{C97DBE65-A968-4A60-B298-59B11C483749}" type="presParOf" srcId="{76BCF6F8-619E-4477-AF5E-3CC45345624F}" destId="{3945A699-1DD4-41EF-B849-687FF56CB987}" srcOrd="3" destOrd="0" presId="urn:microsoft.com/office/officeart/2005/8/layout/lProcess2"/>
    <dgm:cxn modelId="{2C3C0B1A-9200-46BB-98C6-B8A0F820E637}" type="presParOf" srcId="{76BCF6F8-619E-4477-AF5E-3CC45345624F}" destId="{6C9EBB1C-8DC1-467B-832A-DCA29AD54F62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FB40AB-A8F0-43CC-AED2-A0B6D3491F03}">
      <dsp:nvSpPr>
        <dsp:cNvPr id="0" name=""/>
        <dsp:cNvSpPr/>
      </dsp:nvSpPr>
      <dsp:spPr>
        <a:xfrm>
          <a:off x="4665" y="0"/>
          <a:ext cx="1637258" cy="5257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/>
            <a:t>High dim. data</a:t>
          </a:r>
        </a:p>
      </dsp:txBody>
      <dsp:txXfrm>
        <a:off x="4665" y="0"/>
        <a:ext cx="1637258" cy="1577340"/>
      </dsp:txXfrm>
    </dsp:sp>
    <dsp:sp modelId="{D6B8C86D-B5C5-4707-BB1C-60E6EB9E4EBA}">
      <dsp:nvSpPr>
        <dsp:cNvPr id="0" name=""/>
        <dsp:cNvSpPr/>
      </dsp:nvSpPr>
      <dsp:spPr>
        <a:xfrm>
          <a:off x="168391" y="1577789"/>
          <a:ext cx="1309806" cy="103294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47500"/>
                <a:satMod val="137000"/>
              </a:schemeClr>
            </a:gs>
            <a:gs pos="55000">
              <a:schemeClr val="accent3">
                <a:shade val="69000"/>
                <a:satMod val="137000"/>
              </a:schemeClr>
            </a:gs>
            <a:gs pos="100000">
              <a:schemeClr val="accent3"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Locality sensitive hashing</a:t>
          </a:r>
        </a:p>
      </dsp:txBody>
      <dsp:txXfrm>
        <a:off x="198645" y="1608043"/>
        <a:ext cx="1249298" cy="972439"/>
      </dsp:txXfrm>
    </dsp:sp>
    <dsp:sp modelId="{20F65450-B565-4F6E-8CBD-65CD2502E3B0}">
      <dsp:nvSpPr>
        <dsp:cNvPr id="0" name=""/>
        <dsp:cNvSpPr/>
      </dsp:nvSpPr>
      <dsp:spPr>
        <a:xfrm>
          <a:off x="168391" y="2769651"/>
          <a:ext cx="1309806" cy="1032947"/>
        </a:xfrm>
        <a:prstGeom prst="roundRect">
          <a:avLst>
            <a:gd name="adj" fmla="val 10000"/>
          </a:avLst>
        </a:prstGeom>
        <a:solidFill>
          <a:srgbClr val="008000"/>
        </a:solidFill>
        <a:ln>
          <a:solidFill>
            <a:srgbClr val="008000"/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Clustering</a:t>
          </a:r>
        </a:p>
      </dsp:txBody>
      <dsp:txXfrm>
        <a:off x="198645" y="2799905"/>
        <a:ext cx="1249298" cy="972439"/>
      </dsp:txXfrm>
    </dsp:sp>
    <dsp:sp modelId="{80F88CB8-4B64-4172-B897-E8F8383812F7}">
      <dsp:nvSpPr>
        <dsp:cNvPr id="0" name=""/>
        <dsp:cNvSpPr/>
      </dsp:nvSpPr>
      <dsp:spPr>
        <a:xfrm>
          <a:off x="168391" y="3961513"/>
          <a:ext cx="1309806" cy="1032947"/>
        </a:xfrm>
        <a:prstGeom prst="roundRect">
          <a:avLst>
            <a:gd name="adj" fmla="val 10000"/>
          </a:avLst>
        </a:prstGeom>
        <a:solidFill>
          <a:srgbClr val="008000"/>
        </a:solidFill>
        <a:ln>
          <a:solidFill>
            <a:srgbClr val="008000"/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Dimensionality reduction</a:t>
          </a:r>
        </a:p>
      </dsp:txBody>
      <dsp:txXfrm>
        <a:off x="198645" y="3991767"/>
        <a:ext cx="1249298" cy="972439"/>
      </dsp:txXfrm>
    </dsp:sp>
    <dsp:sp modelId="{C1CD2EAA-2E66-4BDA-BB6E-F99B46E1B919}">
      <dsp:nvSpPr>
        <dsp:cNvPr id="0" name=""/>
        <dsp:cNvSpPr/>
      </dsp:nvSpPr>
      <dsp:spPr>
        <a:xfrm>
          <a:off x="1764718" y="0"/>
          <a:ext cx="1637258" cy="5257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/>
            <a:t>Graph </a:t>
          </a:r>
          <a:br>
            <a:rPr lang="en-US" sz="2400" b="1" kern="1200" dirty="0"/>
          </a:br>
          <a:r>
            <a:rPr lang="en-US" sz="2400" b="1" kern="1200" dirty="0"/>
            <a:t>data</a:t>
          </a:r>
        </a:p>
      </dsp:txBody>
      <dsp:txXfrm>
        <a:off x="1764718" y="0"/>
        <a:ext cx="1637258" cy="1577340"/>
      </dsp:txXfrm>
    </dsp:sp>
    <dsp:sp modelId="{EFE71110-9F14-440A-945D-9BFF90054013}">
      <dsp:nvSpPr>
        <dsp:cNvPr id="0" name=""/>
        <dsp:cNvSpPr/>
      </dsp:nvSpPr>
      <dsp:spPr>
        <a:xfrm>
          <a:off x="1928444" y="1577789"/>
          <a:ext cx="1309806" cy="103294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47500"/>
                <a:satMod val="137000"/>
              </a:schemeClr>
            </a:gs>
            <a:gs pos="55000">
              <a:schemeClr val="accent2">
                <a:shade val="69000"/>
                <a:satMod val="137000"/>
              </a:schemeClr>
            </a:gs>
            <a:gs pos="100000">
              <a:schemeClr val="accent2"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PageRank, </a:t>
          </a:r>
          <a:r>
            <a:rPr lang="en-US" sz="1800" kern="1200" dirty="0" err="1">
              <a:latin typeface="Calibri" pitchFamily="34" charset="0"/>
              <a:cs typeface="Calibri" pitchFamily="34" charset="0"/>
            </a:rPr>
            <a:t>SimRank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1958698" y="1608043"/>
        <a:ext cx="1249298" cy="972439"/>
      </dsp:txXfrm>
    </dsp:sp>
    <dsp:sp modelId="{9E190C18-AEDE-45E1-8A46-924B1190ACB6}">
      <dsp:nvSpPr>
        <dsp:cNvPr id="0" name=""/>
        <dsp:cNvSpPr/>
      </dsp:nvSpPr>
      <dsp:spPr>
        <a:xfrm>
          <a:off x="1928444" y="2769651"/>
          <a:ext cx="1309806" cy="103294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47500"/>
                <a:satMod val="137000"/>
              </a:schemeClr>
            </a:gs>
            <a:gs pos="55000">
              <a:schemeClr val="accent2">
                <a:shade val="69000"/>
                <a:satMod val="137000"/>
              </a:schemeClr>
            </a:gs>
            <a:gs pos="100000">
              <a:schemeClr val="accent2"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Community Detection</a:t>
          </a:r>
        </a:p>
      </dsp:txBody>
      <dsp:txXfrm>
        <a:off x="1958698" y="2799905"/>
        <a:ext cx="1249298" cy="972439"/>
      </dsp:txXfrm>
    </dsp:sp>
    <dsp:sp modelId="{EB498954-62A4-422D-9DE3-1FA74DD1D37F}">
      <dsp:nvSpPr>
        <dsp:cNvPr id="0" name=""/>
        <dsp:cNvSpPr/>
      </dsp:nvSpPr>
      <dsp:spPr>
        <a:xfrm>
          <a:off x="1928444" y="3961513"/>
          <a:ext cx="1309806" cy="103294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47500"/>
                <a:satMod val="137000"/>
              </a:schemeClr>
            </a:gs>
            <a:gs pos="55000">
              <a:schemeClr val="accent2">
                <a:shade val="69000"/>
                <a:satMod val="137000"/>
              </a:schemeClr>
            </a:gs>
            <a:gs pos="100000">
              <a:schemeClr val="accent2"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Spam Detection</a:t>
          </a:r>
        </a:p>
      </dsp:txBody>
      <dsp:txXfrm>
        <a:off x="1958698" y="3991767"/>
        <a:ext cx="1249298" cy="972439"/>
      </dsp:txXfrm>
    </dsp:sp>
    <dsp:sp modelId="{9A6AB0E7-12CE-4F4C-9194-CFD62AA0E26B}">
      <dsp:nvSpPr>
        <dsp:cNvPr id="0" name=""/>
        <dsp:cNvSpPr/>
      </dsp:nvSpPr>
      <dsp:spPr>
        <a:xfrm>
          <a:off x="3524770" y="0"/>
          <a:ext cx="1637258" cy="5257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/>
            <a:t>Infinite </a:t>
          </a:r>
          <a:br>
            <a:rPr lang="en-US" sz="2400" b="1" kern="1200" dirty="0"/>
          </a:br>
          <a:r>
            <a:rPr lang="en-US" sz="2400" b="1" kern="1200" dirty="0"/>
            <a:t>data</a:t>
          </a:r>
        </a:p>
      </dsp:txBody>
      <dsp:txXfrm>
        <a:off x="3524770" y="0"/>
        <a:ext cx="1637258" cy="1577340"/>
      </dsp:txXfrm>
    </dsp:sp>
    <dsp:sp modelId="{DECF7DEE-4FD4-4CE5-AEDF-10353AC11531}">
      <dsp:nvSpPr>
        <dsp:cNvPr id="0" name=""/>
        <dsp:cNvSpPr/>
      </dsp:nvSpPr>
      <dsp:spPr>
        <a:xfrm>
          <a:off x="3688496" y="1577789"/>
          <a:ext cx="1309806" cy="103294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hade val="47500"/>
                <a:satMod val="137000"/>
              </a:schemeClr>
            </a:gs>
            <a:gs pos="55000">
              <a:schemeClr val="accent4">
                <a:shade val="69000"/>
                <a:satMod val="137000"/>
              </a:schemeClr>
            </a:gs>
            <a:gs pos="100000">
              <a:schemeClr val="accent4"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Filtering data streams</a:t>
          </a:r>
        </a:p>
      </dsp:txBody>
      <dsp:txXfrm>
        <a:off x="3718750" y="1608043"/>
        <a:ext cx="1249298" cy="972439"/>
      </dsp:txXfrm>
    </dsp:sp>
    <dsp:sp modelId="{02FBE83C-F7E3-4AC9-9A61-66BF67D7D8B6}">
      <dsp:nvSpPr>
        <dsp:cNvPr id="0" name=""/>
        <dsp:cNvSpPr/>
      </dsp:nvSpPr>
      <dsp:spPr>
        <a:xfrm>
          <a:off x="3688496" y="2769651"/>
          <a:ext cx="1309806" cy="103294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hade val="47500"/>
                <a:satMod val="137000"/>
              </a:schemeClr>
            </a:gs>
            <a:gs pos="55000">
              <a:schemeClr val="accent4">
                <a:shade val="69000"/>
                <a:satMod val="137000"/>
              </a:schemeClr>
            </a:gs>
            <a:gs pos="100000">
              <a:schemeClr val="accent4"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Web advertising</a:t>
          </a:r>
        </a:p>
      </dsp:txBody>
      <dsp:txXfrm>
        <a:off x="3718750" y="2799905"/>
        <a:ext cx="1249298" cy="972439"/>
      </dsp:txXfrm>
    </dsp:sp>
    <dsp:sp modelId="{1EC52667-0754-4666-9083-6E56A0F9B67B}">
      <dsp:nvSpPr>
        <dsp:cNvPr id="0" name=""/>
        <dsp:cNvSpPr/>
      </dsp:nvSpPr>
      <dsp:spPr>
        <a:xfrm>
          <a:off x="3688496" y="3961513"/>
          <a:ext cx="1309806" cy="103294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hade val="47500"/>
                <a:satMod val="137000"/>
              </a:schemeClr>
            </a:gs>
            <a:gs pos="55000">
              <a:schemeClr val="accent4">
                <a:shade val="69000"/>
                <a:satMod val="137000"/>
              </a:schemeClr>
            </a:gs>
            <a:gs pos="100000">
              <a:schemeClr val="accent4"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Queries on streams</a:t>
          </a:r>
        </a:p>
      </dsp:txBody>
      <dsp:txXfrm>
        <a:off x="3718750" y="3991767"/>
        <a:ext cx="1249298" cy="972439"/>
      </dsp:txXfrm>
    </dsp:sp>
    <dsp:sp modelId="{18B77C7D-672C-4358-9CA6-BD8FA6E2302A}">
      <dsp:nvSpPr>
        <dsp:cNvPr id="0" name=""/>
        <dsp:cNvSpPr/>
      </dsp:nvSpPr>
      <dsp:spPr>
        <a:xfrm>
          <a:off x="5284823" y="0"/>
          <a:ext cx="1637258" cy="5257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/>
            <a:t>Machine learning</a:t>
          </a:r>
        </a:p>
      </dsp:txBody>
      <dsp:txXfrm>
        <a:off x="5284823" y="0"/>
        <a:ext cx="1637258" cy="1577340"/>
      </dsp:txXfrm>
    </dsp:sp>
    <dsp:sp modelId="{204F3481-2F4C-45A5-A0A1-C088684F0126}">
      <dsp:nvSpPr>
        <dsp:cNvPr id="0" name=""/>
        <dsp:cNvSpPr/>
      </dsp:nvSpPr>
      <dsp:spPr>
        <a:xfrm>
          <a:off x="5448549" y="1577789"/>
          <a:ext cx="1309806" cy="103294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47500"/>
                <a:satMod val="137000"/>
              </a:schemeClr>
            </a:gs>
            <a:gs pos="55000">
              <a:schemeClr val="accent5">
                <a:shade val="69000"/>
                <a:satMod val="137000"/>
              </a:schemeClr>
            </a:gs>
            <a:gs pos="100000">
              <a:schemeClr val="accent5"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SVM</a:t>
          </a:r>
        </a:p>
      </dsp:txBody>
      <dsp:txXfrm>
        <a:off x="5478803" y="1608043"/>
        <a:ext cx="1249298" cy="972439"/>
      </dsp:txXfrm>
    </dsp:sp>
    <dsp:sp modelId="{0F3CAB81-CF76-498F-9619-BAF8144FA3C3}">
      <dsp:nvSpPr>
        <dsp:cNvPr id="0" name=""/>
        <dsp:cNvSpPr/>
      </dsp:nvSpPr>
      <dsp:spPr>
        <a:xfrm>
          <a:off x="5448549" y="2769651"/>
          <a:ext cx="1309806" cy="103294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47500"/>
                <a:satMod val="137000"/>
              </a:schemeClr>
            </a:gs>
            <a:gs pos="55000">
              <a:schemeClr val="accent5">
                <a:shade val="69000"/>
                <a:satMod val="137000"/>
              </a:schemeClr>
            </a:gs>
            <a:gs pos="100000">
              <a:schemeClr val="accent5"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Decision Trees</a:t>
          </a:r>
        </a:p>
      </dsp:txBody>
      <dsp:txXfrm>
        <a:off x="5478803" y="2799905"/>
        <a:ext cx="1249298" cy="972439"/>
      </dsp:txXfrm>
    </dsp:sp>
    <dsp:sp modelId="{80762C44-FA02-441A-8A8D-FC00E4F372F1}">
      <dsp:nvSpPr>
        <dsp:cNvPr id="0" name=""/>
        <dsp:cNvSpPr/>
      </dsp:nvSpPr>
      <dsp:spPr>
        <a:xfrm>
          <a:off x="5448549" y="3961513"/>
          <a:ext cx="1309806" cy="103294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hade val="47500"/>
                <a:satMod val="137000"/>
              </a:schemeClr>
            </a:gs>
            <a:gs pos="55000">
              <a:schemeClr val="accent5">
                <a:shade val="69000"/>
                <a:satMod val="137000"/>
              </a:schemeClr>
            </a:gs>
            <a:gs pos="100000">
              <a:schemeClr val="accent5"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Perceptron, </a:t>
          </a:r>
          <a:r>
            <a:rPr lang="en-US" sz="1800" kern="1200" dirty="0" err="1">
              <a:latin typeface="Calibri" pitchFamily="34" charset="0"/>
              <a:cs typeface="Calibri" pitchFamily="34" charset="0"/>
            </a:rPr>
            <a:t>kNN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5478803" y="3991767"/>
        <a:ext cx="1249298" cy="972439"/>
      </dsp:txXfrm>
    </dsp:sp>
    <dsp:sp modelId="{5A591EE2-4B7B-40DB-B051-D75F7BFEDDD6}">
      <dsp:nvSpPr>
        <dsp:cNvPr id="0" name=""/>
        <dsp:cNvSpPr/>
      </dsp:nvSpPr>
      <dsp:spPr>
        <a:xfrm>
          <a:off x="7044876" y="0"/>
          <a:ext cx="1637258" cy="5257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/>
            <a:t>Apps</a:t>
          </a:r>
        </a:p>
      </dsp:txBody>
      <dsp:txXfrm>
        <a:off x="7044876" y="0"/>
        <a:ext cx="1637258" cy="1577340"/>
      </dsp:txXfrm>
    </dsp:sp>
    <dsp:sp modelId="{F0B767F2-4C7E-481B-967C-8FE0CB529397}">
      <dsp:nvSpPr>
        <dsp:cNvPr id="0" name=""/>
        <dsp:cNvSpPr/>
      </dsp:nvSpPr>
      <dsp:spPr>
        <a:xfrm>
          <a:off x="7208601" y="1577789"/>
          <a:ext cx="1309806" cy="1032947"/>
        </a:xfrm>
        <a:prstGeom prst="roundRect">
          <a:avLst>
            <a:gd name="adj" fmla="val 10000"/>
          </a:avLst>
        </a:prstGeom>
        <a:solidFill>
          <a:srgbClr val="008000"/>
        </a:solidFill>
        <a:ln>
          <a:solidFill>
            <a:srgbClr val="008000"/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Recommender systems</a:t>
          </a:r>
        </a:p>
      </dsp:txBody>
      <dsp:txXfrm>
        <a:off x="7238855" y="1608043"/>
        <a:ext cx="1249298" cy="972439"/>
      </dsp:txXfrm>
    </dsp:sp>
    <dsp:sp modelId="{6F277C00-29F7-4ECD-8C97-37788C7BA770}">
      <dsp:nvSpPr>
        <dsp:cNvPr id="0" name=""/>
        <dsp:cNvSpPr/>
      </dsp:nvSpPr>
      <dsp:spPr>
        <a:xfrm>
          <a:off x="7208601" y="2769651"/>
          <a:ext cx="1309806" cy="1032947"/>
        </a:xfrm>
        <a:prstGeom prst="roundRect">
          <a:avLst>
            <a:gd name="adj" fmla="val 10000"/>
          </a:avLst>
        </a:prstGeom>
        <a:solidFill>
          <a:srgbClr val="333399"/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Association Rules</a:t>
          </a:r>
        </a:p>
      </dsp:txBody>
      <dsp:txXfrm>
        <a:off x="7238855" y="2799905"/>
        <a:ext cx="1249298" cy="972439"/>
      </dsp:txXfrm>
    </dsp:sp>
    <dsp:sp modelId="{6C9EBB1C-8DC1-467B-832A-DCA29AD54F62}">
      <dsp:nvSpPr>
        <dsp:cNvPr id="0" name=""/>
        <dsp:cNvSpPr/>
      </dsp:nvSpPr>
      <dsp:spPr>
        <a:xfrm>
          <a:off x="7208601" y="3961513"/>
          <a:ext cx="1309806" cy="1032947"/>
        </a:xfrm>
        <a:prstGeom prst="roundRect">
          <a:avLst>
            <a:gd name="adj" fmla="val 10000"/>
          </a:avLst>
        </a:prstGeom>
        <a:solidFill>
          <a:srgbClr val="333399"/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Duplicate document detection</a:t>
          </a:r>
        </a:p>
      </dsp:txBody>
      <dsp:txXfrm>
        <a:off x="7238855" y="3991767"/>
        <a:ext cx="1249298" cy="9724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Relationship Id="rId2" Type="http://schemas.openxmlformats.org/officeDocument/2006/relationships/image" Target="../media/image31.wmf"/><Relationship Id="rId3" Type="http://schemas.openxmlformats.org/officeDocument/2006/relationships/image" Target="../media/image3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D3E28C4F-4FE9-4D22-93D8-487A4D01D983}" type="datetimeFigureOut">
              <a:rPr lang="en-US" smtClean="0"/>
              <a:pPr/>
              <a:t>5/11/18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BD5F390F-F66B-4732-9C46-6C80D0575F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96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r">
              <a:defRPr sz="1300"/>
            </a:lvl1pPr>
          </a:lstStyle>
          <a:p>
            <a:fld id="{EE18CB36-612C-4E4A-AC83-E89476AEC2BF}" type="datetimeFigureOut">
              <a:rPr lang="en-US" smtClean="0"/>
              <a:pPr/>
              <a:t>5/11/18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1" tIns="48326" rIns="96651" bIns="4832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6651" tIns="48326" rIns="96651" bIns="4832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r">
              <a:defRPr sz="1300"/>
            </a:lvl1pPr>
          </a:lstStyle>
          <a:p>
            <a:fld id="{EE707532-839C-41A2-9E71-D5288AEAE6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4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4875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F30B95-AD19-4E75-86E8-AF43288D2F15}" type="slidenum">
              <a:rPr lang="en-US"/>
              <a:pPr/>
              <a:t>13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49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40B6C4-9DF7-44AA-9F30-9485E0E087CD}" type="slidenum">
              <a:rPr lang="en-US"/>
              <a:pPr/>
              <a:t>15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450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5AC0D1-CC1B-4B79-B42C-2EA48882A3E3}" type="slidenum">
              <a:rPr lang="en-US"/>
              <a:pPr/>
              <a:t>16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6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4C6BDB-9476-45EF-B07C-F71641C038A7}" type="slidenum">
              <a:rPr lang="en-US"/>
              <a:pPr/>
              <a:t>17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664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C349B-6BB4-44C9-A86D-14D563EEB414}" type="slidenum">
              <a:rPr lang="en-US"/>
              <a:pPr/>
              <a:t>18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037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86C57F-54DC-4681-9351-AB4C073F29DF}" type="slidenum">
              <a:rPr lang="en-US"/>
              <a:pPr/>
              <a:t>19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806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422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5F8E04-D9EA-4AD8-AC6F-4F10469D23B8}" type="slidenum">
              <a:rPr lang="en-US"/>
              <a:pPr/>
              <a:t>21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686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D2BEFA-E99D-40A3-8405-5158F4F7B5BC}" type="slidenum">
              <a:rPr lang="en-US"/>
              <a:pPr/>
              <a:t>23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692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0EE02D-9DE4-46B7-A2BE-11D296FC136B}" type="slidenum">
              <a:rPr lang="en-US"/>
              <a:pPr/>
              <a:t>24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-- </a:t>
            </a:r>
            <a:r>
              <a:rPr lang="en-US" dirty="0" err="1"/>
              <a:t>Jaccard</a:t>
            </a:r>
            <a:r>
              <a:rPr lang="en-US" dirty="0"/>
              <a:t> is not appropriate as we want to consider weights</a:t>
            </a:r>
          </a:p>
        </p:txBody>
      </p:sp>
    </p:spTree>
    <p:extLst>
      <p:ext uri="{BB962C8B-B14F-4D97-AF65-F5344CB8AC3E}">
        <p14:creationId xmlns:p14="http://schemas.microsoft.com/office/powerpoint/2010/main" val="3285614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EBCE95-FB7C-493D-A03B-AF73ACCA9F6D}" type="slidenum">
              <a:rPr lang="en-US"/>
              <a:pPr/>
              <a:t>4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346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A741CD-12CB-4F8C-9F90-F482B321925C}" type="slidenum">
              <a:rPr lang="en-US"/>
              <a:pPr/>
              <a:t>26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339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6247A4-DE60-4129-839F-65A8356F1E07}" type="slidenum">
              <a:rPr lang="en-US"/>
              <a:pPr/>
              <a:t>27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8897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Make the examples such that the 2</a:t>
            </a:r>
            <a:r>
              <a:rPr lang="en-US" sz="1200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nd</a:t>
            </a:r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most similar item is not rated by the user and so we have to pick the third most similar item to make this work.</a:t>
            </a:r>
          </a:p>
          <a:p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may require computing proper cosine similarity.</a:t>
            </a:r>
          </a:p>
          <a:p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So change also that!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527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E49D6C-BD6D-460B-B0FA-43F63A9C9A54}" type="slidenum">
              <a:rPr lang="en-US"/>
              <a:pPr/>
              <a:t>34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is a difference in the typical behavior of users and items, as it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pertains to similarity. Intuitively, items tend to be classifiable in simple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terms. For example, music tends to belong to a single genre. It is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impossi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e.g., for a piece of music to be both 60’s rock and 1700’s baroque. 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other hand, there are individuals who like both 60’s rock and 1700’s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baroque, and who buy examples of both types of music. 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consequence is that it is easier to discover items that are similar because they belong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same genre, than it is to detect that two users are similar because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they prefer one genre in common, while each also likes some genres that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other doesn’t care for.</a:t>
            </a:r>
            <a:endParaRPr lang="en-US" dirty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5702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FB1CFC-CF59-4F0D-B90C-856AA38F7767}" type="slidenum">
              <a:rPr lang="en-US"/>
              <a:pPr/>
              <a:t>35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444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D3276C-2F9B-4BB5-919C-53661AA99EE4}" type="slidenum">
              <a:rPr lang="en-US"/>
              <a:pPr/>
              <a:t>36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691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501BA1-4696-45E9-9D93-8A461B9BB2A4}" type="slidenum">
              <a:rPr lang="en-US"/>
              <a:pPr/>
              <a:t>40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473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19BC9E-028E-4FB4-AACF-798E50183EB3}" type="slidenum">
              <a:rPr lang="en-US"/>
              <a:pPr/>
              <a:t>41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907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0F1B7B-C35E-4A44-A4DE-C774121CBEF0}" type="slidenum">
              <a:rPr lang="en-US"/>
              <a:pPr/>
              <a:t>42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883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2A8A3E-992D-4232-821C-AEEE6D7ACFB6}" type="slidenum">
              <a:rPr lang="en-US"/>
              <a:pPr/>
              <a:t>43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17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68DB1A-B62B-4BD2-ABC6-C5CD78257C69}" type="slidenum">
              <a:rPr lang="en-US"/>
              <a:pPr/>
              <a:t>5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1988,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British mountain climber named Joe Simpson wrote a book called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Touching the Void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harrowing account of near death in the Peruvian Andes. It got good reviews but, only a modest success, it was soon forgotten. Then, a decade later, a strange thing happened. Jon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Krakauer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wrote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Thin Air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another book about a mountain-climbing tragedy, which became a publishing sensation.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Suddenly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Touching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Void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started to sell again.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 House rushed out a new edition to keep up with demand. Booksellers began to promote it next to their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 Thin Air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displays, and sales rose further. A revised paperback edition, which came out in January, spent 14 weeks on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York Times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bestseller list. That same month, IFC Films released a docudrama of the story to critical acclaim.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Touching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Void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outsells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 Thin Air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more than two to one.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happened? In short, Amazon.com recommendations. The online bookseller's software noted patterns in buying behavior and suggested that readers who liked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 Thin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Air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also like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Touching the Void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People took the suggestion, agreed wholeheartedly, wrote rhapsodic reviews. More sales, more algorithm-fueled recommendations, and the positive feedback loop kicked in.</a:t>
            </a:r>
          </a:p>
        </p:txBody>
      </p:sp>
    </p:spTree>
    <p:extLst>
      <p:ext uri="{BB962C8B-B14F-4D97-AF65-F5344CB8AC3E}">
        <p14:creationId xmlns:p14="http://schemas.microsoft.com/office/powerpoint/2010/main" val="4175005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8DF289-2648-4D55-972B-23C1DCCDAB99}" type="slidenum">
              <a:rPr lang="en-US"/>
              <a:pPr/>
              <a:t>6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41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DDA97D-BC7C-42F4-AC55-3C5613A05AF2}" type="slidenum">
              <a:rPr lang="en-US"/>
              <a:pPr/>
              <a:t>8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10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03DE51-090F-4C98-A3F5-DA1CB983650E}" type="slidenum">
              <a:rPr lang="en-US"/>
              <a:pPr/>
              <a:t>9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46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E49D6C-BD6D-460B-B0FA-43F63A9C9A54}" type="slidenum">
              <a:rPr lang="en-US"/>
              <a:pPr/>
              <a:t>10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2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B05CB8-9981-49EA-AE55-53B0F6956BAD}" type="slidenum">
              <a:rPr lang="en-US"/>
              <a:pPr/>
              <a:t>11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96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8032F5-BC3D-42F6-8325-3EAAB5A0E6D6}" type="slidenum">
              <a:rPr lang="en-US"/>
              <a:pPr/>
              <a:t>12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17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7970-99D9-3A4B-9E57-5FA12BCD1859}" type="datetime1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CCA4D-55A9-3349-96DA-7D4C7B3F83F6}" type="datetime1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E76A-CB0F-154D-8573-D4E915CE99D7}" type="datetime1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0" y="273629"/>
            <a:ext cx="8226720" cy="1143480"/>
          </a:xfrm>
        </p:spPr>
        <p:txBody>
          <a:bodyPr tIns="41473" bIns="41473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920" y="1604329"/>
            <a:ext cx="4043520" cy="4524955"/>
          </a:xfrm>
        </p:spPr>
        <p:txBody>
          <a:bodyPr rIns="82945" bIns="41473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39680" y="1604329"/>
            <a:ext cx="4044960" cy="4524955"/>
          </a:xfrm>
        </p:spPr>
        <p:txBody>
          <a:bodyPr rIns="82945" bIns="41473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>
          <a:xfrm>
            <a:off x="457920" y="6247376"/>
            <a:ext cx="2126880" cy="472370"/>
          </a:xfrm>
        </p:spPr>
        <p:txBody>
          <a:bodyPr tIns="41473"/>
          <a:lstStyle>
            <a:lvl1pPr>
              <a:defRPr/>
            </a:lvl1pPr>
          </a:lstStyle>
          <a:p>
            <a:fld id="{152D044E-1F3C-F246-9291-7F2D038B7969}" type="datetime1">
              <a:rPr lang="en-US" smtClean="0"/>
              <a:t>5/11/18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3126240" y="6247376"/>
            <a:ext cx="2897280" cy="472370"/>
          </a:xfrm>
        </p:spPr>
        <p:txBody>
          <a:bodyPr tIns="41473"/>
          <a:lstStyle>
            <a:lvl1pPr>
              <a:defRPr/>
            </a:lvl1pPr>
          </a:lstStyle>
          <a:p>
            <a:r>
              <a:rPr lang="en-US"/>
              <a:t>Jure Leskovec, Stanford CS246: Mining Massive Datasets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>
          <a:xfrm>
            <a:off x="6554880" y="6247376"/>
            <a:ext cx="2128320" cy="472370"/>
          </a:xfrm>
        </p:spPr>
        <p:txBody>
          <a:bodyPr lIns="82945" tIns="41473" rIns="82945"/>
          <a:lstStyle>
            <a:lvl1pPr>
              <a:defRPr/>
            </a:lvl1pPr>
          </a:lstStyle>
          <a:p>
            <a:fld id="{10066599-523B-4641-9CCC-17D83CD935E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BF14E38-D473-A94D-9B90-889B23B6ED5A}" type="datetime1">
              <a:rPr lang="en-US" smtClean="0"/>
              <a:t>5/11/18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Jure Leskovec, Stanford CS246: Mining Massive Datasets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9826768-8FCE-4417-A22B-1D26CD2A84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75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875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29F5-B147-9A44-A1DA-A41022F86F17}" type="datetime1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914400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743200"/>
            <a:ext cx="8022336" cy="685800"/>
          </a:xfrm>
        </p:spPr>
        <p:txBody>
          <a:bodyPr lIns="146304" tIns="0" rIns="45720" bIns="0" anchor="t">
            <a:normAutofit/>
          </a:bodyPr>
          <a:lstStyle>
            <a:lvl1pPr marL="0" indent="0">
              <a:buNone/>
              <a:defRPr sz="4000" b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7E4C-A543-E747-99C5-62F6875F6C0E}" type="datetime1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504688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504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AA41D-A2A6-B743-BE45-AB2938B178B0}" type="datetime1">
              <a:rPr lang="en-US" smtClean="0"/>
              <a:t>5/11/18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23338"/>
            <a:ext cx="4040188" cy="43774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23338"/>
            <a:ext cx="4041775" cy="43774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E5E-692D-0246-A755-B7A8C0E3ED88}" type="datetime1">
              <a:rPr lang="en-US" smtClean="0"/>
              <a:t>5/11/18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B7E-7B35-BD45-AE3F-FA1FF4CFFA42}" type="datetime1">
              <a:rPr lang="en-US" smtClean="0"/>
              <a:t>5/11/18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0454-2AD8-2E4B-9A28-9C62DEA1E038}" type="datetime1">
              <a:rPr lang="en-US" smtClean="0"/>
              <a:t>5/11/18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1058-5CD5-8E43-87FF-4B2A78A1ED4B}" type="datetime1">
              <a:rPr lang="en-US" smtClean="0"/>
              <a:t>5/11/18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B10BBBDA-2ECA-CB42-B784-11A2C8B595B2}" type="datetime1">
              <a:rPr lang="en-US" smtClean="0"/>
              <a:t>5/11/18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/>
              <a:t>Jure Leskovec, Stanford CS246: Mining Massive Datasets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02108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1"/>
            <a:ext cx="9143999" cy="1021079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525780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83680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fld id="{C5EE4CC6-8DF1-6949-9A3C-F0C09C3165B1}" type="datetime1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583680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r>
              <a:rPr lang="en-US"/>
              <a:t>Jure Leskovec, Stanford CS246: Mining Massive Datasets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583680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5" r:id="rId12"/>
    <p:sldLayoutId id="2147483677" r:id="rId13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100000"/>
        <a:buFont typeface="Wingdings" pitchFamily="2" charset="2"/>
        <a:buChar char="§"/>
        <a:defRPr kumimoji="0"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SzPct val="100000"/>
        <a:buFont typeface="Wingdings" pitchFamily="2" charset="2"/>
        <a:buChar char="§"/>
        <a:defRPr kumimoji="0"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 pitchFamily="2" charset="2"/>
        <a:buChar char="§"/>
        <a:defRPr kumimoji="0"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SzPct val="100000"/>
        <a:buFont typeface="Wingdings" pitchFamily="2" charset="2"/>
        <a:buChar char="§"/>
        <a:defRPr kumimoji="0" lang="en-US" sz="2000" kern="1200" smtClean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0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4.xml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29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gif"/><Relationship Id="rId3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30.w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31.w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32.wmf"/><Relationship Id="rId9" Type="http://schemas.openxmlformats.org/officeDocument/2006/relationships/image" Target="../media/image38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33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jpeg"/><Relationship Id="rId12" Type="http://schemas.openxmlformats.org/officeDocument/2006/relationships/image" Target="../media/image14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gif"/><Relationship Id="rId4" Type="http://schemas.openxmlformats.org/officeDocument/2006/relationships/image" Target="../media/image6.gif"/><Relationship Id="rId5" Type="http://schemas.openxmlformats.org/officeDocument/2006/relationships/image" Target="../media/image7.wmf"/><Relationship Id="rId6" Type="http://schemas.openxmlformats.org/officeDocument/2006/relationships/image" Target="../media/image8.png"/><Relationship Id="rId7" Type="http://schemas.openxmlformats.org/officeDocument/2006/relationships/image" Target="../media/image9.jpe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anand.typepad.com/datawocky/2008/03/more-data-usual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wired.com/wired/archive/12.10/tail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4" Type="http://schemas.openxmlformats.org/officeDocument/2006/relationships/image" Target="../media/image16.gif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4" Type="http://schemas.openxmlformats.org/officeDocument/2006/relationships/hyperlink" Target="http://www.wired.com/wired/archive/12.10/tail.html" TargetMode="External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8077200" cy="3581400"/>
          </a:xfrm>
        </p:spPr>
        <p:txBody>
          <a:bodyPr anchor="b">
            <a:normAutofit/>
          </a:bodyPr>
          <a:lstStyle/>
          <a:p>
            <a:r>
              <a:rPr lang="en-US" sz="4800" dirty="0"/>
              <a:t>Recommender Systems:</a:t>
            </a:r>
            <a:br>
              <a:rPr lang="en-US" sz="4800" dirty="0"/>
            </a:br>
            <a:r>
              <a:rPr lang="sl-SI" sz="4800" dirty="0"/>
              <a:t>Con</a:t>
            </a:r>
            <a:r>
              <a:rPr lang="en-US" sz="4800" dirty="0"/>
              <a:t>t</a:t>
            </a:r>
            <a:r>
              <a:rPr lang="sl-SI" sz="4800" dirty="0"/>
              <a:t>e</a:t>
            </a:r>
            <a:r>
              <a:rPr lang="en-US" sz="4800" dirty="0"/>
              <a:t>n</a:t>
            </a:r>
            <a:r>
              <a:rPr lang="sl-SI" sz="4800" dirty="0"/>
              <a:t>t</a:t>
            </a:r>
            <a:r>
              <a:rPr lang="en-US" sz="4800" dirty="0"/>
              <a:t>-based Systems &amp; Collaborative Filtering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5257800"/>
            <a:ext cx="670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Modified from CS246</a:t>
            </a:r>
            <a:r>
              <a:rPr lang="en-US" sz="2400" dirty="0"/>
              <a:t>: Mining Massive Datasets</a:t>
            </a:r>
          </a:p>
          <a:p>
            <a:r>
              <a:rPr lang="en-US" sz="2400" dirty="0"/>
              <a:t>Jure Leskovec, </a:t>
            </a:r>
            <a:r>
              <a:rPr lang="en-US" sz="2000" dirty="0"/>
              <a:t>Stanford University</a:t>
            </a:r>
          </a:p>
          <a:p>
            <a:r>
              <a:rPr lang="en-US" sz="3200" dirty="0"/>
              <a:t>http://cs246.stanford.edu</a:t>
            </a:r>
          </a:p>
        </p:txBody>
      </p:sp>
      <p:pic>
        <p:nvPicPr>
          <p:cNvPr id="5" name="Picture 6" descr="http://asia.stanford.edu/images/StanfordSealSmal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2360" y="5166360"/>
            <a:ext cx="1691640" cy="169164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Utility Matrix</a:t>
            </a:r>
          </a:p>
        </p:txBody>
      </p:sp>
      <p:graphicFrame>
        <p:nvGraphicFramePr>
          <p:cNvPr id="26626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9265062"/>
              </p:ext>
            </p:extLst>
          </p:nvPr>
        </p:nvGraphicFramePr>
        <p:xfrm>
          <a:off x="2133600" y="2209800"/>
          <a:ext cx="4802187" cy="346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30" name="Equation" r:id="rId4" imgW="1231560" imgH="888840" progId="Equation.3">
                  <p:embed/>
                </p:oleObj>
              </mc:Choice>
              <mc:Fallback>
                <p:oleObj name="Equation" r:id="rId4" imgW="123156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209800"/>
                        <a:ext cx="4802187" cy="3465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2" name="Text Box 42"/>
          <p:cNvSpPr txBox="1">
            <a:spLocks noChangeArrowheads="1"/>
          </p:cNvSpPr>
          <p:nvPr/>
        </p:nvSpPr>
        <p:spPr bwMode="auto">
          <a:xfrm>
            <a:off x="2117725" y="1335087"/>
            <a:ext cx="9794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Avatar</a:t>
            </a:r>
          </a:p>
        </p:txBody>
      </p:sp>
      <p:sp>
        <p:nvSpPr>
          <p:cNvPr id="20524" name="Text Box 44"/>
          <p:cNvSpPr txBox="1">
            <a:spLocks noChangeArrowheads="1"/>
          </p:cNvSpPr>
          <p:nvPr/>
        </p:nvSpPr>
        <p:spPr bwMode="auto">
          <a:xfrm>
            <a:off x="3516312" y="1335087"/>
            <a:ext cx="874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LOTR</a:t>
            </a:r>
          </a:p>
        </p:txBody>
      </p:sp>
      <p:sp>
        <p:nvSpPr>
          <p:cNvPr id="20525" name="Text Box 45"/>
          <p:cNvSpPr txBox="1">
            <a:spLocks noChangeArrowheads="1"/>
          </p:cNvSpPr>
          <p:nvPr/>
        </p:nvSpPr>
        <p:spPr bwMode="auto">
          <a:xfrm>
            <a:off x="4675187" y="1335087"/>
            <a:ext cx="931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Matrix</a:t>
            </a:r>
          </a:p>
        </p:txBody>
      </p:sp>
      <p:sp>
        <p:nvSpPr>
          <p:cNvPr id="20526" name="Text Box 46"/>
          <p:cNvSpPr txBox="1">
            <a:spLocks noChangeArrowheads="1"/>
          </p:cNvSpPr>
          <p:nvPr/>
        </p:nvSpPr>
        <p:spPr bwMode="auto">
          <a:xfrm>
            <a:off x="6122987" y="1335087"/>
            <a:ext cx="10398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Pirates</a:t>
            </a:r>
          </a:p>
        </p:txBody>
      </p:sp>
      <p:sp>
        <p:nvSpPr>
          <p:cNvPr id="20527" name="Text Box 47"/>
          <p:cNvSpPr txBox="1">
            <a:spLocks noChangeArrowheads="1"/>
          </p:cNvSpPr>
          <p:nvPr/>
        </p:nvSpPr>
        <p:spPr bwMode="auto">
          <a:xfrm>
            <a:off x="773112" y="2309812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Alice</a:t>
            </a:r>
          </a:p>
        </p:txBody>
      </p:sp>
      <p:sp>
        <p:nvSpPr>
          <p:cNvPr id="20528" name="Text Box 48"/>
          <p:cNvSpPr txBox="1">
            <a:spLocks noChangeArrowheads="1"/>
          </p:cNvSpPr>
          <p:nvPr/>
        </p:nvSpPr>
        <p:spPr bwMode="auto">
          <a:xfrm>
            <a:off x="773112" y="3148012"/>
            <a:ext cx="677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Bob</a:t>
            </a:r>
          </a:p>
        </p:txBody>
      </p:sp>
      <p:sp>
        <p:nvSpPr>
          <p:cNvPr id="20529" name="Text Box 49"/>
          <p:cNvSpPr txBox="1">
            <a:spLocks noChangeArrowheads="1"/>
          </p:cNvSpPr>
          <p:nvPr/>
        </p:nvSpPr>
        <p:spPr bwMode="auto">
          <a:xfrm>
            <a:off x="773112" y="4138612"/>
            <a:ext cx="833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Carol</a:t>
            </a:r>
          </a:p>
        </p:txBody>
      </p:sp>
      <p:sp>
        <p:nvSpPr>
          <p:cNvPr id="20530" name="Text Box 50"/>
          <p:cNvSpPr txBox="1">
            <a:spLocks noChangeArrowheads="1"/>
          </p:cNvSpPr>
          <p:nvPr/>
        </p:nvSpPr>
        <p:spPr bwMode="auto">
          <a:xfrm>
            <a:off x="773112" y="4976812"/>
            <a:ext cx="876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David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4C06-540F-DE41-B362-29E1254C4A95}" type="datetime1">
              <a:rPr lang="en-US" smtClean="0"/>
              <a:t>5/11/18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1813692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Key Problems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686800" cy="5257801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b="1" dirty="0">
                <a:solidFill>
                  <a:srgbClr val="FF0066"/>
                </a:solidFill>
              </a:rPr>
              <a:t>(1)</a:t>
            </a:r>
            <a:r>
              <a:rPr lang="en-US" b="1" dirty="0">
                <a:solidFill>
                  <a:srgbClr val="0000FF"/>
                </a:solidFill>
              </a:rPr>
              <a:t> Gathering “known” ratings for matrix</a:t>
            </a:r>
          </a:p>
          <a:p>
            <a:pPr lvl="1"/>
            <a:r>
              <a:rPr lang="en-US" dirty="0"/>
              <a:t>How to collect the data in the utility matrix</a:t>
            </a:r>
          </a:p>
          <a:p>
            <a:pPr lvl="8"/>
            <a:endParaRPr lang="en-US" dirty="0"/>
          </a:p>
          <a:p>
            <a:pPr eaLnBrk="1" hangingPunct="1"/>
            <a:r>
              <a:rPr lang="en-US" b="1" dirty="0">
                <a:solidFill>
                  <a:srgbClr val="FF0066"/>
                </a:solidFill>
              </a:rPr>
              <a:t>(2)</a:t>
            </a:r>
            <a:r>
              <a:rPr lang="en-US" b="1" dirty="0">
                <a:solidFill>
                  <a:srgbClr val="0000FF"/>
                </a:solidFill>
              </a:rPr>
              <a:t> Extrapolate unknown ratings from the </a:t>
            </a:r>
            <a:br>
              <a:rPr lang="en-US" b="1" dirty="0">
                <a:solidFill>
                  <a:srgbClr val="0000FF"/>
                </a:solidFill>
              </a:rPr>
            </a:br>
            <a:r>
              <a:rPr lang="en-US" b="1" dirty="0">
                <a:solidFill>
                  <a:srgbClr val="0000FF"/>
                </a:solidFill>
              </a:rPr>
              <a:t>known ones</a:t>
            </a:r>
          </a:p>
          <a:p>
            <a:pPr lvl="1"/>
            <a:r>
              <a:rPr lang="en-US" dirty="0"/>
              <a:t>Mainly interested in high unknown ratings</a:t>
            </a:r>
          </a:p>
          <a:p>
            <a:pPr lvl="2"/>
            <a:r>
              <a:rPr lang="en-US" dirty="0"/>
              <a:t>We are not interested in knowing what you don’t like </a:t>
            </a:r>
            <a:br>
              <a:rPr lang="en-US" dirty="0"/>
            </a:br>
            <a:r>
              <a:rPr lang="en-US" dirty="0"/>
              <a:t>but what you like</a:t>
            </a:r>
          </a:p>
          <a:p>
            <a:pPr lvl="8"/>
            <a:endParaRPr lang="en-US" dirty="0"/>
          </a:p>
          <a:p>
            <a:pPr eaLnBrk="1" hangingPunct="1"/>
            <a:r>
              <a:rPr lang="en-US" b="1" dirty="0">
                <a:solidFill>
                  <a:srgbClr val="FF0066"/>
                </a:solidFill>
              </a:rPr>
              <a:t>(3)</a:t>
            </a:r>
            <a:r>
              <a:rPr lang="en-US" b="1" dirty="0">
                <a:solidFill>
                  <a:srgbClr val="0000FF"/>
                </a:solidFill>
              </a:rPr>
              <a:t> Evaluating extrapolation methods</a:t>
            </a:r>
          </a:p>
          <a:p>
            <a:pPr lvl="1"/>
            <a:r>
              <a:rPr lang="en-US" dirty="0"/>
              <a:t>How to measure success/performance of</a:t>
            </a:r>
            <a:br>
              <a:rPr lang="en-US" dirty="0"/>
            </a:br>
            <a:r>
              <a:rPr lang="en-US" dirty="0"/>
              <a:t>recommendation methods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D6E4-D9A4-8044-8CC3-23863C0D050C}" type="datetime1">
              <a:rPr lang="en-US" smtClean="0"/>
              <a:t>5/11/18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="" xmlns:a16="http://schemas.microsoft.com/office/drawing/2014/main" id="{29E1A132-E55F-9545-8860-D934E3C561BA}"/>
              </a:ext>
            </a:extLst>
          </p:cNvPr>
          <p:cNvSpPr/>
          <p:nvPr/>
        </p:nvSpPr>
        <p:spPr>
          <a:xfrm>
            <a:off x="8305800" y="2667000"/>
            <a:ext cx="191672" cy="2209800"/>
          </a:xfrm>
          <a:prstGeom prst="rightBrace">
            <a:avLst>
              <a:gd name="adj1" fmla="val 49017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21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(1) Gathering Ratings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0000FF"/>
                </a:solidFill>
              </a:rPr>
              <a:t>Explicit</a:t>
            </a:r>
          </a:p>
          <a:p>
            <a:pPr lvl="1" eaLnBrk="1" hangingPunct="1"/>
            <a:r>
              <a:rPr lang="en-US" dirty="0"/>
              <a:t>Ask people to rate items</a:t>
            </a:r>
          </a:p>
          <a:p>
            <a:pPr lvl="2"/>
            <a:r>
              <a:rPr lang="en-US" dirty="0"/>
              <a:t>Doesn’t work well in practice – people </a:t>
            </a:r>
            <a:br>
              <a:rPr lang="en-US" dirty="0"/>
            </a:br>
            <a:r>
              <a:rPr lang="en-US" dirty="0"/>
              <a:t>can’t be bothered</a:t>
            </a:r>
          </a:p>
          <a:p>
            <a:pPr lvl="1" eaLnBrk="1" hangingPunct="1"/>
            <a:r>
              <a:rPr lang="en-US" dirty="0"/>
              <a:t>Crowdsourcing: Pay people to label items</a:t>
            </a:r>
          </a:p>
          <a:p>
            <a:pPr lvl="8"/>
            <a:endParaRPr lang="en-US" dirty="0"/>
          </a:p>
          <a:p>
            <a:pPr eaLnBrk="1" hangingPunct="1"/>
            <a:r>
              <a:rPr lang="en-US" b="1" dirty="0">
                <a:solidFill>
                  <a:srgbClr val="FF0066"/>
                </a:solidFill>
              </a:rPr>
              <a:t>Implicit</a:t>
            </a:r>
          </a:p>
          <a:p>
            <a:pPr lvl="1" eaLnBrk="1" hangingPunct="1"/>
            <a:r>
              <a:rPr lang="en-US" dirty="0"/>
              <a:t>Learn ratings from user actions</a:t>
            </a:r>
          </a:p>
          <a:p>
            <a:pPr lvl="2"/>
            <a:r>
              <a:rPr lang="en-US" dirty="0"/>
              <a:t>E.g., purchase implies high rating</a:t>
            </a:r>
          </a:p>
          <a:p>
            <a:pPr lvl="1" eaLnBrk="1" hangingPunct="1"/>
            <a:r>
              <a:rPr lang="en-US" dirty="0"/>
              <a:t>What about low ratings?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067C4-5003-3F40-8567-6DDF374398A2}" type="datetime1">
              <a:rPr lang="en-US" smtClean="0"/>
              <a:t>5/11/18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15147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(2) Extrapolating Utilities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FF0066"/>
                </a:solidFill>
              </a:rPr>
              <a:t>Key problem:</a:t>
            </a:r>
            <a:r>
              <a:rPr lang="en-US" dirty="0">
                <a:solidFill>
                  <a:srgbClr val="FF0066"/>
                </a:solidFill>
              </a:rPr>
              <a:t> </a:t>
            </a:r>
            <a:r>
              <a:rPr lang="en-US" dirty="0"/>
              <a:t>Utility matrix </a:t>
            </a:r>
            <a:r>
              <a:rPr lang="en-US" b="1" i="1" dirty="0"/>
              <a:t>U</a:t>
            </a:r>
            <a:r>
              <a:rPr lang="en-US" dirty="0"/>
              <a:t> is </a:t>
            </a:r>
            <a:r>
              <a:rPr lang="en-US" b="1" dirty="0"/>
              <a:t>sparse</a:t>
            </a:r>
          </a:p>
          <a:p>
            <a:pPr lvl="1" eaLnBrk="1" hangingPunct="1"/>
            <a:r>
              <a:rPr lang="en-US" dirty="0"/>
              <a:t>Most people have not rated most items</a:t>
            </a:r>
          </a:p>
          <a:p>
            <a:pPr lvl="1" eaLnBrk="1" hangingPunct="1"/>
            <a:r>
              <a:rPr lang="en-US" b="1" dirty="0">
                <a:solidFill>
                  <a:srgbClr val="008000"/>
                </a:solidFill>
              </a:rPr>
              <a:t>Cold start: </a:t>
            </a:r>
          </a:p>
          <a:p>
            <a:pPr lvl="2"/>
            <a:r>
              <a:rPr lang="en-US" dirty="0"/>
              <a:t>New items have no ratings</a:t>
            </a:r>
          </a:p>
          <a:p>
            <a:pPr lvl="2"/>
            <a:r>
              <a:rPr lang="en-US" dirty="0"/>
              <a:t>New users have no history</a:t>
            </a:r>
          </a:p>
          <a:p>
            <a:pPr lvl="8"/>
            <a:endParaRPr lang="en-US" dirty="0"/>
          </a:p>
          <a:p>
            <a:pPr eaLnBrk="1" hangingPunct="1"/>
            <a:r>
              <a:rPr lang="en-US" b="1" dirty="0">
                <a:solidFill>
                  <a:srgbClr val="0000FF"/>
                </a:solidFill>
              </a:rPr>
              <a:t>Three approaches to recommender systems:</a:t>
            </a:r>
          </a:p>
          <a:p>
            <a:pPr lvl="1" eaLnBrk="1" hangingPunct="1"/>
            <a:r>
              <a:rPr lang="en-US" b="1" dirty="0"/>
              <a:t>1)</a:t>
            </a:r>
            <a:r>
              <a:rPr lang="en-US" dirty="0"/>
              <a:t> Content-based</a:t>
            </a:r>
          </a:p>
          <a:p>
            <a:pPr lvl="1" eaLnBrk="1" hangingPunct="1"/>
            <a:r>
              <a:rPr lang="en-US" b="1" dirty="0"/>
              <a:t>2)</a:t>
            </a:r>
            <a:r>
              <a:rPr lang="en-US" dirty="0"/>
              <a:t> Collaborative</a:t>
            </a:r>
          </a:p>
          <a:p>
            <a:pPr lvl="1" eaLnBrk="1" hangingPunct="1"/>
            <a:r>
              <a:rPr lang="en-US" b="1" dirty="0"/>
              <a:t>3)</a:t>
            </a:r>
            <a:r>
              <a:rPr lang="en-US" dirty="0"/>
              <a:t> Latent factor based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7E54C-295D-0A4C-8EBD-E06F65BEF936}" type="datetime1">
              <a:rPr lang="en-US" smtClean="0"/>
              <a:t>5/11/18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2" name="Right Brace 1"/>
          <p:cNvSpPr/>
          <p:nvPr/>
        </p:nvSpPr>
        <p:spPr>
          <a:xfrm>
            <a:off x="3886200" y="4724400"/>
            <a:ext cx="228600" cy="914400"/>
          </a:xfrm>
          <a:prstGeom prst="rightBrace">
            <a:avLst>
              <a:gd name="adj1" fmla="val 54844"/>
              <a:gd name="adj2" fmla="val 50000"/>
            </a:avLst>
          </a:prstGeom>
          <a:ln w="762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51339" y="4876800"/>
            <a:ext cx="1663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Today!</a:t>
            </a:r>
          </a:p>
        </p:txBody>
      </p:sp>
    </p:spTree>
    <p:extLst>
      <p:ext uri="{BB962C8B-B14F-4D97-AF65-F5344CB8AC3E}">
        <p14:creationId xmlns:p14="http://schemas.microsoft.com/office/powerpoint/2010/main" val="111832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uiExpand="1" build="p"/>
      <p:bldP spid="2" grpId="0" animBg="1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Content-based </a:t>
            </a:r>
            <a:br>
              <a:rPr lang="en-US" sz="5400" dirty="0"/>
            </a:br>
            <a:r>
              <a:rPr lang="en-US" sz="5400" dirty="0"/>
              <a:t>Recommender Systems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1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839200" cy="98755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Content-based Recommendations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D60093"/>
                </a:solidFill>
              </a:rPr>
              <a:t>Main idea:</a:t>
            </a:r>
            <a:r>
              <a:rPr lang="en-US" dirty="0">
                <a:solidFill>
                  <a:srgbClr val="D60093"/>
                </a:solidFill>
              </a:rPr>
              <a:t> </a:t>
            </a:r>
            <a:r>
              <a:rPr lang="en-US" dirty="0"/>
              <a:t>Recommend items to customer </a:t>
            </a:r>
            <a:r>
              <a:rPr lang="en-US" b="1" i="1" dirty="0"/>
              <a:t>x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similar</a:t>
            </a:r>
            <a:r>
              <a:rPr lang="en-US" dirty="0"/>
              <a:t> to previous items rated highly by </a:t>
            </a:r>
            <a:r>
              <a:rPr lang="en-US" b="1" i="1" dirty="0"/>
              <a:t>x</a:t>
            </a:r>
          </a:p>
          <a:p>
            <a:pPr marL="118872" indent="0" eaLnBrk="1" hangingPunct="1">
              <a:buNone/>
            </a:pPr>
            <a:endParaRPr lang="en-US" b="1" i="1" dirty="0"/>
          </a:p>
          <a:p>
            <a:pPr marL="118872" indent="0" eaLnBrk="1" hangingPunct="1">
              <a:buNone/>
            </a:pPr>
            <a:r>
              <a:rPr lang="en-US" b="1" i="1" dirty="0"/>
              <a:t>Example:</a:t>
            </a:r>
            <a:endParaRPr lang="en-US" b="1" dirty="0"/>
          </a:p>
          <a:p>
            <a:pPr eaLnBrk="1" hangingPunct="1"/>
            <a:r>
              <a:rPr lang="en-US" b="1" dirty="0">
                <a:solidFill>
                  <a:srgbClr val="0000FF"/>
                </a:solidFill>
              </a:rPr>
              <a:t>Movie recommendations</a:t>
            </a:r>
          </a:p>
          <a:p>
            <a:pPr lvl="1" eaLnBrk="1" hangingPunct="1"/>
            <a:r>
              <a:rPr lang="en-US" dirty="0"/>
              <a:t>Recommend movies with same actor(s), </a:t>
            </a:r>
            <a:br>
              <a:rPr lang="en-US" dirty="0"/>
            </a:br>
            <a:r>
              <a:rPr lang="en-US" dirty="0"/>
              <a:t>director, genre, …</a:t>
            </a:r>
          </a:p>
          <a:p>
            <a:pPr eaLnBrk="1" hangingPunct="1"/>
            <a:r>
              <a:rPr lang="en-US" b="1" dirty="0">
                <a:solidFill>
                  <a:srgbClr val="0000FF"/>
                </a:solidFill>
              </a:rPr>
              <a:t>Websites, blogs, news</a:t>
            </a:r>
          </a:p>
          <a:p>
            <a:pPr lvl="1" eaLnBrk="1" hangingPunct="1"/>
            <a:r>
              <a:rPr lang="en-US" dirty="0"/>
              <a:t>Recommend other sites with “similar” content</a:t>
            </a:r>
          </a:p>
          <a:p>
            <a:pPr lvl="1" eaLnBrk="1" hangingPunct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D6748-863B-FB4E-9609-F407C297BE94}" type="datetime1">
              <a:rPr lang="en-US" smtClean="0"/>
              <a:t>5/11/18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83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Plan of Action</a:t>
            </a:r>
          </a:p>
        </p:txBody>
      </p:sp>
      <p:pic>
        <p:nvPicPr>
          <p:cNvPr id="36867" name="Picture 4" descr="MCBS01705_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295400"/>
            <a:ext cx="1758950" cy="177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9" name="Oval 5"/>
          <p:cNvSpPr>
            <a:spLocks noChangeArrowheads="1"/>
          </p:cNvSpPr>
          <p:nvPr/>
        </p:nvSpPr>
        <p:spPr bwMode="auto">
          <a:xfrm>
            <a:off x="5867400" y="2133600"/>
            <a:ext cx="533400" cy="533400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2362200" y="4648200"/>
            <a:ext cx="533400" cy="533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2362200" y="54102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1524000" y="5410200"/>
            <a:ext cx="457200" cy="457200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1754" name="AutoShape 10"/>
          <p:cNvSpPr>
            <a:spLocks noChangeArrowheads="1"/>
          </p:cNvSpPr>
          <p:nvPr/>
        </p:nvSpPr>
        <p:spPr bwMode="auto">
          <a:xfrm>
            <a:off x="6705600" y="2133600"/>
            <a:ext cx="685800" cy="533400"/>
          </a:xfrm>
          <a:prstGeom prst="triangle">
            <a:avLst>
              <a:gd name="adj" fmla="val 50000"/>
            </a:avLst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1755" name="AutoShape 11"/>
          <p:cNvSpPr>
            <a:spLocks noChangeArrowheads="1"/>
          </p:cNvSpPr>
          <p:nvPr/>
        </p:nvSpPr>
        <p:spPr bwMode="auto">
          <a:xfrm>
            <a:off x="1447800" y="4648200"/>
            <a:ext cx="685800" cy="533400"/>
          </a:xfrm>
          <a:prstGeom prst="hexagon">
            <a:avLst>
              <a:gd name="adj" fmla="val 32143"/>
              <a:gd name="vf" fmla="val 115470"/>
            </a:avLst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1756" name="AutoShape 12"/>
          <p:cNvSpPr>
            <a:spLocks noChangeArrowheads="1"/>
          </p:cNvSpPr>
          <p:nvPr/>
        </p:nvSpPr>
        <p:spPr bwMode="auto">
          <a:xfrm>
            <a:off x="3810000" y="2286000"/>
            <a:ext cx="1219200" cy="3048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3810000" y="1876425"/>
            <a:ext cx="753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likes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5698753" y="1344359"/>
            <a:ext cx="20136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Item profiles</a:t>
            </a:r>
          </a:p>
        </p:txBody>
      </p:sp>
      <p:sp>
        <p:nvSpPr>
          <p:cNvPr id="31759" name="AutoShape 15"/>
          <p:cNvSpPr>
            <a:spLocks noChangeArrowheads="1"/>
          </p:cNvSpPr>
          <p:nvPr/>
        </p:nvSpPr>
        <p:spPr bwMode="auto">
          <a:xfrm>
            <a:off x="6553200" y="3124200"/>
            <a:ext cx="304800" cy="1295400"/>
          </a:xfrm>
          <a:prstGeom prst="downArrow">
            <a:avLst>
              <a:gd name="adj1" fmla="val 50000"/>
              <a:gd name="adj2" fmla="val 10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5562600" y="1981200"/>
            <a:ext cx="20574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5562600" y="4648200"/>
            <a:ext cx="2209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Red</a:t>
            </a:r>
          </a:p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Circles</a:t>
            </a:r>
          </a:p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Triangles</a:t>
            </a:r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5791200" y="5943600"/>
            <a:ext cx="18950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User profile</a:t>
            </a:r>
          </a:p>
        </p:txBody>
      </p:sp>
      <p:sp>
        <p:nvSpPr>
          <p:cNvPr id="31764" name="AutoShape 20"/>
          <p:cNvSpPr>
            <a:spLocks noChangeArrowheads="1"/>
          </p:cNvSpPr>
          <p:nvPr/>
        </p:nvSpPr>
        <p:spPr bwMode="auto">
          <a:xfrm>
            <a:off x="3733800" y="5105400"/>
            <a:ext cx="1219200" cy="304800"/>
          </a:xfrm>
          <a:prstGeom prst="lef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1765" name="Text Box 21"/>
          <p:cNvSpPr txBox="1">
            <a:spLocks noChangeArrowheads="1"/>
          </p:cNvSpPr>
          <p:nvPr/>
        </p:nvSpPr>
        <p:spPr bwMode="auto">
          <a:xfrm>
            <a:off x="3937119" y="4724400"/>
            <a:ext cx="9396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match</a:t>
            </a:r>
          </a:p>
        </p:txBody>
      </p:sp>
      <p:sp>
        <p:nvSpPr>
          <p:cNvPr id="31766" name="AutoShape 22"/>
          <p:cNvSpPr>
            <a:spLocks noChangeArrowheads="1"/>
          </p:cNvSpPr>
          <p:nvPr/>
        </p:nvSpPr>
        <p:spPr bwMode="auto">
          <a:xfrm>
            <a:off x="2057400" y="3276600"/>
            <a:ext cx="228600" cy="1066800"/>
          </a:xfrm>
          <a:prstGeom prst="upArrow">
            <a:avLst>
              <a:gd name="adj1" fmla="val 50000"/>
              <a:gd name="adj2" fmla="val 1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1767" name="Text Box 23"/>
          <p:cNvSpPr txBox="1">
            <a:spLocks noChangeArrowheads="1"/>
          </p:cNvSpPr>
          <p:nvPr/>
        </p:nvSpPr>
        <p:spPr bwMode="auto">
          <a:xfrm>
            <a:off x="365125" y="3714690"/>
            <a:ext cx="16385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recommend</a:t>
            </a:r>
          </a:p>
        </p:txBody>
      </p:sp>
      <p:sp>
        <p:nvSpPr>
          <p:cNvPr id="31768" name="Text Box 24"/>
          <p:cNvSpPr txBox="1">
            <a:spLocks noChangeArrowheads="1"/>
          </p:cNvSpPr>
          <p:nvPr/>
        </p:nvSpPr>
        <p:spPr bwMode="auto">
          <a:xfrm>
            <a:off x="6842125" y="3476625"/>
            <a:ext cx="7970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build</a:t>
            </a:r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8A62-C0F8-B843-AD40-3B25545CA621}" type="datetime1">
              <a:rPr lang="en-US" smtClean="0"/>
              <a:t>5/11/18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347378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animBg="1"/>
      <p:bldP spid="31750" grpId="0" animBg="1"/>
      <p:bldP spid="31752" grpId="0" animBg="1"/>
      <p:bldP spid="31753" grpId="0" animBg="1"/>
      <p:bldP spid="31754" grpId="0" animBg="1"/>
      <p:bldP spid="31755" grpId="0" animBg="1"/>
      <p:bldP spid="31756" grpId="0" animBg="1"/>
      <p:bldP spid="31757" grpId="0"/>
      <p:bldP spid="31758" grpId="0"/>
      <p:bldP spid="31759" grpId="0" animBg="1"/>
      <p:bldP spid="31760" grpId="0" animBg="1"/>
      <p:bldP spid="31761" grpId="0" animBg="1"/>
      <p:bldP spid="31762" grpId="0"/>
      <p:bldP spid="31764" grpId="0" animBg="1"/>
      <p:bldP spid="31765" grpId="0"/>
      <p:bldP spid="31766" grpId="0" animBg="1"/>
      <p:bldP spid="31767" grpId="0"/>
      <p:bldP spid="3176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Item Profiles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0000FF"/>
                </a:solidFill>
              </a:rPr>
              <a:t>For each item, create an </a:t>
            </a:r>
            <a:r>
              <a:rPr lang="en-US" b="1" dirty="0">
                <a:solidFill>
                  <a:srgbClr val="0000FF"/>
                </a:solidFill>
              </a:rPr>
              <a:t>item profile</a:t>
            </a:r>
          </a:p>
          <a:p>
            <a:pPr lvl="8"/>
            <a:endParaRPr lang="en-US" dirty="0">
              <a:solidFill>
                <a:srgbClr val="0066FF"/>
              </a:solidFill>
            </a:endParaRPr>
          </a:p>
          <a:p>
            <a:pPr eaLnBrk="1" hangingPunct="1"/>
            <a:r>
              <a:rPr lang="en-US" b="1" dirty="0">
                <a:solidFill>
                  <a:srgbClr val="008000"/>
                </a:solidFill>
              </a:rPr>
              <a:t>Profile is a set (vector) of features</a:t>
            </a:r>
          </a:p>
          <a:p>
            <a:pPr lvl="1" eaLnBrk="1" hangingPunct="1"/>
            <a:r>
              <a:rPr lang="en-US" b="1" dirty="0"/>
              <a:t>Movies:</a:t>
            </a:r>
            <a:r>
              <a:rPr lang="en-US" dirty="0"/>
              <a:t> author, title, actor, director,…</a:t>
            </a:r>
          </a:p>
          <a:p>
            <a:pPr lvl="1" eaLnBrk="1" hangingPunct="1"/>
            <a:r>
              <a:rPr lang="en-US" b="1" dirty="0"/>
              <a:t>Text:</a:t>
            </a:r>
            <a:r>
              <a:rPr lang="en-US" dirty="0"/>
              <a:t> Set of “important” words in document</a:t>
            </a:r>
          </a:p>
          <a:p>
            <a:pPr lvl="8"/>
            <a:endParaRPr lang="en-US" dirty="0"/>
          </a:p>
          <a:p>
            <a:pPr eaLnBrk="1" hangingPunct="1"/>
            <a:r>
              <a:rPr lang="en-US" b="1" dirty="0">
                <a:solidFill>
                  <a:srgbClr val="D60093"/>
                </a:solidFill>
              </a:rPr>
              <a:t>How to pick important features?</a:t>
            </a:r>
          </a:p>
          <a:p>
            <a:pPr lvl="1"/>
            <a:r>
              <a:rPr lang="en-US" dirty="0"/>
              <a:t>Usual heuristic from text mining is </a:t>
            </a:r>
            <a:r>
              <a:rPr lang="en-US" b="1" dirty="0"/>
              <a:t>TF-IDF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(Term frequency * Inverse Doc Frequency)</a:t>
            </a:r>
          </a:p>
          <a:p>
            <a:pPr lvl="2"/>
            <a:r>
              <a:rPr lang="en-US" b="1" dirty="0">
                <a:solidFill>
                  <a:srgbClr val="008000"/>
                </a:solidFill>
              </a:rPr>
              <a:t>Term</a:t>
            </a:r>
            <a:r>
              <a:rPr lang="en-US" dirty="0">
                <a:solidFill>
                  <a:srgbClr val="008000"/>
                </a:solidFill>
              </a:rPr>
              <a:t> … </a:t>
            </a:r>
            <a:r>
              <a:rPr lang="en-US" b="1" dirty="0">
                <a:solidFill>
                  <a:srgbClr val="008000"/>
                </a:solidFill>
              </a:rPr>
              <a:t>Feature</a:t>
            </a:r>
          </a:p>
          <a:p>
            <a:pPr lvl="2"/>
            <a:r>
              <a:rPr lang="en-US" b="1" dirty="0">
                <a:solidFill>
                  <a:srgbClr val="008000"/>
                </a:solidFill>
              </a:rPr>
              <a:t>Document</a:t>
            </a:r>
            <a:r>
              <a:rPr lang="en-US" dirty="0">
                <a:solidFill>
                  <a:srgbClr val="008000"/>
                </a:solidFill>
              </a:rPr>
              <a:t> … </a:t>
            </a:r>
            <a:r>
              <a:rPr lang="en-US" b="1" dirty="0">
                <a:solidFill>
                  <a:srgbClr val="008000"/>
                </a:solidFill>
              </a:rPr>
              <a:t>Item</a:t>
            </a:r>
          </a:p>
          <a:p>
            <a:pPr eaLnBrk="1" hangingPunct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D016-0F03-064B-9833-5FA0BE461FE2}" type="datetime1">
              <a:rPr lang="en-US" smtClean="0"/>
              <a:t>5/11/18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288158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Sidenote</a:t>
            </a:r>
            <a:r>
              <a:rPr lang="en-US" dirty="0"/>
              <a:t>: TF-IDF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b="1" i="1" dirty="0" err="1"/>
              <a:t>f</a:t>
            </a:r>
            <a:r>
              <a:rPr lang="en-US" b="1" i="1" baseline="-25000" dirty="0" err="1"/>
              <a:t>ij</a:t>
            </a:r>
            <a:r>
              <a:rPr lang="en-US" dirty="0"/>
              <a:t> = frequency of term (feature) </a:t>
            </a:r>
            <a:r>
              <a:rPr lang="en-US" b="1" i="1" dirty="0" err="1"/>
              <a:t>i</a:t>
            </a:r>
            <a:r>
              <a:rPr lang="en-US" dirty="0"/>
              <a:t> in doc (item) </a:t>
            </a:r>
            <a:r>
              <a:rPr lang="en-US" b="1" i="1" dirty="0"/>
              <a:t>j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b="1" i="1" dirty="0" err="1"/>
              <a:t>n</a:t>
            </a:r>
            <a:r>
              <a:rPr lang="en-US" b="1" i="1" baseline="-25000" dirty="0" err="1"/>
              <a:t>i</a:t>
            </a:r>
            <a:r>
              <a:rPr lang="en-US" dirty="0"/>
              <a:t> = number of docs that mention term </a:t>
            </a:r>
            <a:r>
              <a:rPr lang="en-US" b="1" i="1" dirty="0" err="1"/>
              <a:t>i</a:t>
            </a:r>
            <a:endParaRPr lang="en-US" b="1" i="1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b="1" i="1" dirty="0"/>
              <a:t>N</a:t>
            </a:r>
            <a:r>
              <a:rPr lang="en-US" dirty="0"/>
              <a:t> = total number of docs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b="1" dirty="0"/>
              <a:t>TF-IDF score:</a:t>
            </a:r>
            <a:r>
              <a:rPr lang="en-US" dirty="0"/>
              <a:t>  </a:t>
            </a:r>
            <a:r>
              <a:rPr lang="en-US" b="1" i="1" dirty="0" err="1"/>
              <a:t>w</a:t>
            </a:r>
            <a:r>
              <a:rPr lang="en-US" b="1" i="1" baseline="-25000" dirty="0" err="1"/>
              <a:t>ij</a:t>
            </a:r>
            <a:r>
              <a:rPr lang="en-US" b="1" i="1" dirty="0"/>
              <a:t> = </a:t>
            </a:r>
            <a:r>
              <a:rPr lang="en-US" b="1" i="1" dirty="0" err="1"/>
              <a:t>TF</a:t>
            </a:r>
            <a:r>
              <a:rPr lang="en-US" b="1" i="1" baseline="-25000" dirty="0" err="1"/>
              <a:t>ij</a:t>
            </a:r>
            <a:r>
              <a:rPr lang="en-US" b="1" i="1" baseline="-25000" dirty="0"/>
              <a:t> </a:t>
            </a:r>
            <a:r>
              <a:rPr lang="en-US" b="1" i="1" dirty="0"/>
              <a:t> × </a:t>
            </a:r>
            <a:r>
              <a:rPr lang="en-US" b="1" i="1" dirty="0" err="1"/>
              <a:t>IDF</a:t>
            </a:r>
            <a:r>
              <a:rPr lang="en-US" b="1" i="1" baseline="-25000" dirty="0" err="1"/>
              <a:t>i</a:t>
            </a:r>
            <a:endParaRPr lang="en-US" b="1" i="1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sz="1800" b="1" dirty="0">
              <a:solidFill>
                <a:schemeClr val="accent3"/>
              </a:solidFill>
            </a:endParaRP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b="1" dirty="0">
                <a:solidFill>
                  <a:srgbClr val="D60093"/>
                </a:solidFill>
              </a:rPr>
              <a:t>Doc profile =</a:t>
            </a:r>
            <a:r>
              <a:rPr lang="en-US" dirty="0"/>
              <a:t> set of words with highest </a:t>
            </a:r>
            <a:r>
              <a:rPr lang="en-US" b="1" dirty="0"/>
              <a:t>TF-IDF </a:t>
            </a:r>
            <a:r>
              <a:rPr lang="en-US" dirty="0"/>
              <a:t>scores, together with their scores</a:t>
            </a:r>
          </a:p>
        </p:txBody>
      </p:sp>
      <p:pic>
        <p:nvPicPr>
          <p:cNvPr id="40964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1897558"/>
            <a:ext cx="2590800" cy="69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5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95080" y="3671887"/>
            <a:ext cx="273872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5613-92A9-284C-85F0-02BD6161CACD}" type="datetime1">
              <a:rPr lang="en-US" smtClean="0"/>
              <a:t>5/11/18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70376" y="1896070"/>
            <a:ext cx="22974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Note: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we normalize TF</a:t>
            </a:r>
            <a:b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to discount for “longer” </a:t>
            </a:r>
            <a:b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documents</a:t>
            </a:r>
          </a:p>
        </p:txBody>
      </p:sp>
    </p:spTree>
    <p:extLst>
      <p:ext uri="{BB962C8B-B14F-4D97-AF65-F5344CB8AC3E}">
        <p14:creationId xmlns:p14="http://schemas.microsoft.com/office/powerpoint/2010/main" val="3833144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User Profiles and 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295400"/>
                <a:ext cx="8229600" cy="5562600"/>
              </a:xfrm>
            </p:spPr>
            <p:txBody>
              <a:bodyPr>
                <a:normAutofit lnSpcReduction="10000"/>
              </a:bodyPr>
              <a:lstStyle/>
              <a:p>
                <a:pPr eaLnBrk="1" hangingPunct="1"/>
                <a:r>
                  <a:rPr lang="en-US" b="1" dirty="0">
                    <a:solidFill>
                      <a:srgbClr val="D60093"/>
                    </a:solidFill>
                  </a:rPr>
                  <a:t>User profile possibilities:</a:t>
                </a:r>
              </a:p>
              <a:p>
                <a:pPr lvl="1" eaLnBrk="1" hangingPunct="1"/>
                <a:r>
                  <a:rPr lang="en-US" dirty="0"/>
                  <a:t>Weighted average of rated item profiles</a:t>
                </a:r>
              </a:p>
              <a:p>
                <a:pPr lvl="1" eaLnBrk="1" hangingPunct="1"/>
                <a:r>
                  <a:rPr lang="en-US" b="1" dirty="0"/>
                  <a:t>Variation:</a:t>
                </a:r>
                <a:r>
                  <a:rPr lang="en-US" dirty="0"/>
                  <a:t> weight by difference from average </a:t>
                </a:r>
                <a:br>
                  <a:rPr lang="en-US" dirty="0"/>
                </a:br>
                <a:r>
                  <a:rPr lang="en-US" dirty="0"/>
                  <a:t>rating for item</a:t>
                </a:r>
              </a:p>
              <a:p>
                <a:pPr lvl="8"/>
                <a:endParaRPr lang="en-US" dirty="0"/>
              </a:p>
              <a:p>
                <a:pPr eaLnBrk="1" hangingPunct="1"/>
                <a:r>
                  <a:rPr lang="en-US" b="1" dirty="0">
                    <a:solidFill>
                      <a:srgbClr val="0000FF"/>
                    </a:solidFill>
                  </a:rPr>
                  <a:t>Prediction heuristic: Cosine similarity of user and item profiles)</a:t>
                </a:r>
              </a:p>
              <a:p>
                <a:pPr lvl="1"/>
                <a:r>
                  <a:rPr lang="en-US" dirty="0"/>
                  <a:t>Given user profile </a:t>
                </a:r>
                <a:r>
                  <a:rPr lang="en-US" b="1" i="1" dirty="0"/>
                  <a:t>x</a:t>
                </a:r>
                <a:r>
                  <a:rPr lang="en-US" dirty="0"/>
                  <a:t> and item profile </a:t>
                </a:r>
                <a:r>
                  <a:rPr lang="en-US" b="1" i="1" dirty="0" err="1"/>
                  <a:t>i</a:t>
                </a:r>
                <a:r>
                  <a:rPr lang="en-US" dirty="0"/>
                  <a:t>, estimate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8000"/>
                        </a:solidFill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en-US" i="1" dirty="0" smtClean="0">
                            <a:solidFill>
                              <a:srgbClr val="008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i="1" dirty="0" err="1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 err="1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i="1" dirty="0" smtClean="0">
                        <a:solidFill>
                          <a:srgbClr val="008000"/>
                        </a:solidFill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008000"/>
                            </a:solidFill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err="1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i="1" dirty="0" smtClean="0">
                                <a:solidFill>
                                  <a:srgbClr val="008000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𝒙</m:t>
                            </m:r>
                            <m:r>
                              <a:rPr lang="en-US" i="1" dirty="0" err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b="1" i="1" dirty="0" err="1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𝒊</m:t>
                            </m:r>
                          </m:e>
                        </m:d>
                      </m:e>
                    </m:func>
                    <m:r>
                      <a:rPr lang="en-US" i="1" dirty="0" smtClean="0">
                        <a:solidFill>
                          <a:srgbClr val="008000"/>
                        </a:solidFill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008000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1" i="1" dirty="0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i="1" dirty="0" err="1">
                            <a:solidFill>
                              <a:srgbClr val="008000"/>
                            </a:solidFill>
                            <a:latin typeface="Cambria Math"/>
                          </a:rPr>
                          <m:t>·</m:t>
                        </m:r>
                        <m:r>
                          <a:rPr lang="en-US" b="1" i="1" dirty="0" err="1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𝒊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dirty="0" smtClean="0">
                                <a:solidFill>
                                  <a:srgbClr val="008000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solidFill>
                                      <a:srgbClr val="008000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solidFill>
                                      <a:srgbClr val="00800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  <m:r>
                          <a:rPr lang="en-US" b="0" i="1" dirty="0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⋅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dirty="0">
                                <a:solidFill>
                                  <a:srgbClr val="008000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dirty="0" smtClean="0">
                                    <a:solidFill>
                                      <a:srgbClr val="008000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err="1">
                                    <a:solidFill>
                                      <a:srgbClr val="00800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</m:e>
                            </m:d>
                          </m:e>
                        </m:d>
                      </m:den>
                    </m:f>
                  </m:oMath>
                </a14:m>
                <a:endParaRPr lang="en-US" b="0" dirty="0">
                  <a:solidFill>
                    <a:srgbClr val="008000"/>
                  </a:solidFill>
                </a:endParaRPr>
              </a:p>
              <a:p>
                <a:pPr lvl="8"/>
                <a:endParaRPr lang="en-US" dirty="0">
                  <a:solidFill>
                    <a:srgbClr val="008000"/>
                  </a:solidFill>
                </a:endParaRPr>
              </a:p>
              <a:p>
                <a:r>
                  <a:rPr lang="en-US" b="1" dirty="0"/>
                  <a:t>How do you quickly find items closest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?</a:t>
                </a:r>
              </a:p>
              <a:p>
                <a:pPr lvl="1"/>
                <a:r>
                  <a:rPr lang="en-US" dirty="0"/>
                  <a:t>Job for LSH!</a:t>
                </a:r>
              </a:p>
            </p:txBody>
          </p:sp>
        </mc:Choice>
        <mc:Fallback xmlns="">
          <p:sp>
            <p:nvSpPr>
              <p:cNvPr id="307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562600"/>
              </a:xfrm>
              <a:blipFill>
                <a:blip r:embed="rId3"/>
                <a:stretch>
                  <a:fillRect t="-1367" r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BF65-8716-0C44-BC42-9A622C90582C}" type="datetime1">
              <a:rPr lang="en-US" smtClean="0"/>
              <a:t>5/11/18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CF5FC08-35E3-E646-A90D-D1FBBE1158BF}"/>
              </a:ext>
            </a:extLst>
          </p:cNvPr>
          <p:cNvSpPr txBox="1"/>
          <p:nvPr/>
        </p:nvSpPr>
        <p:spPr>
          <a:xfrm>
            <a:off x="29737" y="23789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2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Dimensional Data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6779470"/>
              </p:ext>
            </p:extLst>
          </p:nvPr>
        </p:nvGraphicFramePr>
        <p:xfrm>
          <a:off x="228600" y="1295400"/>
          <a:ext cx="86868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A7991-9342-8141-803D-755D8B139204}" type="datetime1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28600" y="1295400"/>
            <a:ext cx="1676400" cy="5257800"/>
          </a:xfrm>
          <a:prstGeom prst="roundRect">
            <a:avLst/>
          </a:prstGeom>
          <a:ln w="1270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1905000" y="2971800"/>
            <a:ext cx="5486400" cy="838200"/>
          </a:xfrm>
          <a:prstGeom prst="rightArrow">
            <a:avLst/>
          </a:prstGeom>
          <a:solidFill>
            <a:srgbClr val="008000"/>
          </a:solidFill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06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Pros: Content-based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10600" cy="5410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+: No need for data on other users</a:t>
            </a:r>
          </a:p>
          <a:p>
            <a:pPr lvl="1"/>
            <a:r>
              <a:rPr lang="en-US" dirty="0"/>
              <a:t>No cold-start or </a:t>
            </a:r>
            <a:r>
              <a:rPr lang="en-US" dirty="0" err="1"/>
              <a:t>sparsity</a:t>
            </a:r>
            <a:r>
              <a:rPr lang="en-US" dirty="0"/>
              <a:t> problems</a:t>
            </a:r>
          </a:p>
          <a:p>
            <a:r>
              <a:rPr lang="en-US" b="1" dirty="0">
                <a:solidFill>
                  <a:srgbClr val="008000"/>
                </a:solidFill>
              </a:rPr>
              <a:t>+: Able to recommend to users with 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unique tastes</a:t>
            </a:r>
          </a:p>
          <a:p>
            <a:r>
              <a:rPr lang="en-US" b="1" dirty="0">
                <a:solidFill>
                  <a:srgbClr val="008000"/>
                </a:solidFill>
              </a:rPr>
              <a:t>+: Able to recommend new &amp; unpopular items</a:t>
            </a:r>
          </a:p>
          <a:p>
            <a:pPr lvl="1"/>
            <a:r>
              <a:rPr lang="en-US" dirty="0"/>
              <a:t>No first-rater problem</a:t>
            </a:r>
          </a:p>
          <a:p>
            <a:r>
              <a:rPr lang="en-US" b="1" dirty="0">
                <a:solidFill>
                  <a:srgbClr val="008000"/>
                </a:solidFill>
              </a:rPr>
              <a:t>+: Able to provide explanations</a:t>
            </a:r>
          </a:p>
          <a:p>
            <a:pPr lvl="1"/>
            <a:r>
              <a:rPr lang="en-US" dirty="0"/>
              <a:t>Can provide explanations of recommended items by listing content-features that caused an item to be recommended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0AEB7-6046-C949-9C0D-F92AC05A6443}" type="datetime1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2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Cons: Content-based Approach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534400" cy="525780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66"/>
                </a:solidFill>
              </a:rPr>
              <a:t>–: Finding the appropriate features is hard</a:t>
            </a:r>
          </a:p>
          <a:p>
            <a:pPr lvl="1" eaLnBrk="1" hangingPunct="1"/>
            <a:r>
              <a:rPr lang="en-US" dirty="0"/>
              <a:t>E.g., images, movies, music</a:t>
            </a:r>
          </a:p>
          <a:p>
            <a:r>
              <a:rPr lang="en-US" b="1" dirty="0">
                <a:solidFill>
                  <a:srgbClr val="FF0066"/>
                </a:solidFill>
              </a:rPr>
              <a:t>–: Recommendations for new users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How to build a user profile?</a:t>
            </a:r>
          </a:p>
          <a:p>
            <a:r>
              <a:rPr lang="en-US" b="1" dirty="0">
                <a:solidFill>
                  <a:srgbClr val="FF0066"/>
                </a:solidFill>
              </a:rPr>
              <a:t>–: Overspecialization</a:t>
            </a:r>
          </a:p>
          <a:p>
            <a:pPr lvl="1" eaLnBrk="1" hangingPunct="1"/>
            <a:r>
              <a:rPr lang="en-US" dirty="0"/>
              <a:t>Never recommends items outside user’s </a:t>
            </a:r>
            <a:br>
              <a:rPr lang="en-US" dirty="0"/>
            </a:br>
            <a:r>
              <a:rPr lang="en-US" dirty="0"/>
              <a:t>content profile</a:t>
            </a:r>
          </a:p>
          <a:p>
            <a:pPr lvl="1" eaLnBrk="1" hangingPunct="1"/>
            <a:r>
              <a:rPr lang="en-US" dirty="0"/>
              <a:t>People might have multiple interests</a:t>
            </a:r>
          </a:p>
          <a:p>
            <a:pPr lvl="1"/>
            <a:r>
              <a:rPr lang="en-US" b="1" dirty="0"/>
              <a:t>Unable to exploit quality judgments of other users</a:t>
            </a:r>
          </a:p>
          <a:p>
            <a:pPr eaLnBrk="1" hangingPunct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6D82-75F0-2C44-A5AF-CBD64E6AE228}" type="datetime1">
              <a:rPr lang="en-US" smtClean="0"/>
              <a:t>5/11/18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09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Collaborative Filtering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228600" y="4215384"/>
            <a:ext cx="8077200" cy="1499616"/>
          </a:xfrm>
        </p:spPr>
        <p:txBody>
          <a:bodyPr>
            <a:normAutofit/>
          </a:bodyPr>
          <a:lstStyle/>
          <a:p>
            <a:pPr lvl="1" algn="l"/>
            <a:r>
              <a:rPr lang="en-US" sz="3200" b="1"/>
              <a:t>Harnessing quality judgments of other users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99630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Collaborative Filtering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53400" cy="5257801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00FF"/>
                </a:solidFill>
              </a:rPr>
              <a:t>Consider user </a:t>
            </a:r>
            <a:r>
              <a:rPr lang="en-US" b="1" i="1" dirty="0">
                <a:solidFill>
                  <a:srgbClr val="0000FF"/>
                </a:solidFill>
              </a:rPr>
              <a:t>x</a:t>
            </a:r>
          </a:p>
          <a:p>
            <a:pPr lvl="8"/>
            <a:endParaRPr lang="en-US" dirty="0"/>
          </a:p>
          <a:p>
            <a:pPr eaLnBrk="1" hangingPunct="1"/>
            <a:r>
              <a:rPr lang="en-US" dirty="0"/>
              <a:t>Find set </a:t>
            </a:r>
            <a:r>
              <a:rPr lang="en-US" b="1" i="1" dirty="0"/>
              <a:t>N</a:t>
            </a:r>
            <a:r>
              <a:rPr lang="en-US" dirty="0"/>
              <a:t> of other </a:t>
            </a:r>
            <a:br>
              <a:rPr lang="en-US" dirty="0"/>
            </a:br>
            <a:r>
              <a:rPr lang="en-US" dirty="0"/>
              <a:t>users whose ratings </a:t>
            </a:r>
            <a:br>
              <a:rPr lang="en-US" dirty="0"/>
            </a:br>
            <a:r>
              <a:rPr lang="en-US" dirty="0"/>
              <a:t>are “</a:t>
            </a:r>
            <a:r>
              <a:rPr lang="en-US" b="1" dirty="0">
                <a:solidFill>
                  <a:srgbClr val="FF0066"/>
                </a:solidFill>
              </a:rPr>
              <a:t>similar</a:t>
            </a:r>
            <a:r>
              <a:rPr lang="en-US" dirty="0"/>
              <a:t>” to </a:t>
            </a:r>
            <a:br>
              <a:rPr lang="en-US" dirty="0"/>
            </a:br>
            <a:r>
              <a:rPr lang="en-US" b="1" i="1" dirty="0"/>
              <a:t>x</a:t>
            </a:r>
            <a:r>
              <a:rPr lang="en-US" dirty="0"/>
              <a:t>’s ratings</a:t>
            </a:r>
          </a:p>
          <a:p>
            <a:pPr lvl="8"/>
            <a:endParaRPr lang="en-US" dirty="0"/>
          </a:p>
          <a:p>
            <a:pPr eaLnBrk="1" hangingPunct="1"/>
            <a:r>
              <a:rPr lang="en-US" dirty="0"/>
              <a:t>Estimate </a:t>
            </a:r>
            <a:r>
              <a:rPr lang="en-US" b="1" i="1" dirty="0"/>
              <a:t>x</a:t>
            </a:r>
            <a:r>
              <a:rPr lang="en-US" dirty="0"/>
              <a:t>’s ratings </a:t>
            </a:r>
            <a:br>
              <a:rPr lang="en-US" dirty="0"/>
            </a:br>
            <a:r>
              <a:rPr lang="en-US" dirty="0"/>
              <a:t>based on ratings </a:t>
            </a:r>
            <a:br>
              <a:rPr lang="en-US" dirty="0"/>
            </a:br>
            <a:r>
              <a:rPr lang="en-US" dirty="0"/>
              <a:t>of users in </a:t>
            </a:r>
            <a:r>
              <a:rPr lang="en-US" b="1" i="1" dirty="0"/>
              <a:t>N</a:t>
            </a:r>
          </a:p>
          <a:p>
            <a:pPr eaLnBrk="1" hangingPunct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1CF86-3CF4-1F41-BCDF-8A7212DDA805}" type="datetime1">
              <a:rPr lang="en-US" smtClean="0"/>
              <a:t>5/11/18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pic>
        <p:nvPicPr>
          <p:cNvPr id="32772" name="Picture 4" descr="Fig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960" y="1209674"/>
            <a:ext cx="4603840" cy="427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648200" y="2492298"/>
            <a:ext cx="762000" cy="30480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rgbClr val="008000"/>
                </a:solidFill>
              </a:rPr>
              <a:t>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57800" y="1382751"/>
            <a:ext cx="3200400" cy="40330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391400" y="3776547"/>
            <a:ext cx="1600200" cy="40330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rgbClr val="008000"/>
                </a:solidFill>
              </a:rPr>
              <a:t>N</a:t>
            </a:r>
            <a:endParaRPr lang="en-US" b="1" i="1" dirty="0">
              <a:solidFill>
                <a:srgbClr val="008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53000" y="4995747"/>
            <a:ext cx="1828800" cy="40330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638800" y="5715000"/>
            <a:ext cx="1828800" cy="40330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419600" y="3149292"/>
            <a:ext cx="457200" cy="40330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245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Finding “Similar” Users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1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295400"/>
                <a:ext cx="8610600" cy="5257801"/>
              </a:xfrm>
            </p:spPr>
            <p:txBody>
              <a:bodyPr>
                <a:normAutofit lnSpcReduction="10000"/>
              </a:bodyPr>
              <a:lstStyle/>
              <a:p>
                <a:pPr eaLnBrk="1" hangingPunct="1"/>
                <a:r>
                  <a:rPr lang="en-US" dirty="0"/>
                  <a:t>Let </a:t>
                </a:r>
                <a:r>
                  <a:rPr lang="en-US" b="1" i="1" dirty="0" err="1"/>
                  <a:t>r</a:t>
                </a:r>
                <a:r>
                  <a:rPr lang="en-US" b="1" i="1" baseline="-25000" dirty="0" err="1"/>
                  <a:t>x</a:t>
                </a:r>
                <a:r>
                  <a:rPr lang="en-US" dirty="0"/>
                  <a:t> be the vector of user </a:t>
                </a:r>
                <a:r>
                  <a:rPr lang="en-US" b="1" i="1" dirty="0"/>
                  <a:t>x</a:t>
                </a:r>
                <a:r>
                  <a:rPr lang="en-US" dirty="0"/>
                  <a:t>’s ratings</a:t>
                </a:r>
              </a:p>
              <a:p>
                <a:r>
                  <a:rPr lang="en-US" b="1" dirty="0" err="1">
                    <a:solidFill>
                      <a:srgbClr val="0000FF"/>
                    </a:solidFill>
                  </a:rPr>
                  <a:t>Jaccard</a:t>
                </a:r>
                <a:r>
                  <a:rPr lang="en-US" b="1" dirty="0">
                    <a:solidFill>
                      <a:srgbClr val="0000FF"/>
                    </a:solidFill>
                  </a:rPr>
                  <a:t> similarity measure</a:t>
                </a:r>
              </a:p>
              <a:p>
                <a:pPr lvl="1"/>
                <a:r>
                  <a:rPr lang="en-US" b="1" dirty="0"/>
                  <a:t>Problem:</a:t>
                </a:r>
                <a:r>
                  <a:rPr lang="en-US" dirty="0"/>
                  <a:t> Ignores the value of the rating </a:t>
                </a:r>
              </a:p>
              <a:p>
                <a:pPr eaLnBrk="1" hangingPunct="1"/>
                <a:r>
                  <a:rPr lang="en-US" b="1" dirty="0">
                    <a:solidFill>
                      <a:srgbClr val="FF0066"/>
                    </a:solidFill>
                  </a:rPr>
                  <a:t>Cosine similarity measure</a:t>
                </a:r>
              </a:p>
              <a:p>
                <a:pPr lvl="1"/>
                <a:r>
                  <a:rPr lang="en-US" dirty="0"/>
                  <a:t>sim(</a:t>
                </a:r>
                <a:r>
                  <a:rPr lang="en-US" b="1" i="1" dirty="0"/>
                  <a:t>x</a:t>
                </a:r>
                <a:r>
                  <a:rPr lang="en-US" dirty="0"/>
                  <a:t>, </a:t>
                </a:r>
                <a:r>
                  <a:rPr lang="en-US" b="1" i="1" dirty="0"/>
                  <a:t>y</a:t>
                </a:r>
                <a:r>
                  <a:rPr lang="en-US" dirty="0"/>
                  <a:t>) = cos(</a:t>
                </a:r>
                <a:r>
                  <a:rPr lang="en-US" b="1" i="1" dirty="0" err="1"/>
                  <a:t>r</a:t>
                </a:r>
                <a:r>
                  <a:rPr lang="en-US" b="1" i="1" baseline="-25000" dirty="0" err="1"/>
                  <a:t>x</a:t>
                </a:r>
                <a:r>
                  <a:rPr lang="en-US" dirty="0"/>
                  <a:t>, </a:t>
                </a:r>
                <a:r>
                  <a:rPr lang="en-US" b="1" i="1" dirty="0" err="1"/>
                  <a:t>r</a:t>
                </a:r>
                <a:r>
                  <a:rPr lang="en-US" b="1" i="1" baseline="-25000" dirty="0" err="1"/>
                  <a:t>y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i="1" dirty="0">
                            <a:latin typeface="Cambria Math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||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||⋅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||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||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Problem:</a:t>
                </a:r>
                <a:r>
                  <a:rPr lang="en-US" dirty="0"/>
                  <a:t> Treats some missing ratings as “negative”</a:t>
                </a:r>
              </a:p>
              <a:p>
                <a:pPr eaLnBrk="1" hangingPunct="1"/>
                <a:r>
                  <a:rPr lang="en-US" b="1" dirty="0">
                    <a:solidFill>
                      <a:srgbClr val="D60093"/>
                    </a:solidFill>
                  </a:rPr>
                  <a:t>Pearson correlation coefficient</a:t>
                </a:r>
              </a:p>
              <a:p>
                <a:pPr lvl="1" eaLnBrk="1" hangingPunct="1"/>
                <a:r>
                  <a:rPr lang="en-US" b="1" i="1" dirty="0" err="1">
                    <a:solidFill>
                      <a:srgbClr val="0000FF"/>
                    </a:solidFill>
                  </a:rPr>
                  <a:t>S</a:t>
                </a:r>
                <a:r>
                  <a:rPr lang="en-US" b="1" i="1" baseline="-25000" dirty="0" err="1">
                    <a:solidFill>
                      <a:srgbClr val="0000FF"/>
                    </a:solidFill>
                  </a:rPr>
                  <a:t>xy</a:t>
                </a:r>
                <a:r>
                  <a:rPr lang="en-US" dirty="0"/>
                  <a:t> = items rated by both users </a:t>
                </a:r>
                <a:r>
                  <a:rPr lang="en-US" b="1" i="1" dirty="0"/>
                  <a:t>x</a:t>
                </a:r>
                <a:r>
                  <a:rPr lang="en-US" dirty="0"/>
                  <a:t> and </a:t>
                </a:r>
                <a:r>
                  <a:rPr lang="en-US" b="1" i="1" dirty="0"/>
                  <a:t>y</a:t>
                </a:r>
              </a:p>
              <a:p>
                <a:pPr lvl="1" eaLnBrk="1" hangingPunct="1">
                  <a:buFont typeface="Wingdings" charset="2"/>
                  <a:buNone/>
                </a:pPr>
                <a:endParaRPr lang="en-US" dirty="0"/>
              </a:p>
              <a:p>
                <a:pPr eaLnBrk="1" hangingPunct="1">
                  <a:buFont typeface="Wingdings" charset="2"/>
                  <a:buNone/>
                </a:pPr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348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610600" cy="5257801"/>
              </a:xfrm>
              <a:blipFill>
                <a:blip r:embed="rId3"/>
                <a:stretch>
                  <a:fillRect t="-1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13F45-A789-504C-85CF-13BE14F95534}" type="datetime1">
              <a:rPr lang="en-US" smtClean="0"/>
              <a:t>5/11/18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505880" y="76200"/>
            <a:ext cx="2561920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i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2400" b="1" i="1" baseline="-250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24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= [*, _, _, *, ***]</a:t>
            </a:r>
          </a:p>
          <a:p>
            <a:r>
              <a:rPr lang="en-US" sz="2400" b="1" i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2400" b="1" i="1" baseline="-250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n-US" sz="24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= [*, _, **, **, _]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43800" y="1896070"/>
            <a:ext cx="1433406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i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1600" b="1" i="1" baseline="-250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1600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b="1" i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1600" b="1" i="1" baseline="-250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n-US" sz="1600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as sets:</a:t>
            </a:r>
          </a:p>
          <a:p>
            <a:r>
              <a:rPr lang="en-US" sz="1600" b="1" i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1600" b="1" i="1" baseline="-250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= {1, 4, 5}</a:t>
            </a:r>
          </a:p>
          <a:p>
            <a:r>
              <a:rPr lang="en-US" sz="1600" b="1" i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1600" b="1" i="1" baseline="-250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= {1, 3, 4}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99612" y="3124200"/>
            <a:ext cx="1744388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i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1600" b="1" i="1" baseline="-250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1600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b="1" i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1600" b="1" i="1" baseline="-250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n-US" sz="1600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as points:</a:t>
            </a:r>
          </a:p>
          <a:p>
            <a:r>
              <a:rPr lang="en-US" sz="1600" b="1" i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1600" b="1" i="1" baseline="-250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= {1, 0, 0, 1, 3}</a:t>
            </a:r>
          </a:p>
          <a:p>
            <a:r>
              <a:rPr lang="en-US" sz="1600" b="1" i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1600" b="1" i="1" baseline="-250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= {1, 0, 2, 2, 0}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11232" y="6172200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b="1" baseline="-250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b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b="1" baseline="-250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n-US" baseline="-25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… avg.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rating of 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y</a:t>
            </a:r>
            <a:endParaRPr lang="en-US" b="1" baseline="-250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7807542" y="6284260"/>
            <a:ext cx="145180" cy="0"/>
          </a:xfrm>
          <a:prstGeom prst="line">
            <a:avLst/>
          </a:prstGeom>
          <a:ln w="127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096334" y="6284260"/>
            <a:ext cx="145180" cy="0"/>
          </a:xfrm>
          <a:prstGeom prst="line">
            <a:avLst/>
          </a:prstGeom>
          <a:ln w="127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57451" y="5257800"/>
                <a:ext cx="7138749" cy="14304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  <a:cs typeface="Arial" pitchFamily="34" charset="0"/>
                        </a:rPr>
                        <m:t>𝒔𝒊𝒎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/>
                              <a:cs typeface="Arial" pitchFamily="34" charset="0"/>
                            </a:rPr>
                            <m:t>𝒙</m:t>
                          </m:r>
                          <m:r>
                            <a:rPr lang="en-US" sz="2400" b="1" i="1" smtClean="0">
                              <a:latin typeface="Cambria Math"/>
                              <a:cs typeface="Arial" pitchFamily="34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/>
                              <a:cs typeface="Arial" pitchFamily="34" charset="0"/>
                            </a:rPr>
                            <m:t>𝒚</m:t>
                          </m:r>
                        </m:e>
                      </m:d>
                      <m:r>
                        <a:rPr lang="en-US" sz="2400" b="1" i="1" smtClean="0">
                          <a:latin typeface="Cambria Math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charset="0"/>
                              <a:cs typeface="Arial" pitchFamily="34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1" i="1" smtClean="0"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sz="2400" b="1" i="1" smtClean="0">
                                  <a:latin typeface="Cambria Math"/>
                                  <a:cs typeface="Arial" pitchFamily="34" charset="0"/>
                                </a:rPr>
                                <m:t>𝒔</m:t>
                              </m:r>
                              <m:r>
                                <a:rPr lang="en-US" sz="2400" b="1" i="1" smtClean="0">
                                  <a:latin typeface="Cambria Math"/>
                                  <a:cs typeface="Arial" pitchFamily="34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/>
                                      <a:cs typeface="Arial" pitchFamily="34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/>
                                      <a:cs typeface="Arial" pitchFamily="34" charset="0"/>
                                    </a:rPr>
                                    <m:t>𝒙𝒚</m:t>
                                  </m:r>
                                </m:sub>
                              </m:sSub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sz="2400" b="1" i="1" smtClean="0">
                                      <a:latin typeface="Cambria Math" charset="0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1" i="1">
                                          <a:latin typeface="Cambria Math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𝒙𝒔</m:t>
                                      </m:r>
                                    </m:sub>
                                  </m:sSub>
                                  <m:r>
                                    <a:rPr lang="en-US" sz="2400" b="1" i="1">
                                      <a:latin typeface="Cambria Math"/>
                                      <a:cs typeface="Arial" pitchFamily="34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b="1" i="1">
                                          <a:latin typeface="Cambria Math" charset="0"/>
                                          <a:cs typeface="Arial" pitchFamily="34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2400" b="1" i="1">
                                              <a:latin typeface="Cambria Math" charset="0"/>
                                              <a:cs typeface="Arial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latin typeface="Cambria Math"/>
                                              <a:cs typeface="Arial" pitchFamily="34" charset="0"/>
                                            </a:rPr>
                                            <m:t>𝒓</m:t>
                                          </m:r>
                                        </m:e>
                                        <m:sub>
                                          <m:r>
                                            <a:rPr lang="en-US" sz="2400" b="1" i="1">
                                              <a:latin typeface="Cambria Math"/>
                                              <a:cs typeface="Arial" pitchFamily="34" charset="0"/>
                                            </a:rPr>
                                            <m:t>𝒙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d>
                                <m:dPr>
                                  <m:ctrlPr>
                                    <a:rPr lang="en-US" sz="2400" b="1" i="1" smtClean="0">
                                      <a:latin typeface="Cambria Math" charset="0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1" i="1">
                                          <a:latin typeface="Cambria Math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latin typeface="Cambria Math"/>
                                          <a:cs typeface="Arial" pitchFamily="34" charset="0"/>
                                        </a:rPr>
                                        <m:t>𝒚</m:t>
                                      </m:r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𝒔</m:t>
                                      </m:r>
                                    </m:sub>
                                  </m:sSub>
                                  <m:r>
                                    <a:rPr lang="en-US" sz="2400" b="1" i="1">
                                      <a:latin typeface="Cambria Math"/>
                                      <a:cs typeface="Arial" pitchFamily="34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b="1" i="1">
                                          <a:latin typeface="Cambria Math" charset="0"/>
                                          <a:cs typeface="Arial" pitchFamily="34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2400" b="1" i="1">
                                              <a:latin typeface="Cambria Math" charset="0"/>
                                              <a:cs typeface="Arial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latin typeface="Cambria Math"/>
                                              <a:cs typeface="Arial" pitchFamily="34" charset="0"/>
                                            </a:rPr>
                                            <m:t>𝒓</m:t>
                                          </m:r>
                                        </m:e>
                                        <m:sub>
                                          <m:r>
                                            <a:rPr lang="en-US" sz="2400" b="1" i="1" smtClean="0">
                                              <a:latin typeface="Cambria Math"/>
                                              <a:cs typeface="Arial" pitchFamily="34" charset="0"/>
                                            </a:rPr>
                                            <m:t>𝒚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400" b="1" i="1">
                                      <a:latin typeface="Cambria Math" charset="0"/>
                                      <a:cs typeface="Arial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b="1" i="1">
                                      <a:latin typeface="Cambria Math"/>
                                      <a:cs typeface="Arial" pitchFamily="34" charset="0"/>
                                    </a:rPr>
                                    <m:t>𝒔</m:t>
                                  </m:r>
                                  <m:r>
                                    <a:rPr lang="en-US" sz="2400" b="1" i="1">
                                      <a:latin typeface="Cambria Math"/>
                                      <a:cs typeface="Arial" pitchFamily="34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sz="2400" b="1" i="1">
                                          <a:latin typeface="Cambria Math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𝑺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𝒙𝒚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400" b="1" i="1">
                                          <a:latin typeface="Cambria Math" charset="0"/>
                                          <a:cs typeface="Arial" pitchFamily="34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>
                                              <a:latin typeface="Cambria Math" charset="0"/>
                                              <a:cs typeface="Arial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1" i="1">
                                                  <a:latin typeface="Cambria Math" charset="0"/>
                                                  <a:cs typeface="Arial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/>
                                                  <a:cs typeface="Arial" pitchFamily="34" charset="0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1" i="1">
                                                  <a:latin typeface="Cambria Math"/>
                                                  <a:cs typeface="Arial" pitchFamily="34" charset="0"/>
                                                </a:rPr>
                                                <m:t>𝒙𝒔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1" i="1">
                                              <a:latin typeface="Cambria Math"/>
                                              <a:cs typeface="Arial" pitchFamily="34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400" b="1" i="1">
                                                  <a:latin typeface="Cambria Math" charset="0"/>
                                                  <a:cs typeface="Arial" pitchFamily="34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1" i="1">
                                                      <a:latin typeface="Cambria Math" charset="0"/>
                                                      <a:cs typeface="Arial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1" i="1">
                                                      <a:latin typeface="Cambria Math"/>
                                                      <a:cs typeface="Arial" pitchFamily="34" charset="0"/>
                                                    </a:rPr>
                                                    <m:t>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1" i="1">
                                                      <a:latin typeface="Cambria Math"/>
                                                      <a:cs typeface="Arial" pitchFamily="34" charset="0"/>
                                                    </a:rPr>
                                                    <m:t>𝒙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400" b="1" i="1">
                                      <a:latin typeface="Cambria Math" charset="0"/>
                                      <a:cs typeface="Arial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b="1" i="1">
                                      <a:latin typeface="Cambria Math"/>
                                      <a:cs typeface="Arial" pitchFamily="34" charset="0"/>
                                    </a:rPr>
                                    <m:t>𝒔</m:t>
                                  </m:r>
                                  <m:r>
                                    <a:rPr lang="en-US" sz="2400" b="1" i="1">
                                      <a:latin typeface="Cambria Math"/>
                                      <a:cs typeface="Arial" pitchFamily="34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sz="2400" b="1" i="1">
                                          <a:latin typeface="Cambria Math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𝑺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𝒙𝒚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400" b="1" i="1">
                                          <a:latin typeface="Cambria Math" charset="0"/>
                                          <a:cs typeface="Arial" pitchFamily="34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>
                                              <a:latin typeface="Cambria Math" charset="0"/>
                                              <a:cs typeface="Arial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1" i="1">
                                                  <a:latin typeface="Cambria Math" charset="0"/>
                                                  <a:cs typeface="Arial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/>
                                                  <a:cs typeface="Arial" pitchFamily="34" charset="0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1" i="1" smtClean="0">
                                                  <a:latin typeface="Cambria Math"/>
                                                  <a:cs typeface="Arial" pitchFamily="34" charset="0"/>
                                                </a:rPr>
                                                <m:t>𝒚</m:t>
                                              </m:r>
                                              <m:r>
                                                <a:rPr lang="en-US" sz="2400" b="1" i="1">
                                                  <a:latin typeface="Cambria Math"/>
                                                  <a:cs typeface="Arial" pitchFamily="34" charset="0"/>
                                                </a:rPr>
                                                <m:t>𝒔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1" i="1">
                                              <a:latin typeface="Cambria Math"/>
                                              <a:cs typeface="Arial" pitchFamily="34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400" b="1" i="1">
                                                  <a:latin typeface="Cambria Math" charset="0"/>
                                                  <a:cs typeface="Arial" pitchFamily="34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1" i="1">
                                                      <a:latin typeface="Cambria Math" charset="0"/>
                                                      <a:cs typeface="Arial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1" i="1">
                                                      <a:latin typeface="Cambria Math"/>
                                                      <a:cs typeface="Arial" pitchFamily="34" charset="0"/>
                                                    </a:rPr>
                                                    <m:t>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1" i="1" smtClean="0">
                                                      <a:latin typeface="Cambria Math"/>
                                                      <a:cs typeface="Arial" pitchFamily="34" charset="0"/>
                                                    </a:rPr>
                                                    <m:t>𝒚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sz="2400" b="1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51" y="5257800"/>
                <a:ext cx="7138749" cy="143045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58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3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Metric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30209"/>
            <a:ext cx="8229600" cy="3810001"/>
          </a:xfrm>
        </p:spPr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Intuitively we want:</a:t>
            </a:r>
            <a:r>
              <a:rPr lang="en-US" b="1" dirty="0"/>
              <a:t> </a:t>
            </a:r>
            <a:r>
              <a:rPr lang="en-US" b="1" dirty="0" err="1"/>
              <a:t>sim</a:t>
            </a:r>
            <a:r>
              <a:rPr lang="en-US" b="1" dirty="0"/>
              <a:t>(</a:t>
            </a:r>
            <a:r>
              <a:rPr lang="en-US" b="1" i="1" dirty="0"/>
              <a:t>A</a:t>
            </a:r>
            <a:r>
              <a:rPr lang="en-US" b="1" dirty="0"/>
              <a:t>, </a:t>
            </a:r>
            <a:r>
              <a:rPr lang="en-US" b="1" i="1" dirty="0"/>
              <a:t>B</a:t>
            </a:r>
            <a:r>
              <a:rPr lang="en-US" b="1" dirty="0"/>
              <a:t>) &gt; </a:t>
            </a:r>
            <a:r>
              <a:rPr lang="en-US" b="1" dirty="0" err="1"/>
              <a:t>sim</a:t>
            </a:r>
            <a:r>
              <a:rPr lang="en-US" b="1" dirty="0"/>
              <a:t>(</a:t>
            </a:r>
            <a:r>
              <a:rPr lang="en-US" b="1" i="1" dirty="0"/>
              <a:t>A</a:t>
            </a:r>
            <a:r>
              <a:rPr lang="en-US" b="1" dirty="0"/>
              <a:t>, </a:t>
            </a:r>
            <a:r>
              <a:rPr lang="en-US" b="1" i="1" dirty="0"/>
              <a:t>C</a:t>
            </a:r>
            <a:r>
              <a:rPr lang="en-US" b="1" dirty="0"/>
              <a:t>)</a:t>
            </a:r>
          </a:p>
          <a:p>
            <a:r>
              <a:rPr lang="en-US" b="1" dirty="0" err="1"/>
              <a:t>Jaccard</a:t>
            </a:r>
            <a:r>
              <a:rPr lang="en-US" b="1" dirty="0"/>
              <a:t> similarity:</a:t>
            </a:r>
            <a:r>
              <a:rPr lang="en-US" dirty="0"/>
              <a:t> 1/5 </a:t>
            </a:r>
            <a:r>
              <a:rPr lang="en-US" b="1" dirty="0"/>
              <a:t>&lt;</a:t>
            </a:r>
            <a:r>
              <a:rPr lang="en-US" dirty="0"/>
              <a:t> 2/4</a:t>
            </a:r>
          </a:p>
          <a:p>
            <a:r>
              <a:rPr lang="en-US" b="1" dirty="0"/>
              <a:t>Cosine similarity:</a:t>
            </a:r>
            <a:r>
              <a:rPr lang="en-US" dirty="0"/>
              <a:t> 0.380 </a:t>
            </a:r>
            <a:r>
              <a:rPr lang="en-US" b="1" dirty="0"/>
              <a:t>&gt;</a:t>
            </a:r>
            <a:r>
              <a:rPr lang="en-US" dirty="0"/>
              <a:t> 0.322</a:t>
            </a:r>
          </a:p>
          <a:p>
            <a:pPr lvl="1"/>
            <a:r>
              <a:rPr lang="en-US" dirty="0"/>
              <a:t>Considers missing ratings as “negative”</a:t>
            </a:r>
          </a:p>
          <a:p>
            <a:pPr lvl="1"/>
            <a:r>
              <a:rPr lang="en-US" b="1" dirty="0">
                <a:solidFill>
                  <a:srgbClr val="D60093"/>
                </a:solidFill>
              </a:rPr>
              <a:t>Solution: subtract the (row) </a:t>
            </a:r>
            <a:r>
              <a:rPr lang="en-US" b="1" dirty="0" smtClean="0">
                <a:solidFill>
                  <a:srgbClr val="D60093"/>
                </a:solidFill>
              </a:rPr>
              <a:t>mean of the user</a:t>
            </a:r>
            <a:endParaRPr lang="en-US" b="1" dirty="0">
              <a:solidFill>
                <a:srgbClr val="D60093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AE46B-3940-2143-9B98-BD5C45A1927B}" type="datetime1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6277322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257800"/>
            <a:ext cx="5626356" cy="1456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681107" y="5036403"/>
            <a:ext cx="25390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sim</a:t>
            </a:r>
            <a:r>
              <a:rPr lang="en-US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A,B vs. A,C:</a:t>
            </a:r>
          </a:p>
          <a:p>
            <a:r>
              <a:rPr lang="en-US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0.092 </a:t>
            </a:r>
            <a:r>
              <a:rPr lang="en-US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-0.559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81800" y="586740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Notice cosine </a:t>
            </a:r>
            <a:r>
              <a:rPr lang="en-US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sim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. is correlation when data is centered at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785195" y="90802"/>
                <a:ext cx="3358805" cy="8997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𝒔𝒊𝒎</m:t>
                      </m:r>
                      <m:r>
                        <a:rPr lang="en-US" sz="1600" b="1" i="1" dirty="0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600" b="1" i="1" dirty="0">
                          <a:solidFill>
                            <a:schemeClr val="bg1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1600" b="1" i="1" dirty="0">
                          <a:solidFill>
                            <a:schemeClr val="bg1"/>
                          </a:solidFill>
                          <a:latin typeface="Cambria Math"/>
                        </a:rPr>
                        <m:t>, </m:t>
                      </m:r>
                      <m:r>
                        <a:rPr lang="en-US" sz="1600" b="1" i="1" dirty="0">
                          <a:solidFill>
                            <a:schemeClr val="bg1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sz="1600" b="1" i="1" dirty="0">
                          <a:solidFill>
                            <a:schemeClr val="bg1"/>
                          </a:solidFill>
                          <a:latin typeface="Cambria Math"/>
                        </a:rPr>
                        <m:t>) = </m:t>
                      </m:r>
                      <m:f>
                        <m:fPr>
                          <m:ctrlPr>
                            <a:rPr lang="en-US" sz="1600" b="1" i="1" dirty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600" b="1" i="1" dirty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dirty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1600" b="1" i="1" dirty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sz="1600" b="1" i="1" dirty="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1600" b="1" i="1" dirty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1600" b="1" i="1" dirty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dirty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1600" b="1" i="1" dirty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𝒚</m:t>
                                  </m:r>
                                  <m:r>
                                    <a:rPr lang="en-US" sz="1600" b="1" i="1" dirty="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1" i="1" dirty="0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600" b="1" i="1" dirty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b="1" i="1" dirty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1600" b="1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b="1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sz="1600" b="1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𝒙𝒊</m:t>
                                      </m:r>
                                    </m:sub>
                                    <m:sup>
                                      <m:r>
                                        <a:rPr lang="en-US" sz="1600" b="1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rad>
                          <m:r>
                            <a:rPr lang="en-US" sz="1600" b="1" i="1" dirty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⋅</m:t>
                          </m:r>
                          <m:rad>
                            <m:radPr>
                              <m:degHide m:val="on"/>
                              <m:ctrlPr>
                                <a:rPr lang="en-US" sz="1600" b="1" i="1" dirty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600" b="1" i="1" dirty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b="1" i="1" dirty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1600" b="1" i="1" dirty="0">
                                          <a:solidFill>
                                            <a:schemeClr val="bg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b="1" i="1" dirty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sz="1600" b="1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𝒚</m:t>
                                      </m:r>
                                      <m:r>
                                        <a:rPr lang="en-US" sz="1600" b="1" i="1" dirty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sz="1600" b="1" i="1" dirty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5195" y="90802"/>
                <a:ext cx="3358805" cy="89979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5822484" y="11668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Cosine </a:t>
            </a:r>
            <a:r>
              <a:rPr lang="en-US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sim</a:t>
            </a:r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836232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Rating Predictions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43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118872" indent="0">
                  <a:buNone/>
                </a:pPr>
                <a:r>
                  <a:rPr lang="en-US" b="1" dirty="0">
                    <a:solidFill>
                      <a:srgbClr val="0000FF"/>
                    </a:solidFill>
                  </a:rPr>
                  <a:t>From similarity metric to recommendations:</a:t>
                </a:r>
              </a:p>
              <a:p>
                <a:r>
                  <a:rPr lang="en-US" dirty="0"/>
                  <a:t>Let </a:t>
                </a:r>
                <a:r>
                  <a:rPr lang="en-US" b="1" i="1" dirty="0" err="1"/>
                  <a:t>r</a:t>
                </a:r>
                <a:r>
                  <a:rPr lang="en-US" b="1" i="1" baseline="-25000" dirty="0" err="1"/>
                  <a:t>x</a:t>
                </a:r>
                <a:r>
                  <a:rPr lang="en-US" dirty="0"/>
                  <a:t> be the vector of user </a:t>
                </a:r>
                <a:r>
                  <a:rPr lang="en-US" b="1" i="1" dirty="0"/>
                  <a:t>x</a:t>
                </a:r>
                <a:r>
                  <a:rPr lang="en-US" dirty="0"/>
                  <a:t>’s ratings</a:t>
                </a:r>
              </a:p>
              <a:p>
                <a:pPr eaLnBrk="1" hangingPunct="1"/>
                <a:r>
                  <a:rPr lang="en-US" dirty="0"/>
                  <a:t>Let </a:t>
                </a:r>
                <a:r>
                  <a:rPr lang="en-US" b="1" i="1" dirty="0"/>
                  <a:t>N</a:t>
                </a:r>
                <a:r>
                  <a:rPr lang="en-US" dirty="0"/>
                  <a:t> be the set of </a:t>
                </a:r>
                <a:r>
                  <a:rPr lang="en-US" b="1" i="1" dirty="0"/>
                  <a:t>k</a:t>
                </a:r>
                <a:r>
                  <a:rPr lang="en-US" dirty="0"/>
                  <a:t> users most similar to </a:t>
                </a:r>
                <a:r>
                  <a:rPr lang="en-US" b="1" i="1" dirty="0"/>
                  <a:t>x</a:t>
                </a:r>
                <a:r>
                  <a:rPr lang="en-US" dirty="0"/>
                  <a:t> who have rated item </a:t>
                </a:r>
                <a:r>
                  <a:rPr lang="en-US" b="1" i="1" dirty="0" err="1"/>
                  <a:t>i</a:t>
                </a:r>
                <a:endParaRPr lang="en-US" b="1" i="1" dirty="0"/>
              </a:p>
              <a:p>
                <a:pPr eaLnBrk="1" hangingPunct="1"/>
                <a:r>
                  <a:rPr lang="en-US" b="1" dirty="0">
                    <a:solidFill>
                      <a:srgbClr val="D60093"/>
                    </a:solidFill>
                  </a:rPr>
                  <a:t>Prediction for item </a:t>
                </a:r>
                <a:r>
                  <a:rPr lang="en-US" b="1" i="1" dirty="0" err="1">
                    <a:solidFill>
                      <a:srgbClr val="D60093"/>
                    </a:solidFill>
                  </a:rPr>
                  <a:t>i</a:t>
                </a:r>
                <a:r>
                  <a:rPr lang="en-US" b="1" i="1" dirty="0">
                    <a:solidFill>
                      <a:srgbClr val="D60093"/>
                    </a:solidFill>
                  </a:rPr>
                  <a:t> </a:t>
                </a:r>
                <a:r>
                  <a:rPr lang="en-US" b="1" dirty="0">
                    <a:solidFill>
                      <a:srgbClr val="D60093"/>
                    </a:solidFill>
                  </a:rPr>
                  <a:t>of</a:t>
                </a:r>
                <a:r>
                  <a:rPr lang="en-US" b="1" i="1" dirty="0">
                    <a:solidFill>
                      <a:srgbClr val="D60093"/>
                    </a:solidFill>
                  </a:rPr>
                  <a:t> user x</a:t>
                </a:r>
                <a:r>
                  <a:rPr lang="en-US" b="1" dirty="0">
                    <a:solidFill>
                      <a:srgbClr val="D60093"/>
                    </a:solidFill>
                  </a:rPr>
                  <a:t>:</a:t>
                </a:r>
              </a:p>
              <a:p>
                <a:pPr lvl="1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𝑥𝑖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 dirty="0" smtClean="0">
                            <a:latin typeface="Cambria Math"/>
                          </a:rPr>
                          <m:t>𝑘</m:t>
                        </m:r>
                      </m:den>
                    </m:f>
                    <m:r>
                      <a:rPr lang="en-US" i="1" dirty="0" smtClean="0"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/>
                          </a:rPr>
                          <m:t>∈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𝑁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𝑦𝑖</m:t>
                            </m:r>
                          </m:sub>
                        </m:sSub>
                      </m:e>
                    </m:nary>
                  </m:oMath>
                </a14:m>
                <a:endParaRPr lang="en-US" baseline="-25000" dirty="0"/>
              </a:p>
              <a:p>
                <a:pPr lvl="1"/>
                <a:r>
                  <a:rPr lang="en-US" dirty="0"/>
                  <a:t>Or even better: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𝑥𝑖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 dirty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𝑦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∈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𝑁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𝑥𝑦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/>
                                  </a:rPr>
                                  <m:t>𝑦𝑖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i="1" dirty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𝑦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∈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𝑁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𝑥𝑦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i="1" dirty="0"/>
              </a:p>
              <a:p>
                <a:pPr lvl="7"/>
                <a:endParaRPr lang="en-US" b="1" dirty="0">
                  <a:solidFill>
                    <a:srgbClr val="008000"/>
                  </a:solidFill>
                </a:endParaRPr>
              </a:p>
              <a:p>
                <a:r>
                  <a:rPr lang="en-US" b="1" dirty="0">
                    <a:solidFill>
                      <a:srgbClr val="008000"/>
                    </a:solidFill>
                  </a:rPr>
                  <a:t>Many other tricks possible…</a:t>
                </a:r>
              </a:p>
              <a:p>
                <a:pPr lvl="1" eaLnBrk="1" hangingPunct="1">
                  <a:buFont typeface="Wingdings" charset="2"/>
                  <a:buNone/>
                </a:pPr>
                <a:endParaRPr lang="en-US" dirty="0"/>
              </a:p>
              <a:p>
                <a:pPr lvl="1" eaLnBrk="1" hangingPunct="1"/>
                <a:endParaRPr lang="en-US" baseline="-25000" dirty="0"/>
              </a:p>
            </p:txBody>
          </p:sp>
        </mc:Choice>
        <mc:Fallback xmlns="">
          <p:sp>
            <p:nvSpPr>
              <p:cNvPr id="358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926" t="-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C4427-0192-094F-BFB8-E91E3C65657C}" type="datetime1">
              <a:rPr lang="en-US" smtClean="0"/>
              <a:t>5/11/18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237264" y="4724400"/>
                <a:ext cx="1822102" cy="6717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008000"/>
                    </a:solidFill>
                  </a:rPr>
                  <a:t>Shorthand:</a:t>
                </a:r>
                <a:br>
                  <a:rPr lang="en-US" b="1" dirty="0">
                    <a:solidFill>
                      <a:srgbClr val="008000"/>
                    </a:solidFill>
                  </a:rPr>
                </a:br>
                <a:r>
                  <a:rPr lang="en-US" b="1" dirty="0">
                    <a:solidFill>
                      <a:srgbClr val="008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8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𝒙𝒚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008000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>
                        <a:solidFill>
                          <a:srgbClr val="008000"/>
                        </a:solidFill>
                        <a:latin typeface="Cambria Math"/>
                      </a:rPr>
                      <m:t>𝒔𝒊𝒎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008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b="1" i="1" dirty="0">
                            <a:solidFill>
                              <a:srgbClr val="008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800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endParaRPr lang="en-US" b="1" dirty="0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7264" y="4724400"/>
                <a:ext cx="1822102" cy="671787"/>
              </a:xfrm>
              <a:prstGeom prst="rect">
                <a:avLst/>
              </a:prstGeom>
              <a:blipFill>
                <a:blip r:embed="rId4"/>
                <a:stretch>
                  <a:fillRect l="-2778" t="-3774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77744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Item-Item Collaborative Filtering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686800" cy="5334000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/>
              <a:t>So far: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User-user collaborative filtering</a:t>
            </a:r>
          </a:p>
          <a:p>
            <a:pPr eaLnBrk="1" hangingPunct="1"/>
            <a:r>
              <a:rPr lang="en-US" b="1" dirty="0">
                <a:solidFill>
                  <a:srgbClr val="D60093"/>
                </a:solidFill>
              </a:rPr>
              <a:t>Another view: </a:t>
            </a:r>
            <a:r>
              <a:rPr lang="en-US" b="1" dirty="0"/>
              <a:t>Item-item</a:t>
            </a:r>
          </a:p>
          <a:p>
            <a:pPr lvl="1" eaLnBrk="1" hangingPunct="1"/>
            <a:r>
              <a:rPr lang="en-US" dirty="0"/>
              <a:t>For item </a:t>
            </a:r>
            <a:r>
              <a:rPr lang="en-US" b="1" i="1" dirty="0" err="1"/>
              <a:t>i</a:t>
            </a:r>
            <a:r>
              <a:rPr lang="en-US" dirty="0"/>
              <a:t>, find other similar items</a:t>
            </a:r>
          </a:p>
          <a:p>
            <a:pPr lvl="1" eaLnBrk="1" hangingPunct="1"/>
            <a:r>
              <a:rPr lang="en-US" dirty="0"/>
              <a:t>Estimate rating for item </a:t>
            </a:r>
            <a:r>
              <a:rPr lang="en-US" b="1" i="1" dirty="0" err="1"/>
              <a:t>i</a:t>
            </a:r>
            <a:r>
              <a:rPr lang="en-US" dirty="0"/>
              <a:t> based </a:t>
            </a:r>
            <a:br>
              <a:rPr lang="en-US" dirty="0"/>
            </a:br>
            <a:r>
              <a:rPr lang="en-US" dirty="0"/>
              <a:t>on ratings for similar items</a:t>
            </a:r>
          </a:p>
          <a:p>
            <a:pPr lvl="1" eaLnBrk="1" hangingPunct="1"/>
            <a:r>
              <a:rPr lang="en-US" dirty="0"/>
              <a:t>Can use same similarity metrics and </a:t>
            </a:r>
            <a:br>
              <a:rPr lang="en-US" dirty="0"/>
            </a:br>
            <a:r>
              <a:rPr lang="en-US" dirty="0"/>
              <a:t>prediction functions as in user-user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7244-C386-0744-A883-31D1C007DC7C}" type="datetime1">
              <a:rPr lang="en-US" smtClean="0"/>
              <a:t>5/11/18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6776546"/>
              </p:ext>
            </p:extLst>
          </p:nvPr>
        </p:nvGraphicFramePr>
        <p:xfrm>
          <a:off x="979488" y="4860925"/>
          <a:ext cx="3270250" cy="143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2" name="Equation" r:id="rId4" imgW="1244520" imgH="545760" progId="Equation.3">
                  <p:embed/>
                </p:oleObj>
              </mc:Choice>
              <mc:Fallback>
                <p:oleObj name="Equation" r:id="rId4" imgW="124452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488" y="4860925"/>
                        <a:ext cx="3270250" cy="143668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7239" y="5562600"/>
            <a:ext cx="42114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b="1" i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b="1" i="1" baseline="-250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ij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… similarity of items </a:t>
            </a:r>
            <a:r>
              <a:rPr lang="en-US" b="1" i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and </a:t>
            </a:r>
            <a:r>
              <a:rPr lang="en-US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j</a:t>
            </a:r>
          </a:p>
          <a:p>
            <a:pPr algn="just"/>
            <a:r>
              <a:rPr lang="en-US" b="1" i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b="1" i="1" baseline="-250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xj</a:t>
            </a:r>
            <a:r>
              <a:rPr lang="en-US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…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rating of user </a:t>
            </a:r>
            <a:r>
              <a:rPr lang="en-US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on item </a:t>
            </a:r>
            <a:r>
              <a:rPr lang="en-US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j</a:t>
            </a:r>
          </a:p>
          <a:p>
            <a:pPr algn="just"/>
            <a:r>
              <a:rPr lang="en-US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N(</a:t>
            </a:r>
            <a:r>
              <a:rPr lang="en-US" b="1" i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i;x</a:t>
            </a:r>
            <a:r>
              <a:rPr lang="en-US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… 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set items rated by </a:t>
            </a:r>
            <a:r>
              <a:rPr lang="en-US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similar to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i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</a:t>
            </a:r>
            <a:endParaRPr lang="en-US" b="1" i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4196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Item-Item CF (|N|=2)</a:t>
            </a:r>
          </a:p>
        </p:txBody>
      </p:sp>
      <p:graphicFrame>
        <p:nvGraphicFramePr>
          <p:cNvPr id="12680" name="Group 3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254517"/>
              </p:ext>
            </p:extLst>
          </p:nvPr>
        </p:nvGraphicFramePr>
        <p:xfrm>
          <a:off x="1158875" y="1608138"/>
          <a:ext cx="6604000" cy="4056066"/>
        </p:xfrm>
        <a:graphic>
          <a:graphicData uri="http://schemas.openxmlformats.org/drawingml/2006/table">
            <a:tbl>
              <a:tblPr rtl="1"/>
              <a:tblGrid>
                <a:gridCol w="50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671" name="Text Box 383"/>
          <p:cNvSpPr txBox="1">
            <a:spLocks noChangeArrowheads="1"/>
          </p:cNvSpPr>
          <p:nvPr/>
        </p:nvSpPr>
        <p:spPr bwMode="auto">
          <a:xfrm>
            <a:off x="4130675" y="1143000"/>
            <a:ext cx="7633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1" dirty="0">
                <a:solidFill>
                  <a:srgbClr val="008000"/>
                </a:solidFill>
              </a:rPr>
              <a:t>users</a:t>
            </a:r>
          </a:p>
        </p:txBody>
      </p:sp>
      <p:sp>
        <p:nvSpPr>
          <p:cNvPr id="12672" name="Text Box 384"/>
          <p:cNvSpPr txBox="1">
            <a:spLocks noChangeArrowheads="1"/>
          </p:cNvSpPr>
          <p:nvPr/>
        </p:nvSpPr>
        <p:spPr bwMode="auto">
          <a:xfrm rot="16200000">
            <a:off x="313531" y="3521869"/>
            <a:ext cx="989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1" dirty="0">
                <a:solidFill>
                  <a:srgbClr val="008000"/>
                </a:solidFill>
              </a:rPr>
              <a:t>movies</a:t>
            </a:r>
          </a:p>
        </p:txBody>
      </p:sp>
      <p:grpSp>
        <p:nvGrpSpPr>
          <p:cNvPr id="2" name="Group 393"/>
          <p:cNvGrpSpPr>
            <a:grpSpLocks/>
          </p:cNvGrpSpPr>
          <p:nvPr/>
        </p:nvGrpSpPr>
        <p:grpSpPr bwMode="auto">
          <a:xfrm>
            <a:off x="1828800" y="5892804"/>
            <a:ext cx="5867400" cy="533400"/>
            <a:chOff x="1392" y="3744"/>
            <a:chExt cx="3696" cy="336"/>
          </a:xfrm>
        </p:grpSpPr>
        <p:sp>
          <p:nvSpPr>
            <p:cNvPr id="12673" name="Rectangle 385"/>
            <p:cNvSpPr>
              <a:spLocks noChangeArrowheads="1"/>
            </p:cNvSpPr>
            <p:nvPr/>
          </p:nvSpPr>
          <p:spPr bwMode="auto">
            <a:xfrm>
              <a:off x="1392" y="3744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74" name="Rectangle 386"/>
            <p:cNvSpPr>
              <a:spLocks noChangeArrowheads="1"/>
            </p:cNvSpPr>
            <p:nvPr/>
          </p:nvSpPr>
          <p:spPr bwMode="auto">
            <a:xfrm>
              <a:off x="3072" y="3744"/>
              <a:ext cx="336" cy="336"/>
            </a:xfrm>
            <a:prstGeom prst="rect">
              <a:avLst/>
            </a:prstGeom>
            <a:solidFill>
              <a:srgbClr val="FFF90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75" name="Text Box 387"/>
            <p:cNvSpPr txBox="1">
              <a:spLocks noChangeArrowheads="1"/>
            </p:cNvSpPr>
            <p:nvPr/>
          </p:nvSpPr>
          <p:spPr bwMode="auto">
            <a:xfrm>
              <a:off x="1728" y="3792"/>
              <a:ext cx="12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dirty="0">
                  <a:latin typeface="Arial" pitchFamily="34" charset="0"/>
                  <a:cs typeface="Arial" pitchFamily="34" charset="0"/>
                </a:rPr>
                <a:t>- unknown rating</a:t>
              </a:r>
            </a:p>
          </p:txBody>
        </p:sp>
        <p:sp>
          <p:nvSpPr>
            <p:cNvPr id="12676" name="Text Box 388"/>
            <p:cNvSpPr txBox="1">
              <a:spLocks noChangeArrowheads="1"/>
            </p:cNvSpPr>
            <p:nvPr/>
          </p:nvSpPr>
          <p:spPr bwMode="auto">
            <a:xfrm>
              <a:off x="3408" y="3792"/>
              <a:ext cx="16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>
                  <a:latin typeface="Arial" pitchFamily="34" charset="0"/>
                  <a:cs typeface="Arial" pitchFamily="34" charset="0"/>
                </a:rPr>
                <a:t>- rating between 1 to 5</a:t>
              </a:r>
            </a:p>
          </p:txBody>
        </p:sp>
      </p:grp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543BD-9068-9E46-8FBC-818E22C3BD19}" type="datetime1">
              <a:rPr lang="en-US" smtClean="0"/>
              <a:t>5/11/18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1370963830"/>
      </p:ext>
    </p:extLst>
  </p:cSld>
  <p:clrMapOvr>
    <a:masterClrMapping/>
  </p:clrMapOvr>
  <p:transition advTm="1675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Item-Item CF (|N|=2)</a:t>
            </a:r>
          </a:p>
        </p:txBody>
      </p:sp>
      <p:graphicFrame>
        <p:nvGraphicFramePr>
          <p:cNvPr id="13442" name="Group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55220"/>
              </p:ext>
            </p:extLst>
          </p:nvPr>
        </p:nvGraphicFramePr>
        <p:xfrm>
          <a:off x="1158875" y="1608138"/>
          <a:ext cx="6604000" cy="4056066"/>
        </p:xfrm>
        <a:graphic>
          <a:graphicData uri="http://schemas.openxmlformats.org/drawingml/2006/table">
            <a:tbl>
              <a:tblPr rtl="1"/>
              <a:tblGrid>
                <a:gridCol w="50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?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434" name="Text Box 122"/>
          <p:cNvSpPr txBox="1">
            <a:spLocks noChangeArrowheads="1"/>
          </p:cNvSpPr>
          <p:nvPr/>
        </p:nvSpPr>
        <p:spPr bwMode="auto">
          <a:xfrm>
            <a:off x="4130675" y="1143000"/>
            <a:ext cx="7633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1" dirty="0">
                <a:solidFill>
                  <a:srgbClr val="008000"/>
                </a:solidFill>
              </a:rPr>
              <a:t>users</a:t>
            </a:r>
          </a:p>
        </p:txBody>
      </p:sp>
      <p:sp>
        <p:nvSpPr>
          <p:cNvPr id="13438" name="Rectangle 126"/>
          <p:cNvSpPr>
            <a:spLocks noChangeArrowheads="1"/>
          </p:cNvSpPr>
          <p:nvPr/>
        </p:nvSpPr>
        <p:spPr bwMode="auto">
          <a:xfrm>
            <a:off x="1997075" y="5892804"/>
            <a:ext cx="533400" cy="533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40" name="Text Box 128"/>
          <p:cNvSpPr txBox="1">
            <a:spLocks noChangeArrowheads="1"/>
          </p:cNvSpPr>
          <p:nvPr/>
        </p:nvSpPr>
        <p:spPr bwMode="auto">
          <a:xfrm>
            <a:off x="2530475" y="5969004"/>
            <a:ext cx="403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>
                <a:latin typeface="Arial" pitchFamily="34" charset="0"/>
                <a:cs typeface="Arial" pitchFamily="34" charset="0"/>
              </a:rPr>
              <a:t>- estimate rating of movie </a:t>
            </a:r>
            <a:r>
              <a:rPr lang="en-US" b="1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dirty="0">
                <a:latin typeface="Arial" pitchFamily="34" charset="0"/>
                <a:cs typeface="Arial" pitchFamily="34" charset="0"/>
              </a:rPr>
              <a:t> by user </a:t>
            </a:r>
            <a:r>
              <a:rPr lang="en-US" b="1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7D11-ABD0-9640-BCC3-90C0596AEAC2}" type="datetime1">
              <a:rPr lang="en-US" smtClean="0"/>
              <a:t>5/11/18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13" name="Text Box 384"/>
          <p:cNvSpPr txBox="1">
            <a:spLocks noChangeArrowheads="1"/>
          </p:cNvSpPr>
          <p:nvPr/>
        </p:nvSpPr>
        <p:spPr bwMode="auto">
          <a:xfrm rot="16200000">
            <a:off x="313531" y="3521869"/>
            <a:ext cx="989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1" dirty="0">
                <a:solidFill>
                  <a:srgbClr val="008000"/>
                </a:solidFill>
              </a:rPr>
              <a:t>movies</a:t>
            </a:r>
          </a:p>
        </p:txBody>
      </p:sp>
    </p:spTree>
    <p:extLst>
      <p:ext uri="{BB962C8B-B14F-4D97-AF65-F5344CB8AC3E}">
        <p14:creationId xmlns:p14="http://schemas.microsoft.com/office/powerpoint/2010/main" val="2594468951"/>
      </p:ext>
    </p:extLst>
  </p:cSld>
  <p:clrMapOvr>
    <a:masterClrMapping/>
  </p:clrMapOvr>
  <p:transition advTm="24953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686800" cy="838200"/>
          </a:xfrm>
        </p:spPr>
        <p:txBody>
          <a:bodyPr>
            <a:normAutofit/>
          </a:bodyPr>
          <a:lstStyle/>
          <a:p>
            <a:r>
              <a:rPr lang="en-US"/>
              <a:t>Example: Recommender Systems</a:t>
            </a:r>
            <a:endParaRPr lang="en-US" dirty="0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4419600"/>
            <a:ext cx="4038600" cy="1935163"/>
          </a:xfrm>
        </p:spPr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Customer X</a:t>
            </a:r>
          </a:p>
          <a:p>
            <a:pPr lvl="1"/>
            <a:r>
              <a:rPr lang="en-US" dirty="0"/>
              <a:t>Buys Metallica CD</a:t>
            </a:r>
          </a:p>
          <a:p>
            <a:pPr lvl="1"/>
            <a:r>
              <a:rPr lang="en-US" dirty="0"/>
              <a:t>Buys </a:t>
            </a:r>
            <a:r>
              <a:rPr lang="en-US" dirty="0" err="1"/>
              <a:t>Megadeth</a:t>
            </a:r>
            <a:r>
              <a:rPr lang="en-US" dirty="0"/>
              <a:t> CD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4419600"/>
            <a:ext cx="4419600" cy="243840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FF0066"/>
                </a:solidFill>
              </a:rPr>
              <a:t>Customer Y</a:t>
            </a:r>
          </a:p>
          <a:p>
            <a:pPr lvl="1"/>
            <a:r>
              <a:rPr lang="en-US" dirty="0"/>
              <a:t>Does search on Metallica</a:t>
            </a:r>
          </a:p>
          <a:p>
            <a:pPr lvl="1"/>
            <a:r>
              <a:rPr lang="en-US" dirty="0">
                <a:solidFill>
                  <a:srgbClr val="008000"/>
                </a:solidFill>
              </a:rPr>
              <a:t>Recommender system suggests </a:t>
            </a:r>
            <a:r>
              <a:rPr lang="en-US" dirty="0" err="1">
                <a:solidFill>
                  <a:srgbClr val="008000"/>
                </a:solidFill>
              </a:rPr>
              <a:t>Megadeth</a:t>
            </a:r>
            <a:r>
              <a:rPr lang="en-US" dirty="0">
                <a:solidFill>
                  <a:srgbClr val="008000"/>
                </a:solidFill>
              </a:rPr>
              <a:t> from data collected about customer </a:t>
            </a:r>
            <a:r>
              <a:rPr lang="en-US" b="1" dirty="0">
                <a:solidFill>
                  <a:srgbClr val="008000"/>
                </a:solidFill>
              </a:rPr>
              <a:t>X</a:t>
            </a:r>
          </a:p>
        </p:txBody>
      </p:sp>
      <p:pic>
        <p:nvPicPr>
          <p:cNvPr id="18439" name="Picture 7" descr="classic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143000"/>
            <a:ext cx="2323983" cy="3200400"/>
          </a:xfrm>
          <a:prstGeom prst="rect">
            <a:avLst/>
          </a:prstGeom>
          <a:noFill/>
        </p:spPr>
      </p:pic>
      <p:pic>
        <p:nvPicPr>
          <p:cNvPr id="18440" name="Picture 8" descr="aliv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40312" y="1143001"/>
            <a:ext cx="3189288" cy="3200400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1742A-8BF8-6F4E-8EF4-5E9EDE7971F6}" type="datetime1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1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Item-Item CF (|N|=2)</a:t>
            </a:r>
          </a:p>
        </p:txBody>
      </p:sp>
      <p:graphicFrame>
        <p:nvGraphicFramePr>
          <p:cNvPr id="14483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393260"/>
              </p:ext>
            </p:extLst>
          </p:nvPr>
        </p:nvGraphicFramePr>
        <p:xfrm>
          <a:off x="1158875" y="1608138"/>
          <a:ext cx="6604000" cy="4056066"/>
        </p:xfrm>
        <a:graphic>
          <a:graphicData uri="http://schemas.openxmlformats.org/drawingml/2006/table">
            <a:tbl>
              <a:tblPr rtl="1"/>
              <a:tblGrid>
                <a:gridCol w="50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? 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en-US" sz="2000" b="1" i="0" u="sng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458" name="Text Box 122"/>
          <p:cNvSpPr txBox="1">
            <a:spLocks noChangeArrowheads="1"/>
          </p:cNvSpPr>
          <p:nvPr/>
        </p:nvSpPr>
        <p:spPr bwMode="auto">
          <a:xfrm>
            <a:off x="4130675" y="1143000"/>
            <a:ext cx="7633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1" dirty="0">
                <a:solidFill>
                  <a:srgbClr val="008000"/>
                </a:solidFill>
              </a:rPr>
              <a:t>users</a:t>
            </a:r>
          </a:p>
        </p:txBody>
      </p:sp>
      <p:sp>
        <p:nvSpPr>
          <p:cNvPr id="14462" name="Text Box 126"/>
          <p:cNvSpPr txBox="1">
            <a:spLocks noChangeArrowheads="1"/>
          </p:cNvSpPr>
          <p:nvPr/>
        </p:nvSpPr>
        <p:spPr bwMode="auto">
          <a:xfrm>
            <a:off x="1920875" y="5782270"/>
            <a:ext cx="326072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Neighbor selection: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latin typeface="Arial" pitchFamily="34" charset="0"/>
                <a:cs typeface="Arial" pitchFamily="34" charset="0"/>
              </a:rPr>
              <a:t>Identify movies similar to 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>
                <a:latin typeface="Arial" pitchFamily="34" charset="0"/>
                <a:cs typeface="Arial" pitchFamily="34" charset="0"/>
              </a:rPr>
              <a:t>movie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1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rated by user 5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59CA-1206-CA40-9013-9C1F9A0AB8B5}" type="datetime1">
              <a:rPr lang="en-US" smtClean="0"/>
              <a:t>5/11/18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12" name="Text Box 384"/>
          <p:cNvSpPr txBox="1">
            <a:spLocks noChangeArrowheads="1"/>
          </p:cNvSpPr>
          <p:nvPr/>
        </p:nvSpPr>
        <p:spPr bwMode="auto">
          <a:xfrm rot="16200000">
            <a:off x="313531" y="3521869"/>
            <a:ext cx="989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1" dirty="0">
                <a:solidFill>
                  <a:srgbClr val="008000"/>
                </a:solidFill>
              </a:rPr>
              <a:t>movies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88275" y="2286000"/>
            <a:ext cx="89852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1.00</a:t>
            </a:r>
          </a:p>
          <a:p>
            <a:pPr algn="r"/>
            <a:endParaRPr lang="en-US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-0.18</a:t>
            </a:r>
          </a:p>
          <a:p>
            <a:pPr algn="r"/>
            <a:endParaRPr lang="en-US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sz="2000" b="1" u="sng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0.41</a:t>
            </a:r>
          </a:p>
          <a:p>
            <a:pPr algn="r"/>
            <a:endParaRPr lang="en-US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-0.10</a:t>
            </a:r>
          </a:p>
          <a:p>
            <a:pPr algn="r"/>
            <a:endParaRPr lang="en-US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-0.31</a:t>
            </a:r>
          </a:p>
          <a:p>
            <a:pPr algn="r"/>
            <a:endParaRPr lang="en-US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sz="2000" b="1" u="sng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0.59</a:t>
            </a:r>
          </a:p>
        </p:txBody>
      </p:sp>
      <p:sp>
        <p:nvSpPr>
          <p:cNvPr id="5" name="Rectangle 4"/>
          <p:cNvSpPr/>
          <p:nvPr/>
        </p:nvSpPr>
        <p:spPr>
          <a:xfrm>
            <a:off x="7858325" y="1828800"/>
            <a:ext cx="12362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000" b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sim</a:t>
            </a:r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(1,m)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81600" y="5715000"/>
            <a:ext cx="39624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Here we use Pearson correlation as similarity:</a:t>
            </a:r>
          </a:p>
          <a:p>
            <a:r>
              <a:rPr lang="en-US" sz="13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1)</a:t>
            </a:r>
            <a:r>
              <a:rPr lang="en-US" sz="13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Subtract mean rating </a:t>
            </a:r>
            <a:r>
              <a:rPr lang="en-US" sz="1300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US" sz="1300" b="1" i="1" baseline="-25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3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from each movie </a:t>
            </a:r>
            <a:r>
              <a:rPr lang="en-US" sz="1300" b="1" i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300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1300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300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  m</a:t>
            </a:r>
            <a:r>
              <a:rPr lang="en-US" sz="1300" b="1" i="1" baseline="-25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1300" i="1" baseline="-25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300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= (1+3+5+5+4)/5 = </a:t>
            </a:r>
            <a:r>
              <a:rPr lang="en-US" sz="1300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3.6</a:t>
            </a:r>
            <a:r>
              <a:rPr lang="en-US" sz="1300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1300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300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  row 1:</a:t>
            </a:r>
            <a:r>
              <a:rPr lang="en-US" sz="1300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[-2.6, 0, -0.6, 0, 0, 1.4, 0, 0, 1.4, 0, 0.4, 0]</a:t>
            </a:r>
          </a:p>
          <a:p>
            <a:r>
              <a:rPr lang="en-US" sz="13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2)</a:t>
            </a:r>
            <a:r>
              <a:rPr lang="en-US" sz="13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Compute cosine similarities between rows</a:t>
            </a:r>
          </a:p>
        </p:txBody>
      </p:sp>
    </p:spTree>
    <p:extLst>
      <p:ext uri="{BB962C8B-B14F-4D97-AF65-F5344CB8AC3E}">
        <p14:creationId xmlns:p14="http://schemas.microsoft.com/office/powerpoint/2010/main" val="1587854665"/>
      </p:ext>
    </p:extLst>
  </p:cSld>
  <p:clrMapOvr>
    <a:masterClrMapping/>
  </p:clrMapOvr>
  <p:transition advTm="31719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Item-Item CF (|N|=2)</a:t>
            </a:r>
          </a:p>
        </p:txBody>
      </p:sp>
      <p:graphicFrame>
        <p:nvGraphicFramePr>
          <p:cNvPr id="1536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742163"/>
              </p:ext>
            </p:extLst>
          </p:nvPr>
        </p:nvGraphicFramePr>
        <p:xfrm>
          <a:off x="1158875" y="1608138"/>
          <a:ext cx="6604000" cy="4056066"/>
        </p:xfrm>
        <a:graphic>
          <a:graphicData uri="http://schemas.openxmlformats.org/drawingml/2006/table">
            <a:tbl>
              <a:tblPr rtl="1"/>
              <a:tblGrid>
                <a:gridCol w="50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? 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1" i="0" u="sng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en-US" sz="2000" b="1" i="0" u="sng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482" name="Text Box 122"/>
          <p:cNvSpPr txBox="1">
            <a:spLocks noChangeArrowheads="1"/>
          </p:cNvSpPr>
          <p:nvPr/>
        </p:nvSpPr>
        <p:spPr bwMode="auto">
          <a:xfrm>
            <a:off x="4130675" y="1143000"/>
            <a:ext cx="7633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1">
                <a:solidFill>
                  <a:srgbClr val="008000"/>
                </a:solidFill>
              </a:rPr>
              <a:t>users</a:t>
            </a:r>
          </a:p>
        </p:txBody>
      </p:sp>
      <p:sp>
        <p:nvSpPr>
          <p:cNvPr id="15484" name="Text Box 124"/>
          <p:cNvSpPr txBox="1">
            <a:spLocks noChangeArrowheads="1"/>
          </p:cNvSpPr>
          <p:nvPr/>
        </p:nvSpPr>
        <p:spPr bwMode="auto">
          <a:xfrm>
            <a:off x="1676400" y="5791200"/>
            <a:ext cx="327660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Arial" pitchFamily="34" charset="0"/>
                <a:cs typeface="Arial" pitchFamily="34" charset="0"/>
              </a:rPr>
              <a:t>Compute similarity weights:</a:t>
            </a:r>
            <a:r>
              <a:rPr lang="en-US" dirty="0">
                <a:latin typeface="Arial" pitchFamily="34" charset="0"/>
                <a:cs typeface="Arial" pitchFamily="34" charset="0"/>
              </a:rPr>
              <a:t/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2000" b="1" baseline="-25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1,3</a:t>
            </a:r>
            <a:r>
              <a:rPr lang="en-US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=0.41, s</a:t>
            </a:r>
            <a:r>
              <a:rPr lang="en-US" sz="2000" b="1" baseline="-25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1,6</a:t>
            </a:r>
            <a:r>
              <a:rPr lang="en-US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=0.59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57C13-23B8-3643-A6FF-F60AF53E137F}" type="datetime1">
              <a:rPr lang="en-US" smtClean="0"/>
              <a:t>5/11/18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12" name="Text Box 384"/>
          <p:cNvSpPr txBox="1">
            <a:spLocks noChangeArrowheads="1"/>
          </p:cNvSpPr>
          <p:nvPr/>
        </p:nvSpPr>
        <p:spPr bwMode="auto">
          <a:xfrm rot="16200000">
            <a:off x="319763" y="3520252"/>
            <a:ext cx="9765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1" dirty="0">
                <a:solidFill>
                  <a:srgbClr val="008000"/>
                </a:solidFill>
              </a:rPr>
              <a:t>movies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788275" y="2286000"/>
            <a:ext cx="89852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1.00</a:t>
            </a:r>
          </a:p>
          <a:p>
            <a:pPr algn="r"/>
            <a:endParaRPr lang="en-US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-0.18</a:t>
            </a:r>
          </a:p>
          <a:p>
            <a:pPr algn="r"/>
            <a:endParaRPr lang="en-US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sz="2000" b="1" u="sng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0.41</a:t>
            </a:r>
          </a:p>
          <a:p>
            <a:pPr algn="r"/>
            <a:endParaRPr lang="en-US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-0.10</a:t>
            </a:r>
          </a:p>
          <a:p>
            <a:pPr algn="r"/>
            <a:endParaRPr lang="en-US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-0.31</a:t>
            </a:r>
          </a:p>
          <a:p>
            <a:pPr algn="r"/>
            <a:endParaRPr lang="en-US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sz="2000" b="1" u="sng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0.59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858325" y="1828800"/>
            <a:ext cx="12362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000" b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sim</a:t>
            </a:r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(1,m)</a:t>
            </a:r>
          </a:p>
        </p:txBody>
      </p:sp>
    </p:spTree>
    <p:extLst>
      <p:ext uri="{BB962C8B-B14F-4D97-AF65-F5344CB8AC3E}">
        <p14:creationId xmlns:p14="http://schemas.microsoft.com/office/powerpoint/2010/main" val="1345459809"/>
      </p:ext>
    </p:extLst>
  </p:cSld>
  <p:clrMapOvr>
    <a:masterClrMapping/>
  </p:clrMapOvr>
  <p:transition advTm="14828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Item-Item CF (|N|=2)</a:t>
            </a:r>
          </a:p>
        </p:txBody>
      </p:sp>
      <p:graphicFrame>
        <p:nvGraphicFramePr>
          <p:cNvPr id="16516" name="Group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616229"/>
              </p:ext>
            </p:extLst>
          </p:nvPr>
        </p:nvGraphicFramePr>
        <p:xfrm>
          <a:off x="1143000" y="1608138"/>
          <a:ext cx="6604000" cy="4056066"/>
        </p:xfrm>
        <a:graphic>
          <a:graphicData uri="http://schemas.openxmlformats.org/drawingml/2006/table">
            <a:tbl>
              <a:tblPr rtl="1"/>
              <a:tblGrid>
                <a:gridCol w="50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826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080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2.6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1" i="0" u="sng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en-US" sz="2000" b="1" i="0" u="sng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506" name="Text Box 122"/>
          <p:cNvSpPr txBox="1">
            <a:spLocks noChangeArrowheads="1"/>
          </p:cNvSpPr>
          <p:nvPr/>
        </p:nvSpPr>
        <p:spPr bwMode="auto">
          <a:xfrm>
            <a:off x="4114800" y="1143000"/>
            <a:ext cx="7633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1">
                <a:solidFill>
                  <a:srgbClr val="008000"/>
                </a:solidFill>
              </a:rPr>
              <a:t>users</a:t>
            </a:r>
          </a:p>
        </p:txBody>
      </p:sp>
      <p:sp>
        <p:nvSpPr>
          <p:cNvPr id="16508" name="Text Box 124"/>
          <p:cNvSpPr txBox="1">
            <a:spLocks noChangeArrowheads="1"/>
          </p:cNvSpPr>
          <p:nvPr/>
        </p:nvSpPr>
        <p:spPr bwMode="auto">
          <a:xfrm>
            <a:off x="1600200" y="5715000"/>
            <a:ext cx="4953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Arial" pitchFamily="34" charset="0"/>
                <a:cs typeface="Arial" pitchFamily="34" charset="0"/>
              </a:rPr>
              <a:t>Predict by taking weighted average:</a:t>
            </a:r>
          </a:p>
          <a:p>
            <a:pPr>
              <a:spcBef>
                <a:spcPct val="50000"/>
              </a:spcBef>
            </a:pPr>
            <a:r>
              <a:rPr lang="en-US" b="1" dirty="0">
                <a:latin typeface="Arial" pitchFamily="34" charset="0"/>
                <a:cs typeface="Arial" pitchFamily="34" charset="0"/>
              </a:rPr>
              <a:t>r</a:t>
            </a:r>
            <a:r>
              <a:rPr lang="en-US" b="1" baseline="-25000" dirty="0">
                <a:latin typeface="Arial" pitchFamily="34" charset="0"/>
                <a:cs typeface="Arial" pitchFamily="34" charset="0"/>
              </a:rPr>
              <a:t>1.5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= </a:t>
            </a:r>
            <a:r>
              <a:rPr lang="en-US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(0.41*2 + 0.59*3) / (0.41+0.59) = 2.6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D5EB-5332-4C40-9801-9258556B6D76}" type="datetime1">
              <a:rPr lang="en-US" smtClean="0"/>
              <a:t>5/11/18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12" name="Text Box 384"/>
          <p:cNvSpPr txBox="1">
            <a:spLocks noChangeArrowheads="1"/>
          </p:cNvSpPr>
          <p:nvPr/>
        </p:nvSpPr>
        <p:spPr bwMode="auto">
          <a:xfrm rot="16200000">
            <a:off x="319763" y="3520252"/>
            <a:ext cx="9765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1" dirty="0">
                <a:solidFill>
                  <a:srgbClr val="008000"/>
                </a:solidFill>
              </a:rPr>
              <a:t>movies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498789" y="5767337"/>
                <a:ext cx="2645211" cy="8041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  <a:cs typeface="Arial" pitchFamily="34" charset="0"/>
                            </a:rPr>
                            <m:t>𝒓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/>
                              <a:cs typeface="Arial" pitchFamily="34" charset="0"/>
                            </a:rPr>
                            <m:t>𝒊𝒙</m:t>
                          </m:r>
                        </m:sub>
                      </m:sSub>
                      <m:r>
                        <a:rPr lang="en-US" sz="2000" b="1" i="1" smtClean="0">
                          <a:latin typeface="Cambria Math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 charset="0"/>
                              <a:cs typeface="Arial" pitchFamily="34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1" i="1" smtClean="0"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𝒋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∈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𝑵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𝒊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;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000" b="1" i="1">
                                      <a:latin typeface="Cambria Math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/>
                                      <a:cs typeface="Arial" pitchFamily="34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/>
                                      <a:cs typeface="Arial" pitchFamily="34" charset="0"/>
                                    </a:rPr>
                                    <m:t>𝒊𝒋</m:t>
                                  </m:r>
                                </m:sub>
                              </m:sSub>
                              <m:r>
                                <a:rPr lang="en-US" sz="2000" b="1" i="1">
                                  <a:latin typeface="Cambria Math"/>
                                  <a:cs typeface="Arial" pitchFamily="34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2000" b="1" i="1">
                                      <a:latin typeface="Cambria Math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/>
                                      <a:cs typeface="Arial" pitchFamily="34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/>
                                      <a:cs typeface="Arial" pitchFamily="34" charset="0"/>
                                    </a:rPr>
                                    <m:t>𝒋𝒙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sz="2000" b="1" i="1" smtClean="0">
                              <a:latin typeface="Cambria Math"/>
                              <a:cs typeface="Arial" pitchFamily="34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𝒊𝒋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b="1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8789" y="5767337"/>
                <a:ext cx="2645211" cy="8041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5331313"/>
      </p:ext>
    </p:extLst>
  </p:cSld>
  <p:clrMapOvr>
    <a:masterClrMapping/>
  </p:clrMapOvr>
  <p:transition advTm="13656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09331" y="8965"/>
            <a:ext cx="1734670" cy="100853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CF: </a:t>
            </a:r>
            <a:r>
              <a:rPr lang="en-US" dirty="0"/>
              <a:t>Common Practice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1"/>
            <a:ext cx="8610600" cy="3581400"/>
          </a:xfrm>
        </p:spPr>
        <p:txBody>
          <a:bodyPr/>
          <a:lstStyle/>
          <a:p>
            <a:r>
              <a:rPr lang="en-US" dirty="0"/>
              <a:t>Define </a:t>
            </a:r>
            <a:r>
              <a:rPr lang="en-US" b="1" dirty="0">
                <a:solidFill>
                  <a:srgbClr val="FF0066"/>
                </a:solidFill>
              </a:rPr>
              <a:t>similarity </a:t>
            </a:r>
            <a:r>
              <a:rPr lang="en-US" b="1" i="1" dirty="0" err="1">
                <a:solidFill>
                  <a:srgbClr val="0000FF"/>
                </a:solidFill>
              </a:rPr>
              <a:t>s</a:t>
            </a:r>
            <a:r>
              <a:rPr lang="en-US" b="1" i="1" baseline="-25000" dirty="0" err="1">
                <a:solidFill>
                  <a:srgbClr val="0000FF"/>
                </a:solidFill>
              </a:rPr>
              <a:t>ij</a:t>
            </a:r>
            <a:r>
              <a:rPr lang="en-US" dirty="0"/>
              <a:t> of items </a:t>
            </a:r>
            <a:r>
              <a:rPr lang="en-US" b="1" i="1" dirty="0" err="1"/>
              <a:t>i</a:t>
            </a:r>
            <a:r>
              <a:rPr lang="en-US" dirty="0"/>
              <a:t> and </a:t>
            </a:r>
            <a:r>
              <a:rPr lang="en-US" b="1" i="1" dirty="0"/>
              <a:t>j</a:t>
            </a:r>
          </a:p>
          <a:p>
            <a:r>
              <a:rPr lang="en-US" dirty="0"/>
              <a:t>Select </a:t>
            </a:r>
            <a:r>
              <a:rPr lang="en-US" b="1" i="1" dirty="0"/>
              <a:t>k</a:t>
            </a:r>
            <a:r>
              <a:rPr lang="en-US" dirty="0"/>
              <a:t> nearest neighbors </a:t>
            </a:r>
            <a:r>
              <a:rPr lang="en-US" b="1" i="1" dirty="0">
                <a:solidFill>
                  <a:srgbClr val="0000FF"/>
                </a:solidFill>
              </a:rPr>
              <a:t>N(</a:t>
            </a:r>
            <a:r>
              <a:rPr lang="en-US" b="1" i="1" dirty="0" err="1">
                <a:solidFill>
                  <a:srgbClr val="0000FF"/>
                </a:solidFill>
              </a:rPr>
              <a:t>i</a:t>
            </a:r>
            <a:r>
              <a:rPr lang="en-US" b="1" i="1" dirty="0">
                <a:solidFill>
                  <a:srgbClr val="0000FF"/>
                </a:solidFill>
              </a:rPr>
              <a:t>; x)</a:t>
            </a:r>
          </a:p>
          <a:p>
            <a:pPr lvl="1"/>
            <a:r>
              <a:rPr lang="en-US" dirty="0"/>
              <a:t>Items most similar to </a:t>
            </a:r>
            <a:r>
              <a:rPr lang="en-US" b="1" i="1" dirty="0" err="1"/>
              <a:t>i</a:t>
            </a:r>
            <a:r>
              <a:rPr lang="en-US" dirty="0"/>
              <a:t>, that were rated by </a:t>
            </a:r>
            <a:r>
              <a:rPr lang="en-US" b="1" i="1" dirty="0"/>
              <a:t>x</a:t>
            </a:r>
          </a:p>
          <a:p>
            <a:r>
              <a:rPr lang="en-US" dirty="0"/>
              <a:t>Estimate rating </a:t>
            </a:r>
            <a:r>
              <a:rPr lang="en-US" b="1" i="1" dirty="0" err="1">
                <a:solidFill>
                  <a:srgbClr val="0000FF"/>
                </a:solidFill>
              </a:rPr>
              <a:t>r</a:t>
            </a:r>
            <a:r>
              <a:rPr lang="en-US" b="1" i="1" baseline="-25000" dirty="0" err="1">
                <a:solidFill>
                  <a:srgbClr val="0000FF"/>
                </a:solidFill>
              </a:rPr>
              <a:t>xi</a:t>
            </a:r>
            <a:r>
              <a:rPr lang="en-US" dirty="0"/>
              <a:t> as the weighted average: 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B3A9A-0D06-0B47-9EF5-2E7B461361E8}" type="datetime1">
              <a:rPr lang="en-US" smtClean="0"/>
              <a:t>5/11/18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124932" name="Object 4"/>
          <p:cNvGraphicFramePr>
            <a:graphicFrameLocks noChangeAspect="1"/>
          </p:cNvGraphicFramePr>
          <p:nvPr/>
        </p:nvGraphicFramePr>
        <p:xfrm>
          <a:off x="4514850" y="334010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4" name="Equation" r:id="rId3" imgW="114120" imgH="177480" progId="">
                  <p:embed/>
                </p:oleObj>
              </mc:Choice>
              <mc:Fallback>
                <p:oleObj name="Equation" r:id="rId3" imgW="114120" imgH="1774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40100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42" name="Text Box 14"/>
          <p:cNvSpPr txBox="1">
            <a:spLocks noChangeArrowheads="1"/>
          </p:cNvSpPr>
          <p:nvPr/>
        </p:nvSpPr>
        <p:spPr bwMode="auto">
          <a:xfrm>
            <a:off x="436562" y="5410200"/>
            <a:ext cx="2840037" cy="400110"/>
          </a:xfrm>
          <a:prstGeom prst="rect">
            <a:avLst/>
          </a:prstGeom>
          <a:solidFill>
            <a:srgbClr val="FFCC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baseline estimate for </a:t>
            </a:r>
            <a:r>
              <a:rPr lang="en-US" sz="2000" b="1" i="1" dirty="0" err="1"/>
              <a:t>r</a:t>
            </a:r>
            <a:r>
              <a:rPr lang="en-US" sz="2000" b="1" i="1" baseline="-25000" dirty="0" err="1"/>
              <a:t>xi</a:t>
            </a:r>
            <a:endParaRPr lang="en-US" sz="2000" b="1" i="1" dirty="0"/>
          </a:p>
        </p:txBody>
      </p:sp>
      <p:sp>
        <p:nvSpPr>
          <p:cNvPr id="124943" name="Line 15"/>
          <p:cNvSpPr>
            <a:spLocks noChangeShapeType="1"/>
          </p:cNvSpPr>
          <p:nvPr/>
        </p:nvSpPr>
        <p:spPr bwMode="auto">
          <a:xfrm flipV="1">
            <a:off x="1781175" y="4659351"/>
            <a:ext cx="0" cy="750849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Content Placeholder 3"/>
          <p:cNvSpPr txBox="1">
            <a:spLocks/>
          </p:cNvSpPr>
          <p:nvPr/>
        </p:nvSpPr>
        <p:spPr>
          <a:xfrm>
            <a:off x="4267200" y="5399049"/>
            <a:ext cx="4114800" cy="1306551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l-GR" sz="2000" b="1" i="1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μ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 =  overall mean movie rating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CA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b</a:t>
            </a:r>
            <a:r>
              <a:rPr kumimoji="0" lang="en-CA" sz="20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x</a:t>
            </a: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 =  rating deviation of user </a:t>
            </a:r>
            <a:r>
              <a:rPr kumimoji="0" lang="en-CA" sz="2000" b="1" i="1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x</a:t>
            </a:r>
          </a:p>
          <a:p>
            <a:pPr marL="118872" lvl="0">
              <a:buClr>
                <a:schemeClr val="accent1"/>
              </a:buClr>
              <a:buSzPct val="80000"/>
              <a:defRPr/>
            </a:pPr>
            <a:r>
              <a:rPr lang="en-CA" sz="2000" i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            </a:t>
            </a:r>
            <a:r>
              <a:rPr lang="en-US" sz="2000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= (</a:t>
            </a:r>
            <a:r>
              <a:rPr lang="en-US" sz="2000" i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avg. rating of user </a:t>
            </a:r>
            <a:r>
              <a:rPr lang="en-US" sz="2000" b="1" i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en-US" sz="2000" i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en-US" sz="2000" b="1" i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 – </a:t>
            </a:r>
            <a:r>
              <a:rPr lang="el-GR" sz="2000" b="1" i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μ</a:t>
            </a:r>
            <a:r>
              <a:rPr lang="en-US" sz="2000" i="1" dirty="0">
                <a:solidFill>
                  <a:srgbClr val="008000"/>
                </a:solidFill>
                <a:latin typeface="Calibri" pitchFamily="34" charset="0"/>
                <a:cs typeface="Calibri" pitchFamily="34" charset="0"/>
              </a:rPr>
              <a:t> </a:t>
            </a:r>
            <a:endParaRPr kumimoji="0" lang="en-CA" sz="2000" b="0" i="1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kumimoji="0" lang="en-CA" sz="2000" b="1" i="1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b</a:t>
            </a:r>
            <a:r>
              <a:rPr kumimoji="0" lang="en-CA" sz="2000" b="1" i="1" u="none" strike="noStrike" kern="1200" cap="none" spc="0" normalizeH="0" baseline="-2500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i</a:t>
            </a: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  =  rating deviation of movie </a:t>
            </a:r>
            <a:r>
              <a:rPr kumimoji="0" lang="en-CA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i</a:t>
            </a:r>
            <a:r>
              <a:rPr kumimoji="0" lang="en-CA" sz="2000" b="0" i="0" u="none" strike="noStrike" kern="1200" cap="none" spc="0" normalizeH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4942776"/>
              </p:ext>
            </p:extLst>
          </p:nvPr>
        </p:nvGraphicFramePr>
        <p:xfrm>
          <a:off x="7461250" y="219075"/>
          <a:ext cx="1636713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5" name="Equation" r:id="rId5" imgW="1155600" imgH="545760" progId="Equation.3">
                  <p:embed/>
                </p:oleObj>
              </mc:Choice>
              <mc:Fallback>
                <p:oleObj name="Equation" r:id="rId5" imgW="1155600" imgH="5457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0" y="219075"/>
                        <a:ext cx="1636713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409330" y="-626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Before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: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389921"/>
              </p:ext>
            </p:extLst>
          </p:nvPr>
        </p:nvGraphicFramePr>
        <p:xfrm>
          <a:off x="595383" y="3505200"/>
          <a:ext cx="5881617" cy="1789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6" name="Equation" r:id="rId7" imgW="1930320" imgH="545760" progId="Equation.3">
                  <p:embed/>
                </p:oleObj>
              </mc:Choice>
              <mc:Fallback>
                <p:oleObj name="Equation" r:id="rId7" imgW="1930320" imgH="54576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83" y="3505200"/>
                        <a:ext cx="5881617" cy="17897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7200" y="5832081"/>
                <a:ext cx="26248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  <a:cs typeface="Arial" pitchFamily="34" charset="0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  <a:cs typeface="Arial" pitchFamily="34" charset="0"/>
                            </a:rPr>
                            <m:t>𝒙𝒊</m:t>
                          </m:r>
                        </m:sub>
                      </m:sSub>
                      <m:r>
                        <a:rPr lang="en-US" sz="2400" b="1" i="1" smtClean="0">
                          <a:latin typeface="Cambria Math"/>
                          <a:cs typeface="Arial" pitchFamily="34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/>
                          <a:cs typeface="Arial" pitchFamily="34" charset="0"/>
                        </a:rPr>
                        <m:t>𝝁</m:t>
                      </m:r>
                      <m:r>
                        <a:rPr lang="en-US" sz="2400" b="1" i="1" smtClean="0">
                          <a:latin typeface="Cambria Math"/>
                          <a:cs typeface="Arial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  <a:cs typeface="Arial" pitchFamily="34" charset="0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  <a:cs typeface="Arial" pitchFamily="34" charset="0"/>
                            </a:rPr>
                            <m:t>𝒙</m:t>
                          </m:r>
                        </m:sub>
                      </m:sSub>
                      <m:r>
                        <a:rPr lang="en-US" sz="2400" b="1" i="1" smtClean="0">
                          <a:latin typeface="Cambria Math"/>
                          <a:cs typeface="Arial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  <a:cs typeface="Arial" pitchFamily="34" charset="0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  <a:cs typeface="Arial" pitchFamily="34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832081"/>
                <a:ext cx="2624821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7803061"/>
      </p:ext>
    </p:extLst>
  </p:cSld>
  <p:clrMapOvr>
    <a:masterClrMapping/>
  </p:clrMapOvr>
  <p:transition advTm="96906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Item-Item vs. User-User</a:t>
            </a:r>
          </a:p>
        </p:txBody>
      </p:sp>
      <p:graphicFrame>
        <p:nvGraphicFramePr>
          <p:cNvPr id="26626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5395829"/>
              </p:ext>
            </p:extLst>
          </p:nvPr>
        </p:nvGraphicFramePr>
        <p:xfrm>
          <a:off x="2005013" y="1752600"/>
          <a:ext cx="4752975" cy="346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54" name="Equation" r:id="rId4" imgW="1218960" imgH="888840" progId="Equation.3">
                  <p:embed/>
                </p:oleObj>
              </mc:Choice>
              <mc:Fallback>
                <p:oleObj name="Equation" r:id="rId4" imgW="121896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013" y="1752600"/>
                        <a:ext cx="4752975" cy="3465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2" name="Text Box 42"/>
          <p:cNvSpPr txBox="1">
            <a:spLocks noChangeArrowheads="1"/>
          </p:cNvSpPr>
          <p:nvPr/>
        </p:nvSpPr>
        <p:spPr bwMode="auto">
          <a:xfrm>
            <a:off x="1839913" y="1219200"/>
            <a:ext cx="9794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Avatar</a:t>
            </a:r>
          </a:p>
        </p:txBody>
      </p:sp>
      <p:sp>
        <p:nvSpPr>
          <p:cNvPr id="20524" name="Text Box 44"/>
          <p:cNvSpPr txBox="1">
            <a:spLocks noChangeArrowheads="1"/>
          </p:cNvSpPr>
          <p:nvPr/>
        </p:nvSpPr>
        <p:spPr bwMode="auto">
          <a:xfrm>
            <a:off x="3238500" y="1219200"/>
            <a:ext cx="874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LOTR</a:t>
            </a:r>
          </a:p>
        </p:txBody>
      </p:sp>
      <p:sp>
        <p:nvSpPr>
          <p:cNvPr id="20525" name="Text Box 45"/>
          <p:cNvSpPr txBox="1">
            <a:spLocks noChangeArrowheads="1"/>
          </p:cNvSpPr>
          <p:nvPr/>
        </p:nvSpPr>
        <p:spPr bwMode="auto">
          <a:xfrm>
            <a:off x="4397375" y="1219200"/>
            <a:ext cx="931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Matrix</a:t>
            </a:r>
          </a:p>
        </p:txBody>
      </p:sp>
      <p:sp>
        <p:nvSpPr>
          <p:cNvPr id="20526" name="Text Box 46"/>
          <p:cNvSpPr txBox="1">
            <a:spLocks noChangeArrowheads="1"/>
          </p:cNvSpPr>
          <p:nvPr/>
        </p:nvSpPr>
        <p:spPr bwMode="auto">
          <a:xfrm>
            <a:off x="5845175" y="1219200"/>
            <a:ext cx="10398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Pirates</a:t>
            </a:r>
          </a:p>
        </p:txBody>
      </p:sp>
      <p:sp>
        <p:nvSpPr>
          <p:cNvPr id="20527" name="Text Box 47"/>
          <p:cNvSpPr txBox="1">
            <a:spLocks noChangeArrowheads="1"/>
          </p:cNvSpPr>
          <p:nvPr/>
        </p:nvSpPr>
        <p:spPr bwMode="auto">
          <a:xfrm>
            <a:off x="495300" y="1905000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Alice</a:t>
            </a:r>
          </a:p>
        </p:txBody>
      </p:sp>
      <p:sp>
        <p:nvSpPr>
          <p:cNvPr id="20528" name="Text Box 48"/>
          <p:cNvSpPr txBox="1">
            <a:spLocks noChangeArrowheads="1"/>
          </p:cNvSpPr>
          <p:nvPr/>
        </p:nvSpPr>
        <p:spPr bwMode="auto">
          <a:xfrm>
            <a:off x="495300" y="2743200"/>
            <a:ext cx="677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Bob</a:t>
            </a:r>
          </a:p>
        </p:txBody>
      </p:sp>
      <p:sp>
        <p:nvSpPr>
          <p:cNvPr id="20529" name="Text Box 49"/>
          <p:cNvSpPr txBox="1">
            <a:spLocks noChangeArrowheads="1"/>
          </p:cNvSpPr>
          <p:nvPr/>
        </p:nvSpPr>
        <p:spPr bwMode="auto">
          <a:xfrm>
            <a:off x="495300" y="3733800"/>
            <a:ext cx="833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Carol</a:t>
            </a:r>
          </a:p>
        </p:txBody>
      </p:sp>
      <p:sp>
        <p:nvSpPr>
          <p:cNvPr id="20530" name="Text Box 50"/>
          <p:cNvSpPr txBox="1">
            <a:spLocks noChangeArrowheads="1"/>
          </p:cNvSpPr>
          <p:nvPr/>
        </p:nvSpPr>
        <p:spPr bwMode="auto">
          <a:xfrm>
            <a:off x="495300" y="4572000"/>
            <a:ext cx="876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David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A3469-B975-404A-BC4C-488AE0B744C0}" type="datetime1">
              <a:rPr lang="en-US" smtClean="0"/>
              <a:t>5/11/18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457200" y="5029200"/>
            <a:ext cx="8382000" cy="1676400"/>
          </a:xfrm>
          <a:prstGeom prst="rect">
            <a:avLst/>
          </a:prstGeom>
        </p:spPr>
        <p:txBody>
          <a:bodyPr vert="horz" lIns="54864" tIns="91440" rtlCol="0">
            <a:normAutofit fontScale="92500"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lang="en-US" sz="3200" b="1" dirty="0">
                <a:solidFill>
                  <a:srgbClr val="FF0066"/>
                </a:solidFill>
                <a:latin typeface="Calibri" pitchFamily="34" charset="0"/>
                <a:cs typeface="Calibri" pitchFamily="34" charset="0"/>
              </a:rPr>
              <a:t>In practice, it has been observed that </a:t>
            </a:r>
            <a:r>
              <a:rPr lang="en-US" sz="3200" b="1" u="sng" dirty="0">
                <a:solidFill>
                  <a:srgbClr val="FF0066"/>
                </a:solidFill>
                <a:latin typeface="Calibri" pitchFamily="34" charset="0"/>
                <a:cs typeface="Calibri" pitchFamily="34" charset="0"/>
              </a:rPr>
              <a:t>item-item</a:t>
            </a:r>
            <a:r>
              <a:rPr lang="en-US" sz="3200" b="1" dirty="0">
                <a:solidFill>
                  <a:srgbClr val="FF0066"/>
                </a:solidFill>
                <a:latin typeface="Calibri" pitchFamily="34" charset="0"/>
                <a:cs typeface="Calibri" pitchFamily="34" charset="0"/>
              </a:rPr>
              <a:t> often works better than user-user</a:t>
            </a: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lang="en-US" sz="3200" b="1" dirty="0">
                <a:latin typeface="Calibri" pitchFamily="34" charset="0"/>
                <a:cs typeface="Calibri" pitchFamily="34" charset="0"/>
              </a:rPr>
              <a:t>Why? </a:t>
            </a:r>
            <a:r>
              <a:rPr lang="en-US" sz="3000" dirty="0">
                <a:latin typeface="Calibri" pitchFamily="34" charset="0"/>
                <a:cs typeface="Calibri" pitchFamily="34" charset="0"/>
              </a:rPr>
              <a:t>Items are simpler, users have multiple tastes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9263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Pros/Cons of Collaborative Filtering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534400" cy="55626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b="1" dirty="0">
                <a:solidFill>
                  <a:srgbClr val="008000"/>
                </a:solidFill>
              </a:rPr>
              <a:t>+ Works for any kind of item</a:t>
            </a:r>
          </a:p>
          <a:p>
            <a:pPr lvl="1" eaLnBrk="1" hangingPunct="1"/>
            <a:r>
              <a:rPr lang="en-US" dirty="0"/>
              <a:t>No feature selection needed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D60093"/>
                </a:solidFill>
              </a:rPr>
              <a:t>- Cold Start: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Need enough users in the system to find a match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D60093"/>
                </a:solidFill>
              </a:rPr>
              <a:t>- </a:t>
            </a:r>
            <a:r>
              <a:rPr lang="en-US" b="1" dirty="0" err="1">
                <a:solidFill>
                  <a:srgbClr val="D60093"/>
                </a:solidFill>
              </a:rPr>
              <a:t>Sparsity</a:t>
            </a:r>
            <a:r>
              <a:rPr lang="en-US" b="1" dirty="0">
                <a:solidFill>
                  <a:srgbClr val="D60093"/>
                </a:solidFill>
              </a:rPr>
              <a:t>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user/ratings matrix is sparse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Hard to find users that have rated the same items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D60093"/>
                </a:solidFill>
              </a:rPr>
              <a:t>- First rater: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Cannot recommend an item that has not been </a:t>
            </a:r>
            <a:br>
              <a:rPr lang="en-US" dirty="0"/>
            </a:br>
            <a:r>
              <a:rPr lang="en-US" dirty="0"/>
              <a:t>previously rated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New items, Esoteric items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D60093"/>
                </a:solidFill>
              </a:rPr>
              <a:t>- Popularity bias: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Cannot recommend items to someone with </a:t>
            </a:r>
            <a:br>
              <a:rPr lang="en-US" dirty="0"/>
            </a:br>
            <a:r>
              <a:rPr lang="en-US" dirty="0"/>
              <a:t>unique taste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Tends to recommend popular items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C703-E532-8748-8ABF-CF57CA3F501A}" type="datetime1">
              <a:rPr lang="en-US" smtClean="0"/>
              <a:t>5/11/18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8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Hybrid Methods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0000FF"/>
                </a:solidFill>
              </a:rPr>
              <a:t>Implement two or more different recommenders and combine predictions</a:t>
            </a:r>
          </a:p>
          <a:p>
            <a:pPr lvl="1" eaLnBrk="1" hangingPunct="1"/>
            <a:r>
              <a:rPr lang="en-US" dirty="0"/>
              <a:t>Perhaps using a linear model</a:t>
            </a:r>
          </a:p>
          <a:p>
            <a:pPr lvl="8"/>
            <a:endParaRPr lang="en-US" dirty="0"/>
          </a:p>
          <a:p>
            <a:pPr eaLnBrk="1" hangingPunct="1"/>
            <a:r>
              <a:rPr lang="en-US" b="1" dirty="0">
                <a:solidFill>
                  <a:srgbClr val="FF0066"/>
                </a:solidFill>
              </a:rPr>
              <a:t>Add content-based methods to </a:t>
            </a:r>
            <a:br>
              <a:rPr lang="en-US" b="1" dirty="0">
                <a:solidFill>
                  <a:srgbClr val="FF0066"/>
                </a:solidFill>
              </a:rPr>
            </a:br>
            <a:r>
              <a:rPr lang="en-US" b="1" dirty="0">
                <a:solidFill>
                  <a:srgbClr val="FF0066"/>
                </a:solidFill>
              </a:rPr>
              <a:t>collaborative filtering</a:t>
            </a:r>
          </a:p>
          <a:p>
            <a:pPr lvl="1" eaLnBrk="1" hangingPunct="1"/>
            <a:r>
              <a:rPr lang="en-US" dirty="0"/>
              <a:t>Item profiles for new item problem</a:t>
            </a:r>
          </a:p>
          <a:p>
            <a:pPr lvl="1" eaLnBrk="1" hangingPunct="1"/>
            <a:r>
              <a:rPr lang="en-US" dirty="0"/>
              <a:t>Demographics to deal with new user problem</a:t>
            </a:r>
          </a:p>
          <a:p>
            <a:pPr lvl="1" eaLnBrk="1" hangingPunct="1">
              <a:buFont typeface="Wingdings" charset="2"/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E327A-C030-154E-9093-7F18EB7BFDBB}" type="datetime1">
              <a:rPr lang="en-US" smtClean="0"/>
              <a:t>5/11/18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28828424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Remarks &amp; Practical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40664" y="2743200"/>
            <a:ext cx="8022336" cy="3810000"/>
          </a:xfrm>
        </p:spPr>
        <p:txBody>
          <a:bodyPr>
            <a:normAutofit/>
          </a:bodyPr>
          <a:lstStyle/>
          <a:p>
            <a:pPr marL="621792" indent="-457200"/>
            <a:r>
              <a:rPr lang="en-US" b="1" dirty="0"/>
              <a:t>- Evaluation</a:t>
            </a:r>
          </a:p>
          <a:p>
            <a:pPr marL="621792" indent="-457200"/>
            <a:r>
              <a:rPr lang="en-US" b="1" dirty="0"/>
              <a:t>- Error metrics</a:t>
            </a:r>
          </a:p>
          <a:p>
            <a:pPr marL="621792" indent="-457200"/>
            <a:r>
              <a:rPr lang="en-US" b="1" dirty="0"/>
              <a:t>- Complexity / Speed</a:t>
            </a:r>
          </a:p>
          <a:p>
            <a:pPr marL="621792" indent="-457200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05E1-CBD5-214D-A860-24C4FA3BEC0B}" type="datetime1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292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굴림" charset="-127"/>
              </a:rPr>
              <a:t>Evaluation</a:t>
            </a:r>
          </a:p>
        </p:txBody>
      </p:sp>
      <p:graphicFrame>
        <p:nvGraphicFramePr>
          <p:cNvPr id="239805" name="Group 189"/>
          <p:cNvGraphicFramePr>
            <a:graphicFrameLocks noGrp="1"/>
          </p:cNvGraphicFramePr>
          <p:nvPr>
            <p:ph type="tbl" idx="4294967295"/>
          </p:nvPr>
        </p:nvGraphicFramePr>
        <p:xfrm>
          <a:off x="2705100" y="1828800"/>
          <a:ext cx="3390900" cy="4025900"/>
        </p:xfrm>
        <a:graphic>
          <a:graphicData uri="http://schemas.openxmlformats.org/drawingml/2006/table">
            <a:tbl>
              <a:tblPr/>
              <a:tblGrid>
                <a:gridCol w="5651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78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651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651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6515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298" name="Text Box 153"/>
          <p:cNvSpPr txBox="1">
            <a:spLocks noChangeArrowheads="1"/>
          </p:cNvSpPr>
          <p:nvPr/>
        </p:nvSpPr>
        <p:spPr bwMode="auto">
          <a:xfrm>
            <a:off x="3540125" y="1289050"/>
            <a:ext cx="11063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altLang="ko-KR" sz="1800" b="1" dirty="0">
                <a:solidFill>
                  <a:srgbClr val="008000"/>
                </a:solidFill>
                <a:latin typeface="Verdana" pitchFamily="34" charset="0"/>
                <a:ea typeface="굴림" charset="-127"/>
              </a:rPr>
              <a:t>movies</a:t>
            </a:r>
          </a:p>
        </p:txBody>
      </p:sp>
      <p:sp>
        <p:nvSpPr>
          <p:cNvPr id="9299" name="Text Box 154"/>
          <p:cNvSpPr txBox="1">
            <a:spLocks noChangeArrowheads="1"/>
          </p:cNvSpPr>
          <p:nvPr/>
        </p:nvSpPr>
        <p:spPr bwMode="auto">
          <a:xfrm>
            <a:off x="1004888" y="3168650"/>
            <a:ext cx="17843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8000"/>
                </a:solidFill>
                <a:latin typeface="Verdana" pitchFamily="34" charset="0"/>
                <a:ea typeface="굴림" charset="-127"/>
              </a:rPr>
              <a:t>users</a:t>
            </a:r>
          </a:p>
        </p:txBody>
      </p:sp>
      <p:sp>
        <p:nvSpPr>
          <p:cNvPr id="9300" name="Line 155"/>
          <p:cNvSpPr>
            <a:spLocks noChangeShapeType="1"/>
          </p:cNvSpPr>
          <p:nvPr/>
        </p:nvSpPr>
        <p:spPr bwMode="auto">
          <a:xfrm>
            <a:off x="2413000" y="1866900"/>
            <a:ext cx="12700" cy="4000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301" name="Line 156"/>
          <p:cNvSpPr>
            <a:spLocks noChangeShapeType="1"/>
          </p:cNvSpPr>
          <p:nvPr/>
        </p:nvSpPr>
        <p:spPr bwMode="auto">
          <a:xfrm>
            <a:off x="2628900" y="1701800"/>
            <a:ext cx="3390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54F09-CAED-E145-92D6-897D66A18F49}" type="datetime1">
              <a:rPr lang="en-US" smtClean="0"/>
              <a:t>5/11/18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736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굴림" charset="-127"/>
              </a:rPr>
              <a:t>Evaluation</a:t>
            </a:r>
          </a:p>
        </p:txBody>
      </p:sp>
      <p:graphicFrame>
        <p:nvGraphicFramePr>
          <p:cNvPr id="243800" name="Group 88"/>
          <p:cNvGraphicFramePr>
            <a:graphicFrameLocks noGrp="1"/>
          </p:cNvGraphicFramePr>
          <p:nvPr>
            <p:ph type="tbl" idx="4294967295"/>
          </p:nvPr>
        </p:nvGraphicFramePr>
        <p:xfrm>
          <a:off x="2667000" y="1828800"/>
          <a:ext cx="3390900" cy="4025900"/>
        </p:xfrm>
        <a:graphic>
          <a:graphicData uri="http://schemas.openxmlformats.org/drawingml/2006/table">
            <a:tbl>
              <a:tblPr/>
              <a:tblGrid>
                <a:gridCol w="5651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651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651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651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6515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굴림" charset="-127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346" name="Text Box 82"/>
          <p:cNvSpPr txBox="1">
            <a:spLocks noChangeArrowheads="1"/>
          </p:cNvSpPr>
          <p:nvPr/>
        </p:nvSpPr>
        <p:spPr bwMode="auto">
          <a:xfrm>
            <a:off x="6483350" y="4126468"/>
            <a:ext cx="19239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altLang="ko-KR" sz="1800" b="1" dirty="0">
                <a:solidFill>
                  <a:srgbClr val="0000FF"/>
                </a:solidFill>
                <a:latin typeface="Verdana" pitchFamily="34" charset="0"/>
                <a:ea typeface="굴림" charset="-127"/>
              </a:rPr>
              <a:t>Test Data Set</a:t>
            </a:r>
          </a:p>
        </p:txBody>
      </p:sp>
      <p:sp>
        <p:nvSpPr>
          <p:cNvPr id="11347" name="Text Box 83"/>
          <p:cNvSpPr txBox="1">
            <a:spLocks noChangeArrowheads="1"/>
          </p:cNvSpPr>
          <p:nvPr/>
        </p:nvSpPr>
        <p:spPr bwMode="auto">
          <a:xfrm>
            <a:off x="1004888" y="3168650"/>
            <a:ext cx="17843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8000"/>
                </a:solidFill>
                <a:latin typeface="Verdana" pitchFamily="34" charset="0"/>
                <a:ea typeface="굴림" charset="-127"/>
              </a:rPr>
              <a:t>users</a:t>
            </a:r>
          </a:p>
        </p:txBody>
      </p:sp>
      <p:sp>
        <p:nvSpPr>
          <p:cNvPr id="11348" name="Line 84"/>
          <p:cNvSpPr>
            <a:spLocks noChangeShapeType="1"/>
          </p:cNvSpPr>
          <p:nvPr/>
        </p:nvSpPr>
        <p:spPr bwMode="auto">
          <a:xfrm>
            <a:off x="2413000" y="1866900"/>
            <a:ext cx="12700" cy="4000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49" name="Line 85"/>
          <p:cNvSpPr>
            <a:spLocks noChangeShapeType="1"/>
          </p:cNvSpPr>
          <p:nvPr/>
        </p:nvSpPr>
        <p:spPr bwMode="auto">
          <a:xfrm>
            <a:off x="2628900" y="1701800"/>
            <a:ext cx="3390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50" name="Line 89"/>
          <p:cNvSpPr>
            <a:spLocks noChangeShapeType="1"/>
          </p:cNvSpPr>
          <p:nvPr/>
        </p:nvSpPr>
        <p:spPr bwMode="auto">
          <a:xfrm flipH="1">
            <a:off x="6121400" y="4457700"/>
            <a:ext cx="901700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51" name="Text Box 90"/>
          <p:cNvSpPr txBox="1">
            <a:spLocks noChangeArrowheads="1"/>
          </p:cNvSpPr>
          <p:nvPr/>
        </p:nvSpPr>
        <p:spPr bwMode="auto">
          <a:xfrm>
            <a:off x="3552825" y="1289050"/>
            <a:ext cx="11063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altLang="ko-KR" sz="1800" b="1" dirty="0">
                <a:solidFill>
                  <a:srgbClr val="008000"/>
                </a:solidFill>
                <a:latin typeface="Verdana" pitchFamily="34" charset="0"/>
                <a:ea typeface="굴림" charset="-127"/>
              </a:rPr>
              <a:t>movies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483D6-C0AE-1445-BF44-A0DEF39D091A}" type="datetime1">
              <a:rPr lang="en-US" smtClean="0"/>
              <a:t>5/11/18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72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2" name="Picture 22" descr="http://blog.hubspot.com/Portals/249/images/amazon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1752600"/>
            <a:ext cx="1796244" cy="666750"/>
          </a:xfrm>
          <a:prstGeom prst="rect">
            <a:avLst/>
          </a:prstGeom>
          <a:noFill/>
        </p:spPr>
      </p:pic>
      <p:pic>
        <p:nvPicPr>
          <p:cNvPr id="51216" name="Picture 16" descr="http://upload.moldova.org/IT/logos/youtube_logo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4600" y="5029200"/>
            <a:ext cx="1219200" cy="1219201"/>
          </a:xfrm>
          <a:prstGeom prst="rect">
            <a:avLst/>
          </a:prstGeom>
          <a:noFill/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Recommendations </a:t>
            </a:r>
          </a:p>
        </p:txBody>
      </p:sp>
      <p:sp>
        <p:nvSpPr>
          <p:cNvPr id="16387" name="AutoShape 4"/>
          <p:cNvSpPr>
            <a:spLocks noChangeArrowheads="1"/>
          </p:cNvSpPr>
          <p:nvPr/>
        </p:nvSpPr>
        <p:spPr bwMode="auto">
          <a:xfrm>
            <a:off x="1600200" y="4419600"/>
            <a:ext cx="1371600" cy="1066800"/>
          </a:xfrm>
          <a:prstGeom prst="can">
            <a:avLst>
              <a:gd name="adj" fmla="val 25000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effectLst/>
                <a:latin typeface="Arial" pitchFamily="34" charset="0"/>
                <a:cs typeface="Arial" pitchFamily="34" charset="0"/>
              </a:rPr>
              <a:t>Items</a:t>
            </a:r>
          </a:p>
        </p:txBody>
      </p:sp>
      <p:pic>
        <p:nvPicPr>
          <p:cNvPr id="16388" name="Picture 5" descr="MCBS01705_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71600" y="1295400"/>
            <a:ext cx="1758950" cy="177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611188" y="3048000"/>
            <a:ext cx="1293812" cy="1219200"/>
            <a:chOff x="385" y="1920"/>
            <a:chExt cx="815" cy="768"/>
          </a:xfrm>
        </p:grpSpPr>
        <p:sp>
          <p:nvSpPr>
            <p:cNvPr id="11273" name="AutoShape 9"/>
            <p:cNvSpPr>
              <a:spLocks noChangeArrowheads="1"/>
            </p:cNvSpPr>
            <p:nvPr/>
          </p:nvSpPr>
          <p:spPr bwMode="auto">
            <a:xfrm>
              <a:off x="1056" y="1920"/>
              <a:ext cx="144" cy="768"/>
            </a:xfrm>
            <a:prstGeom prst="downArrow">
              <a:avLst>
                <a:gd name="adj1" fmla="val 50000"/>
                <a:gd name="adj2" fmla="val 1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95" name="Text Box 11"/>
            <p:cNvSpPr txBox="1">
              <a:spLocks noChangeArrowheads="1"/>
            </p:cNvSpPr>
            <p:nvPr/>
          </p:nvSpPr>
          <p:spPr bwMode="auto">
            <a:xfrm>
              <a:off x="385" y="2119"/>
              <a:ext cx="65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>
                  <a:effectLst/>
                  <a:latin typeface="Arial" pitchFamily="34" charset="0"/>
                  <a:cs typeface="Arial" pitchFamily="34" charset="0"/>
                </a:rPr>
                <a:t>Search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438400" y="3048000"/>
            <a:ext cx="2768601" cy="1143000"/>
            <a:chOff x="1536" y="1920"/>
            <a:chExt cx="1744" cy="720"/>
          </a:xfrm>
        </p:grpSpPr>
        <p:sp>
          <p:nvSpPr>
            <p:cNvPr id="11274" name="AutoShape 10"/>
            <p:cNvSpPr>
              <a:spLocks noChangeArrowheads="1"/>
            </p:cNvSpPr>
            <p:nvPr/>
          </p:nvSpPr>
          <p:spPr bwMode="auto">
            <a:xfrm>
              <a:off x="1536" y="1920"/>
              <a:ext cx="144" cy="720"/>
            </a:xfrm>
            <a:prstGeom prst="upArrow">
              <a:avLst>
                <a:gd name="adj1" fmla="val 50000"/>
                <a:gd name="adj2" fmla="val 1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93" name="Text Box 12"/>
            <p:cNvSpPr txBox="1">
              <a:spLocks noChangeArrowheads="1"/>
            </p:cNvSpPr>
            <p:nvPr/>
          </p:nvSpPr>
          <p:spPr bwMode="auto">
            <a:xfrm>
              <a:off x="1718" y="2119"/>
              <a:ext cx="156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>
                  <a:effectLst/>
                  <a:latin typeface="Arial" pitchFamily="34" charset="0"/>
                  <a:cs typeface="Arial" pitchFamily="34" charset="0"/>
                </a:rPr>
                <a:t>Recommendations</a:t>
              </a:r>
            </a:p>
          </p:txBody>
        </p:sp>
      </p:grpSp>
      <p:sp>
        <p:nvSpPr>
          <p:cNvPr id="16391" name="Text Box 13"/>
          <p:cNvSpPr txBox="1">
            <a:spLocks noChangeArrowheads="1"/>
          </p:cNvSpPr>
          <p:nvPr/>
        </p:nvSpPr>
        <p:spPr bwMode="auto">
          <a:xfrm>
            <a:off x="3048000" y="4724400"/>
            <a:ext cx="261962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effectLst/>
                <a:latin typeface="Arial" pitchFamily="34" charset="0"/>
                <a:cs typeface="Arial" pitchFamily="34" charset="0"/>
              </a:rPr>
              <a:t>Products, web sites, </a:t>
            </a:r>
            <a:br>
              <a:rPr lang="en-US" sz="2000" dirty="0">
                <a:effectLst/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effectLst/>
                <a:latin typeface="Arial" pitchFamily="34" charset="0"/>
                <a:cs typeface="Arial" pitchFamily="34" charset="0"/>
              </a:rPr>
              <a:t>blogs, news items, …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5BD8D-6DBA-D64C-96E5-9A3DDBDEAD5E}" type="datetime1">
              <a:rPr lang="en-US" smtClean="0"/>
              <a:t>5/11/18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pic>
        <p:nvPicPr>
          <p:cNvPr id="51204" name="Picture 4" descr="Pandora Logo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45425" y="1571042"/>
            <a:ext cx="762000" cy="762001"/>
          </a:xfrm>
          <a:prstGeom prst="rect">
            <a:avLst/>
          </a:prstGeom>
          <a:noFill/>
        </p:spPr>
      </p:pic>
      <p:pic>
        <p:nvPicPr>
          <p:cNvPr id="51206" name="Picture 6" descr="http://scrapetv.com/News/News%20Pages/Business/images-5/netflix-logo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997825" y="2511425"/>
            <a:ext cx="993775" cy="993775"/>
          </a:xfrm>
          <a:prstGeom prst="rect">
            <a:avLst/>
          </a:prstGeom>
          <a:noFill/>
        </p:spPr>
      </p:pic>
      <p:pic>
        <p:nvPicPr>
          <p:cNvPr id="51208" name="Picture 8" descr="http://www.growyourwritingbusiness.com/images/stumbleupon_logo.bmp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16625" y="2438400"/>
            <a:ext cx="1852078" cy="533400"/>
          </a:xfrm>
          <a:prstGeom prst="rect">
            <a:avLst/>
          </a:prstGeom>
          <a:noFill/>
        </p:spPr>
      </p:pic>
      <p:pic>
        <p:nvPicPr>
          <p:cNvPr id="51210" name="Picture 10" descr="http://admintell.napco.com/ee/images/uploads/appletell/618px-Last.fm_logo_.svg_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857875" y="4238042"/>
            <a:ext cx="1609725" cy="867358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5334000" y="1371600"/>
            <a:ext cx="1797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solidFill>
                  <a:srgbClr val="0000FF"/>
                </a:solidFill>
              </a:rPr>
              <a:t>Examples:</a:t>
            </a:r>
          </a:p>
        </p:txBody>
      </p:sp>
      <p:pic>
        <p:nvPicPr>
          <p:cNvPr id="51214" name="Picture 14" descr="http://blog.ithenticate.com/wp-content/uploads/2010/11/google-news-logo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579577" y="3657600"/>
            <a:ext cx="1428750" cy="952500"/>
          </a:xfrm>
          <a:prstGeom prst="rect">
            <a:avLst/>
          </a:prstGeom>
          <a:noFill/>
        </p:spPr>
      </p:pic>
      <p:pic>
        <p:nvPicPr>
          <p:cNvPr id="51218" name="Picture 18" descr="http://beefjack.com/files/2010/04/xbox-live-arcade.thumbnail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32524" y="4528640"/>
            <a:ext cx="1295400" cy="1295401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C89D430-1B78-4641-BEA8-5C6E7AFF5E9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24600" y="3025987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69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Evaluating Predictions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011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295400"/>
                <a:ext cx="8534400" cy="5410200"/>
              </a:xfrm>
            </p:spPr>
            <p:txBody>
              <a:bodyPr>
                <a:normAutofit fontScale="85000" lnSpcReduction="20000"/>
              </a:bodyPr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b="1" dirty="0">
                    <a:solidFill>
                      <a:srgbClr val="0000FF"/>
                    </a:solidFill>
                  </a:rPr>
                  <a:t>Compare predictions with known ratings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b="1" dirty="0"/>
                  <a:t>Root-mean-square error</a:t>
                </a:r>
                <a:r>
                  <a:rPr lang="en-US" dirty="0"/>
                  <a:t> (RMSE)</a:t>
                </a:r>
              </a:p>
              <a:p>
                <a:pPr lvl="2">
                  <a:lnSpc>
                    <a:spcPct val="90000"/>
                  </a:lnSpc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𝑥𝑖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𝑥𝑖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𝒓</m:t>
                    </m:r>
                    <m:r>
                      <a:rPr lang="en-US" b="1" i="1" baseline="-25000" dirty="0" err="1" smtClean="0">
                        <a:latin typeface="Cambria Math"/>
                      </a:rPr>
                      <m:t>𝒙𝒊</m:t>
                    </m:r>
                  </m:oMath>
                </a14:m>
                <a:r>
                  <a:rPr lang="en-US" dirty="0"/>
                  <a:t> is predicted,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𝒙𝒊</m:t>
                        </m:r>
                      </m:sub>
                      <m:sup>
                        <m:r>
                          <a:rPr lang="en-US" b="1" i="1" smtClean="0"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is the true rating of </a:t>
                </a:r>
                <a:r>
                  <a:rPr lang="en-US" b="1" i="1" dirty="0"/>
                  <a:t>x</a:t>
                </a:r>
                <a:r>
                  <a:rPr lang="en-US" dirty="0"/>
                  <a:t> on </a:t>
                </a:r>
                <a:r>
                  <a:rPr lang="en-US" b="1" i="1" dirty="0" err="1"/>
                  <a:t>i</a:t>
                </a:r>
                <a:endParaRPr lang="en-US" b="1" i="1" dirty="0"/>
              </a:p>
              <a:p>
                <a:pPr lvl="1"/>
                <a:r>
                  <a:rPr lang="en-US" b="1" dirty="0"/>
                  <a:t>Precision at top 10</a:t>
                </a:r>
                <a:r>
                  <a:rPr lang="en-US" dirty="0"/>
                  <a:t>: </a:t>
                </a:r>
              </a:p>
              <a:p>
                <a:pPr lvl="2"/>
                <a:r>
                  <a:rPr lang="en-US" dirty="0"/>
                  <a:t>% of those in top 10</a:t>
                </a:r>
              </a:p>
              <a:p>
                <a:pPr lvl="1"/>
                <a:r>
                  <a:rPr lang="en-US" b="1" dirty="0"/>
                  <a:t>Rank Correlation</a:t>
                </a:r>
                <a:r>
                  <a:rPr lang="en-US" dirty="0"/>
                  <a:t>: </a:t>
                </a:r>
              </a:p>
              <a:p>
                <a:pPr lvl="2"/>
                <a:r>
                  <a:rPr lang="en-US" dirty="0"/>
                  <a:t>Spearman’s </a:t>
                </a:r>
                <a:r>
                  <a:rPr lang="en-US" i="1" dirty="0"/>
                  <a:t>correlation</a:t>
                </a:r>
                <a:r>
                  <a:rPr lang="en-US" dirty="0"/>
                  <a:t> between system’s and user’s complete rankings</a:t>
                </a:r>
              </a:p>
              <a:p>
                <a:pPr lvl="8"/>
                <a:endParaRPr lang="en-US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b="1" dirty="0">
                    <a:solidFill>
                      <a:srgbClr val="FF0066"/>
                    </a:solidFill>
                  </a:rPr>
                  <a:t>Another approach: 0/1 model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b="1" dirty="0"/>
                  <a:t>Coverage:</a:t>
                </a:r>
              </a:p>
              <a:p>
                <a:pPr lvl="2" eaLnBrk="1" hangingPunct="1">
                  <a:lnSpc>
                    <a:spcPct val="90000"/>
                  </a:lnSpc>
                </a:pPr>
                <a:r>
                  <a:rPr lang="en-US" dirty="0"/>
                  <a:t>Number of items/users for which the system can make predictions 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b="1" dirty="0"/>
                  <a:t>Precision:</a:t>
                </a:r>
              </a:p>
              <a:p>
                <a:pPr lvl="2" eaLnBrk="1" hangingPunct="1">
                  <a:lnSpc>
                    <a:spcPct val="90000"/>
                  </a:lnSpc>
                </a:pPr>
                <a:r>
                  <a:rPr lang="en-US" dirty="0"/>
                  <a:t>Accuracy of predictions 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b="1" dirty="0"/>
                  <a:t>Receiver operating characteristic</a:t>
                </a:r>
                <a:r>
                  <a:rPr lang="en-US" dirty="0"/>
                  <a:t> (ROC)</a:t>
                </a:r>
              </a:p>
              <a:p>
                <a:pPr lvl="2" eaLnBrk="1" hangingPunct="1">
                  <a:lnSpc>
                    <a:spcPct val="90000"/>
                  </a:lnSpc>
                </a:pPr>
                <a:r>
                  <a:rPr lang="en-US" dirty="0"/>
                  <a:t>Tradeoff curve between false positives and false negatives</a:t>
                </a:r>
              </a:p>
            </p:txBody>
          </p:sp>
        </mc:Choice>
        <mc:Fallback xmlns="">
          <p:sp>
            <p:nvSpPr>
              <p:cNvPr id="430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534400" cy="5410200"/>
              </a:xfrm>
              <a:blipFill>
                <a:blip r:embed="rId3"/>
                <a:stretch>
                  <a:fillRect t="-18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FC52-5402-314D-BF94-8A22B4C51C50}" type="datetime1">
              <a:rPr lang="en-US" smtClean="0"/>
              <a:t>5/11/18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Problems with Error Measures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0000FF"/>
                </a:solidFill>
              </a:rPr>
              <a:t>Narrow focus on accuracy sometimes </a:t>
            </a:r>
            <a:br>
              <a:rPr lang="en-US" b="1" dirty="0">
                <a:solidFill>
                  <a:srgbClr val="0000FF"/>
                </a:solidFill>
              </a:rPr>
            </a:br>
            <a:r>
              <a:rPr lang="en-US" b="1" dirty="0">
                <a:solidFill>
                  <a:srgbClr val="0000FF"/>
                </a:solidFill>
              </a:rPr>
              <a:t>misses the point</a:t>
            </a:r>
          </a:p>
          <a:p>
            <a:pPr lvl="1" eaLnBrk="1" hangingPunct="1"/>
            <a:r>
              <a:rPr lang="en-US" dirty="0"/>
              <a:t>Prediction Diversity</a:t>
            </a:r>
          </a:p>
          <a:p>
            <a:pPr lvl="1" eaLnBrk="1" hangingPunct="1"/>
            <a:r>
              <a:rPr lang="en-US" dirty="0"/>
              <a:t>Prediction Context</a:t>
            </a:r>
          </a:p>
          <a:p>
            <a:pPr lvl="1" eaLnBrk="1" hangingPunct="1"/>
            <a:r>
              <a:rPr lang="en-US" dirty="0"/>
              <a:t>Order of predictions</a:t>
            </a:r>
          </a:p>
          <a:p>
            <a:pPr eaLnBrk="1" hangingPunct="1"/>
            <a:r>
              <a:rPr lang="en-US" b="1" dirty="0">
                <a:solidFill>
                  <a:srgbClr val="D60093"/>
                </a:solidFill>
              </a:rPr>
              <a:t>In practice, we care only to predict high ratings:</a:t>
            </a:r>
          </a:p>
          <a:p>
            <a:pPr lvl="1" eaLnBrk="1" hangingPunct="1"/>
            <a:r>
              <a:rPr lang="en-US" dirty="0"/>
              <a:t>RMSE might penalize a method that does well </a:t>
            </a:r>
            <a:br>
              <a:rPr lang="en-US" dirty="0"/>
            </a:br>
            <a:r>
              <a:rPr lang="en-US" dirty="0"/>
              <a:t>for high ratings and badly for others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C9FD-37E2-594A-91C3-B42908FF900D}" type="datetime1">
              <a:rPr lang="en-US" smtClean="0"/>
              <a:t>5/11/18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25192975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839200" cy="98755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Collaborative Filtering: Complexity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Expensive step is finding </a:t>
            </a:r>
            <a:r>
              <a:rPr lang="en-US" b="1" i="1" dirty="0"/>
              <a:t>k</a:t>
            </a:r>
            <a:r>
              <a:rPr lang="en-US" dirty="0"/>
              <a:t> most similar customers: </a:t>
            </a:r>
            <a:r>
              <a:rPr lang="en-US" b="1" dirty="0">
                <a:solidFill>
                  <a:srgbClr val="FF0066"/>
                </a:solidFill>
              </a:rPr>
              <a:t>O(|X|) </a:t>
            </a:r>
          </a:p>
          <a:p>
            <a:pPr eaLnBrk="1" hangingPunct="1"/>
            <a:r>
              <a:rPr lang="en-US" b="1" dirty="0">
                <a:solidFill>
                  <a:srgbClr val="0000FF"/>
                </a:solidFill>
              </a:rPr>
              <a:t>Too expensive to do at runtime</a:t>
            </a:r>
          </a:p>
          <a:p>
            <a:pPr lvl="1" eaLnBrk="1" hangingPunct="1"/>
            <a:r>
              <a:rPr lang="en-US" dirty="0"/>
              <a:t>Could pre-compute</a:t>
            </a:r>
          </a:p>
          <a:p>
            <a:pPr eaLnBrk="1" hangingPunct="1"/>
            <a:r>
              <a:rPr lang="en-US" dirty="0"/>
              <a:t>Naïve pre-computation takes time </a:t>
            </a:r>
            <a:r>
              <a:rPr lang="en-US" b="1" dirty="0"/>
              <a:t>O(k ·|X|)</a:t>
            </a:r>
          </a:p>
          <a:p>
            <a:pPr lvl="3"/>
            <a:r>
              <a:rPr lang="en-US"/>
              <a:t>X </a:t>
            </a:r>
            <a:r>
              <a:rPr lang="en-US" dirty="0"/>
              <a:t>… set of customers</a:t>
            </a:r>
          </a:p>
          <a:p>
            <a:r>
              <a:rPr lang="en-US" b="1" dirty="0">
                <a:solidFill>
                  <a:srgbClr val="008000"/>
                </a:solidFill>
              </a:rPr>
              <a:t>We already know how to do this!</a:t>
            </a:r>
          </a:p>
          <a:p>
            <a:pPr lvl="1"/>
            <a:r>
              <a:rPr lang="en-US" dirty="0"/>
              <a:t>Near-neighbor search in high dimensions (</a:t>
            </a:r>
            <a:r>
              <a:rPr lang="en-US" b="1" dirty="0"/>
              <a:t>LSH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Clustering</a:t>
            </a:r>
          </a:p>
          <a:p>
            <a:pPr lvl="1"/>
            <a:r>
              <a:rPr lang="en-US" dirty="0"/>
              <a:t>Dimensionality reduction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95E0C-988E-854E-95C3-8E6D3B0A82CF}" type="datetime1">
              <a:rPr lang="en-US" smtClean="0"/>
              <a:t>5/11/18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41861631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Tip: Add Data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66"/>
                </a:solidFill>
              </a:rPr>
              <a:t>Leverage all the data</a:t>
            </a:r>
          </a:p>
          <a:p>
            <a:pPr lvl="1"/>
            <a:r>
              <a:rPr lang="en-US" dirty="0"/>
              <a:t>Don’t try to reduce data size in an </a:t>
            </a:r>
            <a:br>
              <a:rPr lang="en-US" dirty="0"/>
            </a:br>
            <a:r>
              <a:rPr lang="en-US" dirty="0"/>
              <a:t>effort to make fancy algorithms work</a:t>
            </a:r>
          </a:p>
          <a:p>
            <a:pPr lvl="1"/>
            <a:r>
              <a:rPr lang="en-US" dirty="0"/>
              <a:t>Simple methods on large data do best</a:t>
            </a:r>
          </a:p>
          <a:p>
            <a:pPr lvl="8"/>
            <a:endParaRPr lang="en-US" dirty="0"/>
          </a:p>
          <a:p>
            <a:r>
              <a:rPr lang="en-US" b="1" dirty="0">
                <a:solidFill>
                  <a:srgbClr val="0000FF"/>
                </a:solidFill>
              </a:rPr>
              <a:t>Add more data</a:t>
            </a:r>
          </a:p>
          <a:p>
            <a:pPr lvl="1"/>
            <a:r>
              <a:rPr lang="en-US" dirty="0"/>
              <a:t>e.g., add IMDB data on genres</a:t>
            </a:r>
          </a:p>
          <a:p>
            <a:pPr lvl="8"/>
            <a:endParaRPr lang="en-US" dirty="0"/>
          </a:p>
          <a:p>
            <a:r>
              <a:rPr lang="en-US" b="1" dirty="0">
                <a:solidFill>
                  <a:srgbClr val="D60093"/>
                </a:solidFill>
              </a:rPr>
              <a:t>More data beats better algorithms</a:t>
            </a:r>
          </a:p>
          <a:p>
            <a:pPr>
              <a:buFont typeface="Wingdings" pitchFamily="1" charset="2"/>
              <a:buNone/>
            </a:pPr>
            <a:r>
              <a:rPr lang="en-US" sz="1600" b="1" dirty="0">
                <a:latin typeface="Courier New" pitchFamily="1" charset="0"/>
                <a:hlinkClick r:id="rId3"/>
              </a:rPr>
              <a:t>http://anand.typepad.com/datawocky/2008/03/more-data-usual.html</a:t>
            </a:r>
            <a:r>
              <a:rPr lang="en-US" sz="1600" b="1" dirty="0">
                <a:latin typeface="Courier New" pitchFamily="1" charset="0"/>
              </a:rPr>
              <a:t> 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CFA8-A17D-714F-BEAC-0FFEA07C7E8C}" type="datetime1">
              <a:rPr lang="en-US" smtClean="0"/>
              <a:t>5/11/18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48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610600" cy="987552"/>
          </a:xfrm>
        </p:spPr>
        <p:txBody>
          <a:bodyPr/>
          <a:lstStyle/>
          <a:p>
            <a:pPr eaLnBrk="1" hangingPunct="1"/>
            <a:r>
              <a:rPr lang="en-US" dirty="0"/>
              <a:t>From Scarcity to Abundance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dirty="0">
                <a:solidFill>
                  <a:srgbClr val="0000FF"/>
                </a:solidFill>
              </a:rPr>
              <a:t>Shelf space is a scarce commodity for traditional retailers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Also: TV networks, movie theaters,…</a:t>
            </a:r>
          </a:p>
          <a:p>
            <a:pPr lvl="8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solidFill>
                  <a:srgbClr val="FF0066"/>
                </a:solidFill>
              </a:rPr>
              <a:t>Web enables near-zero-cost dissemination </a:t>
            </a:r>
            <a:br>
              <a:rPr lang="en-US" b="1" dirty="0">
                <a:solidFill>
                  <a:srgbClr val="FF0066"/>
                </a:solidFill>
              </a:rPr>
            </a:br>
            <a:r>
              <a:rPr lang="en-US" b="1" dirty="0">
                <a:solidFill>
                  <a:srgbClr val="FF0066"/>
                </a:solidFill>
              </a:rPr>
              <a:t>of information about products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From scarcity to abundance</a:t>
            </a:r>
          </a:p>
          <a:p>
            <a:pPr lvl="8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solidFill>
                  <a:srgbClr val="008000"/>
                </a:solidFill>
              </a:rPr>
              <a:t>More choice necessitates better filters: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Recommendation engines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/>
              <a:t>Association rules:</a:t>
            </a:r>
            <a:r>
              <a:rPr lang="en-US" dirty="0"/>
              <a:t> How </a:t>
            </a:r>
            <a:r>
              <a:rPr lang="en-US" b="1" dirty="0">
                <a:solidFill>
                  <a:srgbClr val="0000FF"/>
                </a:solidFill>
              </a:rPr>
              <a:t>Into Thin Air </a:t>
            </a:r>
            <a:r>
              <a:rPr lang="en-US" dirty="0"/>
              <a:t>made </a:t>
            </a:r>
            <a:r>
              <a:rPr lang="en-US" b="1" dirty="0">
                <a:solidFill>
                  <a:srgbClr val="0000FF"/>
                </a:solidFill>
              </a:rPr>
              <a:t>Touching the Void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a bestseller: </a:t>
            </a:r>
            <a:r>
              <a:rPr lang="en-US" sz="2000" dirty="0">
                <a:hlinkClick r:id="rId3"/>
              </a:rPr>
              <a:t>http://www.wired.com/wired/archive/12.10/tail.html</a:t>
            </a:r>
            <a:endParaRPr lang="en-US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793E0-AEFA-3943-8F5A-B39A0556F2DE}" type="datetime1">
              <a:rPr lang="en-US" smtClean="0"/>
              <a:t>5/11/18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712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Sidenote</a:t>
            </a:r>
            <a:r>
              <a:rPr lang="en-US" dirty="0"/>
              <a:t>: The Long Tail</a:t>
            </a:r>
          </a:p>
        </p:txBody>
      </p:sp>
      <p:pic>
        <p:nvPicPr>
          <p:cNvPr id="20483" name="Picture 3" descr="Anatomy edi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02437"/>
            <a:ext cx="9144000" cy="5548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3471671" y="6361952"/>
            <a:ext cx="2045753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Source: Chris Anderson (2004)</a:t>
            </a:r>
          </a:p>
        </p:txBody>
      </p:sp>
      <p:pic>
        <p:nvPicPr>
          <p:cNvPr id="7" name="Picture 2" descr="Full-size imag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1106839"/>
            <a:ext cx="4343400" cy="1855817"/>
          </a:xfrm>
          <a:prstGeom prst="rect">
            <a:avLst/>
          </a:prstGeom>
          <a:noFill/>
        </p:spPr>
      </p:pic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24200" y="1124712"/>
            <a:ext cx="3657600" cy="3635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6D34-7C21-E543-90B2-9F9DDD9E97E6}" type="datetime1">
              <a:rPr lang="en-US" smtClean="0"/>
              <a:t>5/11/18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22924497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vs. Online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06F45-76B0-944D-9F25-805C7B634515}" type="datetime1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4" descr="Full-size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3498" y="1104899"/>
            <a:ext cx="6477005" cy="2590803"/>
          </a:xfrm>
          <a:prstGeom prst="rect">
            <a:avLst/>
          </a:prstGeom>
          <a:noFill/>
        </p:spPr>
      </p:pic>
      <p:pic>
        <p:nvPicPr>
          <p:cNvPr id="67586" name="Picture 2" descr="Full-size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6210" y="3706853"/>
            <a:ext cx="5471581" cy="268605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52400" y="6375771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/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Read 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  <a:hlinkClick r:id="rId4"/>
              </a:rPr>
              <a:t>http://www.wired.com/wired/archive/12.10/tail.html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to learn more!</a:t>
            </a:r>
          </a:p>
        </p:txBody>
      </p:sp>
    </p:spTree>
    <p:extLst>
      <p:ext uri="{BB962C8B-B14F-4D97-AF65-F5344CB8AC3E}">
        <p14:creationId xmlns:p14="http://schemas.microsoft.com/office/powerpoint/2010/main" val="2627440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Recommendations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0000FF"/>
                </a:solidFill>
              </a:rPr>
              <a:t>Editorial and hand curated</a:t>
            </a:r>
          </a:p>
          <a:p>
            <a:pPr lvl="1"/>
            <a:r>
              <a:rPr lang="en-US" dirty="0"/>
              <a:t>List of favorites</a:t>
            </a:r>
          </a:p>
          <a:p>
            <a:pPr lvl="1"/>
            <a:r>
              <a:rPr lang="en-US" dirty="0"/>
              <a:t>Lists of “essential” items</a:t>
            </a:r>
          </a:p>
          <a:p>
            <a:pPr lvl="8"/>
            <a:endParaRPr lang="en-US" dirty="0"/>
          </a:p>
          <a:p>
            <a:pPr eaLnBrk="1" hangingPunct="1"/>
            <a:r>
              <a:rPr lang="en-US" b="1" dirty="0">
                <a:solidFill>
                  <a:srgbClr val="0000FF"/>
                </a:solidFill>
              </a:rPr>
              <a:t>Simple aggregates</a:t>
            </a:r>
          </a:p>
          <a:p>
            <a:pPr lvl="1" eaLnBrk="1" hangingPunct="1"/>
            <a:r>
              <a:rPr lang="en-US" dirty="0"/>
              <a:t>Top 10, Most Popular, Recent Uploads</a:t>
            </a:r>
          </a:p>
          <a:p>
            <a:pPr lvl="8"/>
            <a:endParaRPr lang="en-US" dirty="0">
              <a:solidFill>
                <a:srgbClr val="FF0066"/>
              </a:solidFill>
            </a:endParaRPr>
          </a:p>
          <a:p>
            <a:pPr eaLnBrk="1" hangingPunct="1"/>
            <a:r>
              <a:rPr lang="en-US" b="1" dirty="0">
                <a:solidFill>
                  <a:srgbClr val="D60093"/>
                </a:solidFill>
              </a:rPr>
              <a:t>Tailored to individual users</a:t>
            </a:r>
          </a:p>
          <a:p>
            <a:pPr lvl="1" eaLnBrk="1" hangingPunct="1"/>
            <a:r>
              <a:rPr lang="en-US" dirty="0"/>
              <a:t>Amazon, Netflix, …</a:t>
            </a:r>
          </a:p>
          <a:p>
            <a:pPr eaLnBrk="1" hangingPunct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248E0-A90E-7546-842E-8E9AC68D08D4}" type="datetime1">
              <a:rPr lang="en-US" smtClean="0"/>
              <a:t>5/11/18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  <p:sp>
        <p:nvSpPr>
          <p:cNvPr id="2" name="Left Arrow 1"/>
          <p:cNvSpPr/>
          <p:nvPr/>
        </p:nvSpPr>
        <p:spPr>
          <a:xfrm>
            <a:off x="6858000" y="4787630"/>
            <a:ext cx="1600200" cy="698770"/>
          </a:xfrm>
          <a:prstGeom prst="leftArrow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8000"/>
                </a:solidFill>
              </a:rPr>
              <a:t>Today class</a:t>
            </a:r>
          </a:p>
        </p:txBody>
      </p:sp>
    </p:spTree>
    <p:extLst>
      <p:ext uri="{BB962C8B-B14F-4D97-AF65-F5344CB8AC3E}">
        <p14:creationId xmlns:p14="http://schemas.microsoft.com/office/powerpoint/2010/main" val="3921254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Formal Model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b="1" i="1" dirty="0"/>
              <a:t>X</a:t>
            </a:r>
            <a:r>
              <a:rPr lang="en-US" sz="3600" dirty="0"/>
              <a:t> = set of </a:t>
            </a:r>
            <a:r>
              <a:rPr lang="en-US" sz="3600" b="1" dirty="0">
                <a:solidFill>
                  <a:srgbClr val="008000"/>
                </a:solidFill>
              </a:rPr>
              <a:t>Customers</a:t>
            </a:r>
          </a:p>
          <a:p>
            <a:pPr eaLnBrk="1" hangingPunct="1"/>
            <a:r>
              <a:rPr lang="en-US" sz="3600" b="1" i="1" dirty="0"/>
              <a:t>S</a:t>
            </a:r>
            <a:r>
              <a:rPr lang="en-US" sz="3600" dirty="0"/>
              <a:t> = set of </a:t>
            </a:r>
            <a:r>
              <a:rPr lang="en-US" sz="3600" b="1" dirty="0">
                <a:solidFill>
                  <a:srgbClr val="0000FF"/>
                </a:solidFill>
              </a:rPr>
              <a:t>Items</a:t>
            </a:r>
          </a:p>
          <a:p>
            <a:pPr lvl="8"/>
            <a:endParaRPr lang="en-US" sz="2000" dirty="0"/>
          </a:p>
          <a:p>
            <a:pPr eaLnBrk="1" hangingPunct="1"/>
            <a:r>
              <a:rPr lang="en-US" sz="3600" b="1" dirty="0">
                <a:solidFill>
                  <a:srgbClr val="FF0066"/>
                </a:solidFill>
              </a:rPr>
              <a:t>Utility function</a:t>
            </a:r>
            <a:r>
              <a:rPr lang="en-US" sz="3600" dirty="0"/>
              <a:t> </a:t>
            </a:r>
            <a:r>
              <a:rPr lang="en-US" sz="3600" b="1" i="1" dirty="0"/>
              <a:t>u</a:t>
            </a:r>
            <a:r>
              <a:rPr lang="en-US" sz="3600" dirty="0"/>
              <a:t>: </a:t>
            </a:r>
            <a:r>
              <a:rPr lang="en-US" sz="3600" b="1" i="1" dirty="0"/>
              <a:t>X</a:t>
            </a:r>
            <a:r>
              <a:rPr lang="en-US" sz="3600" dirty="0"/>
              <a:t> </a:t>
            </a:r>
            <a:r>
              <a:rPr lang="en-US" sz="3600" dirty="0">
                <a:latin typeface="cmsy10" pitchFamily="1" charset="0"/>
              </a:rPr>
              <a:t>× </a:t>
            </a:r>
            <a:r>
              <a:rPr lang="en-US" sz="3600" b="1" i="1" dirty="0"/>
              <a:t>S</a:t>
            </a:r>
            <a:r>
              <a:rPr lang="en-US" sz="3600" dirty="0"/>
              <a:t> </a:t>
            </a:r>
            <a:r>
              <a:rPr lang="en-US" sz="3600" dirty="0">
                <a:sym typeface="Wingdings" charset="2"/>
              </a:rPr>
              <a:t></a:t>
            </a:r>
            <a:r>
              <a:rPr lang="en-US" sz="3600" dirty="0"/>
              <a:t> </a:t>
            </a:r>
            <a:r>
              <a:rPr lang="en-US" sz="3600" b="1" i="1" dirty="0"/>
              <a:t>R</a:t>
            </a:r>
          </a:p>
          <a:p>
            <a:pPr lvl="1" eaLnBrk="1" hangingPunct="1"/>
            <a:r>
              <a:rPr lang="en-US" sz="3200" b="1" i="1" dirty="0"/>
              <a:t>R</a:t>
            </a:r>
            <a:r>
              <a:rPr lang="en-US" sz="3200" i="1" dirty="0"/>
              <a:t> </a:t>
            </a:r>
            <a:r>
              <a:rPr lang="en-US" sz="3200" dirty="0"/>
              <a:t>= set of ratings</a:t>
            </a:r>
          </a:p>
          <a:p>
            <a:pPr lvl="1" eaLnBrk="1" hangingPunct="1"/>
            <a:r>
              <a:rPr lang="en-US" sz="3200" b="1" i="1" dirty="0"/>
              <a:t>R</a:t>
            </a:r>
            <a:r>
              <a:rPr lang="en-US" sz="3200" dirty="0"/>
              <a:t> is a totally ordered set</a:t>
            </a:r>
          </a:p>
          <a:p>
            <a:pPr lvl="1" eaLnBrk="1" hangingPunct="1"/>
            <a:r>
              <a:rPr lang="en-US" sz="3200" dirty="0"/>
              <a:t>e.g., </a:t>
            </a:r>
            <a:r>
              <a:rPr lang="en-US" sz="3200" b="1" dirty="0"/>
              <a:t>0-5</a:t>
            </a:r>
            <a:r>
              <a:rPr lang="en-US" sz="3200" dirty="0"/>
              <a:t> stars, real number in </a:t>
            </a:r>
            <a:r>
              <a:rPr lang="en-US" sz="3200" b="1" dirty="0"/>
              <a:t>[0,1]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A51C-2B1E-C149-A6B1-7417E585F772}" type="datetime1">
              <a:rPr lang="en-US" smtClean="0"/>
              <a:t>5/11/18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Jure Leskovec, Stanford CS246: Mining Massive Datasets</a:t>
            </a:r>
          </a:p>
        </p:txBody>
      </p:sp>
    </p:spTree>
    <p:extLst>
      <p:ext uri="{BB962C8B-B14F-4D97-AF65-F5344CB8AC3E}">
        <p14:creationId xmlns:p14="http://schemas.microsoft.com/office/powerpoint/2010/main" val="34486406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TF_{ij} = \frac{f_{ij}}{\max_k f_{kj}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6"/>
  <p:tag name="PICTUREFILESIZE" val="96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IDF_i = \log\frac{N}{n_i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30"/>
  <p:tag name="PICTUREFILESIZE" val="735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>
        <a:ln w="38100">
          <a:solidFill>
            <a:srgbClr val="008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spDef>
    <a:lnDef>
      <a:spPr>
        <a:ln w="28575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30229</TotalTime>
  <Words>2311</Words>
  <Application>Microsoft Macintosh PowerPoint</Application>
  <PresentationFormat>如螢幕大小 (4:3)</PresentationFormat>
  <Paragraphs>874</Paragraphs>
  <Slides>43</Slides>
  <Notes>29</Notes>
  <HiddenSlides>0</HiddenSlides>
  <MMClips>0</MMClips>
  <ScaleCrop>false</ScaleCrop>
  <HeadingPairs>
    <vt:vector size="8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56" baseType="lpstr">
      <vt:lpstr>Arial</vt:lpstr>
      <vt:lpstr>Calibri</vt:lpstr>
      <vt:lpstr>Cambria Math</vt:lpstr>
      <vt:lpstr>cmsy10</vt:lpstr>
      <vt:lpstr>Corbel</vt:lpstr>
      <vt:lpstr>Courier New</vt:lpstr>
      <vt:lpstr>HY엽서L</vt:lpstr>
      <vt:lpstr>Verdana</vt:lpstr>
      <vt:lpstr>Wingdings</vt:lpstr>
      <vt:lpstr>Wingdings 2</vt:lpstr>
      <vt:lpstr>굴림</vt:lpstr>
      <vt:lpstr>Module</vt:lpstr>
      <vt:lpstr>Equation</vt:lpstr>
      <vt:lpstr>Recommender Systems: Content-based Systems &amp; Collaborative Filtering</vt:lpstr>
      <vt:lpstr>High Dimensional Data</vt:lpstr>
      <vt:lpstr>Example: Recommender Systems</vt:lpstr>
      <vt:lpstr>Recommendations </vt:lpstr>
      <vt:lpstr>From Scarcity to Abundance</vt:lpstr>
      <vt:lpstr>Sidenote: The Long Tail</vt:lpstr>
      <vt:lpstr>Physical vs. Online</vt:lpstr>
      <vt:lpstr>Types of Recommendations</vt:lpstr>
      <vt:lpstr>Formal Model</vt:lpstr>
      <vt:lpstr>Utility Matrix</vt:lpstr>
      <vt:lpstr>Key Problems</vt:lpstr>
      <vt:lpstr>(1) Gathering Ratings</vt:lpstr>
      <vt:lpstr>(2) Extrapolating Utilities</vt:lpstr>
      <vt:lpstr>Content-based  Recommender Systems</vt:lpstr>
      <vt:lpstr>Content-based Recommendations</vt:lpstr>
      <vt:lpstr>Plan of Action</vt:lpstr>
      <vt:lpstr>Item Profiles</vt:lpstr>
      <vt:lpstr>Sidenote: TF-IDF</vt:lpstr>
      <vt:lpstr>User Profiles and Prediction</vt:lpstr>
      <vt:lpstr>Pros: Content-based Approach</vt:lpstr>
      <vt:lpstr>Cons: Content-based Approach</vt:lpstr>
      <vt:lpstr>Collaborative Filtering</vt:lpstr>
      <vt:lpstr>Collaborative Filtering</vt:lpstr>
      <vt:lpstr>Finding “Similar” Users</vt:lpstr>
      <vt:lpstr>Similarity Metric</vt:lpstr>
      <vt:lpstr>Rating Predictions</vt:lpstr>
      <vt:lpstr>Item-Item Collaborative Filtering</vt:lpstr>
      <vt:lpstr>Item-Item CF (|N|=2)</vt:lpstr>
      <vt:lpstr>Item-Item CF (|N|=2)</vt:lpstr>
      <vt:lpstr>Item-Item CF (|N|=2)</vt:lpstr>
      <vt:lpstr>Item-Item CF (|N|=2)</vt:lpstr>
      <vt:lpstr>Item-Item CF (|N|=2)</vt:lpstr>
      <vt:lpstr>CF: Common Practice</vt:lpstr>
      <vt:lpstr>Item-Item vs. User-User</vt:lpstr>
      <vt:lpstr>Pros/Cons of Collaborative Filtering</vt:lpstr>
      <vt:lpstr>Hybrid Methods</vt:lpstr>
      <vt:lpstr>Remarks &amp; Practical Tips</vt:lpstr>
      <vt:lpstr>Evaluation</vt:lpstr>
      <vt:lpstr>Evaluation</vt:lpstr>
      <vt:lpstr>Evaluating Predictions</vt:lpstr>
      <vt:lpstr>Problems with Error Measures</vt:lpstr>
      <vt:lpstr>Collaborative Filtering: Complexity</vt:lpstr>
      <vt:lpstr>Tip: Add Data</vt:lpstr>
    </vt:vector>
  </TitlesOfParts>
  <Company>Carnegie Mellon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jure</dc:creator>
  <cp:lastModifiedBy>Microsoft Office 使用者</cp:lastModifiedBy>
  <cp:revision>1530</cp:revision>
  <cp:lastPrinted>2018-01-30T04:48:41Z</cp:lastPrinted>
  <dcterms:created xsi:type="dcterms:W3CDTF">2009-06-12T17:14:38Z</dcterms:created>
  <dcterms:modified xsi:type="dcterms:W3CDTF">2018-05-10T18:14:25Z</dcterms:modified>
</cp:coreProperties>
</file>