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1"/>
  </p:sldMasterIdLst>
  <p:notesMasterIdLst>
    <p:notesMasterId r:id="rId22"/>
  </p:notesMasterIdLst>
  <p:sldIdLst>
    <p:sldId id="256" r:id="rId2"/>
    <p:sldId id="308" r:id="rId3"/>
    <p:sldId id="293" r:id="rId4"/>
    <p:sldId id="275" r:id="rId5"/>
    <p:sldId id="272" r:id="rId6"/>
    <p:sldId id="317" r:id="rId7"/>
    <p:sldId id="318" r:id="rId8"/>
    <p:sldId id="320" r:id="rId9"/>
    <p:sldId id="315" r:id="rId10"/>
    <p:sldId id="310" r:id="rId11"/>
    <p:sldId id="304" r:id="rId12"/>
    <p:sldId id="314" r:id="rId13"/>
    <p:sldId id="311" r:id="rId14"/>
    <p:sldId id="321" r:id="rId15"/>
    <p:sldId id="323" r:id="rId16"/>
    <p:sldId id="324" r:id="rId17"/>
    <p:sldId id="316" r:id="rId18"/>
    <p:sldId id="298" r:id="rId19"/>
    <p:sldId id="322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45"/>
    <a:srgbClr val="1B03CF"/>
    <a:srgbClr val="DE7400"/>
    <a:srgbClr val="EE8E00"/>
    <a:srgbClr val="242424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4660"/>
  </p:normalViewPr>
  <p:slideViewPr>
    <p:cSldViewPr>
      <p:cViewPr varScale="1">
        <p:scale>
          <a:sx n="106" d="100"/>
          <a:sy n="10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1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780928"/>
            <a:ext cx="7663904" cy="864095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jQuery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Mobile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ko-KR" altLang="en-US" dirty="0" smtClean="0">
                <a:solidFill>
                  <a:schemeClr val="bg1"/>
                </a:solidFill>
              </a:rPr>
              <a:t>이용한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5731358"/>
            <a:ext cx="7416824" cy="36004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20140350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김한설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| </a:t>
            </a:r>
            <a:r>
              <a:rPr lang="en-US" sz="1600" dirty="0" smtClean="0">
                <a:solidFill>
                  <a:schemeClr val="bg1"/>
                </a:solidFill>
              </a:rPr>
              <a:t>20140998 </a:t>
            </a:r>
            <a:r>
              <a:rPr lang="ko-KR" altLang="en-US" sz="1600" dirty="0" smtClean="0">
                <a:solidFill>
                  <a:schemeClr val="bg1"/>
                </a:solidFill>
              </a:rPr>
              <a:t>이정은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| </a:t>
            </a:r>
            <a:r>
              <a:rPr lang="en-US" sz="1600" dirty="0" smtClean="0">
                <a:solidFill>
                  <a:schemeClr val="bg1"/>
                </a:solidFill>
              </a:rPr>
              <a:t>20141280 </a:t>
            </a:r>
            <a:r>
              <a:rPr lang="ko-KR" altLang="en-US" sz="1600" dirty="0" smtClean="0">
                <a:solidFill>
                  <a:schemeClr val="bg1"/>
                </a:solidFill>
              </a:rPr>
              <a:t>진연주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| 20141337 </a:t>
            </a:r>
            <a:r>
              <a:rPr lang="ko-KR" altLang="en-US" sz="1600" dirty="0" smtClean="0">
                <a:solidFill>
                  <a:schemeClr val="bg1"/>
                </a:solidFill>
              </a:rPr>
              <a:t>최은선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4520" y="3634008"/>
            <a:ext cx="7663904" cy="87902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</a:rPr>
              <a:t>mobile </a:t>
            </a:r>
            <a:r>
              <a:rPr lang="ko-KR" altLang="en-US" dirty="0" smtClean="0">
                <a:solidFill>
                  <a:schemeClr val="bg1"/>
                </a:solidFill>
              </a:rPr>
              <a:t>환경에서의 웹 디자인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60131" y="27201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87824" y="272018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545" y="6122226"/>
            <a:ext cx="9144000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/>
              <a:pPr/>
              <a:t>10</a:t>
            </a:fld>
            <a:endParaRPr 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076056" y="2349325"/>
            <a:ext cx="2838315" cy="597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</a:rPr>
              <a:t>ata-role=“page”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68755" y="3285127"/>
            <a:ext cx="2823318" cy="59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ata-role=“header”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82359" y="4293541"/>
            <a:ext cx="2817103" cy="597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ata-role=“content”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35619" y="5203959"/>
            <a:ext cx="2856454" cy="597441"/>
          </a:xfrm>
          <a:prstGeom prst="rect">
            <a:avLst/>
          </a:prstGeom>
          <a:solidFill>
            <a:srgbClr val="DE74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 dirty="0" smtClean="0"/>
              <a:t>ata-role=“footer”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619672" y="2055181"/>
            <a:ext cx="3168352" cy="4032448"/>
            <a:chOff x="1331640" y="1534634"/>
            <a:chExt cx="3168352" cy="4558662"/>
          </a:xfrm>
        </p:grpSpPr>
        <p:sp>
          <p:nvSpPr>
            <p:cNvPr id="5" name="직사각형 4"/>
            <p:cNvSpPr/>
            <p:nvPr/>
          </p:nvSpPr>
          <p:spPr>
            <a:xfrm>
              <a:off x="1331640" y="1844824"/>
              <a:ext cx="3168352" cy="4248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r>
                <a:rPr lang="en-US" altLang="ko-KR" dirty="0" smtClean="0"/>
                <a:t>ata-role=“content”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640" y="1541040"/>
              <a:ext cx="3168352" cy="6638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r>
                <a:rPr lang="en-US" altLang="ko-KR" dirty="0" smtClean="0"/>
                <a:t>ata-role=“header”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640" y="5429472"/>
              <a:ext cx="3168352" cy="663824"/>
            </a:xfrm>
            <a:prstGeom prst="rect">
              <a:avLst/>
            </a:prstGeom>
            <a:solidFill>
              <a:srgbClr val="DE74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r>
                <a:rPr lang="en-US" altLang="ko-KR" dirty="0" smtClean="0"/>
                <a:t>ata-role=“footer”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331640" y="1534634"/>
              <a:ext cx="3168352" cy="45522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827584" y="819848"/>
            <a:ext cx="3816424" cy="652934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solidFill>
                  <a:schemeClr val="bg1"/>
                </a:solidFill>
              </a:rPr>
              <a:t>페이지의 기본형식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3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405880" y="2012353"/>
            <a:ext cx="8280920" cy="4392488"/>
            <a:chOff x="431540" y="1915718"/>
            <a:chExt cx="8280920" cy="4392488"/>
          </a:xfrm>
        </p:grpSpPr>
        <p:grpSp>
          <p:nvGrpSpPr>
            <p:cNvPr id="22" name="그룹 21"/>
            <p:cNvGrpSpPr/>
            <p:nvPr/>
          </p:nvGrpSpPr>
          <p:grpSpPr>
            <a:xfrm>
              <a:off x="431540" y="1915718"/>
              <a:ext cx="8280920" cy="4392488"/>
              <a:chOff x="431540" y="1915718"/>
              <a:chExt cx="8280920" cy="4392488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431540" y="1915718"/>
                <a:ext cx="8280920" cy="4392488"/>
              </a:xfrm>
              <a:prstGeom prst="roundRect">
                <a:avLst/>
              </a:prstGeom>
              <a:solidFill>
                <a:srgbClr val="333645"/>
              </a:solidFill>
              <a:ln>
                <a:solidFill>
                  <a:srgbClr val="333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3" name="_x40425712" descr="EMB000019cc6e0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54" b="1091"/>
              <a:stretch>
                <a:fillRect/>
              </a:stretch>
            </p:blipFill>
            <p:spPr bwMode="auto">
              <a:xfrm>
                <a:off x="4774450" y="1977505"/>
                <a:ext cx="2710330" cy="4182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5" name="_x130264696" descr="EMB000019cc6e0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6" t="1845" r="2069" b="684"/>
              <a:stretch>
                <a:fillRect/>
              </a:stretch>
            </p:blipFill>
            <p:spPr bwMode="auto">
              <a:xfrm>
                <a:off x="1458912" y="1977505"/>
                <a:ext cx="2752725" cy="4182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직사각형 22"/>
            <p:cNvSpPr/>
            <p:nvPr/>
          </p:nvSpPr>
          <p:spPr>
            <a:xfrm>
              <a:off x="4905479" y="3523375"/>
              <a:ext cx="2448272" cy="1068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09072" y="5913324"/>
              <a:ext cx="47104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608004" y="4529902"/>
            <a:ext cx="2925767" cy="1821594"/>
            <a:chOff x="4608004" y="4529902"/>
            <a:chExt cx="2925767" cy="1821594"/>
          </a:xfrm>
        </p:grpSpPr>
        <p:sp>
          <p:nvSpPr>
            <p:cNvPr id="26" name="직사각형 25"/>
            <p:cNvSpPr/>
            <p:nvPr/>
          </p:nvSpPr>
          <p:spPr>
            <a:xfrm>
              <a:off x="4608004" y="5627552"/>
              <a:ext cx="2925767" cy="72394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4862144" y="4899234"/>
              <a:ext cx="674633" cy="609449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2144" y="4529902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문제점발생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9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11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9034" y="855518"/>
            <a:ext cx="3322712" cy="652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err="1" smtClean="0">
                <a:solidFill>
                  <a:schemeClr val="bg1"/>
                </a:solidFill>
              </a:rPr>
              <a:t>그리드</a:t>
            </a:r>
            <a:r>
              <a:rPr lang="ko-KR" altLang="en-US" sz="3200" dirty="0" smtClean="0">
                <a:solidFill>
                  <a:schemeClr val="bg1"/>
                </a:solidFill>
              </a:rPr>
              <a:t> 레이아웃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3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5046"/>
            <a:ext cx="4752975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064669" y="3573016"/>
            <a:ext cx="4812034" cy="2574749"/>
            <a:chOff x="2064669" y="3573016"/>
            <a:chExt cx="4812034" cy="257474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678" y="4565308"/>
              <a:ext cx="4772025" cy="1419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아래쪽 화살표 9"/>
            <p:cNvSpPr/>
            <p:nvPr/>
          </p:nvSpPr>
          <p:spPr>
            <a:xfrm>
              <a:off x="4078288" y="3573016"/>
              <a:ext cx="853752" cy="79208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왼쪽 중괄호 10"/>
            <p:cNvSpPr/>
            <p:nvPr/>
          </p:nvSpPr>
          <p:spPr>
            <a:xfrm rot="16200000">
              <a:off x="3088570" y="4251018"/>
              <a:ext cx="400469" cy="2448272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2843808" y="5821298"/>
              <a:ext cx="2700388" cy="326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800" dirty="0" smtClean="0">
                  <a:solidFill>
                    <a:schemeClr val="bg1"/>
                  </a:solidFill>
                </a:rPr>
                <a:t>Style=“width:50%;”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제목 1"/>
          <p:cNvSpPr txBox="1">
            <a:spLocks/>
          </p:cNvSpPr>
          <p:nvPr/>
        </p:nvSpPr>
        <p:spPr>
          <a:xfrm>
            <a:off x="1330548" y="2085677"/>
            <a:ext cx="774130" cy="326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버튼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358190" y="3107633"/>
            <a:ext cx="774130" cy="326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버튼</a:t>
            </a:r>
            <a:r>
              <a:rPr lang="en-US" altLang="ko-KR" sz="1800" dirty="0" smtClean="0">
                <a:solidFill>
                  <a:schemeClr val="bg1"/>
                </a:solidFill>
              </a:rPr>
              <a:t>2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707762" y="3270866"/>
            <a:ext cx="774130" cy="326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버튼</a:t>
            </a:r>
            <a:r>
              <a:rPr lang="en-US" altLang="ko-KR" sz="1800" dirty="0" smtClean="0">
                <a:solidFill>
                  <a:schemeClr val="bg1"/>
                </a:solidFill>
              </a:rPr>
              <a:t>3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660232" y="2248911"/>
            <a:ext cx="864095" cy="3159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bg1"/>
                </a:solidFill>
              </a:rPr>
              <a:t>입력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4318" y="37564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한줄로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96398" y="1946501"/>
            <a:ext cx="8619679" cy="4392488"/>
            <a:chOff x="467544" y="1844824"/>
            <a:chExt cx="8619679" cy="4392488"/>
          </a:xfrm>
          <a:solidFill>
            <a:schemeClr val="accent2"/>
          </a:solidFill>
        </p:grpSpPr>
        <p:sp>
          <p:nvSpPr>
            <p:cNvPr id="34" name="모서리가 둥근 직사각형 33"/>
            <p:cNvSpPr/>
            <p:nvPr/>
          </p:nvSpPr>
          <p:spPr>
            <a:xfrm>
              <a:off x="467544" y="1844824"/>
              <a:ext cx="8280920" cy="4392488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6677" y="2048283"/>
              <a:ext cx="8460546" cy="3416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n-ea"/>
                </a:rPr>
                <a:t>&lt;div data-role="footer" data-position="fixed" 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class="</a:t>
              </a:r>
              <a:r>
                <a:rPr lang="en-US" altLang="ko-KR" dirty="0" err="1">
                  <a:solidFill>
                    <a:schemeClr val="bg1"/>
                  </a:solidFill>
                  <a:latin typeface="+mn-ea"/>
                </a:rPr>
                <a:t>ui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-grid-c</a:t>
              </a:r>
              <a:r>
                <a:rPr lang="en-US" altLang="ko-KR" dirty="0">
                  <a:latin typeface="+mn-ea"/>
                </a:rPr>
                <a:t>"&gt;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&lt;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div class="</a:t>
              </a:r>
              <a:r>
                <a:rPr lang="en-US" altLang="ko-KR" dirty="0" err="1">
                  <a:solidFill>
                    <a:schemeClr val="bg1"/>
                  </a:solidFill>
                  <a:latin typeface="+mn-ea"/>
                </a:rPr>
                <a:t>ui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-block-a" style="width:10%;"&gt;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latin typeface="+mn-ea"/>
                </a:rPr>
                <a:t>&lt;</a:t>
              </a:r>
              <a:r>
                <a:rPr lang="en-US" altLang="ko-KR" b="1" dirty="0">
                  <a:latin typeface="+mn-ea"/>
                </a:rPr>
                <a:t>button</a:t>
              </a:r>
              <a:r>
                <a:rPr lang="en-US" altLang="ko-KR" dirty="0">
                  <a:latin typeface="+mn-ea"/>
                </a:rPr>
                <a:t> id ="file" </a:t>
              </a:r>
              <a:r>
                <a:rPr lang="en-US" altLang="ko-KR" b="1" dirty="0">
                  <a:latin typeface="+mn-ea"/>
                </a:rPr>
                <a:t>data-icon="grid" data-</a:t>
              </a:r>
              <a:r>
                <a:rPr lang="en-US" altLang="ko-KR" b="1" dirty="0" err="1">
                  <a:latin typeface="+mn-ea"/>
                </a:rPr>
                <a:t>iconpos</a:t>
              </a:r>
              <a:r>
                <a:rPr lang="en-US" altLang="ko-KR" b="1" dirty="0">
                  <a:latin typeface="+mn-ea"/>
                </a:rPr>
                <a:t>="</a:t>
              </a:r>
              <a:r>
                <a:rPr lang="en-US" altLang="ko-KR" b="1" dirty="0" err="1">
                  <a:latin typeface="+mn-ea"/>
                </a:rPr>
                <a:t>notext</a:t>
              </a:r>
              <a:r>
                <a:rPr lang="en-US" altLang="ko-KR" b="1" dirty="0" smtClean="0">
                  <a:latin typeface="+mn-ea"/>
                </a:rPr>
                <a:t>"</a:t>
              </a:r>
              <a:r>
                <a:rPr lang="en-US" altLang="ko-KR" dirty="0" smtClean="0">
                  <a:latin typeface="+mn-ea"/>
                </a:rPr>
                <a:t>&gt;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latin typeface="+mn-ea"/>
                </a:rPr>
                <a:t>				</a:t>
              </a:r>
              <a:r>
                <a:rPr lang="ko-KR" altLang="en-US" dirty="0" smtClean="0">
                  <a:latin typeface="+mn-ea"/>
                </a:rPr>
                <a:t>파일버튼</a:t>
              </a:r>
              <a:r>
                <a:rPr lang="en-US" altLang="ko-KR" dirty="0">
                  <a:latin typeface="+mn-ea"/>
                </a:rPr>
                <a:t>&lt;/button&gt;&lt;/div&gt;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&lt;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div class="</a:t>
              </a:r>
              <a:r>
                <a:rPr lang="en-US" altLang="ko-KR" dirty="0" err="1">
                  <a:solidFill>
                    <a:schemeClr val="bg1"/>
                  </a:solidFill>
                  <a:latin typeface="+mn-ea"/>
                </a:rPr>
                <a:t>ui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-block-b"  style="width:63%;"&gt;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latin typeface="+mn-ea"/>
                </a:rPr>
                <a:t>&lt;</a:t>
              </a:r>
              <a:r>
                <a:rPr lang="en-US" altLang="ko-KR" b="1" dirty="0">
                  <a:latin typeface="+mn-ea"/>
                </a:rPr>
                <a:t>input</a:t>
              </a:r>
              <a:r>
                <a:rPr lang="en-US" altLang="ko-KR" dirty="0">
                  <a:latin typeface="+mn-ea"/>
                </a:rPr>
                <a:t> id="</a:t>
              </a:r>
              <a:r>
                <a:rPr lang="en-US" altLang="ko-KR" dirty="0" err="1">
                  <a:latin typeface="+mn-ea"/>
                </a:rPr>
                <a:t>msg</a:t>
              </a:r>
              <a:r>
                <a:rPr lang="en-US" altLang="ko-KR" dirty="0">
                  <a:latin typeface="+mn-ea"/>
                </a:rPr>
                <a:t>" type="text" autocomplete="off"/&gt;&lt;/div&gt;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&lt;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div class="</a:t>
              </a:r>
              <a:r>
                <a:rPr lang="en-US" altLang="ko-KR" dirty="0" err="1">
                  <a:solidFill>
                    <a:schemeClr val="bg1"/>
                  </a:solidFill>
                  <a:latin typeface="+mn-ea"/>
                </a:rPr>
                <a:t>ui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-block-c" style="width:10%;"&gt;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latin typeface="+mn-ea"/>
                </a:rPr>
                <a:t>&lt;</a:t>
              </a:r>
              <a:r>
                <a:rPr lang="en-US" altLang="ko-KR" dirty="0">
                  <a:latin typeface="+mn-ea"/>
                </a:rPr>
                <a:t>button </a:t>
              </a:r>
              <a:r>
                <a:rPr lang="en-US" altLang="ko-KR" dirty="0" smtClean="0">
                  <a:latin typeface="+mn-ea"/>
                </a:rPr>
                <a:t>id=icon </a:t>
              </a:r>
              <a:r>
                <a:rPr lang="en-US" altLang="ko-KR" b="1" dirty="0" smtClean="0">
                  <a:latin typeface="+mn-ea"/>
                </a:rPr>
                <a:t>data-icon</a:t>
              </a:r>
              <a:r>
                <a:rPr lang="en-US" altLang="ko-KR" b="1" dirty="0">
                  <a:latin typeface="+mn-ea"/>
                </a:rPr>
                <a:t>="star</a:t>
              </a:r>
              <a:r>
                <a:rPr lang="en-US" altLang="ko-KR" b="1" dirty="0" smtClean="0">
                  <a:latin typeface="+mn-ea"/>
                </a:rPr>
                <a:t>"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latin typeface="+mn-ea"/>
                </a:rPr>
                <a:t>	</a:t>
              </a:r>
              <a:r>
                <a:rPr lang="en-US" altLang="ko-KR" b="1" dirty="0" smtClean="0">
                  <a:latin typeface="+mn-ea"/>
                </a:rPr>
                <a:t>data-</a:t>
              </a:r>
              <a:r>
                <a:rPr lang="en-US" altLang="ko-KR" b="1" dirty="0" err="1" smtClean="0">
                  <a:latin typeface="+mn-ea"/>
                </a:rPr>
                <a:t>iconpos</a:t>
              </a:r>
              <a:r>
                <a:rPr lang="en-US" altLang="ko-KR" b="1" dirty="0">
                  <a:latin typeface="+mn-ea"/>
                </a:rPr>
                <a:t>="notext</a:t>
              </a:r>
              <a:r>
                <a:rPr lang="en-US" altLang="ko-KR" b="1" dirty="0" smtClean="0">
                  <a:latin typeface="+mn-ea"/>
                </a:rPr>
                <a:t>"</a:t>
              </a:r>
              <a:r>
                <a:rPr lang="en-US" altLang="ko-KR" dirty="0" smtClean="0">
                  <a:latin typeface="+mn-ea"/>
                </a:rPr>
                <a:t>&gt;</a:t>
              </a:r>
              <a:r>
                <a:rPr lang="ko-KR" altLang="en-US" dirty="0" err="1">
                  <a:latin typeface="+mn-ea"/>
                </a:rPr>
                <a:t>이모티콘버튼</a:t>
              </a:r>
              <a:r>
                <a:rPr lang="en-US" altLang="ko-KR" dirty="0">
                  <a:latin typeface="+mn-ea"/>
                </a:rPr>
                <a:t>&lt;/button&gt;&lt;/div</a:t>
              </a:r>
              <a:r>
                <a:rPr lang="en-US" altLang="ko-KR" dirty="0" smtClean="0">
                  <a:latin typeface="+mn-ea"/>
                </a:rPr>
                <a:t>&gt;</a:t>
              </a:r>
              <a:endParaRPr lang="en-US" altLang="ko-KR" dirty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&lt;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div class="</a:t>
              </a:r>
              <a:r>
                <a:rPr lang="en-US" altLang="ko-KR" dirty="0" err="1">
                  <a:solidFill>
                    <a:schemeClr val="bg1"/>
                  </a:solidFill>
                  <a:latin typeface="+mn-ea"/>
                </a:rPr>
                <a:t>ui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-block-d" style="width:10%;"&gt;</a:t>
              </a:r>
            </a:p>
            <a:p>
              <a:r>
                <a:rPr lang="en-US" altLang="ko-KR" dirty="0">
                  <a:latin typeface="+mn-ea"/>
                </a:rPr>
                <a:t>	</a:t>
              </a:r>
              <a:r>
                <a:rPr lang="en-US" altLang="ko-KR" dirty="0" smtClean="0">
                  <a:latin typeface="+mn-ea"/>
                </a:rPr>
                <a:t>&lt;</a:t>
              </a:r>
              <a:r>
                <a:rPr lang="en-US" altLang="ko-KR" dirty="0">
                  <a:latin typeface="+mn-ea"/>
                </a:rPr>
                <a:t>button </a:t>
              </a:r>
              <a:r>
                <a:rPr lang="en-US" altLang="ko-KR" b="1" dirty="0">
                  <a:latin typeface="+mn-ea"/>
                </a:rPr>
                <a:t>data-inline="true"</a:t>
              </a:r>
              <a:r>
                <a:rPr lang="en-US" altLang="ko-KR" dirty="0">
                  <a:latin typeface="+mn-ea"/>
                </a:rPr>
                <a:t>&gt;</a:t>
              </a:r>
              <a:r>
                <a:rPr lang="ko-KR" altLang="en-US" dirty="0">
                  <a:latin typeface="+mn-ea"/>
                </a:rPr>
                <a:t>전송</a:t>
              </a:r>
              <a:r>
                <a:rPr lang="en-US" altLang="ko-KR" dirty="0">
                  <a:latin typeface="+mn-ea"/>
                </a:rPr>
                <a:t>&lt;/button&gt;&lt;/div&gt;</a:t>
              </a:r>
            </a:p>
            <a:p>
              <a:r>
                <a:rPr lang="en-US" altLang="ko-KR" dirty="0" smtClean="0">
                  <a:latin typeface="+mn-ea"/>
                </a:rPr>
                <a:t>&lt;/</a:t>
              </a:r>
              <a:r>
                <a:rPr lang="en-US" altLang="ko-KR" dirty="0">
                  <a:latin typeface="+mn-ea"/>
                </a:rPr>
                <a:t>div&gt;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40660" y="5274454"/>
            <a:ext cx="4772025" cy="1207675"/>
            <a:chOff x="2240660" y="5274454"/>
            <a:chExt cx="4772025" cy="1207675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660" y="5958254"/>
              <a:ext cx="4772025" cy="523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4758888" y="536145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</a:rPr>
                <a:t>해결</a:t>
              </a:r>
              <a:r>
                <a:rPr lang="en-US" altLang="ko-KR" dirty="0" smtClean="0">
                  <a:solidFill>
                    <a:srgbClr val="FFC000"/>
                  </a:solidFill>
                </a:rPr>
                <a:t>!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52" name="아래쪽 화살표 51"/>
            <p:cNvSpPr/>
            <p:nvPr/>
          </p:nvSpPr>
          <p:spPr>
            <a:xfrm>
              <a:off x="4078288" y="5274454"/>
              <a:ext cx="674633" cy="609449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39083" y="2852936"/>
            <a:ext cx="8537373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333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27584" y="826391"/>
            <a:ext cx="3322712" cy="652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err="1" smtClean="0">
                <a:solidFill>
                  <a:schemeClr val="bg1"/>
                </a:solidFill>
              </a:rPr>
              <a:t>그리드</a:t>
            </a:r>
            <a:r>
              <a:rPr lang="ko-KR" altLang="en-US" sz="3200" dirty="0" smtClean="0">
                <a:solidFill>
                  <a:schemeClr val="bg1"/>
                </a:solidFill>
              </a:rPr>
              <a:t> 레이아웃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3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0510" y="2132856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Linear-layout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Table-Layout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의 속성을 지닌 레이아웃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Table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과 같은 표현의 레이아웃이지만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Linear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처럼 자동 </a:t>
            </a:r>
            <a:r>
              <a:rPr lang="ko-KR" altLang="en-US" b="1" dirty="0" err="1" smtClean="0">
                <a:solidFill>
                  <a:schemeClr val="bg1"/>
                </a:solidFill>
                <a:latin typeface="+mn-ea"/>
              </a:rPr>
              <a:t>개행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 되지 않음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000" b="1" dirty="0" smtClean="0">
                <a:latin typeface="+mn-ea"/>
              </a:rPr>
              <a:t>Grid</a:t>
            </a:r>
            <a:r>
              <a:rPr lang="ko-KR" altLang="en-US" sz="2000" b="1" dirty="0" smtClean="0">
                <a:latin typeface="+mn-ea"/>
              </a:rPr>
              <a:t>로 칼럼</a:t>
            </a:r>
            <a:r>
              <a:rPr lang="en-US" altLang="ko-KR" sz="2000" b="1" dirty="0" smtClean="0">
                <a:latin typeface="+mn-ea"/>
              </a:rPr>
              <a:t>(column)</a:t>
            </a:r>
            <a:r>
              <a:rPr lang="ko-KR" altLang="en-US" sz="2000" b="1" dirty="0" smtClean="0">
                <a:latin typeface="+mn-ea"/>
              </a:rPr>
              <a:t>수를 지정 후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Block </a:t>
            </a:r>
            <a:r>
              <a:rPr lang="ko-KR" altLang="en-US" sz="2000" b="1" dirty="0" smtClean="0">
                <a:latin typeface="+mn-ea"/>
              </a:rPr>
              <a:t>속성으로 내부의 셀 지정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class </a:t>
            </a:r>
            <a:r>
              <a:rPr lang="ko-KR" altLang="en-US" dirty="0" smtClean="0">
                <a:latin typeface="+mn-ea"/>
              </a:rPr>
              <a:t>속성 값을 </a:t>
            </a:r>
            <a:r>
              <a:rPr lang="en-US" altLang="ko-KR" dirty="0" err="1" smtClean="0">
                <a:latin typeface="+mn-ea"/>
              </a:rPr>
              <a:t>ui</a:t>
            </a:r>
            <a:r>
              <a:rPr lang="en-US" altLang="ko-KR" dirty="0" smtClean="0">
                <a:latin typeface="+mn-ea"/>
              </a:rPr>
              <a:t>-grid-[</a:t>
            </a:r>
            <a:r>
              <a:rPr lang="en-US" altLang="ko-KR" dirty="0" err="1" smtClean="0">
                <a:latin typeface="+mn-ea"/>
              </a:rPr>
              <a:t>a~d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갖도록 하여 격자 형태의 레이아웃을 구성 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>
                <a:latin typeface="+mn-ea"/>
              </a:rPr>
              <a:t>ui</a:t>
            </a:r>
            <a:r>
              <a:rPr lang="en-US" altLang="ko-KR" dirty="0" smtClean="0">
                <a:latin typeface="+mn-ea"/>
              </a:rPr>
              <a:t>-grid-[</a:t>
            </a:r>
            <a:r>
              <a:rPr lang="en-US" altLang="ko-KR" dirty="0" err="1" smtClean="0">
                <a:latin typeface="+mn-ea"/>
              </a:rPr>
              <a:t>a~d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는 각각 </a:t>
            </a:r>
            <a:r>
              <a:rPr lang="en-US" altLang="ko-KR" dirty="0" smtClean="0">
                <a:latin typeface="+mn-ea"/>
              </a:rPr>
              <a:t>[2~5]</a:t>
            </a:r>
            <a:r>
              <a:rPr lang="ko-KR" altLang="en-US" dirty="0" smtClean="0">
                <a:latin typeface="+mn-ea"/>
              </a:rPr>
              <a:t>개의 칼럼을 제공함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기본적으로 각 칼럼의 </a:t>
            </a:r>
            <a:r>
              <a:rPr lang="ko-KR" altLang="en-US" sz="2000" b="1" dirty="0" smtClean="0">
                <a:latin typeface="+mn-ea"/>
              </a:rPr>
              <a:t>너비는 동일</a:t>
            </a:r>
            <a:r>
              <a:rPr lang="ko-KR" altLang="en-US" dirty="0" smtClean="0">
                <a:latin typeface="+mn-ea"/>
              </a:rPr>
              <a:t>하며 </a:t>
            </a:r>
            <a:r>
              <a:rPr lang="en-US" altLang="ko-KR" dirty="0" smtClean="0">
                <a:latin typeface="+mn-ea"/>
              </a:rPr>
              <a:t>class </a:t>
            </a:r>
            <a:r>
              <a:rPr lang="ko-KR" altLang="en-US" dirty="0" smtClean="0">
                <a:latin typeface="+mn-ea"/>
              </a:rPr>
              <a:t>속성 값을 </a:t>
            </a:r>
            <a:r>
              <a:rPr lang="en-US" altLang="ko-KR" dirty="0" err="1" smtClean="0">
                <a:latin typeface="+mn-ea"/>
              </a:rPr>
              <a:t>ui</a:t>
            </a:r>
            <a:r>
              <a:rPr lang="en-US" altLang="ko-KR" dirty="0" smtClean="0">
                <a:latin typeface="+mn-ea"/>
              </a:rPr>
              <a:t>-block-[</a:t>
            </a:r>
            <a:r>
              <a:rPr lang="en-US" altLang="ko-KR" dirty="0" err="1" smtClean="0">
                <a:latin typeface="+mn-ea"/>
              </a:rPr>
              <a:t>a~e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dirty="0" smtClean="0">
                <a:latin typeface="+mn-ea"/>
              </a:rPr>
              <a:t>으로 설정하여 내부 셀을 추가 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+mn-ea"/>
              <a:cs typeface="Microsoft New Tai Lue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75862"/>
              </p:ext>
            </p:extLst>
          </p:nvPr>
        </p:nvGraphicFramePr>
        <p:xfrm>
          <a:off x="1555765" y="4825960"/>
          <a:ext cx="2787646" cy="14833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876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-grid-a</a:t>
                      </a:r>
                      <a:r>
                        <a:rPr lang="en-US" altLang="ko-KR" baseline="0" dirty="0" smtClean="0"/>
                        <a:t> 2</a:t>
                      </a:r>
                      <a:r>
                        <a:rPr lang="ko-KR" altLang="en-US" baseline="0" dirty="0" err="1" smtClean="0"/>
                        <a:t>열형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그리드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-grid-b</a:t>
                      </a:r>
                      <a:r>
                        <a:rPr lang="en-US" altLang="ko-KR" baseline="0" dirty="0" smtClean="0"/>
                        <a:t> 3</a:t>
                      </a:r>
                      <a:r>
                        <a:rPr lang="ko-KR" altLang="en-US" baseline="0" dirty="0" err="1" smtClean="0"/>
                        <a:t>열형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그리드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-grid-c 4</a:t>
                      </a:r>
                      <a:r>
                        <a:rPr lang="ko-KR" altLang="en-US" dirty="0" err="1" smtClean="0"/>
                        <a:t>열형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그리드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-grid-d 5</a:t>
                      </a:r>
                      <a:r>
                        <a:rPr lang="ko-KR" altLang="en-US" dirty="0" err="1" smtClean="0"/>
                        <a:t>열형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그리드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5877"/>
              </p:ext>
            </p:extLst>
          </p:nvPr>
        </p:nvGraphicFramePr>
        <p:xfrm>
          <a:off x="4860032" y="4797152"/>
          <a:ext cx="2327920" cy="18491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327920"/>
              </a:tblGrid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-block-a</a:t>
                      </a:r>
                      <a:r>
                        <a:rPr lang="en-US" altLang="ko-KR" baseline="0" dirty="0" smtClean="0"/>
                        <a:t> 1</a:t>
                      </a:r>
                      <a:r>
                        <a:rPr lang="ko-KR" altLang="en-US" baseline="0" dirty="0" smtClean="0"/>
                        <a:t>열 블록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-block-b</a:t>
                      </a:r>
                      <a:r>
                        <a:rPr lang="en-US" altLang="ko-KR" baseline="0" dirty="0" smtClean="0"/>
                        <a:t> 2</a:t>
                      </a:r>
                      <a:r>
                        <a:rPr lang="ko-KR" altLang="en-US" baseline="0" dirty="0" smtClean="0"/>
                        <a:t>열 블록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-block-c</a:t>
                      </a:r>
                      <a:r>
                        <a:rPr lang="en-US" altLang="ko-KR" baseline="0" dirty="0" smtClean="0"/>
                        <a:t> 3</a:t>
                      </a:r>
                      <a:r>
                        <a:rPr lang="ko-KR" altLang="en-US" baseline="0" dirty="0" smtClean="0"/>
                        <a:t>열 블록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-block-d 4</a:t>
                      </a:r>
                      <a:r>
                        <a:rPr lang="ko-KR" altLang="en-US" dirty="0" smtClean="0"/>
                        <a:t>열 블록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ui</a:t>
                      </a:r>
                      <a:r>
                        <a:rPr lang="en-US" altLang="ko-KR" dirty="0" smtClean="0"/>
                        <a:t>-block-e</a:t>
                      </a:r>
                      <a:r>
                        <a:rPr lang="en-US" altLang="ko-KR" baseline="0" dirty="0" smtClean="0"/>
                        <a:t> 5</a:t>
                      </a:r>
                      <a:r>
                        <a:rPr lang="ko-KR" altLang="en-US" baseline="0" dirty="0" smtClean="0"/>
                        <a:t>열 블록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3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13</a:t>
            </a:fld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27584" y="833250"/>
            <a:ext cx="3322712" cy="652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 err="1" smtClean="0">
                <a:solidFill>
                  <a:schemeClr val="bg1"/>
                </a:solidFill>
              </a:rPr>
              <a:t>그리드</a:t>
            </a:r>
            <a:r>
              <a:rPr lang="ko-KR" altLang="en-US" sz="3200" dirty="0" smtClean="0">
                <a:solidFill>
                  <a:schemeClr val="bg1"/>
                </a:solidFill>
              </a:rPr>
              <a:t> 레이아웃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3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1772816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* &lt;div class="</a:t>
            </a:r>
            <a:r>
              <a:rPr lang="en-US" altLang="ko-KR" b="1" dirty="0" err="1" smtClean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-grid-[</a:t>
            </a:r>
            <a:r>
              <a:rPr lang="en-US" altLang="ko-KR" b="1" dirty="0" err="1" smtClean="0">
                <a:solidFill>
                  <a:schemeClr val="bg1"/>
                </a:solidFill>
                <a:latin typeface="+mj-ea"/>
                <a:ea typeface="+mj-ea"/>
              </a:rPr>
              <a:t>a~d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]"&gt; Tag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에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&lt;div class="</a:t>
            </a:r>
            <a:r>
              <a:rPr lang="en-US" altLang="ko-KR" b="1" dirty="0" err="1" smtClean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-block-[</a:t>
            </a:r>
            <a:r>
              <a:rPr lang="en-US" altLang="ko-KR" b="1" dirty="0" err="1" smtClean="0">
                <a:solidFill>
                  <a:schemeClr val="bg1"/>
                </a:solidFill>
                <a:latin typeface="+mj-ea"/>
                <a:ea typeface="+mj-ea"/>
              </a:rPr>
              <a:t>a~d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]"&gt; Tag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를 반복적으로 추가하여 여러 개의 행을 생성할 수 있다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/>
            </a:r>
            <a:b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j-ea"/>
              <a:ea typeface="+mj-ea"/>
              <a:cs typeface="Microsoft New Tai Lue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84115"/>
            <a:ext cx="87725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68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14</a:t>
            </a:fld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46" y="1661327"/>
            <a:ext cx="5353142" cy="831569"/>
            <a:chOff x="395536" y="1716832"/>
            <a:chExt cx="4900101" cy="792088"/>
          </a:xfrm>
        </p:grpSpPr>
        <p:sp>
          <p:nvSpPr>
            <p:cNvPr id="3" name="모서리가 접힌 도형 2"/>
            <p:cNvSpPr/>
            <p:nvPr/>
          </p:nvSpPr>
          <p:spPr>
            <a:xfrm>
              <a:off x="783683" y="1716832"/>
              <a:ext cx="4511954" cy="792088"/>
            </a:xfrm>
            <a:prstGeom prst="foldedCorner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latin typeface="+mj-lt"/>
                <a:cs typeface="Times" pitchFamily="18" charset="0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+mj-lt"/>
                </a:rPr>
                <a:t>동적 화면</a:t>
              </a:r>
              <a:endParaRPr lang="ko-KR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536" y="1716832"/>
              <a:ext cx="384590" cy="792088"/>
            </a:xfrm>
            <a:prstGeom prst="rect">
              <a:avLst/>
            </a:prstGeom>
            <a:solidFill>
              <a:srgbClr val="333645"/>
            </a:solidFill>
            <a:ln>
              <a:solidFill>
                <a:srgbClr val="333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545" y="6122226"/>
            <a:ext cx="9144000" cy="108012"/>
          </a:xfrm>
          <a:prstGeom prst="rect">
            <a:avLst/>
          </a:prstGeom>
          <a:solidFill>
            <a:srgbClr val="333645"/>
          </a:solidFill>
          <a:ln>
            <a:solidFill>
              <a:srgbClr val="333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15</a:t>
            </a:fld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41004" y="843792"/>
            <a:ext cx="1661356" cy="652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</a:rPr>
              <a:t>panels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5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0510" y="1921421"/>
            <a:ext cx="8229600" cy="427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추가적인 내용을 스크린의 왼쪽 혹은 오른쪽 편에 슬라이드 방식으로 보여줌</a:t>
            </a: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cs typeface="Microsoft New Tai Lue" pitchFamily="34" charset="0"/>
            </a:endParaRPr>
          </a:p>
        </p:txBody>
      </p:sp>
      <p:pic>
        <p:nvPicPr>
          <p:cNvPr id="8" name="_x40425712" descr="EMB000019cc6e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" b="1091"/>
          <a:stretch>
            <a:fillRect/>
          </a:stretch>
        </p:blipFill>
        <p:spPr bwMode="auto">
          <a:xfrm>
            <a:off x="1188129" y="2349887"/>
            <a:ext cx="2710330" cy="418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78224" y="4009653"/>
            <a:ext cx="2448272" cy="1068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20883" y="6483832"/>
            <a:ext cx="47104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07669" y="2527148"/>
            <a:ext cx="437653" cy="43204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7620041">
            <a:off x="3380125" y="2997557"/>
            <a:ext cx="312190" cy="27866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11393" y="3335790"/>
            <a:ext cx="104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click!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119" y="2328856"/>
            <a:ext cx="2676177" cy="42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251520" y="2928110"/>
            <a:ext cx="8280920" cy="342824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16</a:t>
            </a:fld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27584" y="798332"/>
            <a:ext cx="3322712" cy="652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</a:rPr>
              <a:t>panels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5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017" y="1844824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기본 형태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&lt;div data-role=“panel” id=“ “&gt;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cs typeface="Microsoft New Tai Lue" pitchFamily="34" charset="0"/>
              </a:rPr>
              <a:t>Data-display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Microsoft New Tai Lue" pitchFamily="34" charset="0"/>
              </a:rPr>
              <a:t>속성을 통해 패널의 표시 모드를 제어</a:t>
            </a:r>
            <a:endParaRPr lang="en-US" altLang="ko-KR" b="1" dirty="0">
              <a:solidFill>
                <a:schemeClr val="bg1"/>
              </a:solidFill>
              <a:latin typeface="+mn-ea"/>
              <a:cs typeface="Microsoft New Tai Lue" pitchFamily="34" charset="0"/>
            </a:endParaRPr>
          </a:p>
          <a:p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Microsoft New Tai Lue" pitchFamily="34" charset="0"/>
              </a:rPr>
              <a:t>패널은 기본적으로 왼쪽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cs typeface="Microsoft New Tai Lue" pitchFamily="34" charset="0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Microsoft New Tai Lue" pitchFamily="34" charset="0"/>
              </a:rPr>
              <a:t>오른쪽은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cs typeface="Microsoft New Tai Lue" pitchFamily="34" charset="0"/>
              </a:rPr>
              <a:t>data-position=“right”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cs typeface="Microsoft New Tai Lue" pitchFamily="34" charset="0"/>
              </a:rPr>
              <a:t>속성을 명시</a:t>
            </a:r>
            <a:endParaRPr lang="en-US" altLang="ko-KR" b="1" dirty="0" smtClean="0">
              <a:solidFill>
                <a:schemeClr val="bg1"/>
              </a:solidFill>
              <a:latin typeface="+mn-ea"/>
              <a:cs typeface="Microsoft New Tai Lue" pitchFamily="34" charset="0"/>
            </a:endParaRPr>
          </a:p>
          <a:p>
            <a:pPr>
              <a:buFont typeface="Arial" pitchFamily="34" charset="0"/>
              <a:buChar char="•"/>
            </a:pP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cs typeface="Microsoft New Tai Lue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223947"/>
            <a:ext cx="8460546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&lt;div data-role="panel" id="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myPanel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"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data-position="right"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data-								    display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="overlay"&gt;</a:t>
            </a:r>
          </a:p>
          <a:p>
            <a:r>
              <a:rPr lang="en-US" altLang="ko-KR" dirty="0">
                <a:latin typeface="+mn-ea"/>
              </a:rPr>
              <a:t>   &lt;div data-role="header" data-theme="a" data-position="fixed"&gt;</a:t>
            </a: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……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&lt;div data-role="</a:t>
            </a:r>
            <a:r>
              <a:rPr lang="en-US" altLang="ko-KR" dirty="0" err="1">
                <a:latin typeface="+mn-ea"/>
              </a:rPr>
              <a:t>navbar</a:t>
            </a:r>
            <a:r>
              <a:rPr lang="en-US" altLang="ko-KR" dirty="0">
                <a:latin typeface="+mn-ea"/>
              </a:rPr>
              <a:t>" style=</a:t>
            </a:r>
            <a:r>
              <a:rPr lang="en-US" altLang="ko-KR" dirty="0" err="1">
                <a:latin typeface="+mn-ea"/>
              </a:rPr>
              <a:t>background-color:gray</a:t>
            </a:r>
            <a:r>
              <a:rPr lang="en-US" altLang="ko-KR" dirty="0">
                <a:latin typeface="+mn-ea"/>
              </a:rPr>
              <a:t> &gt;</a:t>
            </a:r>
          </a:p>
          <a:p>
            <a:r>
              <a:rPr lang="en-US" altLang="ko-KR" dirty="0">
                <a:latin typeface="+mn-ea"/>
              </a:rPr>
              <a:t>         </a:t>
            </a:r>
            <a:r>
              <a:rPr lang="en-US" altLang="ko-KR" dirty="0" smtClean="0">
                <a:latin typeface="+mn-ea"/>
              </a:rPr>
              <a:t>……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&lt;/div&gt;</a:t>
            </a:r>
          </a:p>
          <a:p>
            <a:r>
              <a:rPr lang="en-US" altLang="ko-KR" dirty="0">
                <a:latin typeface="+mn-ea"/>
              </a:rPr>
              <a:t>   &lt;/div&gt;</a:t>
            </a:r>
          </a:p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……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&lt;/div&gt;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6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17</a:t>
            </a:fld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46" y="1661327"/>
            <a:ext cx="5353142" cy="831569"/>
            <a:chOff x="395536" y="1716832"/>
            <a:chExt cx="4900101" cy="792088"/>
          </a:xfrm>
        </p:grpSpPr>
        <p:sp>
          <p:nvSpPr>
            <p:cNvPr id="3" name="모서리가 접힌 도형 2"/>
            <p:cNvSpPr/>
            <p:nvPr/>
          </p:nvSpPr>
          <p:spPr>
            <a:xfrm>
              <a:off x="783683" y="1716832"/>
              <a:ext cx="4511954" cy="792088"/>
            </a:xfrm>
            <a:prstGeom prst="foldedCorner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latin typeface="+mj-lt"/>
                <a:cs typeface="Times" pitchFamily="18" charset="0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+mj-lt"/>
                </a:rPr>
                <a:t>페이지전환 문제해결</a:t>
              </a:r>
              <a:endParaRPr lang="ko-KR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536" y="1716832"/>
              <a:ext cx="384590" cy="792088"/>
            </a:xfrm>
            <a:prstGeom prst="rect">
              <a:avLst/>
            </a:prstGeom>
            <a:solidFill>
              <a:srgbClr val="333645"/>
            </a:solidFill>
            <a:ln>
              <a:solidFill>
                <a:srgbClr val="333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9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18</a:t>
            </a:fld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827584" y="798332"/>
            <a:ext cx="3322712" cy="652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</a:rPr>
              <a:t>data-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ajax</a:t>
            </a:r>
            <a:r>
              <a:rPr lang="en-US" altLang="ko-KR" sz="3200" dirty="0" smtClean="0">
                <a:solidFill>
                  <a:schemeClr val="bg1"/>
                </a:solidFill>
              </a:rPr>
              <a:t>=“false”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5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71600" y="2146499"/>
            <a:ext cx="7064667" cy="38753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문제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회원가입 시 기존 </a:t>
            </a:r>
            <a:r>
              <a:rPr lang="en-US" altLang="ko-KR" dirty="0" smtClean="0">
                <a:solidFill>
                  <a:schemeClr val="tx1"/>
                </a:solidFill>
              </a:rPr>
              <a:t>form</a:t>
            </a:r>
            <a:r>
              <a:rPr lang="ko-KR" altLang="en-US" dirty="0" smtClean="0">
                <a:solidFill>
                  <a:schemeClr val="tx1"/>
                </a:solidFill>
              </a:rPr>
              <a:t>에 페이지 전환 문제 발생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jQuery</a:t>
            </a:r>
            <a:r>
              <a:rPr lang="en-US" altLang="ko-KR" dirty="0" smtClean="0">
                <a:solidFill>
                  <a:schemeClr val="tx1"/>
                </a:solidFill>
              </a:rPr>
              <a:t> mobile </a:t>
            </a:r>
            <a:r>
              <a:rPr lang="ko-KR" altLang="en-US" dirty="0" err="1" smtClean="0">
                <a:solidFill>
                  <a:schemeClr val="tx1"/>
                </a:solidFill>
              </a:rPr>
              <a:t>사용중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ajax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처리 문제로 페이지 이동이 불가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해결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&lt;form action=“/Login” method=“post” </a:t>
            </a:r>
            <a:r>
              <a:rPr lang="en-US" altLang="ko-KR" b="1" dirty="0" smtClean="0">
                <a:solidFill>
                  <a:schemeClr val="tx1"/>
                </a:solidFill>
              </a:rPr>
              <a:t>data-</a:t>
            </a:r>
            <a:r>
              <a:rPr lang="en-US" altLang="ko-KR" b="1" dirty="0" err="1" smtClean="0">
                <a:solidFill>
                  <a:schemeClr val="tx1"/>
                </a:solidFill>
              </a:rPr>
              <a:t>ajax</a:t>
            </a:r>
            <a:r>
              <a:rPr lang="en-US" altLang="ko-KR" b="1" dirty="0">
                <a:solidFill>
                  <a:schemeClr val="tx1"/>
                </a:solidFill>
              </a:rPr>
              <a:t>=</a:t>
            </a:r>
            <a:r>
              <a:rPr lang="en-US" altLang="ko-KR" b="1" dirty="0" smtClean="0">
                <a:solidFill>
                  <a:schemeClr val="tx1"/>
                </a:solidFill>
              </a:rPr>
              <a:t>”false”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&lt;form action=“/Signup” method=“post</a:t>
            </a:r>
            <a:r>
              <a:rPr lang="en-US" altLang="ko-KR" smtClean="0">
                <a:solidFill>
                  <a:schemeClr val="tx1"/>
                </a:solidFill>
              </a:rPr>
              <a:t>” </a:t>
            </a:r>
            <a:r>
              <a:rPr lang="en-US" altLang="ko-KR" b="1" smtClean="0">
                <a:solidFill>
                  <a:schemeClr val="tx1"/>
                </a:solidFill>
              </a:rPr>
              <a:t>data-ajax</a:t>
            </a:r>
            <a:r>
              <a:rPr lang="en-US" altLang="ko-KR" b="1" dirty="0" smtClean="0">
                <a:solidFill>
                  <a:schemeClr val="tx1"/>
                </a:solidFill>
              </a:rPr>
              <a:t>=“false”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* a</a:t>
            </a:r>
            <a:r>
              <a:rPr lang="ko-KR" altLang="en-US" dirty="0" smtClean="0">
                <a:solidFill>
                  <a:schemeClr val="tx1"/>
                </a:solidFill>
              </a:rPr>
              <a:t>태그 </a:t>
            </a:r>
            <a:r>
              <a:rPr lang="en-US" altLang="ko-KR" dirty="0" smtClean="0">
                <a:solidFill>
                  <a:schemeClr val="tx1"/>
                </a:solidFill>
              </a:rPr>
              <a:t>(2</a:t>
            </a:r>
            <a:r>
              <a:rPr lang="ko-KR" altLang="en-US" dirty="0" smtClean="0">
                <a:solidFill>
                  <a:schemeClr val="tx1"/>
                </a:solidFill>
              </a:rPr>
              <a:t>가지 방법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&lt;a </a:t>
            </a:r>
            <a:r>
              <a:rPr lang="en-US" altLang="ko-KR" dirty="0" err="1" smtClean="0">
                <a:solidFill>
                  <a:schemeClr val="tx1"/>
                </a:solidFill>
              </a:rPr>
              <a:t>href</a:t>
            </a:r>
            <a:r>
              <a:rPr lang="en-US" altLang="ko-KR" dirty="0" smtClean="0">
                <a:solidFill>
                  <a:schemeClr val="tx1"/>
                </a:solidFill>
              </a:rPr>
              <a:t>=“#” data-</a:t>
            </a:r>
            <a:r>
              <a:rPr lang="en-US" altLang="ko-KR" dirty="0" err="1" smtClean="0">
                <a:solidFill>
                  <a:schemeClr val="tx1"/>
                </a:solidFill>
              </a:rPr>
              <a:t>ajax</a:t>
            </a:r>
            <a:r>
              <a:rPr lang="en-US" altLang="ko-KR" dirty="0" smtClean="0">
                <a:solidFill>
                  <a:schemeClr val="tx1"/>
                </a:solidFill>
              </a:rPr>
              <a:t>=“false”&gt;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&lt;a </a:t>
            </a:r>
            <a:r>
              <a:rPr lang="en-US" altLang="ko-KR" dirty="0" err="1" smtClean="0">
                <a:solidFill>
                  <a:schemeClr val="tx1"/>
                </a:solidFill>
              </a:rPr>
              <a:t>href</a:t>
            </a:r>
            <a:r>
              <a:rPr lang="en-US" altLang="ko-KR" dirty="0" smtClean="0">
                <a:solidFill>
                  <a:schemeClr val="tx1"/>
                </a:solidFill>
              </a:rPr>
              <a:t>=“#” </a:t>
            </a:r>
            <a:r>
              <a:rPr lang="en-US" altLang="ko-KR" dirty="0" err="1" smtClean="0">
                <a:solidFill>
                  <a:schemeClr val="tx1"/>
                </a:solidFill>
              </a:rPr>
              <a:t>rel</a:t>
            </a:r>
            <a:r>
              <a:rPr lang="en-US" altLang="ko-KR" dirty="0" smtClean="0">
                <a:solidFill>
                  <a:schemeClr val="tx1"/>
                </a:solidFill>
              </a:rPr>
              <a:t>=“external”&gt;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0545" y="6122226"/>
            <a:ext cx="9144000" cy="108012"/>
          </a:xfrm>
          <a:prstGeom prst="rect">
            <a:avLst/>
          </a:prstGeom>
          <a:solidFill>
            <a:srgbClr val="333645"/>
          </a:solidFill>
          <a:ln>
            <a:solidFill>
              <a:srgbClr val="333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323528" y="980728"/>
            <a:ext cx="3899872" cy="75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>
                <a:latin typeface="+mn-ea"/>
                <a:ea typeface="+mn-ea"/>
              </a:rPr>
              <a:t>참고문헌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5439" y="1994135"/>
            <a:ext cx="8964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이두진</a:t>
            </a:r>
            <a:r>
              <a:rPr lang="en-US" altLang="ko-KR" dirty="0"/>
              <a:t>, 『 </a:t>
            </a:r>
            <a:r>
              <a:rPr lang="ko-KR" altLang="en-US" dirty="0" err="1"/>
              <a:t>모바일</a:t>
            </a:r>
            <a:r>
              <a:rPr lang="ko-KR" altLang="en-US" dirty="0"/>
              <a:t> 웹과 </a:t>
            </a:r>
            <a:r>
              <a:rPr lang="ko-KR" altLang="en-US" dirty="0" err="1"/>
              <a:t>웹앱을</a:t>
            </a:r>
            <a:r>
              <a:rPr lang="ko-KR" altLang="en-US" dirty="0"/>
              <a:t> 위한 </a:t>
            </a:r>
            <a:r>
              <a:rPr lang="en-US" altLang="ko-KR" dirty="0" err="1"/>
              <a:t>jQuery</a:t>
            </a:r>
            <a:r>
              <a:rPr lang="en-US" altLang="ko-KR" dirty="0"/>
              <a:t> Mobile』. </a:t>
            </a:r>
            <a:r>
              <a:rPr lang="ko-KR" altLang="en-US" dirty="0"/>
              <a:t>서울</a:t>
            </a:r>
            <a:r>
              <a:rPr lang="en-US" altLang="ko-KR" dirty="0"/>
              <a:t>:</a:t>
            </a:r>
            <a:r>
              <a:rPr lang="ko-KR" altLang="en-US" dirty="0"/>
              <a:t>도서출판 </a:t>
            </a:r>
            <a:r>
              <a:rPr lang="en-US" altLang="ko-KR" dirty="0"/>
              <a:t>PCBOOK, </a:t>
            </a:r>
            <a:r>
              <a:rPr lang="en-US" altLang="ko-KR" dirty="0" smtClean="0"/>
              <a:t>2012</a:t>
            </a:r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err="1" smtClean="0"/>
              <a:t>맥시밀리아노</a:t>
            </a:r>
            <a:r>
              <a:rPr lang="ko-KR" altLang="en-US" dirty="0" smtClean="0"/>
              <a:t> </a:t>
            </a:r>
            <a:r>
              <a:rPr lang="ko-KR" altLang="en-US" dirty="0" err="1"/>
              <a:t>퍼트만</a:t>
            </a:r>
            <a:r>
              <a:rPr lang="en-US" altLang="ko-KR" dirty="0"/>
              <a:t>. </a:t>
            </a:r>
            <a:r>
              <a:rPr lang="en-US" altLang="ko-KR" dirty="0" smtClean="0"/>
              <a:t>『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Up &amp; Running 』. </a:t>
            </a:r>
            <a:r>
              <a:rPr lang="ko-KR" altLang="en-US" dirty="0"/>
              <a:t>김경균 </a:t>
            </a:r>
            <a:r>
              <a:rPr lang="en-US" altLang="ko-KR" dirty="0"/>
              <a:t>· </a:t>
            </a:r>
            <a:r>
              <a:rPr lang="ko-KR" altLang="en-US" dirty="0"/>
              <a:t>한상훈</a:t>
            </a:r>
            <a:r>
              <a:rPr lang="en-US" altLang="ko-KR" dirty="0"/>
              <a:t>(</a:t>
            </a:r>
            <a:r>
              <a:rPr lang="ko-KR" altLang="en-US" dirty="0"/>
              <a:t>역</a:t>
            </a:r>
            <a:r>
              <a:rPr lang="en-US" altLang="ko-KR" dirty="0" smtClean="0"/>
              <a:t>).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비제이퍼블릭</a:t>
            </a:r>
            <a:r>
              <a:rPr lang="en-US" altLang="ko-KR" dirty="0"/>
              <a:t>, </a:t>
            </a:r>
            <a:r>
              <a:rPr lang="en-US" altLang="ko-KR" dirty="0" smtClean="0"/>
              <a:t>2012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http://demos.jquerymobile.com/1.4.0/pages/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 rot="16200000">
            <a:off x="1765748" y="-785914"/>
            <a:ext cx="1188518" cy="3496894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7200" dirty="0" smtClean="0">
                <a:latin typeface="+mn-ea"/>
                <a:ea typeface="+mn-ea"/>
              </a:rPr>
              <a:t>INDEX</a:t>
            </a:r>
            <a:endParaRPr lang="ko-KR" altLang="en-US" sz="7200" dirty="0">
              <a:latin typeface="+mn-ea"/>
              <a:ea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71600" y="1628800"/>
            <a:ext cx="0" cy="432048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1088806" y="2727469"/>
            <a:ext cx="5715864" cy="8384"/>
          </a:xfrm>
          <a:prstGeom prst="line">
            <a:avLst/>
          </a:prstGeom>
          <a:ln w="57150">
            <a:solidFill>
              <a:srgbClr val="33364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088806" y="3436074"/>
            <a:ext cx="5715864" cy="8384"/>
          </a:xfrm>
          <a:prstGeom prst="line">
            <a:avLst/>
          </a:prstGeom>
          <a:ln w="57150">
            <a:solidFill>
              <a:srgbClr val="33364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088806" y="4214910"/>
            <a:ext cx="5715864" cy="8384"/>
          </a:xfrm>
          <a:prstGeom prst="line">
            <a:avLst/>
          </a:prstGeom>
          <a:ln w="57150">
            <a:solidFill>
              <a:srgbClr val="33364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101895" y="4993746"/>
            <a:ext cx="5715864" cy="8384"/>
          </a:xfrm>
          <a:prstGeom prst="line">
            <a:avLst/>
          </a:prstGeom>
          <a:ln w="57150">
            <a:solidFill>
              <a:srgbClr val="33364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8806" y="5733256"/>
            <a:ext cx="5715864" cy="8384"/>
          </a:xfrm>
          <a:prstGeom prst="line">
            <a:avLst/>
          </a:prstGeom>
          <a:ln w="57150">
            <a:solidFill>
              <a:srgbClr val="33364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63383" y="2168839"/>
            <a:ext cx="355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jQuery Mobile</a:t>
            </a: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88806" y="2934406"/>
            <a:ext cx="199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페이지 기본 설정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01895" y="3687832"/>
            <a:ext cx="192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레이아웃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63383" y="4450380"/>
            <a:ext cx="177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동적 화면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25517" y="5223867"/>
            <a:ext cx="24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페이지 전환 문제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1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3245" y="2204864"/>
            <a:ext cx="6578600" cy="2146920"/>
          </a:xfrm>
        </p:spPr>
        <p:txBody>
          <a:bodyPr>
            <a:noAutofit/>
          </a:bodyPr>
          <a:lstStyle/>
          <a:p>
            <a:r>
              <a:rPr lang="en-US" altLang="ko-KR" sz="8800" dirty="0" smtClean="0"/>
              <a:t>Q n A</a:t>
            </a:r>
            <a:endParaRPr lang="ko-KR" altLang="en-US" sz="8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20</a:t>
            </a:fld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545" y="6122226"/>
            <a:ext cx="9144000" cy="108012"/>
          </a:xfrm>
          <a:prstGeom prst="rect">
            <a:avLst/>
          </a:prstGeom>
          <a:solidFill>
            <a:srgbClr val="333645"/>
          </a:solidFill>
          <a:ln>
            <a:solidFill>
              <a:srgbClr val="333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3</a:t>
            </a:fld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46" y="1661327"/>
            <a:ext cx="5353142" cy="831569"/>
            <a:chOff x="395536" y="1716832"/>
            <a:chExt cx="4900101" cy="792088"/>
          </a:xfrm>
        </p:grpSpPr>
        <p:sp>
          <p:nvSpPr>
            <p:cNvPr id="3" name="모서리가 접힌 도형 2"/>
            <p:cNvSpPr/>
            <p:nvPr/>
          </p:nvSpPr>
          <p:spPr>
            <a:xfrm>
              <a:off x="783683" y="1716832"/>
              <a:ext cx="4511954" cy="792088"/>
            </a:xfrm>
            <a:prstGeom prst="foldedCorner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latin typeface="+mj-lt"/>
                <a:cs typeface="Times" pitchFamily="18" charset="0"/>
              </a:endParaRPr>
            </a:p>
            <a:p>
              <a:r>
                <a:rPr lang="en-US" altLang="ko-KR" sz="2800" dirty="0" smtClean="0">
                  <a:solidFill>
                    <a:schemeClr val="bg1"/>
                  </a:solidFill>
                  <a:latin typeface="+mj-lt"/>
                  <a:cs typeface="Times" pitchFamily="18" charset="0"/>
                </a:rPr>
                <a:t> jQuery </a:t>
              </a:r>
              <a:r>
                <a:rPr lang="en-US" altLang="ko-KR" sz="2800" dirty="0">
                  <a:solidFill>
                    <a:schemeClr val="bg1"/>
                  </a:solidFill>
                  <a:latin typeface="+mj-lt"/>
                  <a:cs typeface="Times" pitchFamily="18" charset="0"/>
                </a:rPr>
                <a:t>Mobile</a:t>
              </a:r>
              <a:endParaRPr lang="ko-KR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536" y="1716832"/>
              <a:ext cx="384590" cy="792088"/>
            </a:xfrm>
            <a:prstGeom prst="rect">
              <a:avLst/>
            </a:prstGeom>
            <a:solidFill>
              <a:srgbClr val="333645"/>
            </a:solidFill>
            <a:ln>
              <a:solidFill>
                <a:srgbClr val="333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545" y="6122226"/>
            <a:ext cx="9144000" cy="108012"/>
          </a:xfrm>
          <a:prstGeom prst="rect">
            <a:avLst/>
          </a:prstGeom>
          <a:solidFill>
            <a:srgbClr val="333645"/>
          </a:solidFill>
          <a:ln>
            <a:solidFill>
              <a:srgbClr val="333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6595265" y="6322322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4</a:t>
            </a:fld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99265" y="1724964"/>
            <a:ext cx="8229600" cy="3869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1">
              <a:lnSpc>
                <a:spcPct val="150000"/>
              </a:lnSpc>
              <a:spcBef>
                <a:spcPct val="0"/>
              </a:spcBef>
            </a:pPr>
            <a:r>
              <a:rPr lang="en-US" altLang="ko-KR" sz="2400" b="1" dirty="0" err="1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New Tai Lue" pitchFamily="34" charset="0"/>
              </a:rPr>
              <a:t>jQuery</a:t>
            </a:r>
            <a:r>
              <a:rPr lang="ko-KR" altLang="en-US" sz="2400" b="1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New Tai Lue" pitchFamily="34" charset="0"/>
              </a:rPr>
              <a:t>를 </a:t>
            </a:r>
            <a:r>
              <a:rPr lang="ko-KR" alt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모바일</a:t>
            </a:r>
            <a:r>
              <a:rPr lang="ko-KR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 환경에서도 사용할 수 있게 만든 것</a:t>
            </a:r>
            <a:endParaRPr lang="en-US" altLang="ko-KR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jQuery</a:t>
            </a:r>
            <a:r>
              <a:rPr lang="ko-KR" altLang="en-US" sz="2000" dirty="0" smtClean="0">
                <a:solidFill>
                  <a:schemeClr val="bg1"/>
                </a:solidFill>
              </a:rPr>
              <a:t>는 순수한 웹 환경을 그대로 이용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sz="2000" dirty="0" smtClean="0">
                <a:solidFill>
                  <a:schemeClr val="bg1"/>
                </a:solidFill>
              </a:rPr>
              <a:t> Mobile</a:t>
            </a:r>
            <a:r>
              <a:rPr lang="ko-KR" altLang="en-US" sz="2000" dirty="0" smtClean="0">
                <a:solidFill>
                  <a:schemeClr val="bg1"/>
                </a:solidFill>
              </a:rPr>
              <a:t>은 마치 모바일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앱처럼</a:t>
            </a:r>
            <a:r>
              <a:rPr lang="ko-KR" altLang="en-US" sz="2000" dirty="0" smtClean="0">
                <a:solidFill>
                  <a:schemeClr val="bg1"/>
                </a:solidFill>
              </a:rPr>
              <a:t> 보이도록 한다는 것</a:t>
            </a:r>
          </a:p>
          <a:p>
            <a:pPr latinLnBrk="1">
              <a:lnSpc>
                <a:spcPct val="150000"/>
              </a:lnSpc>
              <a:spcBef>
                <a:spcPct val="0"/>
              </a:spcBef>
            </a:pPr>
            <a:endParaRPr lang="ko-KR" altLang="en-US" sz="2400" b="1" dirty="0" smtClean="0">
              <a:latin typeface="+mn-ea"/>
              <a:cs typeface="Microsoft New Tai Lue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+mn-ea"/>
              <a:cs typeface="Microsoft New Tai Lue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93885" y="4056613"/>
            <a:ext cx="3240360" cy="2448272"/>
            <a:chOff x="528832" y="307848"/>
            <a:chExt cx="8086336" cy="624230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2" y="307848"/>
              <a:ext cx="3755136" cy="624230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307848"/>
              <a:ext cx="3755136" cy="624230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sp>
        <p:nvSpPr>
          <p:cNvPr id="15" name="부제목 1"/>
          <p:cNvSpPr txBox="1">
            <a:spLocks/>
          </p:cNvSpPr>
          <p:nvPr/>
        </p:nvSpPr>
        <p:spPr>
          <a:xfrm>
            <a:off x="6722277" y="4920709"/>
            <a:ext cx="1744216" cy="936104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New Tai Lue" pitchFamily="34" charset="0"/>
                <a:ea typeface="+mn-ea"/>
                <a:cs typeface="Microsoft New Tai Lue" pitchFamily="34" charset="0"/>
              </a:rPr>
              <a:t>jQuery</a:t>
            </a: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New Tai Lue" pitchFamily="34" charset="0"/>
                <a:ea typeface="+mn-ea"/>
                <a:cs typeface="Microsoft New Tai Lue" pitchFamily="34" charset="0"/>
              </a:rPr>
              <a:t> 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New Tai Lue" pitchFamily="34" charset="0"/>
                <a:ea typeface="+mn-ea"/>
                <a:cs typeface="Microsoft New Tai Lue" pitchFamily="34" charset="0"/>
              </a:rPr>
              <a:t>Mobile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New Tai Lue" pitchFamily="34" charset="0"/>
              <a:ea typeface="+mn-ea"/>
              <a:cs typeface="Microsoft New Tai Lue" pitchFamily="34" charset="0"/>
            </a:endParaRPr>
          </a:p>
        </p:txBody>
      </p:sp>
      <p:sp>
        <p:nvSpPr>
          <p:cNvPr id="16" name="부제목 1"/>
          <p:cNvSpPr txBox="1">
            <a:spLocks/>
          </p:cNvSpPr>
          <p:nvPr/>
        </p:nvSpPr>
        <p:spPr>
          <a:xfrm>
            <a:off x="617621" y="4920709"/>
            <a:ext cx="1744216" cy="759072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dirty="0" smtClean="0">
                <a:solidFill>
                  <a:schemeClr val="tx1"/>
                </a:solidFill>
              </a:rPr>
              <a:t>jQuery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27584" y="809823"/>
            <a:ext cx="4563188" cy="6529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jQuery </a:t>
            </a:r>
            <a:r>
              <a:rPr lang="en-US" altLang="ko-KR" sz="4000" dirty="0" smtClean="0">
                <a:solidFill>
                  <a:schemeClr val="bg1"/>
                </a:solidFill>
              </a:rPr>
              <a:t>Mobile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1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/>
          <p:cNvSpPr>
            <a:spLocks noGrp="1"/>
          </p:cNvSpPr>
          <p:nvPr>
            <p:ph idx="1"/>
          </p:nvPr>
        </p:nvSpPr>
        <p:spPr>
          <a:xfrm>
            <a:off x="395536" y="4631946"/>
            <a:ext cx="8229600" cy="1580501"/>
          </a:xfrm>
        </p:spPr>
        <p:txBody>
          <a:bodyPr>
            <a:noAutofit/>
          </a:bodyPr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경제성의 원리에 충실한 도구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“</a:t>
            </a:r>
            <a:r>
              <a:rPr lang="en-US" altLang="ko-KR" sz="2000" dirty="0" smtClean="0">
                <a:solidFill>
                  <a:schemeClr val="bg1"/>
                </a:solidFill>
              </a:rPr>
              <a:t>Write less, Do more”</a:t>
            </a:r>
            <a:r>
              <a:rPr lang="ko-KR" altLang="en-US" sz="2000" dirty="0" smtClean="0">
                <a:solidFill>
                  <a:schemeClr val="bg1"/>
                </a:solidFill>
              </a:rPr>
              <a:t>를 목적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1028700" lvl="1" indent="-571500" algn="just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프로그래밍이 비교적  쉽다는 장점이 있다</a:t>
            </a:r>
            <a:endParaRPr lang="ko-KR" altLang="en-US" sz="13400" dirty="0">
              <a:solidFill>
                <a:schemeClr val="bg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5</a:t>
            </a:fld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28075"/>
              </p:ext>
            </p:extLst>
          </p:nvPr>
        </p:nvGraphicFramePr>
        <p:xfrm>
          <a:off x="513891" y="1052736"/>
          <a:ext cx="7992890" cy="343530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67272"/>
                <a:gridCol w="3462809"/>
                <a:gridCol w="3462809"/>
              </a:tblGrid>
              <a:tr h="4686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네이티브 앱</a:t>
                      </a:r>
                      <a:endParaRPr lang="ko-KR" altLang="en-US" sz="180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jQuery Mobile</a:t>
                      </a:r>
                      <a:endParaRPr lang="en-US" sz="180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</a:tr>
              <a:tr h="8693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적합성</a:t>
                      </a:r>
                      <a:endParaRPr lang="ko-KR" altLang="en-US" sz="180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기기에 최적화된 앱 </a:t>
                      </a: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제작이</a:t>
                      </a:r>
                      <a:endParaRPr lang="en-US" altLang="ko-KR" sz="1800" kern="0" spc="0" dirty="0" smtClean="0"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가능</a:t>
                      </a:r>
                      <a:endParaRPr lang="ko-KR" altLang="en-US" sz="180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최적화된 앱 </a:t>
                      </a: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작성에는</a:t>
                      </a:r>
                      <a:endParaRPr lang="en-US" altLang="ko-KR" sz="1800" kern="0" spc="0" dirty="0" smtClean="0"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한계가 </a:t>
                      </a: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있음</a:t>
                      </a:r>
                      <a:endParaRPr lang="ko-KR" altLang="en-US" sz="180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1450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이식성</a:t>
                      </a:r>
                      <a:endParaRPr lang="ko-KR" altLang="en-US" sz="18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다른 플랫폼에서 </a:t>
                      </a: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작동하는</a:t>
                      </a:r>
                      <a:endParaRPr lang="en-US" altLang="ko-KR" sz="1800" kern="0" spc="0" dirty="0" smtClean="0"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앱을 </a:t>
                      </a: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만들기 위해 </a:t>
                      </a: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다른</a:t>
                      </a:r>
                      <a:endParaRPr lang="en-US" altLang="ko-KR" sz="1800" kern="0" spc="0" dirty="0" smtClean="0"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언어로 </a:t>
                      </a: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새로 작성해야 함</a:t>
                      </a:r>
                      <a:endParaRPr lang="ko-KR" altLang="en-US" sz="180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여러 플랫폼이 </a:t>
                      </a:r>
                      <a:r>
                        <a:rPr 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HTML5</a:t>
                      </a: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와</a:t>
                      </a:r>
                      <a:endParaRPr lang="en-US" altLang="ko-KR" sz="1800" kern="0" spc="0" dirty="0" smtClean="0"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CSS3</a:t>
                      </a: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를 지원하기 </a:t>
                      </a: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때문에</a:t>
                      </a:r>
                      <a:endParaRPr lang="en-US" altLang="ko-KR" sz="1800" kern="0" spc="0" dirty="0" smtClean="0"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smtClean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하나만 </a:t>
                      </a: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개발하면 됨</a:t>
                      </a:r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596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경제성</a:t>
                      </a:r>
                      <a:endParaRPr lang="ko-KR" altLang="en-US" sz="1800" b="1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낮음</a:t>
                      </a:r>
                      <a:endParaRPr lang="ko-KR" altLang="en-US" sz="1800" kern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effectLst/>
                          <a:latin typeface="HY나무M" panose="02030600000101010101" pitchFamily="18" charset="-127"/>
                          <a:ea typeface="HY나무M" panose="02030600000101010101" pitchFamily="18" charset="-127"/>
                        </a:rPr>
                        <a:t>높음</a:t>
                      </a:r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HY나무M" panose="02030600000101010101" pitchFamily="18" charset="-127"/>
                        <a:ea typeface="HY나무M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6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6</a:t>
            </a:fld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46" y="1661327"/>
            <a:ext cx="5353142" cy="831569"/>
            <a:chOff x="395536" y="1716832"/>
            <a:chExt cx="4900101" cy="792088"/>
          </a:xfrm>
        </p:grpSpPr>
        <p:sp>
          <p:nvSpPr>
            <p:cNvPr id="3" name="모서리가 접힌 도형 2"/>
            <p:cNvSpPr/>
            <p:nvPr/>
          </p:nvSpPr>
          <p:spPr>
            <a:xfrm>
              <a:off x="783683" y="1716832"/>
              <a:ext cx="4511954" cy="792088"/>
            </a:xfrm>
            <a:prstGeom prst="foldedCorner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latin typeface="+mj-lt"/>
                <a:cs typeface="Times" pitchFamily="18" charset="0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+mj-lt"/>
                </a:rPr>
                <a:t>스마트 페이지의 기본 설정</a:t>
              </a:r>
              <a:endParaRPr lang="ko-KR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536" y="1716832"/>
              <a:ext cx="384590" cy="792088"/>
            </a:xfrm>
            <a:prstGeom prst="rect">
              <a:avLst/>
            </a:prstGeom>
            <a:solidFill>
              <a:srgbClr val="333645"/>
            </a:solidFill>
            <a:ln>
              <a:solidFill>
                <a:srgbClr val="333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0545" y="6122226"/>
            <a:ext cx="9144000" cy="108012"/>
          </a:xfrm>
          <a:prstGeom prst="rect">
            <a:avLst/>
          </a:prstGeom>
          <a:solidFill>
            <a:srgbClr val="333645"/>
          </a:solidFill>
          <a:ln>
            <a:solidFill>
              <a:srgbClr val="333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93920" y="1984136"/>
            <a:ext cx="8537373" cy="4012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139" y="2420888"/>
            <a:ext cx="8712968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err="1" smtClean="0"/>
              <a:t>스마트폰의</a:t>
            </a:r>
            <a:r>
              <a:rPr lang="ko-KR" altLang="en-US" sz="1600" dirty="0" smtClean="0"/>
              <a:t> 화면은 다양한 단말기의 화면 크기에 따라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자동으로 조절하여 같은 모양의 화면을 출력해야 함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HTML5</a:t>
            </a:r>
            <a:r>
              <a:rPr lang="ko-KR" altLang="en-US" sz="1600" dirty="0" smtClean="0"/>
              <a:t>에서 제공하는 </a:t>
            </a:r>
            <a:r>
              <a:rPr lang="ko-KR" altLang="en-US" sz="2000" b="1" dirty="0" err="1" smtClean="0"/>
              <a:t>뷰포트</a:t>
            </a:r>
            <a:r>
              <a:rPr lang="ko-KR" altLang="en-US" sz="2000" b="1" dirty="0" smtClean="0"/>
              <a:t>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b="1" dirty="0" smtClean="0"/>
              <a:t>&lt;meta name=“viewport” content=“width=device-width, initial-scale=1”/&gt;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이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문서의 </a:t>
            </a:r>
            <a:r>
              <a:rPr lang="en-US" altLang="ko-KR" sz="1600" dirty="0" smtClean="0"/>
              <a:t>content </a:t>
            </a:r>
            <a:r>
              <a:rPr lang="ko-KR" altLang="en-US" sz="1600" dirty="0" smtClean="0"/>
              <a:t>영역의 폭을 단말기의 폭과 같게 하고</a:t>
            </a:r>
            <a:r>
              <a:rPr lang="en-US" altLang="ko-KR" sz="1600" dirty="0" smtClean="0"/>
              <a:t>, </a:t>
            </a:r>
          </a:p>
          <a:p>
            <a:pPr marL="0" indent="0">
              <a:buNone/>
            </a:pPr>
            <a:r>
              <a:rPr lang="ko-KR" altLang="en-US" sz="1600" dirty="0" smtClean="0"/>
              <a:t>초기에는 </a:t>
            </a:r>
            <a:r>
              <a:rPr lang="en-US" altLang="ko-KR" sz="1600" dirty="0" smtClean="0"/>
              <a:t>content</a:t>
            </a:r>
            <a:r>
              <a:rPr lang="ko-KR" altLang="en-US" sz="1600" dirty="0" smtClean="0"/>
              <a:t>영역 안의 객체들을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비율로 출력하라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/>
              <a:pPr/>
              <a:t>7</a:t>
            </a:fld>
            <a:endParaRPr lang="en-US" sz="240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99592" y="843928"/>
            <a:ext cx="2736304" cy="652934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algn="l"/>
            <a:r>
              <a:rPr lang="ko-KR" altLang="en-US" sz="3200" dirty="0" err="1" smtClean="0">
                <a:solidFill>
                  <a:schemeClr val="bg1"/>
                </a:solidFill>
              </a:rPr>
              <a:t>뷰포트</a:t>
            </a:r>
            <a:r>
              <a:rPr lang="ko-KR" altLang="en-US" sz="3200" dirty="0" smtClean="0">
                <a:solidFill>
                  <a:schemeClr val="bg1"/>
                </a:solidFill>
              </a:rPr>
              <a:t> 설정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2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372627" y="3834332"/>
            <a:ext cx="7943789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en-US" altLang="ko-KR" b="1" dirty="0" err="1">
                <a:solidFill>
                  <a:schemeClr val="tx1"/>
                </a:solidFill>
              </a:rPr>
              <a:t>jQuery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자바스크립트 라이브러리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&lt;script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=“</a:t>
            </a:r>
            <a:r>
              <a:rPr lang="en-US" altLang="ko-KR" dirty="0" err="1">
                <a:solidFill>
                  <a:schemeClr val="tx1"/>
                </a:solidFill>
              </a:rPr>
              <a:t>jquery.mobile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b="1" dirty="0">
                <a:solidFill>
                  <a:schemeClr val="tx1"/>
                </a:solidFill>
              </a:rPr>
              <a:t>jquery-1.6.4.min</a:t>
            </a:r>
            <a:r>
              <a:rPr lang="en-US" altLang="ko-KR" dirty="0">
                <a:solidFill>
                  <a:schemeClr val="tx1"/>
                </a:solidFill>
              </a:rPr>
              <a:t>”&gt;&lt;/script&gt;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2385788"/>
            <a:ext cx="792088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988840"/>
            <a:ext cx="8147248" cy="17281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600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sz="2600" dirty="0" smtClean="0">
                <a:solidFill>
                  <a:schemeClr val="bg1"/>
                </a:solidFill>
              </a:rPr>
              <a:t> Mobile</a:t>
            </a:r>
            <a:r>
              <a:rPr lang="ko-KR" altLang="en-US" sz="2600" dirty="0" smtClean="0">
                <a:solidFill>
                  <a:schemeClr val="bg1"/>
                </a:solidFill>
              </a:rPr>
              <a:t>을 사용을 위한 </a:t>
            </a:r>
            <a:r>
              <a:rPr lang="en-US" altLang="ko-KR" sz="2600" b="1" dirty="0" smtClean="0">
                <a:solidFill>
                  <a:schemeClr val="bg1"/>
                </a:solidFill>
              </a:rPr>
              <a:t>3</a:t>
            </a:r>
            <a:r>
              <a:rPr lang="ko-KR" altLang="en-US" sz="2600" b="1" dirty="0" smtClean="0">
                <a:solidFill>
                  <a:schemeClr val="bg1"/>
                </a:solidFill>
              </a:rPr>
              <a:t>가지 </a:t>
            </a:r>
            <a:r>
              <a:rPr lang="ko-KR" altLang="en-US" sz="2600" dirty="0" smtClean="0">
                <a:solidFill>
                  <a:schemeClr val="bg1"/>
                </a:solidFill>
              </a:rPr>
              <a:t>라이브러리 호출</a:t>
            </a:r>
            <a:endParaRPr lang="en-US" altLang="ko-KR" sz="2600" dirty="0">
              <a:solidFill>
                <a:schemeClr val="bg1"/>
              </a:solidFill>
            </a:endParaRPr>
          </a:p>
          <a:p>
            <a:endParaRPr lang="en-US" altLang="ko-KR" sz="2100" dirty="0" smtClean="0"/>
          </a:p>
          <a:p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b="1" dirty="0" smtClean="0"/>
              <a:t>1.</a:t>
            </a:r>
            <a:r>
              <a:rPr lang="en-US" altLang="ko-KR" sz="2300" dirty="0" smtClean="0"/>
              <a:t> </a:t>
            </a:r>
            <a:r>
              <a:rPr lang="en-US" altLang="ko-KR" sz="2300" b="1" dirty="0" err="1" smtClean="0"/>
              <a:t>jQuery</a:t>
            </a:r>
            <a:r>
              <a:rPr lang="en-US" altLang="ko-KR" sz="2300" b="1" dirty="0" smtClean="0"/>
              <a:t> mobile CSS</a:t>
            </a:r>
            <a:r>
              <a:rPr lang="ko-KR" altLang="en-US" sz="2300" b="1" dirty="0" smtClean="0"/>
              <a:t>라이브러리</a:t>
            </a:r>
            <a:endParaRPr lang="en-US" altLang="ko-KR" sz="2300" b="1" dirty="0" smtClean="0"/>
          </a:p>
          <a:p>
            <a:pPr marL="0" indent="0">
              <a:buNone/>
            </a:pPr>
            <a:r>
              <a:rPr lang="en-US" altLang="ko-KR" sz="2300" dirty="0" smtClean="0"/>
              <a:t> &lt;link </a:t>
            </a:r>
            <a:r>
              <a:rPr lang="en-US" altLang="ko-KR" sz="2300" dirty="0" err="1" smtClean="0"/>
              <a:t>rel</a:t>
            </a:r>
            <a:r>
              <a:rPr lang="en-US" altLang="ko-KR" sz="2300" dirty="0" smtClean="0"/>
              <a:t>=“</a:t>
            </a:r>
            <a:r>
              <a:rPr lang="en-US" altLang="ko-KR" sz="2300" dirty="0" err="1" smtClean="0"/>
              <a:t>stylesheet</a:t>
            </a:r>
            <a:r>
              <a:rPr lang="en-US" altLang="ko-KR" sz="2300" dirty="0" smtClean="0"/>
              <a:t>” </a:t>
            </a:r>
            <a:r>
              <a:rPr lang="en-US" altLang="ko-KR" sz="2300" dirty="0" err="1" smtClean="0"/>
              <a:t>href</a:t>
            </a:r>
            <a:r>
              <a:rPr lang="en-US" altLang="ko-KR" sz="2300" dirty="0" smtClean="0"/>
              <a:t>=“</a:t>
            </a:r>
            <a:r>
              <a:rPr lang="en-US" altLang="ko-KR" sz="2300" dirty="0" err="1" smtClean="0"/>
              <a:t>jquery.mobile</a:t>
            </a:r>
            <a:r>
              <a:rPr lang="en-US" altLang="ko-KR" sz="2300" dirty="0" smtClean="0"/>
              <a:t>/jquery.mobile-1.0.1.min.css”/&gt;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9242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99592" y="847004"/>
            <a:ext cx="5832648" cy="652934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3200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sz="3200" dirty="0" smtClean="0">
                <a:solidFill>
                  <a:schemeClr val="bg1"/>
                </a:solidFill>
              </a:rPr>
              <a:t> Mobile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프레임웍</a:t>
            </a:r>
            <a:r>
              <a:rPr lang="ko-KR" altLang="en-US" sz="3200" dirty="0" smtClean="0">
                <a:solidFill>
                  <a:schemeClr val="bg1"/>
                </a:solidFill>
              </a:rPr>
              <a:t> 호출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083" y="524635"/>
            <a:ext cx="1008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65000"/>
                  </a:schemeClr>
                </a:solidFill>
                <a:cs typeface="Times" pitchFamily="18" charset="0"/>
              </a:rPr>
              <a:t>2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5282876"/>
            <a:ext cx="7920880" cy="12961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en-US" altLang="ko-KR" b="1" dirty="0" err="1">
                <a:solidFill>
                  <a:schemeClr val="tx1"/>
                </a:solidFill>
              </a:rPr>
              <a:t>jQuery</a:t>
            </a:r>
            <a:r>
              <a:rPr lang="en-US" altLang="ko-KR" b="1" dirty="0">
                <a:solidFill>
                  <a:schemeClr val="tx1"/>
                </a:solidFill>
              </a:rPr>
              <a:t> Mobile </a:t>
            </a:r>
            <a:r>
              <a:rPr lang="ko-KR" altLang="en-US" b="1" dirty="0">
                <a:solidFill>
                  <a:schemeClr val="tx1"/>
                </a:solidFill>
              </a:rPr>
              <a:t>자바스크립트 라이브러리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&lt;script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=“</a:t>
            </a:r>
            <a:r>
              <a:rPr lang="en-US" altLang="ko-KR" dirty="0" err="1">
                <a:solidFill>
                  <a:schemeClr val="tx1"/>
                </a:solidFill>
              </a:rPr>
              <a:t>jquery.mobile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b="1" dirty="0">
                <a:solidFill>
                  <a:schemeClr val="tx1"/>
                </a:solidFill>
              </a:rPr>
              <a:t>jquery.mobile-1.0.1.min.js</a:t>
            </a:r>
            <a:r>
              <a:rPr lang="en-US" altLang="ko-KR" dirty="0">
                <a:solidFill>
                  <a:schemeClr val="tx1"/>
                </a:solidFill>
              </a:rPr>
              <a:t>”&gt;&lt;/script&gt;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374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400" smtClean="0">
                <a:solidFill>
                  <a:schemeClr val="tx1"/>
                </a:solidFill>
              </a:rPr>
              <a:pPr/>
              <a:t>9</a:t>
            </a:fld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46" y="1661327"/>
            <a:ext cx="5353142" cy="831569"/>
            <a:chOff x="395536" y="1716832"/>
            <a:chExt cx="4900101" cy="792088"/>
          </a:xfrm>
        </p:grpSpPr>
        <p:sp>
          <p:nvSpPr>
            <p:cNvPr id="3" name="모서리가 접힌 도형 2"/>
            <p:cNvSpPr/>
            <p:nvPr/>
          </p:nvSpPr>
          <p:spPr>
            <a:xfrm>
              <a:off x="783683" y="1716832"/>
              <a:ext cx="4511954" cy="792088"/>
            </a:xfrm>
            <a:prstGeom prst="foldedCorner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latin typeface="+mj-lt"/>
                <a:cs typeface="Times" pitchFamily="18" charset="0"/>
              </a:endParaRPr>
            </a:p>
            <a:p>
              <a:r>
                <a:rPr lang="en-US" altLang="ko-KR" sz="2800" dirty="0" err="1" smtClean="0">
                  <a:solidFill>
                    <a:schemeClr val="bg1"/>
                  </a:solidFill>
                  <a:latin typeface="+mj-lt"/>
                  <a:cs typeface="Times" pitchFamily="18" charset="0"/>
                </a:rPr>
                <a:t>jQuery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+mj-lt"/>
                  <a:cs typeface="Times" pitchFamily="18" charset="0"/>
                </a:rPr>
                <a:t> mobile Layout</a:t>
              </a:r>
              <a:endParaRPr lang="ko-KR" altLang="en-US" sz="2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5536" y="1716832"/>
              <a:ext cx="384590" cy="792088"/>
            </a:xfrm>
            <a:prstGeom prst="rect">
              <a:avLst/>
            </a:prstGeom>
            <a:solidFill>
              <a:srgbClr val="333645"/>
            </a:solidFill>
            <a:ln>
              <a:solidFill>
                <a:srgbClr val="333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545" y="6122226"/>
            <a:ext cx="9144000" cy="108012"/>
          </a:xfrm>
          <a:prstGeom prst="rect">
            <a:avLst/>
          </a:prstGeom>
          <a:solidFill>
            <a:srgbClr val="333645"/>
          </a:solidFill>
          <a:ln>
            <a:solidFill>
              <a:srgbClr val="333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화면 슬라이드 쇼(4:3)</PresentationFormat>
  <Paragraphs>188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HY나무M</vt:lpstr>
      <vt:lpstr>맑은 고딕</vt:lpstr>
      <vt:lpstr>Arial</vt:lpstr>
      <vt:lpstr>Calibri</vt:lpstr>
      <vt:lpstr>Microsoft New Tai Lue</vt:lpstr>
      <vt:lpstr>Times</vt:lpstr>
      <vt:lpstr>Office 테마</vt:lpstr>
      <vt:lpstr>jQuery Mobile을 이용한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뷰포트 설정</vt:lpstr>
      <vt:lpstr>jQuery Mobile 프레임웍 호출</vt:lpstr>
      <vt:lpstr>PowerPoint 프레젠테이션</vt:lpstr>
      <vt:lpstr>페이지의 기본형식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n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2016-11-11T17:07:37Z</dcterms:created>
  <dcterms:modified xsi:type="dcterms:W3CDTF">2016-11-15T01:54:33Z</dcterms:modified>
</cp:coreProperties>
</file>