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56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9"/>
    <p:restoredTop sz="94724"/>
  </p:normalViewPr>
  <p:slideViewPr>
    <p:cSldViewPr snapToGrid="0">
      <p:cViewPr varScale="1">
        <p:scale>
          <a:sx n="99" d="100"/>
          <a:sy n="99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7771B-7D23-0842-8021-498692E99C8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F157-1AC4-9340-9FA1-FC3A4A86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4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9060-7D20-E3F2-B790-BF25E572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C6893-C432-C98E-54C7-20088C067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E478-7390-B608-B950-FADC3EB8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5BE1-338D-1536-A091-BEDADF95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5199-8692-5850-C3F2-3DEB679C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8A63-470A-B6EA-4C7B-6957C735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4728F-8C37-7F31-B0A4-2C5972D5A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75AC-0D04-134D-1341-482D9B4F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4AF9-E859-CB9F-DEB8-C8DF4ACA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1055-FDC9-F738-3BF1-463D423F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8B0AC-3D1A-BCBC-3068-A3BD9E4BD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10452-B076-D97C-0965-363D2C5E2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F531-CE80-9092-560D-1B858CC2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6748-EA16-AFFD-CB9F-BA330A68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B31F-A37B-FC52-81AB-8A5A90C8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D0F-FC32-CD11-19E5-48D962A7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2ECF-1720-9287-9633-BADFEADC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B3E4-3402-DE2A-9636-59CA502C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A5E2-9A0E-7FD4-C2E9-182D532A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A61A-406A-DA2F-CD34-B5379318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8DFE-5633-6514-2681-C5C83707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8A30-C457-E7D4-6608-F737D710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F2399-A22F-A7CF-3D11-65E27AD5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8004-A9F6-A2F9-CB23-E4F53B7A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CBD7-459C-FAAB-42AC-DE83AA3E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0D5C-8727-24F0-559C-5787FBD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EC1-72D9-4212-2AA7-4FB85A41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41E81-AACE-726F-8B3C-59CBD1E0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C4076-950D-E855-65E7-8C14649C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4AE2-FCCA-6A3C-6AB3-87B76D44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8D55E-7850-A385-B9F5-48FCD0B5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B77E-6445-9B8C-863C-7AE00713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8B780-5857-E509-9A4F-0631908F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2207-61A2-D07E-E2D5-56A683029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04C70-AB55-C612-7AFB-2A552D96B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CE3C7-7EB9-C729-52E6-5FF899EEC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103EB-B83C-DC11-E170-D54108B6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D244E-9916-4080-9C14-B9CF0D64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8E490-D62E-46C7-D898-B471A81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5D11-0F67-1CF2-F5FD-E109AB60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83B56-F04A-4D3C-A2C9-6D944D57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80375-AE55-54F8-6C93-54ADADEC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38453-4F19-F49F-881D-8CE129B8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AEBD0-72A3-1DA9-EA2E-1F78C37A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44F0B-B6A5-7646-5E70-D473DAFE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40148-F879-C15A-C946-B7A929FF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46F3-41F8-38D9-5F41-6B1A5CB2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4672-682A-FB79-423B-2B259FA0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D54A2-0439-946F-E9B3-FD4F37B63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9131-01C7-D04E-127B-C51C82DF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97EBA-7825-EC0F-A7D2-68A178D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CFCDD-6B7D-D7F0-45E0-9D60A54E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2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ACAA-3159-73B5-6DEA-B0D312A9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69613-6E0C-427F-A4D2-B1D646315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C751E-1610-3696-5E6C-F0468E17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C87F3-0606-2180-C906-17ADFFC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FAA45-8D45-FD5B-B7BE-1A81AAEF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BE2F7-C3C1-5E13-3390-AE55F6C6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FA7C6-5D4A-01BA-D53C-B1772034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907DE-81BE-07DF-2605-82B84AFC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C8C4-A354-F142-3CBF-61259B4EE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671C-615F-4221-482F-7D0A8FD81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0E88-A17A-2F3A-B887-E450C3A8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CDFE-4671-2D28-E68E-FD5AC91C4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MCQ Pipeline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3084F-FCD4-7C6C-2E5D-014B26F2B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Charlie Catlett, Ian Foster, Rick Stevens</a:t>
            </a:r>
          </a:p>
          <a:p>
            <a:r>
              <a:rPr lang="en-US" dirty="0"/>
              <a:t>June 25, 2025</a:t>
            </a:r>
          </a:p>
          <a:p>
            <a:endParaRPr lang="en-US" dirty="0"/>
          </a:p>
          <a:p>
            <a:r>
              <a:rPr lang="en-US" dirty="0"/>
              <a:t>An update on a pipeline experiment to use scientific papers to create data for fine-tuning models.</a:t>
            </a:r>
          </a:p>
        </p:txBody>
      </p:sp>
    </p:spTree>
    <p:extLst>
      <p:ext uri="{BB962C8B-B14F-4D97-AF65-F5344CB8AC3E}">
        <p14:creationId xmlns:p14="http://schemas.microsoft.com/office/powerpoint/2010/main" val="29049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7C222ED-6DB4-3377-CA42-32BFD0BBF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51"/>
          <a:stretch/>
        </p:blipFill>
        <p:spPr bwMode="auto">
          <a:xfrm>
            <a:off x="5217824" y="2218421"/>
            <a:ext cx="7054186" cy="34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4D3503-1C29-EBC0-232F-A211E1488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49"/>
          <a:stretch/>
        </p:blipFill>
        <p:spPr bwMode="auto">
          <a:xfrm>
            <a:off x="-430272" y="1003696"/>
            <a:ext cx="7054186" cy="59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F410BE0E-CD3C-C39D-AFBA-0C42F4A07FD0}"/>
              </a:ext>
            </a:extLst>
          </p:cNvPr>
          <p:cNvSpPr/>
          <p:nvPr/>
        </p:nvSpPr>
        <p:spPr>
          <a:xfrm>
            <a:off x="6206490" y="2115711"/>
            <a:ext cx="5840730" cy="4343400"/>
          </a:xfrm>
          <a:custGeom>
            <a:avLst/>
            <a:gdLst>
              <a:gd name="connsiteX0" fmla="*/ 0 w 5840730"/>
              <a:gd name="connsiteY0" fmla="*/ 4343400 h 4343400"/>
              <a:gd name="connsiteX1" fmla="*/ 228600 w 5840730"/>
              <a:gd name="connsiteY1" fmla="*/ 4343400 h 4343400"/>
              <a:gd name="connsiteX2" fmla="*/ 228600 w 5840730"/>
              <a:gd name="connsiteY2" fmla="*/ 0 h 4343400"/>
              <a:gd name="connsiteX3" fmla="*/ 114300 w 5840730"/>
              <a:gd name="connsiteY3" fmla="*/ 0 h 4343400"/>
              <a:gd name="connsiteX4" fmla="*/ 5840730 w 5840730"/>
              <a:gd name="connsiteY4" fmla="*/ 0 h 4343400"/>
              <a:gd name="connsiteX5" fmla="*/ 5840730 w 5840730"/>
              <a:gd name="connsiteY5" fmla="*/ 26289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0730" h="4343400">
                <a:moveTo>
                  <a:pt x="0" y="4343400"/>
                </a:moveTo>
                <a:lnTo>
                  <a:pt x="228600" y="4343400"/>
                </a:lnTo>
                <a:lnTo>
                  <a:pt x="228600" y="0"/>
                </a:lnTo>
                <a:lnTo>
                  <a:pt x="114300" y="0"/>
                </a:lnTo>
                <a:lnTo>
                  <a:pt x="5840730" y="0"/>
                </a:lnTo>
                <a:lnTo>
                  <a:pt x="5840730" y="26289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A2165-5BE9-0531-AEA2-086F25E48B39}"/>
              </a:ext>
            </a:extLst>
          </p:cNvPr>
          <p:cNvSpPr txBox="1"/>
          <p:nvPr/>
        </p:nvSpPr>
        <p:spPr>
          <a:xfrm>
            <a:off x="6206490" y="511444"/>
            <a:ext cx="5587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Starting point – a set of CLI tools (python scripts) that can be used to implement a workflow to create MCQs from PDF format papers.</a:t>
            </a:r>
          </a:p>
        </p:txBody>
      </p:sp>
    </p:spTree>
    <p:extLst>
      <p:ext uri="{BB962C8B-B14F-4D97-AF65-F5344CB8AC3E}">
        <p14:creationId xmlns:p14="http://schemas.microsoft.com/office/powerpoint/2010/main" val="145316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D52B7-1084-77D7-9158-150ABE398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4E4B87-2B6D-04A2-9750-1D4B609F7A8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326613" y="1544033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4D0C36-7730-38EF-541B-363B6EF4E140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322548" y="1544033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FA07F7-FB9F-EB8C-52D4-FC93A394A995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8318483" y="1544033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797BC66-E6DA-E749-55C9-E96B11435869}"/>
              </a:ext>
            </a:extLst>
          </p:cNvPr>
          <p:cNvSpPr/>
          <p:nvPr/>
        </p:nvSpPr>
        <p:spPr>
          <a:xfrm>
            <a:off x="3564868" y="255566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EF8FB3B-8DF6-F640-8BE9-41F2439C9EF8}"/>
              </a:ext>
            </a:extLst>
          </p:cNvPr>
          <p:cNvSpPr/>
          <p:nvPr/>
        </p:nvSpPr>
        <p:spPr>
          <a:xfrm>
            <a:off x="6560803" y="255566"/>
            <a:ext cx="1503680" cy="55816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Model_B</a:t>
            </a:r>
            <a:endParaRPr lang="en-US" dirty="0"/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DA2EB296-97C6-6F45-921C-816A9055B80E}"/>
              </a:ext>
            </a:extLst>
          </p:cNvPr>
          <p:cNvSpPr>
            <a:spLocks noChangeAspect="1"/>
          </p:cNvSpPr>
          <p:nvPr/>
        </p:nvSpPr>
        <p:spPr>
          <a:xfrm>
            <a:off x="1001283" y="1957110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EC0F0B-C3A4-F0DC-F98F-11DD52E96D1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641363" y="2135152"/>
            <a:ext cx="1669505" cy="17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cess 31">
            <a:extLst>
              <a:ext uri="{FF2B5EF4-FFF2-40B4-BE49-F238E27FC236}">
                <a16:creationId xmlns:a16="http://schemas.microsoft.com/office/drawing/2014/main" id="{74BCE8EC-6DF9-798D-CE76-5D10D25EE36A}"/>
              </a:ext>
            </a:extLst>
          </p:cNvPr>
          <p:cNvSpPr/>
          <p:nvPr/>
        </p:nvSpPr>
        <p:spPr>
          <a:xfrm>
            <a:off x="314933" y="1274894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simple_parse</a:t>
            </a:r>
            <a:endParaRPr lang="en-US" dirty="0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2E59A237-41F0-799F-3DA6-3623FE538496}"/>
              </a:ext>
            </a:extLst>
          </p:cNvPr>
          <p:cNvSpPr/>
          <p:nvPr/>
        </p:nvSpPr>
        <p:spPr>
          <a:xfrm>
            <a:off x="3310868" y="1274894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generate_mcqs</a:t>
            </a:r>
            <a:endParaRPr lang="en-US" dirty="0"/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B906B478-9306-B076-1A9F-D2AB08391676}"/>
              </a:ext>
            </a:extLst>
          </p:cNvPr>
          <p:cNvSpPr/>
          <p:nvPr/>
        </p:nvSpPr>
        <p:spPr>
          <a:xfrm>
            <a:off x="6306803" y="1274894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1EEABC23-73D6-3906-54C7-6397AED35CB0}"/>
              </a:ext>
            </a:extLst>
          </p:cNvPr>
          <p:cNvSpPr/>
          <p:nvPr/>
        </p:nvSpPr>
        <p:spPr>
          <a:xfrm>
            <a:off x="9302739" y="1274894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0C8AF0-6C14-4EE8-F828-25D84551B631}"/>
              </a:ext>
            </a:extLst>
          </p:cNvPr>
          <p:cNvCxnSpPr/>
          <p:nvPr/>
        </p:nvCxnSpPr>
        <p:spPr>
          <a:xfrm>
            <a:off x="4000500" y="813731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C7305F-E921-A042-1CCD-50D5C189B5EB}"/>
              </a:ext>
            </a:extLst>
          </p:cNvPr>
          <p:cNvCxnSpPr>
            <a:cxnSpLocks/>
          </p:cNvCxnSpPr>
          <p:nvPr/>
        </p:nvCxnSpPr>
        <p:spPr>
          <a:xfrm flipV="1">
            <a:off x="4507230" y="813731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CE7AC1-6D57-C80E-89F6-F45D7E17D5C6}"/>
              </a:ext>
            </a:extLst>
          </p:cNvPr>
          <p:cNvCxnSpPr/>
          <p:nvPr/>
        </p:nvCxnSpPr>
        <p:spPr>
          <a:xfrm>
            <a:off x="7021830" y="813731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BA5E2C-316C-C8F2-FB96-7370748E76B0}"/>
              </a:ext>
            </a:extLst>
          </p:cNvPr>
          <p:cNvCxnSpPr>
            <a:cxnSpLocks/>
          </p:cNvCxnSpPr>
          <p:nvPr/>
        </p:nvCxnSpPr>
        <p:spPr>
          <a:xfrm flipV="1">
            <a:off x="7528560" y="813731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Document 68">
            <a:extLst>
              <a:ext uri="{FF2B5EF4-FFF2-40B4-BE49-F238E27FC236}">
                <a16:creationId xmlns:a16="http://schemas.microsoft.com/office/drawing/2014/main" id="{CBA5BFCA-2D37-5863-5223-1E746231CB24}"/>
              </a:ext>
            </a:extLst>
          </p:cNvPr>
          <p:cNvSpPr>
            <a:spLocks noChangeAspect="1"/>
          </p:cNvSpPr>
          <p:nvPr/>
        </p:nvSpPr>
        <p:spPr>
          <a:xfrm>
            <a:off x="3827864" y="27255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0" name="Document 69">
            <a:extLst>
              <a:ext uri="{FF2B5EF4-FFF2-40B4-BE49-F238E27FC236}">
                <a16:creationId xmlns:a16="http://schemas.microsoft.com/office/drawing/2014/main" id="{31C65229-302D-3570-85E3-F9372EF1D6D9}"/>
              </a:ext>
            </a:extLst>
          </p:cNvPr>
          <p:cNvSpPr>
            <a:spLocks noChangeAspect="1"/>
          </p:cNvSpPr>
          <p:nvPr/>
        </p:nvSpPr>
        <p:spPr>
          <a:xfrm>
            <a:off x="3980264" y="28779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2651C856-B4B3-AB9D-9838-289320013D39}"/>
              </a:ext>
            </a:extLst>
          </p:cNvPr>
          <p:cNvSpPr>
            <a:spLocks noChangeAspect="1"/>
          </p:cNvSpPr>
          <p:nvPr/>
        </p:nvSpPr>
        <p:spPr>
          <a:xfrm>
            <a:off x="4132664" y="30303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2" name="Document 71">
            <a:extLst>
              <a:ext uri="{FF2B5EF4-FFF2-40B4-BE49-F238E27FC236}">
                <a16:creationId xmlns:a16="http://schemas.microsoft.com/office/drawing/2014/main" id="{A68C58BE-DC73-54C5-125E-5B0B4F42ECC4}"/>
              </a:ext>
            </a:extLst>
          </p:cNvPr>
          <p:cNvSpPr>
            <a:spLocks noChangeAspect="1"/>
          </p:cNvSpPr>
          <p:nvPr/>
        </p:nvSpPr>
        <p:spPr>
          <a:xfrm>
            <a:off x="4285064" y="31827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4" name="Document 73">
            <a:extLst>
              <a:ext uri="{FF2B5EF4-FFF2-40B4-BE49-F238E27FC236}">
                <a16:creationId xmlns:a16="http://schemas.microsoft.com/office/drawing/2014/main" id="{69FDE3F3-0154-DADA-DAAD-8ADDC9C4C9A6}"/>
              </a:ext>
            </a:extLst>
          </p:cNvPr>
          <p:cNvSpPr>
            <a:spLocks noChangeAspect="1"/>
          </p:cNvSpPr>
          <p:nvPr/>
        </p:nvSpPr>
        <p:spPr>
          <a:xfrm>
            <a:off x="3671654" y="28779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5" name="Document 74">
            <a:extLst>
              <a:ext uri="{FF2B5EF4-FFF2-40B4-BE49-F238E27FC236}">
                <a16:creationId xmlns:a16="http://schemas.microsoft.com/office/drawing/2014/main" id="{5C3F3A39-E08D-389A-4E1C-E8A6FD6F78D1}"/>
              </a:ext>
            </a:extLst>
          </p:cNvPr>
          <p:cNvSpPr>
            <a:spLocks noChangeAspect="1"/>
          </p:cNvSpPr>
          <p:nvPr/>
        </p:nvSpPr>
        <p:spPr>
          <a:xfrm>
            <a:off x="3824054" y="30303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6" name="Document 75">
            <a:extLst>
              <a:ext uri="{FF2B5EF4-FFF2-40B4-BE49-F238E27FC236}">
                <a16:creationId xmlns:a16="http://schemas.microsoft.com/office/drawing/2014/main" id="{4E9CB3E0-51C6-BAE4-1817-01FA90ACC7E7}"/>
              </a:ext>
            </a:extLst>
          </p:cNvPr>
          <p:cNvSpPr>
            <a:spLocks noChangeAspect="1"/>
          </p:cNvSpPr>
          <p:nvPr/>
        </p:nvSpPr>
        <p:spPr>
          <a:xfrm>
            <a:off x="3976454" y="31827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411D87E-272E-3768-794D-E04F5DBA9C5B}"/>
              </a:ext>
            </a:extLst>
          </p:cNvPr>
          <p:cNvSpPr>
            <a:spLocks noChangeAspect="1"/>
          </p:cNvSpPr>
          <p:nvPr/>
        </p:nvSpPr>
        <p:spPr>
          <a:xfrm>
            <a:off x="4128854" y="33351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E3297E-4F66-2B34-E706-2392711960EC}"/>
              </a:ext>
            </a:extLst>
          </p:cNvPr>
          <p:cNvGrpSpPr/>
          <p:nvPr/>
        </p:nvGrpSpPr>
        <p:grpSpPr>
          <a:xfrm>
            <a:off x="4369131" y="2297754"/>
            <a:ext cx="814416" cy="676495"/>
            <a:chOff x="4369131" y="2623212"/>
            <a:chExt cx="814416" cy="676495"/>
          </a:xfrm>
        </p:grpSpPr>
        <p:sp>
          <p:nvSpPr>
            <p:cNvPr id="79" name="Teardrop 78">
              <a:extLst>
                <a:ext uri="{FF2B5EF4-FFF2-40B4-BE49-F238E27FC236}">
                  <a16:creationId xmlns:a16="http://schemas.microsoft.com/office/drawing/2014/main" id="{DDDA0A08-92A3-F4EE-E328-48B75C99652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369131" y="27031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22AFAFEB-B666-A0DE-E8D8-78DE537AD2C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21531" y="28555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>
              <a:extLst>
                <a:ext uri="{FF2B5EF4-FFF2-40B4-BE49-F238E27FC236}">
                  <a16:creationId xmlns:a16="http://schemas.microsoft.com/office/drawing/2014/main" id="{7FC2B100-52B6-CE7D-0AE4-A666C1FA26B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931" y="30079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CEC1ABDF-58C5-F697-CF84-B607E2CF304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26331" y="31603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D2382E67-410E-45BE-A499-E0C1FAAD66C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87554" y="26232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5D77FCA7-85E3-A799-7F34-4E5EF85A435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739954" y="27756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EC5E44E4-7AD9-A65C-216C-70E36B17C26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92354" y="29280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36AD02E9-2A43-929B-585E-7E9D9A82B1C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4754" y="30804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Document 86">
            <a:extLst>
              <a:ext uri="{FF2B5EF4-FFF2-40B4-BE49-F238E27FC236}">
                <a16:creationId xmlns:a16="http://schemas.microsoft.com/office/drawing/2014/main" id="{7C965F2A-67C5-3BED-BD24-DD418D5720E0}"/>
              </a:ext>
            </a:extLst>
          </p:cNvPr>
          <p:cNvSpPr>
            <a:spLocks noChangeAspect="1"/>
          </p:cNvSpPr>
          <p:nvPr/>
        </p:nvSpPr>
        <p:spPr>
          <a:xfrm>
            <a:off x="6306803" y="1955311"/>
            <a:ext cx="640080" cy="685571"/>
          </a:xfrm>
          <a:prstGeom prst="flowChartDocumen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jsonl</a:t>
            </a:r>
            <a:endParaRPr lang="en-US" sz="140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C4A7CD1-CF0C-A98C-51A1-8230A5D69400}"/>
              </a:ext>
            </a:extLst>
          </p:cNvPr>
          <p:cNvCxnSpPr>
            <a:cxnSpLocks/>
          </p:cNvCxnSpPr>
          <p:nvPr/>
        </p:nvCxnSpPr>
        <p:spPr>
          <a:xfrm>
            <a:off x="3660829" y="2567249"/>
            <a:ext cx="0" cy="1920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97BDF4-4203-6118-983B-7BCC9B6602C9}"/>
              </a:ext>
            </a:extLst>
          </p:cNvPr>
          <p:cNvCxnSpPr>
            <a:cxnSpLocks/>
          </p:cNvCxnSpPr>
          <p:nvPr/>
        </p:nvCxnSpPr>
        <p:spPr>
          <a:xfrm flipV="1">
            <a:off x="4345511" y="2752180"/>
            <a:ext cx="191640" cy="1524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8BAF7FA-54E1-5D9B-F59E-B80ECE4BA0D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068548" y="2298097"/>
            <a:ext cx="123825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Document 99">
            <a:extLst>
              <a:ext uri="{FF2B5EF4-FFF2-40B4-BE49-F238E27FC236}">
                <a16:creationId xmlns:a16="http://schemas.microsoft.com/office/drawing/2014/main" id="{56917DB4-0B64-0F5C-7EF2-F6BE2DF99F75}"/>
              </a:ext>
            </a:extLst>
          </p:cNvPr>
          <p:cNvSpPr>
            <a:spLocks noChangeAspect="1"/>
          </p:cNvSpPr>
          <p:nvPr/>
        </p:nvSpPr>
        <p:spPr>
          <a:xfrm>
            <a:off x="1055889" y="2015672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sp>
        <p:nvSpPr>
          <p:cNvPr id="103" name="Document 102">
            <a:extLst>
              <a:ext uri="{FF2B5EF4-FFF2-40B4-BE49-F238E27FC236}">
                <a16:creationId xmlns:a16="http://schemas.microsoft.com/office/drawing/2014/main" id="{0F561D16-BA35-F64A-55D1-8E65411C78B4}"/>
              </a:ext>
            </a:extLst>
          </p:cNvPr>
          <p:cNvSpPr>
            <a:spLocks noChangeAspect="1"/>
          </p:cNvSpPr>
          <p:nvPr/>
        </p:nvSpPr>
        <p:spPr>
          <a:xfrm>
            <a:off x="1110494" y="2074235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sp>
        <p:nvSpPr>
          <p:cNvPr id="104" name="Document 103">
            <a:extLst>
              <a:ext uri="{FF2B5EF4-FFF2-40B4-BE49-F238E27FC236}">
                <a16:creationId xmlns:a16="http://schemas.microsoft.com/office/drawing/2014/main" id="{4B47D6E8-EA38-F19D-F49F-125BEBDFA464}"/>
              </a:ext>
            </a:extLst>
          </p:cNvPr>
          <p:cNvSpPr>
            <a:spLocks noChangeAspect="1"/>
          </p:cNvSpPr>
          <p:nvPr/>
        </p:nvSpPr>
        <p:spPr>
          <a:xfrm>
            <a:off x="1226509" y="2199964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45EB9A-8CC7-F799-E5F8-CBFE900E248E}"/>
              </a:ext>
            </a:extLst>
          </p:cNvPr>
          <p:cNvGrpSpPr/>
          <p:nvPr/>
        </p:nvGrpSpPr>
        <p:grpSpPr>
          <a:xfrm>
            <a:off x="3314024" y="1961704"/>
            <a:ext cx="865306" cy="602536"/>
            <a:chOff x="2388958" y="2641480"/>
            <a:chExt cx="865306" cy="602536"/>
          </a:xfrm>
        </p:grpSpPr>
        <p:sp>
          <p:nvSpPr>
            <p:cNvPr id="107" name="Document 106">
              <a:extLst>
                <a:ext uri="{FF2B5EF4-FFF2-40B4-BE49-F238E27FC236}">
                  <a16:creationId xmlns:a16="http://schemas.microsoft.com/office/drawing/2014/main" id="{D6E723D2-4EAB-0538-11A0-B42B19AE0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958" y="2641480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8" name="Document 107">
              <a:extLst>
                <a:ext uri="{FF2B5EF4-FFF2-40B4-BE49-F238E27FC236}">
                  <a16:creationId xmlns:a16="http://schemas.microsoft.com/office/drawing/2014/main" id="{5CAE785D-01BB-E16C-70AD-608E52CFC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3564" y="2700042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9" name="Document 108">
              <a:extLst>
                <a:ext uri="{FF2B5EF4-FFF2-40B4-BE49-F238E27FC236}">
                  <a16:creationId xmlns:a16="http://schemas.microsoft.com/office/drawing/2014/main" id="{F590A006-4CAD-F172-90DC-4761D7E7D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169" y="2758605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10" name="Document 109">
              <a:extLst>
                <a:ext uri="{FF2B5EF4-FFF2-40B4-BE49-F238E27FC236}">
                  <a16:creationId xmlns:a16="http://schemas.microsoft.com/office/drawing/2014/main" id="{B89DB5FB-FA87-4D3E-ED56-445DDABFCB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4184" y="2884334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AF863CB-9E90-C11F-55BB-0E359516E10D}"/>
              </a:ext>
            </a:extLst>
          </p:cNvPr>
          <p:cNvCxnSpPr>
            <a:cxnSpLocks/>
          </p:cNvCxnSpPr>
          <p:nvPr/>
        </p:nvCxnSpPr>
        <p:spPr>
          <a:xfrm flipV="1">
            <a:off x="7353879" y="2628490"/>
            <a:ext cx="191640" cy="1524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BD6A494-7859-17D3-4554-32775A49C71F}"/>
              </a:ext>
            </a:extLst>
          </p:cNvPr>
          <p:cNvGrpSpPr/>
          <p:nvPr/>
        </p:nvGrpSpPr>
        <p:grpSpPr>
          <a:xfrm>
            <a:off x="6731103" y="2589493"/>
            <a:ext cx="814416" cy="676495"/>
            <a:chOff x="4369131" y="2623212"/>
            <a:chExt cx="814416" cy="676495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C958A5F3-1A52-DDC2-9D52-F752F1EF97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369131" y="27031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2614850D-81D6-401E-8EE4-701C73743E3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21531" y="28555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ardrop 125">
              <a:extLst>
                <a:ext uri="{FF2B5EF4-FFF2-40B4-BE49-F238E27FC236}">
                  <a16:creationId xmlns:a16="http://schemas.microsoft.com/office/drawing/2014/main" id="{48706591-5C00-62DD-9CF6-AC96AB98CBE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931" y="30079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ardrop 126">
              <a:extLst>
                <a:ext uri="{FF2B5EF4-FFF2-40B4-BE49-F238E27FC236}">
                  <a16:creationId xmlns:a16="http://schemas.microsoft.com/office/drawing/2014/main" id="{B3D5EA5B-FA50-5227-22D9-D3518C15E1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26331" y="31603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E4B20875-07CB-FA35-656C-952A5E027E0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87554" y="26232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ardrop 128">
              <a:extLst>
                <a:ext uri="{FF2B5EF4-FFF2-40B4-BE49-F238E27FC236}">
                  <a16:creationId xmlns:a16="http://schemas.microsoft.com/office/drawing/2014/main" id="{0586535B-DF63-3218-E2B8-3360592EF0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739954" y="27756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575A87C5-E289-0A4A-D9DE-070380244B4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92354" y="29280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DB9F37F4-1AF5-1834-24B1-82DF107E27A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4754" y="30804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8DC42BF-A198-AE93-5AAC-ABC307C5AD08}"/>
              </a:ext>
            </a:extLst>
          </p:cNvPr>
          <p:cNvGrpSpPr/>
          <p:nvPr/>
        </p:nvGrpSpPr>
        <p:grpSpPr>
          <a:xfrm>
            <a:off x="7596868" y="2215295"/>
            <a:ext cx="810204" cy="695857"/>
            <a:chOff x="7596868" y="2540753"/>
            <a:chExt cx="810204" cy="695857"/>
          </a:xfrm>
        </p:grpSpPr>
        <p:sp>
          <p:nvSpPr>
            <p:cNvPr id="133" name="Trapezoid 132">
              <a:extLst>
                <a:ext uri="{FF2B5EF4-FFF2-40B4-BE49-F238E27FC236}">
                  <a16:creationId xmlns:a16="http://schemas.microsoft.com/office/drawing/2014/main" id="{F445025C-B3B1-C3AC-39E1-42783D9D6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6868" y="26422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rapezoid 133">
              <a:extLst>
                <a:ext uri="{FF2B5EF4-FFF2-40B4-BE49-F238E27FC236}">
                  <a16:creationId xmlns:a16="http://schemas.microsoft.com/office/drawing/2014/main" id="{480DEFC2-193F-66F5-EE98-EE1C501829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9268" y="27946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rapezoid 134">
              <a:extLst>
                <a:ext uri="{FF2B5EF4-FFF2-40B4-BE49-F238E27FC236}">
                  <a16:creationId xmlns:a16="http://schemas.microsoft.com/office/drawing/2014/main" id="{1363BB76-0D0C-FDC0-87A9-F26F7EB57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1668" y="29470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rapezoid 135">
              <a:extLst>
                <a:ext uri="{FF2B5EF4-FFF2-40B4-BE49-F238E27FC236}">
                  <a16:creationId xmlns:a16="http://schemas.microsoft.com/office/drawing/2014/main" id="{F7CE9B73-F6FA-F092-BE2A-8944AF4D9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4068" y="30994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rapezoid 136">
              <a:extLst>
                <a:ext uri="{FF2B5EF4-FFF2-40B4-BE49-F238E27FC236}">
                  <a16:creationId xmlns:a16="http://schemas.microsoft.com/office/drawing/2014/main" id="{B4BB094F-0507-2EA0-04EC-B48A6F04E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1079" y="25407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rapezoid 137">
              <a:extLst>
                <a:ext uri="{FF2B5EF4-FFF2-40B4-BE49-F238E27FC236}">
                  <a16:creationId xmlns:a16="http://schemas.microsoft.com/office/drawing/2014/main" id="{295779F9-0F6A-A8B6-DA61-9C8FE888E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3479" y="26931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rapezoid 138">
              <a:extLst>
                <a:ext uri="{FF2B5EF4-FFF2-40B4-BE49-F238E27FC236}">
                  <a16:creationId xmlns:a16="http://schemas.microsoft.com/office/drawing/2014/main" id="{1C61DC00-99D6-0D2D-0523-7C947D877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79" y="28455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rapezoid 139">
              <a:extLst>
                <a:ext uri="{FF2B5EF4-FFF2-40B4-BE49-F238E27FC236}">
                  <a16:creationId xmlns:a16="http://schemas.microsoft.com/office/drawing/2014/main" id="{9F08E892-478D-E2E9-E701-87291C05A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8279" y="29979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Document 141">
            <a:extLst>
              <a:ext uri="{FF2B5EF4-FFF2-40B4-BE49-F238E27FC236}">
                <a16:creationId xmlns:a16="http://schemas.microsoft.com/office/drawing/2014/main" id="{E51CAB26-4D45-5F8F-72D6-E66C2F0EDF60}"/>
              </a:ext>
            </a:extLst>
          </p:cNvPr>
          <p:cNvSpPr>
            <a:spLocks noChangeAspect="1"/>
          </p:cNvSpPr>
          <p:nvPr/>
        </p:nvSpPr>
        <p:spPr>
          <a:xfrm>
            <a:off x="9299582" y="1954968"/>
            <a:ext cx="640080" cy="685571"/>
          </a:xfrm>
          <a:prstGeom prst="flowChartDocumen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jsonl</a:t>
            </a:r>
            <a:endParaRPr lang="en-US" sz="1400" b="1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549534A-919F-7EDD-5C3F-9F0514D389B4}"/>
              </a:ext>
            </a:extLst>
          </p:cNvPr>
          <p:cNvGrpSpPr/>
          <p:nvPr/>
        </p:nvGrpSpPr>
        <p:grpSpPr>
          <a:xfrm>
            <a:off x="9683872" y="2571033"/>
            <a:ext cx="810204" cy="695857"/>
            <a:chOff x="7596868" y="2540753"/>
            <a:chExt cx="810204" cy="695857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BB59E4D1-3259-3372-F43A-BA057F195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6868" y="26422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apezoid 144">
              <a:extLst>
                <a:ext uri="{FF2B5EF4-FFF2-40B4-BE49-F238E27FC236}">
                  <a16:creationId xmlns:a16="http://schemas.microsoft.com/office/drawing/2014/main" id="{79B5F4C1-C197-4369-9105-BA37A90CA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9268" y="27946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apezoid 145">
              <a:extLst>
                <a:ext uri="{FF2B5EF4-FFF2-40B4-BE49-F238E27FC236}">
                  <a16:creationId xmlns:a16="http://schemas.microsoft.com/office/drawing/2014/main" id="{7E73B11E-CD0F-C0BE-4EF8-40EDBE178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1668" y="29470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apezoid 146">
              <a:extLst>
                <a:ext uri="{FF2B5EF4-FFF2-40B4-BE49-F238E27FC236}">
                  <a16:creationId xmlns:a16="http://schemas.microsoft.com/office/drawing/2014/main" id="{A0CDD4CB-0871-24A7-605A-57BA17311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4068" y="30994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:a16="http://schemas.microsoft.com/office/drawing/2014/main" id="{25C57EA8-D4F3-35FF-FEBF-547FFF3DF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1079" y="25407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apezoid 148">
              <a:extLst>
                <a:ext uri="{FF2B5EF4-FFF2-40B4-BE49-F238E27FC236}">
                  <a16:creationId xmlns:a16="http://schemas.microsoft.com/office/drawing/2014/main" id="{75E06E98-7BF9-8C06-0859-734F540EF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3479" y="26931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apezoid 149">
              <a:extLst>
                <a:ext uri="{FF2B5EF4-FFF2-40B4-BE49-F238E27FC236}">
                  <a16:creationId xmlns:a16="http://schemas.microsoft.com/office/drawing/2014/main" id="{E2273062-DF42-257A-AE28-AB0652457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79" y="28455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AC332B91-3066-382E-15BB-06CF7CE01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8279" y="29979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231391A-1385-9EDB-378B-0E5D8BDB45A3}"/>
              </a:ext>
            </a:extLst>
          </p:cNvPr>
          <p:cNvCxnSpPr>
            <a:cxnSpLocks/>
          </p:cNvCxnSpPr>
          <p:nvPr/>
        </p:nvCxnSpPr>
        <p:spPr>
          <a:xfrm flipV="1">
            <a:off x="10297205" y="2608747"/>
            <a:ext cx="191640" cy="1524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5A87A3C-7050-810E-6087-ACA674667F51}"/>
              </a:ext>
            </a:extLst>
          </p:cNvPr>
          <p:cNvGrpSpPr/>
          <p:nvPr/>
        </p:nvGrpSpPr>
        <p:grpSpPr>
          <a:xfrm>
            <a:off x="10540194" y="2195552"/>
            <a:ext cx="810204" cy="695857"/>
            <a:chOff x="10540194" y="2521010"/>
            <a:chExt cx="810204" cy="695857"/>
          </a:xfrm>
        </p:grpSpPr>
        <p:sp>
          <p:nvSpPr>
            <p:cNvPr id="154" name="Trapezoid 153">
              <a:extLst>
                <a:ext uri="{FF2B5EF4-FFF2-40B4-BE49-F238E27FC236}">
                  <a16:creationId xmlns:a16="http://schemas.microsoft.com/office/drawing/2014/main" id="{CCE805CB-D713-0F21-3418-666D53A87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0194" y="2622507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rapezoid 154">
              <a:extLst>
                <a:ext uri="{FF2B5EF4-FFF2-40B4-BE49-F238E27FC236}">
                  <a16:creationId xmlns:a16="http://schemas.microsoft.com/office/drawing/2014/main" id="{BE111D28-B66B-8F42-5B6C-4E6D725A8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2594" y="2774907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rapezoid 155">
              <a:extLst>
                <a:ext uri="{FF2B5EF4-FFF2-40B4-BE49-F238E27FC236}">
                  <a16:creationId xmlns:a16="http://schemas.microsoft.com/office/drawing/2014/main" id="{8482E579-8167-61C3-5B1B-55D383268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44994" y="2927307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apezoid 156">
              <a:extLst>
                <a:ext uri="{FF2B5EF4-FFF2-40B4-BE49-F238E27FC236}">
                  <a16:creationId xmlns:a16="http://schemas.microsoft.com/office/drawing/2014/main" id="{4EA8672E-7943-7C07-A85D-49413EA61D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7394" y="3079707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apezoid 157">
              <a:extLst>
                <a:ext uri="{FF2B5EF4-FFF2-40B4-BE49-F238E27FC236}">
                  <a16:creationId xmlns:a16="http://schemas.microsoft.com/office/drawing/2014/main" id="{1093A9B9-3D64-DB71-7AC7-13ACCA2EA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54405" y="2521010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rapezoid 158">
              <a:extLst>
                <a:ext uri="{FF2B5EF4-FFF2-40B4-BE49-F238E27FC236}">
                  <a16:creationId xmlns:a16="http://schemas.microsoft.com/office/drawing/2014/main" id="{0697A6B6-19C0-EC7B-8BBA-D9EA6C64B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06805" y="2673410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apezoid 159">
              <a:extLst>
                <a:ext uri="{FF2B5EF4-FFF2-40B4-BE49-F238E27FC236}">
                  <a16:creationId xmlns:a16="http://schemas.microsoft.com/office/drawing/2014/main" id="{D0B5AB53-8A01-AA55-2B92-258BA21E04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59205" y="2825810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>
              <a:extLst>
                <a:ext uri="{FF2B5EF4-FFF2-40B4-BE49-F238E27FC236}">
                  <a16:creationId xmlns:a16="http://schemas.microsoft.com/office/drawing/2014/main" id="{44FFAA5F-7F18-FC6C-553C-73BE62D50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11605" y="2978210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D63F2F-8063-C70C-A87E-C8CF09CE985B}"/>
              </a:ext>
            </a:extLst>
          </p:cNvPr>
          <p:cNvGrpSpPr/>
          <p:nvPr/>
        </p:nvGrpSpPr>
        <p:grpSpPr>
          <a:xfrm>
            <a:off x="364951" y="2608747"/>
            <a:ext cx="2109685" cy="1395301"/>
            <a:chOff x="364951" y="2934205"/>
            <a:chExt cx="2109685" cy="1395301"/>
          </a:xfrm>
        </p:grpSpPr>
        <p:sp>
          <p:nvSpPr>
            <p:cNvPr id="192" name="Document 191">
              <a:extLst>
                <a:ext uri="{FF2B5EF4-FFF2-40B4-BE49-F238E27FC236}">
                  <a16:creationId xmlns:a16="http://schemas.microsoft.com/office/drawing/2014/main" id="{0DE5E445-41D6-A2B9-2D03-27E1E5D89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1" y="2934205"/>
              <a:ext cx="711686" cy="1395301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0CADDA0-4427-CB33-B185-55CA8FB25F0D}"/>
                </a:ext>
              </a:extLst>
            </p:cNvPr>
            <p:cNvSpPr txBox="1"/>
            <p:nvPr/>
          </p:nvSpPr>
          <p:spPr>
            <a:xfrm>
              <a:off x="1078818" y="3062733"/>
              <a:ext cx="13958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058E00-62C4-00AA-D2C5-155F806C54DF}"/>
              </a:ext>
            </a:extLst>
          </p:cNvPr>
          <p:cNvGrpSpPr/>
          <p:nvPr/>
        </p:nvGrpSpPr>
        <p:grpSpPr>
          <a:xfrm>
            <a:off x="336883" y="4033639"/>
            <a:ext cx="2078092" cy="2022381"/>
            <a:chOff x="364952" y="4380210"/>
            <a:chExt cx="2078092" cy="2022381"/>
          </a:xfrm>
        </p:grpSpPr>
        <p:sp>
          <p:nvSpPr>
            <p:cNvPr id="194" name="Document 193">
              <a:extLst>
                <a:ext uri="{FF2B5EF4-FFF2-40B4-BE49-F238E27FC236}">
                  <a16:creationId xmlns:a16="http://schemas.microsoft.com/office/drawing/2014/main" id="{9AF814B6-DDD5-AC4B-F794-982708F259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4483554"/>
              <a:ext cx="711685" cy="593485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81517A0-E5B6-12D6-C488-E1A2AE293DFE}"/>
                </a:ext>
              </a:extLst>
            </p:cNvPr>
            <p:cNvSpPr txBox="1"/>
            <p:nvPr/>
          </p:nvSpPr>
          <p:spPr>
            <a:xfrm>
              <a:off x="1058103" y="4380210"/>
              <a:ext cx="13849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  <p:sp>
          <p:nvSpPr>
            <p:cNvPr id="196" name="Document 195">
              <a:extLst>
                <a:ext uri="{FF2B5EF4-FFF2-40B4-BE49-F238E27FC236}">
                  <a16:creationId xmlns:a16="http://schemas.microsoft.com/office/drawing/2014/main" id="{39602D39-0592-69F0-AF5B-51D1BDD9E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143510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2D4AF17-2982-F697-4627-290577EB64C2}"/>
                </a:ext>
              </a:extLst>
            </p:cNvPr>
            <p:cNvSpPr txBox="1"/>
            <p:nvPr/>
          </p:nvSpPr>
          <p:spPr>
            <a:xfrm>
              <a:off x="1079290" y="5124774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</p:txBody>
        </p:sp>
        <p:sp>
          <p:nvSpPr>
            <p:cNvPr id="198" name="Document 197">
              <a:extLst>
                <a:ext uri="{FF2B5EF4-FFF2-40B4-BE49-F238E27FC236}">
                  <a16:creationId xmlns:a16="http://schemas.microsoft.com/office/drawing/2014/main" id="{A1BC5D5D-0DEE-14B3-F707-448F2A878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809105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4B59B01-2B35-C7ED-2FB8-98885B01C805}"/>
                </a:ext>
              </a:extLst>
            </p:cNvPr>
            <p:cNvSpPr txBox="1"/>
            <p:nvPr/>
          </p:nvSpPr>
          <p:spPr>
            <a:xfrm>
              <a:off x="1079290" y="5779405"/>
              <a:ext cx="1089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Endpoints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E8D48E-5808-740D-E725-CD951AA2DE80}"/>
              </a:ext>
            </a:extLst>
          </p:cNvPr>
          <p:cNvSpPr txBox="1"/>
          <p:nvPr/>
        </p:nvSpPr>
        <p:spPr>
          <a:xfrm>
            <a:off x="2634717" y="3513406"/>
            <a:ext cx="9221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Initial work proceeded as follows:</a:t>
            </a:r>
          </a:p>
          <a:p>
            <a:pPr marL="231775" indent="-231775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Papers converted to JSON (text only) and broken into n-byte chunks, each of which is used to generate an MCQ.  MCQ model interactions on chunks are independent, thus we parallelized this step, adding a general config setting for n-way parallel (can specify/override on command line).</a:t>
            </a:r>
          </a:p>
          <a:p>
            <a:pPr marL="231775" indent="-231775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Pull general settings, model choices into </a:t>
            </a:r>
            <a:r>
              <a:rPr lang="en-US" dirty="0" err="1">
                <a:solidFill>
                  <a:srgbClr val="002060"/>
                </a:solidFill>
              </a:rPr>
              <a:t>yaml</a:t>
            </a:r>
            <a:r>
              <a:rPr lang="en-US" dirty="0">
                <a:solidFill>
                  <a:srgbClr val="002060"/>
                </a:solidFill>
              </a:rPr>
              <a:t> config files to simplify CLI use in workflows (can be overridden by CLI options)</a:t>
            </a:r>
          </a:p>
          <a:p>
            <a:pPr marL="231775" indent="-231775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Pull prompts out of python code into </a:t>
            </a:r>
            <a:r>
              <a:rPr lang="en-US" dirty="0" err="1">
                <a:solidFill>
                  <a:srgbClr val="002060"/>
                </a:solidFill>
              </a:rPr>
              <a:t>yaml</a:t>
            </a:r>
            <a:r>
              <a:rPr lang="en-US" dirty="0">
                <a:solidFill>
                  <a:srgbClr val="002060"/>
                </a:solidFill>
              </a:rPr>
              <a:t> config file to facilitate ease of prompt engineering.</a:t>
            </a:r>
          </a:p>
          <a:p>
            <a:pPr marL="231775" indent="-231775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Pull model specifications out of python code, defining endpoints in </a:t>
            </a:r>
            <a:r>
              <a:rPr lang="en-US" dirty="0" err="1">
                <a:solidFill>
                  <a:srgbClr val="002060"/>
                </a:solidFill>
              </a:rPr>
              <a:t>yaml</a:t>
            </a:r>
            <a:r>
              <a:rPr lang="en-US" dirty="0">
                <a:solidFill>
                  <a:srgbClr val="002060"/>
                </a:solidFill>
              </a:rPr>
              <a:t> config files.  </a:t>
            </a:r>
          </a:p>
          <a:p>
            <a:pPr marL="231775" indent="-231775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Redesign config handling to allow for both general (relatively static) config and local (user-specific, dynamic) config files.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E6DE9-89A0-D366-917D-ACD28D83161C}"/>
              </a:ext>
            </a:extLst>
          </p:cNvPr>
          <p:cNvSpPr txBox="1"/>
          <p:nvPr/>
        </p:nvSpPr>
        <p:spPr>
          <a:xfrm>
            <a:off x="4537151" y="2937330"/>
            <a:ext cx="1023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MCQ/A pairs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D6199-5DBF-B26D-1EDC-E8D3B0D70BA1}"/>
              </a:ext>
            </a:extLst>
          </p:cNvPr>
          <p:cNvSpPr txBox="1"/>
          <p:nvPr/>
        </p:nvSpPr>
        <p:spPr>
          <a:xfrm>
            <a:off x="6505267" y="3028479"/>
            <a:ext cx="523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MCQ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DEAE8-8755-E66F-1698-04EE71DBE121}"/>
              </a:ext>
            </a:extLst>
          </p:cNvPr>
          <p:cNvSpPr txBox="1"/>
          <p:nvPr/>
        </p:nvSpPr>
        <p:spPr>
          <a:xfrm>
            <a:off x="7976308" y="2113221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DDE1A-EA6E-16C2-7E83-A7DE339C8302}"/>
              </a:ext>
            </a:extLst>
          </p:cNvPr>
          <p:cNvSpPr txBox="1"/>
          <p:nvPr/>
        </p:nvSpPr>
        <p:spPr>
          <a:xfrm>
            <a:off x="9244359" y="2993944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2C23-FBBA-FDE1-EA70-4A9E8450F550}"/>
              </a:ext>
            </a:extLst>
          </p:cNvPr>
          <p:cNvSpPr txBox="1"/>
          <p:nvPr/>
        </p:nvSpPr>
        <p:spPr>
          <a:xfrm>
            <a:off x="11113824" y="2139491"/>
            <a:ext cx="590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29148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9097-E2FE-4BB5-109E-4EC9B393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22A411-2A0A-CFE2-BFF0-056F3CD46D9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326613" y="1869491"/>
            <a:ext cx="2194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BCD285-C89B-3F5C-366E-E403A808332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533163" y="1869491"/>
            <a:ext cx="31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526A2-1B60-6EF2-5587-283A711C742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8859396" y="1869491"/>
            <a:ext cx="4433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1FB8E9A-D7F1-5BB0-F7A2-CBE322479CA6}"/>
              </a:ext>
            </a:extLst>
          </p:cNvPr>
          <p:cNvSpPr/>
          <p:nvPr/>
        </p:nvSpPr>
        <p:spPr>
          <a:xfrm>
            <a:off x="4775483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67F30E3A-230D-E674-BCC3-44A5E19EFCCB}"/>
              </a:ext>
            </a:extLst>
          </p:cNvPr>
          <p:cNvSpPr/>
          <p:nvPr/>
        </p:nvSpPr>
        <p:spPr>
          <a:xfrm>
            <a:off x="7101716" y="581024"/>
            <a:ext cx="1503680" cy="55816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Model_B</a:t>
            </a:r>
            <a:endParaRPr lang="en-US" dirty="0"/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E4634337-753E-98B9-5221-D6A703DF570B}"/>
              </a:ext>
            </a:extLst>
          </p:cNvPr>
          <p:cNvSpPr/>
          <p:nvPr/>
        </p:nvSpPr>
        <p:spPr>
          <a:xfrm>
            <a:off x="31493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simple_parse</a:t>
            </a:r>
            <a:endParaRPr lang="en-US" dirty="0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A69776B5-CDDE-0DB2-3704-6C847DAD2E4C}"/>
              </a:ext>
            </a:extLst>
          </p:cNvPr>
          <p:cNvSpPr/>
          <p:nvPr/>
        </p:nvSpPr>
        <p:spPr>
          <a:xfrm>
            <a:off x="452148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generate_mcqs</a:t>
            </a:r>
            <a:endParaRPr lang="en-US" dirty="0"/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90443437-63FD-D284-1268-0BC28FED4FC2}"/>
              </a:ext>
            </a:extLst>
          </p:cNvPr>
          <p:cNvSpPr/>
          <p:nvPr/>
        </p:nvSpPr>
        <p:spPr>
          <a:xfrm>
            <a:off x="6847716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18004748-976C-9762-3A65-43DBEA98E176}"/>
              </a:ext>
            </a:extLst>
          </p:cNvPr>
          <p:cNvSpPr/>
          <p:nvPr/>
        </p:nvSpPr>
        <p:spPr>
          <a:xfrm>
            <a:off x="9302739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4033C0-B0F6-DFDD-1526-3708D0FC1567}"/>
              </a:ext>
            </a:extLst>
          </p:cNvPr>
          <p:cNvCxnSpPr/>
          <p:nvPr/>
        </p:nvCxnSpPr>
        <p:spPr>
          <a:xfrm>
            <a:off x="5211115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54C5BE-7021-B238-CBE3-61E88EB94504}"/>
              </a:ext>
            </a:extLst>
          </p:cNvPr>
          <p:cNvCxnSpPr>
            <a:cxnSpLocks/>
          </p:cNvCxnSpPr>
          <p:nvPr/>
        </p:nvCxnSpPr>
        <p:spPr>
          <a:xfrm flipV="1">
            <a:off x="5717845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89C62B-6F7B-4BAE-10C1-B88DF5B3BA0A}"/>
              </a:ext>
            </a:extLst>
          </p:cNvPr>
          <p:cNvCxnSpPr/>
          <p:nvPr/>
        </p:nvCxnSpPr>
        <p:spPr>
          <a:xfrm>
            <a:off x="7562743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BD7BB-EFA9-EC77-3284-0A849F9E8853}"/>
              </a:ext>
            </a:extLst>
          </p:cNvPr>
          <p:cNvCxnSpPr>
            <a:cxnSpLocks/>
          </p:cNvCxnSpPr>
          <p:nvPr/>
        </p:nvCxnSpPr>
        <p:spPr>
          <a:xfrm flipV="1">
            <a:off x="8069473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Parallelogram 200">
            <a:extLst>
              <a:ext uri="{FF2B5EF4-FFF2-40B4-BE49-F238E27FC236}">
                <a16:creationId xmlns:a16="http://schemas.microsoft.com/office/drawing/2014/main" id="{7AE5D347-8C61-1515-8F5C-75073962AFC1}"/>
              </a:ext>
            </a:extLst>
          </p:cNvPr>
          <p:cNvSpPr/>
          <p:nvPr/>
        </p:nvSpPr>
        <p:spPr>
          <a:xfrm>
            <a:off x="7101716" y="2599792"/>
            <a:ext cx="1503680" cy="55816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Model_C</a:t>
            </a:r>
            <a:endParaRPr lang="en-US" dirty="0"/>
          </a:p>
        </p:txBody>
      </p:sp>
      <p:sp>
        <p:nvSpPr>
          <p:cNvPr id="202" name="Process 201">
            <a:extLst>
              <a:ext uri="{FF2B5EF4-FFF2-40B4-BE49-F238E27FC236}">
                <a16:creationId xmlns:a16="http://schemas.microsoft.com/office/drawing/2014/main" id="{A65592B1-70D6-0F53-87F4-74D60528C5D0}"/>
              </a:ext>
            </a:extLst>
          </p:cNvPr>
          <p:cNvSpPr/>
          <p:nvPr/>
        </p:nvSpPr>
        <p:spPr>
          <a:xfrm>
            <a:off x="6847716" y="3619120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FE3BCFB-C7EC-9B87-7E2E-61CA1CDA561D}"/>
              </a:ext>
            </a:extLst>
          </p:cNvPr>
          <p:cNvCxnSpPr/>
          <p:nvPr/>
        </p:nvCxnSpPr>
        <p:spPr>
          <a:xfrm>
            <a:off x="7562743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E5D71CC-8306-A0DA-B72E-AE4368D7A89F}"/>
              </a:ext>
            </a:extLst>
          </p:cNvPr>
          <p:cNvCxnSpPr>
            <a:cxnSpLocks/>
          </p:cNvCxnSpPr>
          <p:nvPr/>
        </p:nvCxnSpPr>
        <p:spPr>
          <a:xfrm flipV="1">
            <a:off x="8069473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Parallelogram 204">
            <a:extLst>
              <a:ext uri="{FF2B5EF4-FFF2-40B4-BE49-F238E27FC236}">
                <a16:creationId xmlns:a16="http://schemas.microsoft.com/office/drawing/2014/main" id="{F81E3399-2909-A6DD-5F0B-0C0A6DA3E468}"/>
              </a:ext>
            </a:extLst>
          </p:cNvPr>
          <p:cNvSpPr/>
          <p:nvPr/>
        </p:nvSpPr>
        <p:spPr>
          <a:xfrm>
            <a:off x="7101716" y="4638448"/>
            <a:ext cx="1503680" cy="558165"/>
          </a:xfrm>
          <a:prstGeom prst="parallelogram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Model_D</a:t>
            </a:r>
            <a:endParaRPr lang="en-US" dirty="0"/>
          </a:p>
        </p:txBody>
      </p:sp>
      <p:sp>
        <p:nvSpPr>
          <p:cNvPr id="206" name="Process 205">
            <a:extLst>
              <a:ext uri="{FF2B5EF4-FFF2-40B4-BE49-F238E27FC236}">
                <a16:creationId xmlns:a16="http://schemas.microsoft.com/office/drawing/2014/main" id="{D33E877A-4426-6F26-EB56-B2EAFA8ED80C}"/>
              </a:ext>
            </a:extLst>
          </p:cNvPr>
          <p:cNvSpPr/>
          <p:nvPr/>
        </p:nvSpPr>
        <p:spPr>
          <a:xfrm>
            <a:off x="6847716" y="5657776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FC796CA-B9B8-B7A4-BE3A-E761822ACA01}"/>
              </a:ext>
            </a:extLst>
          </p:cNvPr>
          <p:cNvCxnSpPr/>
          <p:nvPr/>
        </p:nvCxnSpPr>
        <p:spPr>
          <a:xfrm>
            <a:off x="7562743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6CDF9CF-6533-6C3D-1B8D-D08EED9FFCE4}"/>
              </a:ext>
            </a:extLst>
          </p:cNvPr>
          <p:cNvCxnSpPr>
            <a:cxnSpLocks/>
          </p:cNvCxnSpPr>
          <p:nvPr/>
        </p:nvCxnSpPr>
        <p:spPr>
          <a:xfrm flipV="1">
            <a:off x="8069473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F369AE7-4A27-8D2F-0626-92D7698AA1E1}"/>
              </a:ext>
            </a:extLst>
          </p:cNvPr>
          <p:cNvCxnSpPr>
            <a:cxnSpLocks/>
            <a:stCxn id="202" idx="3"/>
            <a:endCxn id="210" idx="1"/>
          </p:cNvCxnSpPr>
          <p:nvPr/>
        </p:nvCxnSpPr>
        <p:spPr>
          <a:xfrm>
            <a:off x="8859396" y="3888259"/>
            <a:ext cx="4433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Process 209">
            <a:extLst>
              <a:ext uri="{FF2B5EF4-FFF2-40B4-BE49-F238E27FC236}">
                <a16:creationId xmlns:a16="http://schemas.microsoft.com/office/drawing/2014/main" id="{33654A7A-8B71-A01F-94C7-4B34C0F5F308}"/>
              </a:ext>
            </a:extLst>
          </p:cNvPr>
          <p:cNvSpPr/>
          <p:nvPr/>
        </p:nvSpPr>
        <p:spPr>
          <a:xfrm>
            <a:off x="9302739" y="3619120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F0B9E97-2E38-D02C-4FCD-BC3883283B6A}"/>
              </a:ext>
            </a:extLst>
          </p:cNvPr>
          <p:cNvCxnSpPr>
            <a:cxnSpLocks/>
            <a:stCxn id="206" idx="3"/>
            <a:endCxn id="215" idx="1"/>
          </p:cNvCxnSpPr>
          <p:nvPr/>
        </p:nvCxnSpPr>
        <p:spPr>
          <a:xfrm>
            <a:off x="8859396" y="5926915"/>
            <a:ext cx="4433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Process 214">
            <a:extLst>
              <a:ext uri="{FF2B5EF4-FFF2-40B4-BE49-F238E27FC236}">
                <a16:creationId xmlns:a16="http://schemas.microsoft.com/office/drawing/2014/main" id="{36E59B97-FA38-538D-DC9D-413641BCB599}"/>
              </a:ext>
            </a:extLst>
          </p:cNvPr>
          <p:cNvSpPr/>
          <p:nvPr/>
        </p:nvSpPr>
        <p:spPr>
          <a:xfrm>
            <a:off x="9302739" y="5657776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A93A681-F450-B27D-5347-4852E88FB5BA}"/>
              </a:ext>
            </a:extLst>
          </p:cNvPr>
          <p:cNvGrpSpPr/>
          <p:nvPr/>
        </p:nvGrpSpPr>
        <p:grpSpPr>
          <a:xfrm>
            <a:off x="383805" y="2407768"/>
            <a:ext cx="2278677" cy="1919037"/>
            <a:chOff x="364952" y="4483554"/>
            <a:chExt cx="2278677" cy="1919037"/>
          </a:xfrm>
        </p:grpSpPr>
        <p:sp>
          <p:nvSpPr>
            <p:cNvPr id="224" name="Document 223">
              <a:extLst>
                <a:ext uri="{FF2B5EF4-FFF2-40B4-BE49-F238E27FC236}">
                  <a16:creationId xmlns:a16="http://schemas.microsoft.com/office/drawing/2014/main" id="{0F2C8F32-B16B-1265-3B16-78B06A749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4483554"/>
              <a:ext cx="711685" cy="593485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AC66079-34E0-A031-4C47-6E62ED919CD5}"/>
                </a:ext>
              </a:extLst>
            </p:cNvPr>
            <p:cNvSpPr txBox="1"/>
            <p:nvPr/>
          </p:nvSpPr>
          <p:spPr>
            <a:xfrm>
              <a:off x="1079290" y="4510114"/>
              <a:ext cx="15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  <p:sp>
          <p:nvSpPr>
            <p:cNvPr id="226" name="Document 225">
              <a:extLst>
                <a:ext uri="{FF2B5EF4-FFF2-40B4-BE49-F238E27FC236}">
                  <a16:creationId xmlns:a16="http://schemas.microsoft.com/office/drawing/2014/main" id="{DA7297EC-1422-FB63-C7F3-E5251E333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143510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21CBA60-AFDF-128A-7FE6-F87534AE41FC}"/>
                </a:ext>
              </a:extLst>
            </p:cNvPr>
            <p:cNvSpPr txBox="1"/>
            <p:nvPr/>
          </p:nvSpPr>
          <p:spPr>
            <a:xfrm>
              <a:off x="1079290" y="5124774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</p:txBody>
        </p:sp>
        <p:sp>
          <p:nvSpPr>
            <p:cNvPr id="228" name="Document 227">
              <a:extLst>
                <a:ext uri="{FF2B5EF4-FFF2-40B4-BE49-F238E27FC236}">
                  <a16:creationId xmlns:a16="http://schemas.microsoft.com/office/drawing/2014/main" id="{2540327A-9663-B9CB-C694-BFF0182D6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809105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F8675EF-D91C-12A6-0C31-6739BEEE5235}"/>
                </a:ext>
              </a:extLst>
            </p:cNvPr>
            <p:cNvSpPr txBox="1"/>
            <p:nvPr/>
          </p:nvSpPr>
          <p:spPr>
            <a:xfrm>
              <a:off x="1079290" y="5779405"/>
              <a:ext cx="1089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Endpoints</a:t>
              </a:r>
            </a:p>
          </p:txBody>
        </p:sp>
      </p:grp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45466B76-A544-56E9-685D-C7F86E43295D}"/>
              </a:ext>
            </a:extLst>
          </p:cNvPr>
          <p:cNvCxnSpPr>
            <a:stCxn id="33" idx="2"/>
            <a:endCxn id="202" idx="1"/>
          </p:cNvCxnSpPr>
          <p:nvPr/>
        </p:nvCxnSpPr>
        <p:spPr>
          <a:xfrm rot="16200000" flipH="1">
            <a:off x="5312704" y="2353247"/>
            <a:ext cx="1749630" cy="13203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CF4BB37-056B-78AE-D873-64D75B63E81D}"/>
              </a:ext>
            </a:extLst>
          </p:cNvPr>
          <p:cNvCxnSpPr>
            <a:cxnSpLocks/>
            <a:stCxn id="33" idx="2"/>
            <a:endCxn id="206" idx="1"/>
          </p:cNvCxnSpPr>
          <p:nvPr/>
        </p:nvCxnSpPr>
        <p:spPr>
          <a:xfrm rot="16200000" flipH="1">
            <a:off x="4293376" y="3372575"/>
            <a:ext cx="3788286" cy="13203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A53DC8-2CA3-3C42-9D3E-CCA3DC5AC2CE}"/>
              </a:ext>
            </a:extLst>
          </p:cNvPr>
          <p:cNvSpPr txBox="1"/>
          <p:nvPr/>
        </p:nvSpPr>
        <p:spPr>
          <a:xfrm>
            <a:off x="295747" y="4944366"/>
            <a:ext cx="5045986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With the improvements outlined earlier, we developed a workflow script that allows a user to specify n models and process them concurrently.</a:t>
            </a:r>
          </a:p>
        </p:txBody>
      </p:sp>
    </p:spTree>
    <p:extLst>
      <p:ext uri="{BB962C8B-B14F-4D97-AF65-F5344CB8AC3E}">
        <p14:creationId xmlns:p14="http://schemas.microsoft.com/office/powerpoint/2010/main" val="17099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98D81-5021-70C6-FC56-F3409FDD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4CB823-151A-97C3-5DEC-0EDF7BE9F2A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326613" y="1869491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844F9DD-7623-58BF-3BDE-7F6CAF958FB9}"/>
              </a:ext>
            </a:extLst>
          </p:cNvPr>
          <p:cNvSpPr/>
          <p:nvPr/>
        </p:nvSpPr>
        <p:spPr>
          <a:xfrm>
            <a:off x="3564868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E91CD1BD-72FC-B414-4982-4E83BF4C88BC}"/>
              </a:ext>
            </a:extLst>
          </p:cNvPr>
          <p:cNvSpPr/>
          <p:nvPr/>
        </p:nvSpPr>
        <p:spPr>
          <a:xfrm>
            <a:off x="31493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simple_parse</a:t>
            </a:r>
            <a:endParaRPr lang="en-US" dirty="0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0AA0854F-624C-D9AB-0CAD-F40F397BF5D2}"/>
              </a:ext>
            </a:extLst>
          </p:cNvPr>
          <p:cNvSpPr/>
          <p:nvPr/>
        </p:nvSpPr>
        <p:spPr>
          <a:xfrm>
            <a:off x="3310868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generate_nuggets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D669D3-5C28-8FBB-F382-A468CF848B2B}"/>
              </a:ext>
            </a:extLst>
          </p:cNvPr>
          <p:cNvCxnSpPr/>
          <p:nvPr/>
        </p:nvCxnSpPr>
        <p:spPr>
          <a:xfrm>
            <a:off x="400050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F7016F-82D7-7BB8-C6A1-098BDB265759}"/>
              </a:ext>
            </a:extLst>
          </p:cNvPr>
          <p:cNvCxnSpPr>
            <a:cxnSpLocks/>
          </p:cNvCxnSpPr>
          <p:nvPr/>
        </p:nvCxnSpPr>
        <p:spPr>
          <a:xfrm flipV="1">
            <a:off x="450723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851C4A-F2D5-812B-E7D2-A6E04147EBBB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179330" y="2709857"/>
            <a:ext cx="54453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9C15792-F2EC-171A-CE00-162A485CE08D}"/>
              </a:ext>
            </a:extLst>
          </p:cNvPr>
          <p:cNvGrpSpPr/>
          <p:nvPr/>
        </p:nvGrpSpPr>
        <p:grpSpPr>
          <a:xfrm>
            <a:off x="3314024" y="2287162"/>
            <a:ext cx="865306" cy="602536"/>
            <a:chOff x="2388958" y="2641480"/>
            <a:chExt cx="865306" cy="602536"/>
          </a:xfrm>
        </p:grpSpPr>
        <p:sp>
          <p:nvSpPr>
            <p:cNvPr id="107" name="Document 106">
              <a:extLst>
                <a:ext uri="{FF2B5EF4-FFF2-40B4-BE49-F238E27FC236}">
                  <a16:creationId xmlns:a16="http://schemas.microsoft.com/office/drawing/2014/main" id="{0549A191-777D-390E-2069-357C26D4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958" y="2641480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8" name="Document 107">
              <a:extLst>
                <a:ext uri="{FF2B5EF4-FFF2-40B4-BE49-F238E27FC236}">
                  <a16:creationId xmlns:a16="http://schemas.microsoft.com/office/drawing/2014/main" id="{F9659E95-4B3A-F7E9-3E98-CC5E4CDA5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3564" y="2700042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9" name="Document 108">
              <a:extLst>
                <a:ext uri="{FF2B5EF4-FFF2-40B4-BE49-F238E27FC236}">
                  <a16:creationId xmlns:a16="http://schemas.microsoft.com/office/drawing/2014/main" id="{C3014C44-1C6D-FADC-0BD2-0BA28379B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169" y="2758605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10" name="Document 109">
              <a:extLst>
                <a:ext uri="{FF2B5EF4-FFF2-40B4-BE49-F238E27FC236}">
                  <a16:creationId xmlns:a16="http://schemas.microsoft.com/office/drawing/2014/main" id="{0D623FAB-BE17-8FB7-1936-5FF064C29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4184" y="2884334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2579DE-A674-F031-FA18-B5976016CA2C}"/>
              </a:ext>
            </a:extLst>
          </p:cNvPr>
          <p:cNvGrpSpPr/>
          <p:nvPr/>
        </p:nvGrpSpPr>
        <p:grpSpPr>
          <a:xfrm>
            <a:off x="361236" y="2421136"/>
            <a:ext cx="2278677" cy="1919037"/>
            <a:chOff x="364952" y="4483554"/>
            <a:chExt cx="2278677" cy="1919037"/>
          </a:xfrm>
        </p:grpSpPr>
        <p:sp>
          <p:nvSpPr>
            <p:cNvPr id="194" name="Document 193">
              <a:extLst>
                <a:ext uri="{FF2B5EF4-FFF2-40B4-BE49-F238E27FC236}">
                  <a16:creationId xmlns:a16="http://schemas.microsoft.com/office/drawing/2014/main" id="{439C72B1-85A4-266C-5780-2D42BEA13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4483554"/>
              <a:ext cx="711685" cy="593485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81AC14B-F0BA-8CBA-10E4-1F3D2311BA55}"/>
                </a:ext>
              </a:extLst>
            </p:cNvPr>
            <p:cNvSpPr txBox="1"/>
            <p:nvPr/>
          </p:nvSpPr>
          <p:spPr>
            <a:xfrm>
              <a:off x="1079290" y="4510114"/>
              <a:ext cx="15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  <p:sp>
          <p:nvSpPr>
            <p:cNvPr id="196" name="Document 195">
              <a:extLst>
                <a:ext uri="{FF2B5EF4-FFF2-40B4-BE49-F238E27FC236}">
                  <a16:creationId xmlns:a16="http://schemas.microsoft.com/office/drawing/2014/main" id="{104B5887-2B45-E894-4722-95475DCF7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143510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D005032-BD04-26C7-304E-D8D0B7C1724D}"/>
                </a:ext>
              </a:extLst>
            </p:cNvPr>
            <p:cNvSpPr txBox="1"/>
            <p:nvPr/>
          </p:nvSpPr>
          <p:spPr>
            <a:xfrm>
              <a:off x="1079290" y="5124774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</p:txBody>
        </p:sp>
        <p:sp>
          <p:nvSpPr>
            <p:cNvPr id="198" name="Document 197">
              <a:extLst>
                <a:ext uri="{FF2B5EF4-FFF2-40B4-BE49-F238E27FC236}">
                  <a16:creationId xmlns:a16="http://schemas.microsoft.com/office/drawing/2014/main" id="{2737E290-4FE3-0A93-F191-C9C1009D4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809105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4789410-88A1-F411-8574-FA97A50131B5}"/>
                </a:ext>
              </a:extLst>
            </p:cNvPr>
            <p:cNvSpPr txBox="1"/>
            <p:nvPr/>
          </p:nvSpPr>
          <p:spPr>
            <a:xfrm>
              <a:off x="1079290" y="5779405"/>
              <a:ext cx="1089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Endpoints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3C2E98-053E-9C05-3553-A5485CFF0C49}"/>
              </a:ext>
            </a:extLst>
          </p:cNvPr>
          <p:cNvGrpSpPr/>
          <p:nvPr/>
        </p:nvGrpSpPr>
        <p:grpSpPr>
          <a:xfrm>
            <a:off x="3672065" y="3206306"/>
            <a:ext cx="921839" cy="828067"/>
            <a:chOff x="4303609" y="4647408"/>
            <a:chExt cx="921839" cy="828067"/>
          </a:xfrm>
        </p:grpSpPr>
        <p:sp>
          <p:nvSpPr>
            <p:cNvPr id="6" name="Document 5">
              <a:extLst>
                <a:ext uri="{FF2B5EF4-FFF2-40B4-BE49-F238E27FC236}">
                  <a16:creationId xmlns:a16="http://schemas.microsoft.com/office/drawing/2014/main" id="{9379E263-46EE-31DB-1D64-82BCDC4E65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Chunk</a:t>
              </a: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25249D84-E2C2-F2F3-838A-A94D8818BED8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CE0951-27D5-B257-3748-E883451FCD79}"/>
              </a:ext>
            </a:extLst>
          </p:cNvPr>
          <p:cNvGrpSpPr>
            <a:grpSpLocks noChangeAspect="1"/>
          </p:cNvGrpSpPr>
          <p:nvPr/>
        </p:nvGrpSpPr>
        <p:grpSpPr>
          <a:xfrm>
            <a:off x="4894487" y="2599793"/>
            <a:ext cx="457200" cy="410693"/>
            <a:chOff x="4303609" y="4647408"/>
            <a:chExt cx="921839" cy="828067"/>
          </a:xfrm>
        </p:grpSpPr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C81B39E7-33D0-D137-7F48-6F0DAB691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Chunk</a:t>
              </a: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F57FF6EF-86C4-A51D-145C-55FF0972C26D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DOI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C1F821-A418-B080-E5DF-1DDD4B7ECDBD}"/>
              </a:ext>
            </a:extLst>
          </p:cNvPr>
          <p:cNvGrpSpPr>
            <a:grpSpLocks noChangeAspect="1"/>
          </p:cNvGrpSpPr>
          <p:nvPr/>
        </p:nvGrpSpPr>
        <p:grpSpPr>
          <a:xfrm>
            <a:off x="5046887" y="2752193"/>
            <a:ext cx="457200" cy="410693"/>
            <a:chOff x="4303609" y="4647408"/>
            <a:chExt cx="921839" cy="828067"/>
          </a:xfrm>
        </p:grpSpPr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CF9EC297-90E6-8CCD-911F-AA6D6A136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Chunk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83E9543-2720-6752-EA23-625FD738C358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DOI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1AB703-48BF-5416-AE65-5DE59A9C5FC3}"/>
              </a:ext>
            </a:extLst>
          </p:cNvPr>
          <p:cNvGrpSpPr>
            <a:grpSpLocks noChangeAspect="1"/>
          </p:cNvGrpSpPr>
          <p:nvPr/>
        </p:nvGrpSpPr>
        <p:grpSpPr>
          <a:xfrm>
            <a:off x="5199287" y="2904593"/>
            <a:ext cx="457200" cy="410693"/>
            <a:chOff x="4303609" y="4647408"/>
            <a:chExt cx="921839" cy="828067"/>
          </a:xfrm>
        </p:grpSpPr>
        <p:sp>
          <p:nvSpPr>
            <p:cNvPr id="25" name="Document 24">
              <a:extLst>
                <a:ext uri="{FF2B5EF4-FFF2-40B4-BE49-F238E27FC236}">
                  <a16:creationId xmlns:a16="http://schemas.microsoft.com/office/drawing/2014/main" id="{58B5694A-5CAC-98E2-44F2-0FAA05686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Chunk</a:t>
              </a: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86B38AA9-4561-D443-6ADB-DE7738E6AEB0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DOI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0050B4-7D6D-4FF0-4CF9-11C508A9105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8318483" y="1869491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2AFACA9-C197-2660-F180-18161C3B5CB1}"/>
              </a:ext>
            </a:extLst>
          </p:cNvPr>
          <p:cNvSpPr/>
          <p:nvPr/>
        </p:nvSpPr>
        <p:spPr>
          <a:xfrm>
            <a:off x="6560803" y="581024"/>
            <a:ext cx="1503680" cy="55816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Model_B</a:t>
            </a:r>
            <a:endParaRPr lang="en-US" dirty="0"/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F94B4023-1C5F-D551-E5AF-EF1436CF784F}"/>
              </a:ext>
            </a:extLst>
          </p:cNvPr>
          <p:cNvSpPr/>
          <p:nvPr/>
        </p:nvSpPr>
        <p:spPr>
          <a:xfrm>
            <a:off x="630680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3FFFF54F-B993-9D98-C3AD-62343CD6C4B7}"/>
              </a:ext>
            </a:extLst>
          </p:cNvPr>
          <p:cNvSpPr/>
          <p:nvPr/>
        </p:nvSpPr>
        <p:spPr>
          <a:xfrm>
            <a:off x="9302739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12F6FD-B57B-A0F6-29D5-5638DA77AE8E}"/>
              </a:ext>
            </a:extLst>
          </p:cNvPr>
          <p:cNvCxnSpPr/>
          <p:nvPr/>
        </p:nvCxnSpPr>
        <p:spPr>
          <a:xfrm>
            <a:off x="702183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2E0319-8DD7-35C6-CA4E-51446A26D014}"/>
              </a:ext>
            </a:extLst>
          </p:cNvPr>
          <p:cNvCxnSpPr>
            <a:cxnSpLocks/>
          </p:cNvCxnSpPr>
          <p:nvPr/>
        </p:nvCxnSpPr>
        <p:spPr>
          <a:xfrm flipV="1">
            <a:off x="752856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AFD0DE5-5367-71BF-AC37-1FBDBECD1BDE}"/>
              </a:ext>
            </a:extLst>
          </p:cNvPr>
          <p:cNvSpPr/>
          <p:nvPr/>
        </p:nvSpPr>
        <p:spPr>
          <a:xfrm>
            <a:off x="6560803" y="2599792"/>
            <a:ext cx="1503680" cy="55816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Model_C</a:t>
            </a:r>
            <a:endParaRPr lang="en-US" dirty="0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FB8CF18-203C-1AEB-A714-B40FB85644B4}"/>
              </a:ext>
            </a:extLst>
          </p:cNvPr>
          <p:cNvSpPr/>
          <p:nvPr/>
        </p:nvSpPr>
        <p:spPr>
          <a:xfrm>
            <a:off x="6306803" y="3619120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5D1537-7514-A28D-573B-492F7CEDEC77}"/>
              </a:ext>
            </a:extLst>
          </p:cNvPr>
          <p:cNvCxnSpPr/>
          <p:nvPr/>
        </p:nvCxnSpPr>
        <p:spPr>
          <a:xfrm>
            <a:off x="7021830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56D20D-AD0E-9372-CF8B-D6BDBD3C89CE}"/>
              </a:ext>
            </a:extLst>
          </p:cNvPr>
          <p:cNvCxnSpPr>
            <a:cxnSpLocks/>
          </p:cNvCxnSpPr>
          <p:nvPr/>
        </p:nvCxnSpPr>
        <p:spPr>
          <a:xfrm flipV="1">
            <a:off x="7528560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8747B32F-D755-FFB9-A122-C8AF8538B049}"/>
              </a:ext>
            </a:extLst>
          </p:cNvPr>
          <p:cNvSpPr/>
          <p:nvPr/>
        </p:nvSpPr>
        <p:spPr>
          <a:xfrm>
            <a:off x="6560803" y="4638448"/>
            <a:ext cx="1503680" cy="558165"/>
          </a:xfrm>
          <a:prstGeom prst="parallelogram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Model_D</a:t>
            </a:r>
            <a:endParaRPr lang="en-US" dirty="0"/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0D67BAFB-878C-2169-E527-A620580B2678}"/>
              </a:ext>
            </a:extLst>
          </p:cNvPr>
          <p:cNvSpPr/>
          <p:nvPr/>
        </p:nvSpPr>
        <p:spPr>
          <a:xfrm>
            <a:off x="6306803" y="5657776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75EDF8-33F5-4318-666A-84E8713E03C0}"/>
              </a:ext>
            </a:extLst>
          </p:cNvPr>
          <p:cNvCxnSpPr/>
          <p:nvPr/>
        </p:nvCxnSpPr>
        <p:spPr>
          <a:xfrm>
            <a:off x="7021830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B7A5F1-5A58-46EB-A965-AA208C3C6EF0}"/>
              </a:ext>
            </a:extLst>
          </p:cNvPr>
          <p:cNvCxnSpPr>
            <a:cxnSpLocks/>
          </p:cNvCxnSpPr>
          <p:nvPr/>
        </p:nvCxnSpPr>
        <p:spPr>
          <a:xfrm flipV="1">
            <a:off x="7528560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364376-87DF-CB37-8B98-5F8973D6C4A5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8318483" y="3888259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cess 37">
            <a:extLst>
              <a:ext uri="{FF2B5EF4-FFF2-40B4-BE49-F238E27FC236}">
                <a16:creationId xmlns:a16="http://schemas.microsoft.com/office/drawing/2014/main" id="{06C32EDB-5C26-23FD-BD0F-AF93EA824D53}"/>
              </a:ext>
            </a:extLst>
          </p:cNvPr>
          <p:cNvSpPr/>
          <p:nvPr/>
        </p:nvSpPr>
        <p:spPr>
          <a:xfrm>
            <a:off x="9302739" y="3619120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1F9FCA-19DB-4FA3-D4E1-5F4164DC7F33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8318483" y="5926915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Process 39">
            <a:extLst>
              <a:ext uri="{FF2B5EF4-FFF2-40B4-BE49-F238E27FC236}">
                <a16:creationId xmlns:a16="http://schemas.microsoft.com/office/drawing/2014/main" id="{C508B0C4-5C75-9C8A-5EEA-77415EB8F817}"/>
              </a:ext>
            </a:extLst>
          </p:cNvPr>
          <p:cNvSpPr/>
          <p:nvPr/>
        </p:nvSpPr>
        <p:spPr>
          <a:xfrm>
            <a:off x="9302739" y="5657776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4BC68C-82E5-8A8C-68E4-FE226E91BEF3}"/>
              </a:ext>
            </a:extLst>
          </p:cNvPr>
          <p:cNvCxnSpPr/>
          <p:nvPr/>
        </p:nvCxnSpPr>
        <p:spPr>
          <a:xfrm flipV="1">
            <a:off x="4723867" y="3224230"/>
            <a:ext cx="182803" cy="204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C584BF-E7DC-4F5B-13DA-A232BE36E059}"/>
              </a:ext>
            </a:extLst>
          </p:cNvPr>
          <p:cNvSpPr txBox="1"/>
          <p:nvPr/>
        </p:nvSpPr>
        <p:spPr>
          <a:xfrm>
            <a:off x="350605" y="4727130"/>
            <a:ext cx="5640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In Progress: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Extract knowledge nuggets (“factoids”” from papers, test model knowledge, retaining “new” nuggets for general evaluation and fine-tuning.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Each nugget tagged with paper DOI (found in PDF or using a model to search)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B395A4C8-E9D8-11B9-D231-3FD873C6AA31}"/>
              </a:ext>
            </a:extLst>
          </p:cNvPr>
          <p:cNvSpPr/>
          <p:nvPr/>
        </p:nvSpPr>
        <p:spPr>
          <a:xfrm>
            <a:off x="9556738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A407B7-9811-6E27-4727-C15D242A0D8E}"/>
              </a:ext>
            </a:extLst>
          </p:cNvPr>
          <p:cNvCxnSpPr/>
          <p:nvPr/>
        </p:nvCxnSpPr>
        <p:spPr>
          <a:xfrm>
            <a:off x="999237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230110-AEC3-BA3B-1DAA-B214D98ABF5F}"/>
              </a:ext>
            </a:extLst>
          </p:cNvPr>
          <p:cNvCxnSpPr>
            <a:cxnSpLocks/>
          </p:cNvCxnSpPr>
          <p:nvPr/>
        </p:nvCxnSpPr>
        <p:spPr>
          <a:xfrm flipV="1">
            <a:off x="1049910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24AB5B3A-AF97-879F-56D7-08FA06298255}"/>
              </a:ext>
            </a:extLst>
          </p:cNvPr>
          <p:cNvSpPr/>
          <p:nvPr/>
        </p:nvSpPr>
        <p:spPr>
          <a:xfrm>
            <a:off x="9556738" y="2589848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15C3D-ED1D-2C64-B754-32597614B2DF}"/>
              </a:ext>
            </a:extLst>
          </p:cNvPr>
          <p:cNvCxnSpPr/>
          <p:nvPr/>
        </p:nvCxnSpPr>
        <p:spPr>
          <a:xfrm>
            <a:off x="9992370" y="31480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F7F21B-EC2A-0F5F-F65E-3CDA0DCB3844}"/>
              </a:ext>
            </a:extLst>
          </p:cNvPr>
          <p:cNvCxnSpPr>
            <a:cxnSpLocks/>
          </p:cNvCxnSpPr>
          <p:nvPr/>
        </p:nvCxnSpPr>
        <p:spPr>
          <a:xfrm flipV="1">
            <a:off x="10499100" y="31480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00585F0B-3A2A-96E2-EFF3-A41E57A447E4}"/>
              </a:ext>
            </a:extLst>
          </p:cNvPr>
          <p:cNvSpPr/>
          <p:nvPr/>
        </p:nvSpPr>
        <p:spPr>
          <a:xfrm>
            <a:off x="9556738" y="4637497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12144-0920-9236-A8AC-1AA5BCBC5244}"/>
              </a:ext>
            </a:extLst>
          </p:cNvPr>
          <p:cNvCxnSpPr/>
          <p:nvPr/>
        </p:nvCxnSpPr>
        <p:spPr>
          <a:xfrm>
            <a:off x="9992370" y="5195662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97C956-087A-CDD3-9E57-C4B4CC01CB52}"/>
              </a:ext>
            </a:extLst>
          </p:cNvPr>
          <p:cNvCxnSpPr>
            <a:cxnSpLocks/>
          </p:cNvCxnSpPr>
          <p:nvPr/>
        </p:nvCxnSpPr>
        <p:spPr>
          <a:xfrm flipV="1">
            <a:off x="10499100" y="5195662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6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426</Words>
  <Application>Microsoft Macintosh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MCQ Pipeline Update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Catlett, Charles Edward</dc:creator>
  <cp:lastModifiedBy>Catlett, Charles Edward</cp:lastModifiedBy>
  <cp:revision>6</cp:revision>
  <dcterms:created xsi:type="dcterms:W3CDTF">2025-05-06T06:10:21Z</dcterms:created>
  <dcterms:modified xsi:type="dcterms:W3CDTF">2025-06-25T16:55:27Z</dcterms:modified>
</cp:coreProperties>
</file>