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avokut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avokut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avokut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avokut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avokut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jeni pravokut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jeni pravokut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avokut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ut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ut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ut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sp>
        <p:nvSpPr>
          <p:cNvPr id="28" name="Rezervirano mjesto datum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17" name="Rezervirano mjesto podnožja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Rezervirano mjesto broja slajda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26" name="Rezervirano mjesto datum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zervirano mjesto podnožja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r-HR" smtClean="0"/>
              <a:t>Pritisnite ikonu za dodavanje slike</a:t>
            </a:r>
            <a:endParaRPr kumimoji="0"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avokut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avokut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avokut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avokut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avokut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jeni pravokut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jeni pravokut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avokut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avokut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avokut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avokut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avokut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avokut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zervirano mjesto naslova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3" name="Rezervirano mjesto teksta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4" name="Rezervirano mjesto datum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4927DA5-FE69-4103-A3E5-10719553B61E}" type="datetimeFigureOut">
              <a:rPr lang="en-US" smtClean="0"/>
              <a:pPr/>
              <a:t>7/8/2019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Rezervirano mjesto broja slajda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98CD6CB-54A6-454C-8375-531B5A4B9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Informatička podrška za natjecanje u </a:t>
            </a:r>
            <a:r>
              <a:rPr lang="hr-HR" dirty="0" err="1" smtClean="0"/>
              <a:t>Sudoku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Algoritmi za rješavanje</a:t>
            </a:r>
            <a:endParaRPr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Backtracking</a:t>
            </a:r>
            <a:r>
              <a:rPr lang="hr-HR" dirty="0" smtClean="0"/>
              <a:t> algoritam</a:t>
            </a:r>
            <a:endParaRPr lang="en-US" dirty="0"/>
          </a:p>
        </p:txBody>
      </p:sp>
      <p:sp>
        <p:nvSpPr>
          <p:cNvPr id="6" name="Rezervirano mjesto teksta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r-HR" dirty="0" err="1" smtClean="0"/>
              <a:t>Stohaistički</a:t>
            </a:r>
            <a:r>
              <a:rPr lang="hr-HR" dirty="0" smtClean="0"/>
              <a:t> algoritam</a:t>
            </a:r>
            <a:endParaRPr lang="en-US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r-HR" dirty="0" err="1" smtClean="0"/>
              <a:t>Depth</a:t>
            </a:r>
            <a:r>
              <a:rPr lang="hr-HR" dirty="0" smtClean="0"/>
              <a:t>-first algoritam</a:t>
            </a:r>
          </a:p>
          <a:p>
            <a:r>
              <a:rPr lang="hr-HR" dirty="0" smtClean="0"/>
              <a:t>Garantirano rješenje</a:t>
            </a:r>
          </a:p>
          <a:p>
            <a:r>
              <a:rPr lang="hr-HR" dirty="0" smtClean="0"/>
              <a:t>Vrijeme za pronalazak rješenja nepovezano sa </a:t>
            </a:r>
            <a:r>
              <a:rPr lang="hr-HR" dirty="0" err="1" smtClean="0"/>
              <a:t>stupnjom</a:t>
            </a:r>
            <a:r>
              <a:rPr lang="hr-HR" dirty="0" smtClean="0"/>
              <a:t> težine</a:t>
            </a:r>
          </a:p>
          <a:p>
            <a:r>
              <a:rPr lang="hr-HR" dirty="0" smtClean="0"/>
              <a:t>Jednostavan</a:t>
            </a:r>
          </a:p>
          <a:p>
            <a:r>
              <a:rPr lang="hr-HR" dirty="0" smtClean="0"/>
              <a:t>Ukoliko uspoređen s ostalim, malo naprednijih algoritmima, može biti spor</a:t>
            </a:r>
            <a:endParaRPr lang="en-US" dirty="0"/>
          </a:p>
        </p:txBody>
      </p:sp>
      <p:sp>
        <p:nvSpPr>
          <p:cNvPr id="7" name="Rezervirano mjesto sadržaja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 err="1" smtClean="0"/>
              <a:t>Random</a:t>
            </a:r>
            <a:r>
              <a:rPr lang="hr-HR" dirty="0" smtClean="0"/>
              <a:t> dodjela brojeva praznim poljima u tablici</a:t>
            </a:r>
          </a:p>
          <a:p>
            <a:r>
              <a:rPr lang="hr-HR" dirty="0" smtClean="0"/>
              <a:t>Izračun broja grešaka</a:t>
            </a:r>
          </a:p>
          <a:p>
            <a:r>
              <a:rPr lang="hr-HR" dirty="0" smtClean="0"/>
              <a:t>“Protresti” unesene brojeve sve dok se broj grešaka ne reducira na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err="1" smtClean="0"/>
              <a:t>Sudoku</a:t>
            </a:r>
            <a:r>
              <a:rPr lang="hr-HR" dirty="0" smtClean="0"/>
              <a:t> natjecanje kao Web aplikacija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Web aplikacija: programsko rješenje kojem se pristupa putem Internet preglednika; izmjena podataka između klijenta i servera</a:t>
            </a:r>
          </a:p>
          <a:p>
            <a:r>
              <a:rPr lang="hr-HR" dirty="0" smtClean="0"/>
              <a:t>Definicija zahtjeva -&gt; izrada aplikacije</a:t>
            </a:r>
          </a:p>
          <a:p>
            <a:r>
              <a:rPr lang="hr-HR" dirty="0" smtClean="0"/>
              <a:t>Aplikacija izrađena u </a:t>
            </a:r>
            <a:r>
              <a:rPr lang="hr-HR" dirty="0" err="1" smtClean="0"/>
              <a:t>ASP.NET</a:t>
            </a:r>
            <a:r>
              <a:rPr lang="hr-HR" dirty="0" smtClean="0"/>
              <a:t> razvojnom okruženju za izradu dinamičkih web aplikacija, koristeći programski jezik C#</a:t>
            </a:r>
          </a:p>
          <a:p>
            <a:r>
              <a:rPr lang="hr-HR" dirty="0" smtClean="0"/>
              <a:t>Baza podataka izrađena u Microsoft SQL Server Studiju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Baza podataka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Organizirani skup podataka</a:t>
            </a:r>
          </a:p>
          <a:p>
            <a:r>
              <a:rPr lang="hr-HR" dirty="0" smtClean="0"/>
              <a:t>SQL </a:t>
            </a:r>
            <a:r>
              <a:rPr lang="hr-HR" dirty="0" err="1" smtClean="0"/>
              <a:t>neproceduralni</a:t>
            </a:r>
            <a:r>
              <a:rPr lang="hr-HR" dirty="0" smtClean="0"/>
              <a:t> programski jezik napravljen za upravljanje podatcima spremljenima u relacijskom modelu za upravljanje bazama podataka</a:t>
            </a:r>
          </a:p>
          <a:p>
            <a:r>
              <a:rPr lang="hr-HR" dirty="0" smtClean="0"/>
              <a:t>LINQ je Microsoftov jezik koji mogućnost postavljanja upita bazi podataka prevodi u </a:t>
            </a:r>
            <a:r>
              <a:rPr lang="hr-HR" dirty="0" err="1" smtClean="0"/>
              <a:t>.NET</a:t>
            </a:r>
            <a:r>
              <a:rPr lang="hr-HR" dirty="0" smtClean="0"/>
              <a:t> programske jezike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Baza podataka “</a:t>
            </a:r>
            <a:r>
              <a:rPr lang="hr-HR" dirty="0" err="1" smtClean="0"/>
              <a:t>Sudoku</a:t>
            </a:r>
            <a:r>
              <a:rPr lang="hr-HR" dirty="0" smtClean="0"/>
              <a:t> natjecanje”</a:t>
            </a:r>
            <a:endParaRPr lang="en-US" dirty="0"/>
          </a:p>
        </p:txBody>
      </p:sp>
      <p:pic>
        <p:nvPicPr>
          <p:cNvPr id="4" name="Rezervirano mjesto sadržaja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3458" y="2249488"/>
            <a:ext cx="553708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Opcije</a:t>
            </a:r>
            <a:endParaRPr lang="en-US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Prijava i registracija korisnika</a:t>
            </a:r>
          </a:p>
          <a:p>
            <a:r>
              <a:rPr lang="hr-HR" dirty="0" smtClean="0"/>
              <a:t>Odabir željenog turnira</a:t>
            </a:r>
          </a:p>
          <a:p>
            <a:r>
              <a:rPr lang="hr-HR" dirty="0" smtClean="0"/>
              <a:t>Ukoliko je </a:t>
            </a:r>
            <a:r>
              <a:rPr lang="hr-HR" dirty="0" err="1" smtClean="0"/>
              <a:t>ulogiran</a:t>
            </a:r>
            <a:r>
              <a:rPr lang="hr-HR" dirty="0" smtClean="0"/>
              <a:t> </a:t>
            </a:r>
            <a:r>
              <a:rPr lang="hr-HR" dirty="0" err="1" smtClean="0"/>
              <a:t>admin</a:t>
            </a:r>
            <a:r>
              <a:rPr lang="hr-HR" dirty="0" smtClean="0"/>
              <a:t>, dodavanje turnira</a:t>
            </a:r>
          </a:p>
          <a:p>
            <a:r>
              <a:rPr lang="hr-HR" dirty="0" err="1" smtClean="0"/>
              <a:t>Sudoku</a:t>
            </a:r>
            <a:r>
              <a:rPr lang="hr-HR" dirty="0" smtClean="0"/>
              <a:t> igra (</a:t>
            </a:r>
            <a:r>
              <a:rPr lang="hr-HR" dirty="0" err="1" smtClean="0"/>
              <a:t>Easy</a:t>
            </a:r>
            <a:r>
              <a:rPr lang="hr-HR" dirty="0" smtClean="0"/>
              <a:t>, </a:t>
            </a:r>
            <a:r>
              <a:rPr lang="hr-HR" dirty="0" err="1" smtClean="0"/>
              <a:t>Medium</a:t>
            </a:r>
            <a:r>
              <a:rPr lang="hr-HR" dirty="0" smtClean="0"/>
              <a:t>, </a:t>
            </a:r>
            <a:r>
              <a:rPr lang="hr-HR" dirty="0" err="1" smtClean="0"/>
              <a:t>Hard</a:t>
            </a:r>
            <a:r>
              <a:rPr lang="hr-HR" dirty="0" smtClean="0"/>
              <a:t>)</a:t>
            </a:r>
          </a:p>
          <a:p>
            <a:r>
              <a:rPr lang="hr-HR" dirty="0" smtClean="0"/>
              <a:t>Provjera rezultata ovisno o turniru</a:t>
            </a:r>
          </a:p>
          <a:p>
            <a:r>
              <a:rPr lang="hr-HR" dirty="0" err="1" smtClean="0"/>
              <a:t>Feedback</a:t>
            </a:r>
            <a:r>
              <a:rPr lang="hr-HR" dirty="0" smtClean="0"/>
              <a:t> korisnika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Cilj rada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Popularizacija </a:t>
            </a:r>
            <a:r>
              <a:rPr lang="hr-HR" dirty="0" err="1" smtClean="0"/>
              <a:t>Sudoku</a:t>
            </a:r>
            <a:r>
              <a:rPr lang="hr-HR" dirty="0" smtClean="0"/>
              <a:t> igre u Hrvatskoj i šire</a:t>
            </a:r>
          </a:p>
          <a:p>
            <a:r>
              <a:rPr lang="hr-HR" dirty="0" smtClean="0"/>
              <a:t>Natjecanje osoba svih dobnih skupina</a:t>
            </a:r>
          </a:p>
          <a:p>
            <a:r>
              <a:rPr lang="hr-HR" dirty="0" smtClean="0"/>
              <a:t>Jednostavan, brz, smislen pristup željenim podacima</a:t>
            </a:r>
          </a:p>
          <a:p>
            <a:r>
              <a:rPr lang="hr-HR" dirty="0" smtClean="0"/>
              <a:t>Zanimljiva matematička pozadina igre</a:t>
            </a:r>
          </a:p>
          <a:p>
            <a:endParaRPr lang="hr-H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</a:t>
            </a:r>
            <a:r>
              <a:rPr lang="hr-HR" dirty="0" err="1" smtClean="0"/>
              <a:t>Sudoku</a:t>
            </a:r>
            <a:r>
              <a:rPr lang="hr-HR" dirty="0" smtClean="0"/>
              <a:t>?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Vrsta matematičke zagonetke – kombinatorno svrstavanje brojeva u tablicu</a:t>
            </a:r>
          </a:p>
          <a:p>
            <a:r>
              <a:rPr lang="hr-HR" dirty="0" smtClean="0"/>
              <a:t>Nije potrebna matematička naobrazba za uspješno dolaženje do rješenja</a:t>
            </a:r>
          </a:p>
          <a:p>
            <a:r>
              <a:rPr lang="hr-HR" dirty="0" smtClean="0"/>
              <a:t>Povoljno utječe na razvoj pamćenja, koncentracije, brzine računanja</a:t>
            </a:r>
          </a:p>
          <a:p>
            <a:r>
              <a:rPr lang="hr-HR" dirty="0" smtClean="0"/>
              <a:t>Koristan kod djece (strpljenje, fokus, osjećaj za red)</a:t>
            </a:r>
          </a:p>
          <a:p>
            <a:r>
              <a:rPr lang="hr-HR" dirty="0" smtClean="0"/>
              <a:t>Koristan kod starijih osoba (smanjuje rizik od </a:t>
            </a:r>
            <a:r>
              <a:rPr lang="hr-HR" dirty="0" err="1" smtClean="0"/>
              <a:t>Alzhimerove</a:t>
            </a:r>
            <a:r>
              <a:rPr lang="hr-HR" dirty="0" smtClean="0"/>
              <a:t> bolesti i demencije)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Povijest </a:t>
            </a:r>
            <a:r>
              <a:rPr lang="hr-HR" dirty="0" err="1" smtClean="0"/>
              <a:t>Sudoku</a:t>
            </a:r>
            <a:r>
              <a:rPr lang="hr-HR" dirty="0" smtClean="0"/>
              <a:t> igre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Korijen postanka još uvijek nejasan</a:t>
            </a:r>
          </a:p>
          <a:p>
            <a:r>
              <a:rPr lang="hr-HR" dirty="0" smtClean="0"/>
              <a:t>Bazirana na Latinskim kvadratima (</a:t>
            </a:r>
            <a:r>
              <a:rPr lang="hr-HR" dirty="0" err="1" smtClean="0"/>
              <a:t>Leonard</a:t>
            </a:r>
            <a:r>
              <a:rPr lang="hr-HR" dirty="0" smtClean="0"/>
              <a:t> Euler)</a:t>
            </a:r>
          </a:p>
          <a:p>
            <a:r>
              <a:rPr lang="hr-HR" dirty="0" smtClean="0"/>
              <a:t>Popularizacija igre se pripisuje američkom arhitektu </a:t>
            </a:r>
            <a:r>
              <a:rPr lang="hr-HR" dirty="0" err="1" smtClean="0"/>
              <a:t>Howardu</a:t>
            </a:r>
            <a:r>
              <a:rPr lang="hr-HR" dirty="0" smtClean="0"/>
              <a:t> </a:t>
            </a:r>
            <a:r>
              <a:rPr lang="hr-HR" dirty="0" err="1" smtClean="0"/>
              <a:t>Garnsu</a:t>
            </a:r>
            <a:r>
              <a:rPr lang="hr-HR" dirty="0" smtClean="0"/>
              <a:t>, 1979. godine koji ju je nazvao “</a:t>
            </a:r>
            <a:r>
              <a:rPr lang="hr-HR" dirty="0" err="1" smtClean="0"/>
              <a:t>Number</a:t>
            </a:r>
            <a:r>
              <a:rPr lang="hr-HR" dirty="0" smtClean="0"/>
              <a:t> Place”</a:t>
            </a:r>
          </a:p>
          <a:p>
            <a:r>
              <a:rPr lang="hr-HR" dirty="0" smtClean="0"/>
              <a:t>Igra se dalje razvila u Japanu</a:t>
            </a:r>
          </a:p>
          <a:p>
            <a:r>
              <a:rPr lang="hr-HR" dirty="0" smtClean="0"/>
              <a:t>“Su”-broj , “Doku”-jedinstven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Različite varijante</a:t>
            </a:r>
            <a:endParaRPr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Jigsaw</a:t>
            </a:r>
            <a:r>
              <a:rPr lang="hr-HR" dirty="0" smtClean="0"/>
              <a:t> </a:t>
            </a:r>
            <a:r>
              <a:rPr lang="hr-HR" dirty="0" err="1" smtClean="0"/>
              <a:t>Sudoku</a:t>
            </a:r>
            <a:endParaRPr lang="en-US" dirty="0"/>
          </a:p>
        </p:txBody>
      </p:sp>
      <p:sp>
        <p:nvSpPr>
          <p:cNvPr id="6" name="Rezervirano mjesto teksta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r-HR" dirty="0" err="1" smtClean="0"/>
              <a:t>Killer</a:t>
            </a:r>
            <a:r>
              <a:rPr lang="hr-HR" dirty="0" smtClean="0"/>
              <a:t> </a:t>
            </a:r>
            <a:r>
              <a:rPr lang="hr-HR" dirty="0" err="1" smtClean="0"/>
              <a:t>Sudoku</a:t>
            </a:r>
            <a:endParaRPr lang="en-US" dirty="0"/>
          </a:p>
        </p:txBody>
      </p:sp>
      <p:pic>
        <p:nvPicPr>
          <p:cNvPr id="8" name="Rezervirano mjesto sadržaja 7" descr="jigsaw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67544" y="2933055"/>
            <a:ext cx="3672407" cy="3661419"/>
          </a:xfrm>
        </p:spPr>
      </p:pic>
      <p:pic>
        <p:nvPicPr>
          <p:cNvPr id="9" name="Rezervirano mjesto sadržaja 8" descr="800px-Killersudoku_color_solution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95837" y="2924944"/>
            <a:ext cx="3886200" cy="36695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 smtClean="0"/>
              <a:t>Hyper</a:t>
            </a:r>
            <a:r>
              <a:rPr lang="hr-HR" dirty="0" smtClean="0"/>
              <a:t> </a:t>
            </a:r>
            <a:r>
              <a:rPr lang="hr-HR" dirty="0" err="1" smtClean="0"/>
              <a:t>Sudoku</a:t>
            </a:r>
            <a:endParaRPr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r-HR" dirty="0" err="1" smtClean="0"/>
              <a:t>Alphabetical</a:t>
            </a:r>
            <a:r>
              <a:rPr lang="hr-HR" dirty="0" smtClean="0"/>
              <a:t> </a:t>
            </a:r>
            <a:r>
              <a:rPr lang="hr-HR" dirty="0" err="1" smtClean="0"/>
              <a:t>Sudoku</a:t>
            </a:r>
            <a:endParaRPr lang="en-US" dirty="0"/>
          </a:p>
        </p:txBody>
      </p:sp>
      <p:pic>
        <p:nvPicPr>
          <p:cNvPr id="7" name="Rezervirano mjesto sadržaja 6" descr="800px-Oceans_Hypersudoku18_Solution.svg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8787" y="2708275"/>
            <a:ext cx="3886200" cy="3886200"/>
          </a:xfrm>
        </p:spPr>
      </p:pic>
      <p:pic>
        <p:nvPicPr>
          <p:cNvPr id="8" name="Rezervirano mjesto sadržaja 7" descr="800px-Wordoku_puzzle_solution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88366" y="2708275"/>
            <a:ext cx="3701143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Matematika iza kulisa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Sudoku</a:t>
            </a:r>
            <a:r>
              <a:rPr lang="hr-HR" dirty="0" smtClean="0"/>
              <a:t> tablica je vrsta Latinskog kvadrata s dodatnim svojstvom da nema ponavljanja brojeva u nijednom 3x3 bloku</a:t>
            </a:r>
          </a:p>
          <a:p>
            <a:r>
              <a:rPr lang="hr-HR" dirty="0" smtClean="0"/>
              <a:t>Tablica se popunjava služeći se skupom od n različitih elemenata, obično brojevi {1…n}</a:t>
            </a:r>
          </a:p>
          <a:p>
            <a:r>
              <a:rPr lang="hr-HR" dirty="0" smtClean="0"/>
              <a:t>Generalni problem poznat kao NP-</a:t>
            </a:r>
            <a:r>
              <a:rPr lang="hr-HR" dirty="0" err="1" smtClean="0"/>
              <a:t>complete</a:t>
            </a:r>
            <a:r>
              <a:rPr lang="hr-HR" dirty="0" smtClean="0"/>
              <a:t>: vrijeme potrebno za rješenje problema određenim algoritmom povećava se ukoliko se poveća složenost problema</a:t>
            </a:r>
          </a:p>
          <a:p>
            <a:r>
              <a:rPr lang="hr-HR" dirty="0" smtClean="0"/>
              <a:t>Alternativna rješenja su aproksimacija, randomizacija, parametrizacija i heuristika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 err="1" smtClean="0"/>
              <a:t>Sudoku</a:t>
            </a:r>
            <a:r>
              <a:rPr lang="hr-HR" dirty="0" smtClean="0"/>
              <a:t> graf je neusmjereni graf čiji vrhovi predstavljaju polja (prazne) </a:t>
            </a:r>
            <a:r>
              <a:rPr lang="hr-HR" dirty="0" err="1" smtClean="0"/>
              <a:t>Sudoku</a:t>
            </a:r>
            <a:r>
              <a:rPr lang="hr-HR" dirty="0" smtClean="0"/>
              <a:t> tablice, a rubovi parove polja koji pripadaju istom retku, stupcu ili bloku</a:t>
            </a:r>
          </a:p>
          <a:p>
            <a:r>
              <a:rPr lang="hr-HR" dirty="0" smtClean="0"/>
              <a:t>20-regularni graf, 81 vrh</a:t>
            </a:r>
          </a:p>
          <a:p>
            <a:r>
              <a:rPr lang="hr-HR" dirty="0" smtClean="0"/>
              <a:t>Vrhovi su označeni uređenim parovima (x,y), x,y</a:t>
            </a:r>
            <a:r>
              <a:rPr lang="en-US" dirty="0" smtClean="0"/>
              <a:t>∈</a:t>
            </a:r>
            <a:r>
              <a:rPr lang="hr-HR" dirty="0" smtClean="0"/>
              <a:t>{1…9}</a:t>
            </a:r>
          </a:p>
          <a:p>
            <a:r>
              <a:rPr lang="hr-HR" dirty="0" smtClean="0"/>
              <a:t>Dvama različitim vrhovima (x,y) i (x’, y’) je pridružen brid </a:t>
            </a:r>
            <a:r>
              <a:rPr lang="hr-HR" dirty="0" err="1" smtClean="0"/>
              <a:t>akko</a:t>
            </a:r>
            <a:r>
              <a:rPr lang="hr-HR" dirty="0" smtClean="0"/>
              <a:t>:</a:t>
            </a:r>
          </a:p>
          <a:p>
            <a:pPr>
              <a:buNone/>
            </a:pPr>
            <a:r>
              <a:rPr lang="hr-HR" dirty="0" smtClean="0"/>
              <a:t>	x=</a:t>
            </a:r>
            <a:r>
              <a:rPr lang="hr-HR" dirty="0" err="1" smtClean="0"/>
              <a:t>x</a:t>
            </a:r>
            <a:r>
              <a:rPr lang="hr-HR" dirty="0" smtClean="0"/>
              <a:t>' (jednak stupac)</a:t>
            </a:r>
            <a:endParaRPr lang="en-US" dirty="0" smtClean="0"/>
          </a:p>
          <a:p>
            <a:pPr>
              <a:buNone/>
            </a:pPr>
            <a:r>
              <a:rPr lang="hr-HR" dirty="0" smtClean="0"/>
              <a:t>	y=</a:t>
            </a:r>
            <a:r>
              <a:rPr lang="hr-HR" dirty="0" err="1" smtClean="0"/>
              <a:t>y</a:t>
            </a:r>
            <a:r>
              <a:rPr lang="hr-HR" dirty="0" smtClean="0"/>
              <a:t>' (jednak redak)</a:t>
            </a:r>
            <a:endParaRPr lang="en-US" dirty="0" smtClean="0"/>
          </a:p>
          <a:p>
            <a:pPr>
              <a:buNone/>
            </a:pPr>
            <a:r>
              <a:rPr lang="hr-HR" dirty="0" smtClean="0"/>
              <a:t>	</a:t>
            </a:r>
            <a:r>
              <a:rPr lang="en-US" dirty="0" smtClean="0"/>
              <a:t>⌈ </a:t>
            </a:r>
            <a:r>
              <a:rPr lang="en-US" i="1" dirty="0" smtClean="0"/>
              <a:t>x</a:t>
            </a:r>
            <a:r>
              <a:rPr lang="en-US" dirty="0" smtClean="0"/>
              <a:t>/3 ⌉ = ⌈ </a:t>
            </a:r>
            <a:r>
              <a:rPr lang="en-US" i="1" dirty="0" smtClean="0"/>
              <a:t>x</a:t>
            </a:r>
            <a:r>
              <a:rPr lang="en-US" dirty="0" smtClean="0"/>
              <a:t>′/3 ⌉ </a:t>
            </a:r>
            <a:r>
              <a:rPr lang="en-US" dirty="0" err="1" smtClean="0"/>
              <a:t>i</a:t>
            </a:r>
            <a:r>
              <a:rPr lang="en-US" dirty="0" smtClean="0"/>
              <a:t> ⌈ </a:t>
            </a:r>
            <a:r>
              <a:rPr lang="en-US" i="1" dirty="0" smtClean="0"/>
              <a:t>y</a:t>
            </a:r>
            <a:r>
              <a:rPr lang="en-US" dirty="0" smtClean="0"/>
              <a:t>/3 ⌉ = ⌈ </a:t>
            </a:r>
            <a:r>
              <a:rPr lang="en-US" i="1" dirty="0" smtClean="0"/>
              <a:t>y</a:t>
            </a:r>
            <a:r>
              <a:rPr lang="en-US" dirty="0" smtClean="0"/>
              <a:t>′/3 ⌉ (</a:t>
            </a:r>
            <a:r>
              <a:rPr lang="en-US" dirty="0" err="1" smtClean="0"/>
              <a:t>jednak</a:t>
            </a:r>
            <a:r>
              <a:rPr lang="en-US" dirty="0" smtClean="0"/>
              <a:t> 3×3 </a:t>
            </a:r>
            <a:r>
              <a:rPr lang="en-US" dirty="0" err="1" smtClean="0"/>
              <a:t>blok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 descr="Image result for sudoku graph color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529597"/>
            <a:ext cx="4038600" cy="3967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Zašto je matematičarima zanimljiv </a:t>
            </a:r>
            <a:r>
              <a:rPr lang="hr-HR" dirty="0" err="1" smtClean="0"/>
              <a:t>Sudoku</a:t>
            </a:r>
            <a:r>
              <a:rPr lang="hr-HR" dirty="0" smtClean="0"/>
              <a:t>?</a:t>
            </a:r>
            <a:endParaRPr lang="en-US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Teorija grupa, teorija grafova, kombinatorika…</a:t>
            </a:r>
          </a:p>
          <a:p>
            <a:r>
              <a:rPr lang="hr-HR" dirty="0" smtClean="0"/>
              <a:t>Minimalan broj početnih znamenki za jedinstveno rješenje je 17</a:t>
            </a:r>
          </a:p>
          <a:p>
            <a:r>
              <a:rPr lang="hr-HR" dirty="0" smtClean="0"/>
              <a:t>Maksimalan broj početnih znamenki za jedinstveno rješenje je 40</a:t>
            </a:r>
          </a:p>
          <a:p>
            <a:r>
              <a:rPr lang="hr-HR" dirty="0" smtClean="0"/>
              <a:t>Ukoliko je riječ o 9x9 </a:t>
            </a:r>
            <a:r>
              <a:rPr lang="hr-HR" dirty="0" err="1" smtClean="0"/>
              <a:t>Sudoku</a:t>
            </a:r>
            <a:r>
              <a:rPr lang="hr-HR" dirty="0" smtClean="0"/>
              <a:t> tablici, možemo napraviti </a:t>
            </a:r>
            <a:r>
              <a:rPr lang="en-US" dirty="0" smtClean="0"/>
              <a:t>377,597,570,964,258,816 </a:t>
            </a:r>
            <a:r>
              <a:rPr lang="en-US" dirty="0" err="1" smtClean="0"/>
              <a:t>Latinskih</a:t>
            </a:r>
            <a:r>
              <a:rPr lang="en-US" dirty="0" smtClean="0"/>
              <a:t> </a:t>
            </a:r>
            <a:r>
              <a:rPr lang="en-US" dirty="0" err="1" smtClean="0"/>
              <a:t>kvadrata</a:t>
            </a:r>
            <a:r>
              <a:rPr lang="en-US" dirty="0" smtClean="0"/>
              <a:t> </a:t>
            </a:r>
            <a:r>
              <a:rPr lang="en-US" dirty="0" err="1" smtClean="0"/>
              <a:t>reda</a:t>
            </a:r>
            <a:r>
              <a:rPr lang="en-US" dirty="0" smtClean="0"/>
              <a:t> 9</a:t>
            </a:r>
            <a:r>
              <a:rPr lang="hr-HR" dirty="0" smtClean="0"/>
              <a:t> (ukoliko zanemarimo rotacije i simetriju)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1652</TotalTime>
  <Words>516</Words>
  <Application>Microsoft Office PowerPoint</Application>
  <PresentationFormat>Prikaz na zaslonu (4:3)</PresentationFormat>
  <Paragraphs>69</Paragraphs>
  <Slides>15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15</vt:i4>
      </vt:variant>
    </vt:vector>
  </HeadingPairs>
  <TitlesOfParts>
    <vt:vector size="16" baseType="lpstr">
      <vt:lpstr>Urbano</vt:lpstr>
      <vt:lpstr>Informatička podrška za natjecanje u Sudoku</vt:lpstr>
      <vt:lpstr>Cilj rada</vt:lpstr>
      <vt:lpstr>Što je Sudoku?</vt:lpstr>
      <vt:lpstr>Povijest Sudoku igre</vt:lpstr>
      <vt:lpstr>Različite varijante</vt:lpstr>
      <vt:lpstr>Slajd 6</vt:lpstr>
      <vt:lpstr>Matematika iza kulisa</vt:lpstr>
      <vt:lpstr>Slajd 8</vt:lpstr>
      <vt:lpstr>Zašto je matematičarima zanimljiv Sudoku?</vt:lpstr>
      <vt:lpstr>Algoritmi za rješavanje</vt:lpstr>
      <vt:lpstr>Sudoku natjecanje kao Web aplikacija</vt:lpstr>
      <vt:lpstr>Baza podataka</vt:lpstr>
      <vt:lpstr>Baza podataka “Sudoku natjecanje”</vt:lpstr>
      <vt:lpstr>Opcije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Informatička podrška za natjecanje u Sudoku</dc:title>
  <dc:creator>Windows User</dc:creator>
  <cp:lastModifiedBy>Windows User</cp:lastModifiedBy>
  <cp:revision>82</cp:revision>
  <dcterms:created xsi:type="dcterms:W3CDTF">2019-07-01T17:12:37Z</dcterms:created>
  <dcterms:modified xsi:type="dcterms:W3CDTF">2019-07-09T07:53:44Z</dcterms:modified>
</cp:coreProperties>
</file>