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E6F4E-11E6-4C38-B21C-CBBA30355423}" v="2725" dt="2020-12-19T17:20:22.498"/>
    <p1510:client id="{601EC49F-2317-550D-F68A-EC50C3767F45}" v="56" dt="2020-12-19T17:37:0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3FBCB-59BF-40FD-B1D5-FACA478935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FBD312-DD45-4EEC-BDB2-B66AE491741D}">
      <dgm:prSet/>
      <dgm:spPr/>
      <dgm:t>
        <a:bodyPr/>
        <a:lstStyle/>
        <a:p>
          <a:r>
            <a:rPr lang="hr-HR"/>
            <a:t>Količina informacija</a:t>
          </a:r>
          <a:endParaRPr lang="en-US"/>
        </a:p>
      </dgm:t>
    </dgm:pt>
    <dgm:pt modelId="{D9EFFAA0-3768-4C18-905F-172F334EF789}" type="parTrans" cxnId="{2928A872-BD7F-4B1B-AEBA-7DB2387BBA7E}">
      <dgm:prSet/>
      <dgm:spPr/>
      <dgm:t>
        <a:bodyPr/>
        <a:lstStyle/>
        <a:p>
          <a:endParaRPr lang="en-US"/>
        </a:p>
      </dgm:t>
    </dgm:pt>
    <dgm:pt modelId="{9D69E0FA-BDFD-438F-99CA-8CED11B9A460}" type="sibTrans" cxnId="{2928A872-BD7F-4B1B-AEBA-7DB2387BBA7E}">
      <dgm:prSet/>
      <dgm:spPr/>
      <dgm:t>
        <a:bodyPr/>
        <a:lstStyle/>
        <a:p>
          <a:endParaRPr lang="en-US"/>
        </a:p>
      </dgm:t>
    </dgm:pt>
    <dgm:pt modelId="{F18A6664-76F6-4181-9F31-C4DECA9BCE35}">
      <dgm:prSet/>
      <dgm:spPr/>
      <dgm:t>
        <a:bodyPr/>
        <a:lstStyle/>
        <a:p>
          <a:r>
            <a:rPr lang="hr-HR"/>
            <a:t>Dinamičnost</a:t>
          </a:r>
          <a:endParaRPr lang="en-US"/>
        </a:p>
      </dgm:t>
    </dgm:pt>
    <dgm:pt modelId="{2C73749A-41D2-44EE-BEEA-90CACA15E6D8}" type="parTrans" cxnId="{726CBDF8-4CE3-4862-95AF-0B428E23BCB9}">
      <dgm:prSet/>
      <dgm:spPr/>
      <dgm:t>
        <a:bodyPr/>
        <a:lstStyle/>
        <a:p>
          <a:endParaRPr lang="en-US"/>
        </a:p>
      </dgm:t>
    </dgm:pt>
    <dgm:pt modelId="{9C20209D-A02C-4EDB-A250-14F16EA44EB3}" type="sibTrans" cxnId="{726CBDF8-4CE3-4862-95AF-0B428E23BCB9}">
      <dgm:prSet/>
      <dgm:spPr/>
      <dgm:t>
        <a:bodyPr/>
        <a:lstStyle/>
        <a:p>
          <a:endParaRPr lang="en-US"/>
        </a:p>
      </dgm:t>
    </dgm:pt>
    <dgm:pt modelId="{4516629F-583B-433B-9D8F-97E300C17C26}">
      <dgm:prSet/>
      <dgm:spPr/>
      <dgm:t>
        <a:bodyPr/>
        <a:lstStyle/>
        <a:p>
          <a:r>
            <a:rPr lang="hr-HR"/>
            <a:t>Relevantnost</a:t>
          </a:r>
          <a:endParaRPr lang="en-US"/>
        </a:p>
      </dgm:t>
    </dgm:pt>
    <dgm:pt modelId="{1C65A8B0-FF73-4766-A2C6-2D8D28C683B6}" type="parTrans" cxnId="{58EC2CED-068E-44CE-8487-8E9D12E4EA13}">
      <dgm:prSet/>
      <dgm:spPr/>
      <dgm:t>
        <a:bodyPr/>
        <a:lstStyle/>
        <a:p>
          <a:endParaRPr lang="en-US"/>
        </a:p>
      </dgm:t>
    </dgm:pt>
    <dgm:pt modelId="{219620DA-89F4-4C3D-B79F-62EB21093B1C}" type="sibTrans" cxnId="{58EC2CED-068E-44CE-8487-8E9D12E4EA13}">
      <dgm:prSet/>
      <dgm:spPr/>
      <dgm:t>
        <a:bodyPr/>
        <a:lstStyle/>
        <a:p>
          <a:endParaRPr lang="en-US"/>
        </a:p>
      </dgm:t>
    </dgm:pt>
    <dgm:pt modelId="{2BD906DC-46C6-4DCF-B62B-03C82A67697F}" type="pres">
      <dgm:prSet presAssocID="{39A3FBCB-59BF-40FD-B1D5-FACA47893553}" presName="linear" presStyleCnt="0">
        <dgm:presLayoutVars>
          <dgm:animLvl val="lvl"/>
          <dgm:resizeHandles val="exact"/>
        </dgm:presLayoutVars>
      </dgm:prSet>
      <dgm:spPr/>
    </dgm:pt>
    <dgm:pt modelId="{5CD53906-F4BE-431F-8F5F-A0847EBDBF59}" type="pres">
      <dgm:prSet presAssocID="{ABFBD312-DD45-4EEC-BDB2-B66AE49174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452A8B-C3D1-448F-85CC-3E6B8169A113}" type="pres">
      <dgm:prSet presAssocID="{9D69E0FA-BDFD-438F-99CA-8CED11B9A460}" presName="spacer" presStyleCnt="0"/>
      <dgm:spPr/>
    </dgm:pt>
    <dgm:pt modelId="{AB70DE1D-E195-411C-ABFF-0971D2430046}" type="pres">
      <dgm:prSet presAssocID="{F18A6664-76F6-4181-9F31-C4DECA9BCE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61214F-CF4D-456A-B844-2E4786306E73}" type="pres">
      <dgm:prSet presAssocID="{9C20209D-A02C-4EDB-A250-14F16EA44EB3}" presName="spacer" presStyleCnt="0"/>
      <dgm:spPr/>
    </dgm:pt>
    <dgm:pt modelId="{E01E9EB8-82DB-47A9-9024-9A62F1D4ABE6}" type="pres">
      <dgm:prSet presAssocID="{4516629F-583B-433B-9D8F-97E300C17C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ADC13-A44B-4B1B-B1DC-83B8F90409AB}" type="presOf" srcId="{39A3FBCB-59BF-40FD-B1D5-FACA47893553}" destId="{2BD906DC-46C6-4DCF-B62B-03C82A67697F}" srcOrd="0" destOrd="0" presId="urn:microsoft.com/office/officeart/2005/8/layout/vList2"/>
    <dgm:cxn modelId="{1D45A114-A15A-4542-9380-6C200EDCDF38}" type="presOf" srcId="{ABFBD312-DD45-4EEC-BDB2-B66AE491741D}" destId="{5CD53906-F4BE-431F-8F5F-A0847EBDBF59}" srcOrd="0" destOrd="0" presId="urn:microsoft.com/office/officeart/2005/8/layout/vList2"/>
    <dgm:cxn modelId="{75C28929-DD5B-42F9-B12C-2E40C554D675}" type="presOf" srcId="{4516629F-583B-433B-9D8F-97E300C17C26}" destId="{E01E9EB8-82DB-47A9-9024-9A62F1D4ABE6}" srcOrd="0" destOrd="0" presId="urn:microsoft.com/office/officeart/2005/8/layout/vList2"/>
    <dgm:cxn modelId="{2928A872-BD7F-4B1B-AEBA-7DB2387BBA7E}" srcId="{39A3FBCB-59BF-40FD-B1D5-FACA47893553}" destId="{ABFBD312-DD45-4EEC-BDB2-B66AE491741D}" srcOrd="0" destOrd="0" parTransId="{D9EFFAA0-3768-4C18-905F-172F334EF789}" sibTransId="{9D69E0FA-BDFD-438F-99CA-8CED11B9A460}"/>
    <dgm:cxn modelId="{C94D7B57-412B-47E6-8D6A-F14FE730497F}" type="presOf" srcId="{F18A6664-76F6-4181-9F31-C4DECA9BCE35}" destId="{AB70DE1D-E195-411C-ABFF-0971D2430046}" srcOrd="0" destOrd="0" presId="urn:microsoft.com/office/officeart/2005/8/layout/vList2"/>
    <dgm:cxn modelId="{58EC2CED-068E-44CE-8487-8E9D12E4EA13}" srcId="{39A3FBCB-59BF-40FD-B1D5-FACA47893553}" destId="{4516629F-583B-433B-9D8F-97E300C17C26}" srcOrd="2" destOrd="0" parTransId="{1C65A8B0-FF73-4766-A2C6-2D8D28C683B6}" sibTransId="{219620DA-89F4-4C3D-B79F-62EB21093B1C}"/>
    <dgm:cxn modelId="{726CBDF8-4CE3-4862-95AF-0B428E23BCB9}" srcId="{39A3FBCB-59BF-40FD-B1D5-FACA47893553}" destId="{F18A6664-76F6-4181-9F31-C4DECA9BCE35}" srcOrd="1" destOrd="0" parTransId="{2C73749A-41D2-44EE-BEEA-90CACA15E6D8}" sibTransId="{9C20209D-A02C-4EDB-A250-14F16EA44EB3}"/>
    <dgm:cxn modelId="{75FC19AA-2E1F-4FE7-B69E-345EE0531CBE}" type="presParOf" srcId="{2BD906DC-46C6-4DCF-B62B-03C82A67697F}" destId="{5CD53906-F4BE-431F-8F5F-A0847EBDBF59}" srcOrd="0" destOrd="0" presId="urn:microsoft.com/office/officeart/2005/8/layout/vList2"/>
    <dgm:cxn modelId="{7FCFE415-82C0-4961-94F3-BA7AC958842D}" type="presParOf" srcId="{2BD906DC-46C6-4DCF-B62B-03C82A67697F}" destId="{36452A8B-C3D1-448F-85CC-3E6B8169A113}" srcOrd="1" destOrd="0" presId="urn:microsoft.com/office/officeart/2005/8/layout/vList2"/>
    <dgm:cxn modelId="{CCECEF7E-6FEC-45D0-8619-25C7FC64EDEF}" type="presParOf" srcId="{2BD906DC-46C6-4DCF-B62B-03C82A67697F}" destId="{AB70DE1D-E195-411C-ABFF-0971D2430046}" srcOrd="2" destOrd="0" presId="urn:microsoft.com/office/officeart/2005/8/layout/vList2"/>
    <dgm:cxn modelId="{7AB58543-F9CD-4059-AB66-20A18B133D26}" type="presParOf" srcId="{2BD906DC-46C6-4DCF-B62B-03C82A67697F}" destId="{3961214F-CF4D-456A-B844-2E4786306E73}" srcOrd="3" destOrd="0" presId="urn:microsoft.com/office/officeart/2005/8/layout/vList2"/>
    <dgm:cxn modelId="{3F22AF9A-223E-4167-8C24-0F20CC809FE6}" type="presParOf" srcId="{2BD906DC-46C6-4DCF-B62B-03C82A67697F}" destId="{E01E9EB8-82DB-47A9-9024-9A62F1D4AB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53906-F4BE-431F-8F5F-A0847EBDBF59}">
      <dsp:nvSpPr>
        <dsp:cNvPr id="0" name=""/>
        <dsp:cNvSpPr/>
      </dsp:nvSpPr>
      <dsp:spPr>
        <a:xfrm>
          <a:off x="0" y="32810"/>
          <a:ext cx="979220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Količina informacija</a:t>
          </a:r>
          <a:endParaRPr lang="en-US" sz="4400" kern="1200"/>
        </a:p>
      </dsp:txBody>
      <dsp:txXfrm>
        <a:off x="50261" y="83071"/>
        <a:ext cx="9691686" cy="929078"/>
      </dsp:txXfrm>
    </dsp:sp>
    <dsp:sp modelId="{AB70DE1D-E195-411C-ABFF-0971D2430046}">
      <dsp:nvSpPr>
        <dsp:cNvPr id="0" name=""/>
        <dsp:cNvSpPr/>
      </dsp:nvSpPr>
      <dsp:spPr>
        <a:xfrm>
          <a:off x="0" y="1189131"/>
          <a:ext cx="979220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Dinamičnost</a:t>
          </a:r>
          <a:endParaRPr lang="en-US" sz="4400" kern="1200"/>
        </a:p>
      </dsp:txBody>
      <dsp:txXfrm>
        <a:off x="50261" y="1239392"/>
        <a:ext cx="9691686" cy="929078"/>
      </dsp:txXfrm>
    </dsp:sp>
    <dsp:sp modelId="{E01E9EB8-82DB-47A9-9024-9A62F1D4ABE6}">
      <dsp:nvSpPr>
        <dsp:cNvPr id="0" name=""/>
        <dsp:cNvSpPr/>
      </dsp:nvSpPr>
      <dsp:spPr>
        <a:xfrm>
          <a:off x="0" y="2345451"/>
          <a:ext cx="979220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/>
            <a:t>Relevantnost</a:t>
          </a:r>
          <a:endParaRPr lang="en-US" sz="4400" kern="1200"/>
        </a:p>
      </dsp:txBody>
      <dsp:txXfrm>
        <a:off x="50261" y="2395712"/>
        <a:ext cx="9691686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9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0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hr-HR" sz="5100" dirty="0">
                <a:ea typeface="+mj-lt"/>
                <a:cs typeface="+mj-lt"/>
              </a:rPr>
              <a:t>Analiza poveznica </a:t>
            </a:r>
            <a:br>
              <a:rPr lang="hr-HR" sz="5100" dirty="0">
                <a:ea typeface="+mj-lt"/>
                <a:cs typeface="+mj-lt"/>
              </a:rPr>
            </a:br>
            <a:r>
              <a:rPr lang="hr-HR" sz="5100" dirty="0">
                <a:ea typeface="+mj-lt"/>
                <a:cs typeface="+mj-lt"/>
              </a:rPr>
              <a:t>Središta i autoriteti na webu</a:t>
            </a:r>
            <a:endParaRPr lang="sr-Latn-RS" sz="51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Bruno </a:t>
            </a:r>
            <a:r>
              <a:rPr lang="hr-HR" dirty="0" err="1"/>
              <a:t>Fabulić</a:t>
            </a:r>
            <a:r>
              <a:rPr lang="hr-HR" dirty="0"/>
              <a:t>, Helena </a:t>
            </a:r>
            <a:r>
              <a:rPr lang="hr-HR" dirty="0" err="1">
                <a:ea typeface="+mn-lt"/>
                <a:cs typeface="+mn-lt"/>
              </a:rPr>
              <a:t>Marciuš</a:t>
            </a:r>
            <a:r>
              <a:rPr lang="hr-HR" dirty="0">
                <a:ea typeface="+mn-lt"/>
                <a:cs typeface="+mn-lt"/>
              </a:rPr>
              <a:t>, Dora Parmać</a:t>
            </a:r>
            <a:endParaRPr lang="hr-H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919DE17E-B964-4912-9A41-FBDEA4A42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9" r="26870" b="-1"/>
          <a:stretch/>
        </p:blipFill>
        <p:spPr>
          <a:xfrm>
            <a:off x="5214600" y="1395172"/>
            <a:ext cx="177338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9E49D7-3085-455B-852F-8425736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ea typeface="+mj-lt"/>
                <a:cs typeface="+mj-lt"/>
              </a:rPr>
              <a:t>Sličnost s </a:t>
            </a:r>
            <a:r>
              <a:rPr lang="hr-HR" err="1">
                <a:ea typeface="+mj-lt"/>
                <a:cs typeface="+mj-lt"/>
              </a:rPr>
              <a:t>bibliometrijskom</a:t>
            </a:r>
            <a:r>
              <a:rPr lang="hr-HR">
                <a:ea typeface="+mj-lt"/>
                <a:cs typeface="+mj-lt"/>
              </a:rPr>
              <a:t> analizom</a:t>
            </a:r>
            <a:endParaRPr lang="sr-Latn-R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EBE7B75-3019-4068-BB5E-C7EB2E59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339" y="1714900"/>
            <a:ext cx="4663440" cy="640080"/>
          </a:xfrm>
        </p:spPr>
        <p:txBody>
          <a:bodyPr/>
          <a:lstStyle/>
          <a:p>
            <a:r>
              <a:rPr lang="hr-HR" b="0" dirty="0">
                <a:ea typeface="+mn-lt"/>
                <a:cs typeface="+mn-lt"/>
              </a:rPr>
              <a:t>autoriteti i </a:t>
            </a:r>
            <a:r>
              <a:rPr lang="hr-HR" b="0" dirty="0" err="1">
                <a:ea typeface="+mn-lt"/>
                <a:cs typeface="+mn-lt"/>
              </a:rPr>
              <a:t>ko-citacije</a:t>
            </a:r>
            <a:endParaRPr lang="sr-Latn-RS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A4FD1F0-F38C-49B3-B9BB-BC393ECE72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69848" y="2246133"/>
                <a:ext cx="4663440" cy="3710164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342900" indent="-342900">
                  <a:buAutoNum type="arabicPeriod"/>
                </a:pPr>
                <a:r>
                  <a:rPr lang="hr-HR" dirty="0"/>
                  <a:t>matrica </a:t>
                </a:r>
                <a:r>
                  <a:rPr lang="hr-HR" dirty="0" err="1"/>
                  <a:t>ko-citacije</a:t>
                </a:r>
                <a:endParaRPr lang="hr-HR" dirty="0"/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:endParaRPr lang="hr-HR" dirty="0"/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:endParaRPr lang="hr-HR" dirty="0"/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𝑑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>
                    <a:ea typeface="+mn-lt"/>
                    <a:cs typeface="+mn-lt"/>
                  </a:rPr>
                  <a:t> stupanj </a:t>
                </a:r>
                <a:r>
                  <a:rPr lang="hr-HR" dirty="0" err="1">
                    <a:ea typeface="+mn-lt"/>
                    <a:cs typeface="+mn-lt"/>
                  </a:rPr>
                  <a:t>ulaznosti</a:t>
                </a:r>
                <a:r>
                  <a:rPr lang="hr-HR" dirty="0">
                    <a:ea typeface="+mn-lt"/>
                    <a:cs typeface="+mn-lt"/>
                  </a:rPr>
                  <a:t> stranice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hr-HR" dirty="0">
                  <a:ea typeface="+mn-lt"/>
                  <a:cs typeface="+mn-lt"/>
                </a:endParaRPr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:endParaRPr lang="hr-HR" dirty="0"/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:endParaRPr lang="hr-HR" dirty="0"/>
              </a:p>
              <a:p>
                <a:pPr marL="342900" indent="-342900">
                  <a:buClr>
                    <a:srgbClr val="262626"/>
                  </a:buClr>
                  <a:buAutoNum type="arabicPeriod"/>
                </a:pPr>
                <a:r>
                  <a:rPr lang="hr-HR" dirty="0">
                    <a:ea typeface="+mn-lt"/>
                    <a:cs typeface="+mn-lt"/>
                  </a:rPr>
                  <a:t>definiramo matricu stupnjeva </a:t>
                </a:r>
                <a:r>
                  <a:rPr lang="hr-HR" dirty="0" err="1">
                    <a:ea typeface="+mn-lt"/>
                    <a:cs typeface="+mn-lt"/>
                  </a:rPr>
                  <a:t>ulaznosti</a:t>
                </a:r>
                <a:r>
                  <a:rPr lang="hr-HR" dirty="0">
                    <a:ea typeface="+mn-lt"/>
                    <a:cs typeface="+mn-lt"/>
                  </a:rPr>
                  <a:t> D:</a:t>
                </a:r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      D=</a:t>
                </a:r>
                <a:r>
                  <a:rPr lang="hr-HR" dirty="0" err="1"/>
                  <a:t>diag</a:t>
                </a:r>
                <a:r>
                  <a:rPr lang="hr-HR" dirty="0"/>
                  <a:t>(d</a:t>
                </a:r>
                <a:r>
                  <a:rPr lang="hr-HR" baseline="-25000" dirty="0"/>
                  <a:t>1</a:t>
                </a:r>
                <a:r>
                  <a:rPr lang="hr-HR" dirty="0"/>
                  <a:t>, d</a:t>
                </a:r>
                <a:r>
                  <a:rPr lang="hr-HR" baseline="-25000" dirty="0"/>
                  <a:t>2</a:t>
                </a:r>
                <a:r>
                  <a:rPr lang="hr-HR" dirty="0"/>
                  <a:t>, …, </a:t>
                </a:r>
                <a:r>
                  <a:rPr lang="hr-HR" dirty="0" err="1"/>
                  <a:t>d</a:t>
                </a:r>
                <a:r>
                  <a:rPr lang="hr-HR" baseline="-25000" dirty="0" err="1"/>
                  <a:t>n</a:t>
                </a:r>
                <a:r>
                  <a:rPr lang="hr-HR" dirty="0"/>
                  <a:t>)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dirty="0"/>
                  <a:t>4. </a:t>
                </a:r>
                <a:r>
                  <a:rPr lang="hr-HR" dirty="0">
                    <a:ea typeface="+mn-lt"/>
                    <a:cs typeface="+mn-lt"/>
                  </a:rPr>
                  <a:t>matrica autoriteta ima sljedeću strukturu: 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dirty="0">
                    <a:ea typeface="+mn-lt"/>
                    <a:cs typeface="+mn-lt"/>
                  </a:rPr>
                  <a:t>	L</a:t>
                </a:r>
                <a:r>
                  <a:rPr lang="hr-HR" baseline="30000" dirty="0">
                    <a:ea typeface="+mn-lt"/>
                    <a:cs typeface="+mn-lt"/>
                  </a:rPr>
                  <a:t> T</a:t>
                </a:r>
                <a:r>
                  <a:rPr lang="hr-HR" dirty="0">
                    <a:ea typeface="+mn-lt"/>
                    <a:cs typeface="+mn-lt"/>
                  </a:rPr>
                  <a:t>L = D + C</a:t>
                </a:r>
                <a:r>
                  <a:rPr lang="hr-HR" dirty="0"/>
                  <a:t>       </a:t>
                </a: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A4FD1F0-F38C-49B3-B9BB-BC393ECE7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69848" y="2246133"/>
                <a:ext cx="4663440" cy="3710164"/>
              </a:xfrm>
              <a:blipFill>
                <a:blip r:embed="rId2"/>
                <a:stretch>
                  <a:fillRect l="-1176" t="-147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41FAB35-EEE5-4969-866D-CC0F5B52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714900"/>
            <a:ext cx="4663440" cy="640080"/>
          </a:xfrm>
        </p:spPr>
        <p:txBody>
          <a:bodyPr/>
          <a:lstStyle/>
          <a:p>
            <a:r>
              <a:rPr lang="hr-HR" b="0" dirty="0" err="1">
                <a:ea typeface="+mn-lt"/>
                <a:cs typeface="+mn-lt"/>
              </a:rPr>
              <a:t>hubovi</a:t>
            </a:r>
            <a:r>
              <a:rPr lang="hr-HR" b="0" dirty="0">
                <a:ea typeface="+mn-lt"/>
                <a:cs typeface="+mn-lt"/>
              </a:rPr>
              <a:t> i </a:t>
            </a:r>
            <a:r>
              <a:rPr lang="hr-HR" b="0" dirty="0" err="1">
                <a:ea typeface="+mn-lt"/>
                <a:cs typeface="+mn-lt"/>
              </a:rPr>
              <a:t>ko</a:t>
            </a:r>
            <a:r>
              <a:rPr lang="hr-HR" b="0" dirty="0">
                <a:ea typeface="+mn-lt"/>
                <a:cs typeface="+mn-lt"/>
              </a:rPr>
              <a:t>-reference</a:t>
            </a:r>
            <a:endParaRPr lang="sr-Latn-RS" dirty="0"/>
          </a:p>
        </p:txBody>
      </p:sp>
      <p:pic>
        <p:nvPicPr>
          <p:cNvPr id="7" name="Slika 7" descr="Slika na kojoj se prikazuje objekt, sat&#10;&#10;Opis je automatski generiran">
            <a:extLst>
              <a:ext uri="{FF2B5EF4-FFF2-40B4-BE49-F238E27FC236}">
                <a16:creationId xmlns:a16="http://schemas.microsoft.com/office/drawing/2014/main" id="{0719D502-02F2-4BAB-822A-CB35C936FA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82221" y="2718640"/>
            <a:ext cx="3949072" cy="613303"/>
          </a:xfrm>
        </p:spPr>
      </p:pic>
      <p:pic>
        <p:nvPicPr>
          <p:cNvPr id="8" name="Slika 8" descr="Slika na kojoj se prikazuje objekt, sat, muškarac&#10;&#10;Opis je automatski generiran">
            <a:extLst>
              <a:ext uri="{FF2B5EF4-FFF2-40B4-BE49-F238E27FC236}">
                <a16:creationId xmlns:a16="http://schemas.microsoft.com/office/drawing/2014/main" id="{F5098845-6DC8-4B90-AD26-29184D02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70" y="3698630"/>
            <a:ext cx="3943723" cy="599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zervirano mjesto sadržaja 2">
                <a:extLst>
                  <a:ext uri="{FF2B5EF4-FFF2-40B4-BE49-F238E27FC236}">
                    <a16:creationId xmlns:a16="http://schemas.microsoft.com/office/drawing/2014/main" id="{C352212C-3349-41EA-9BB2-1A05E8215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0990" y="2232397"/>
                <a:ext cx="4663440" cy="37101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Garamond" pitchFamily="18" charset="0"/>
                  <a:buAutoNum type="arabicPeriod"/>
                </a:pPr>
                <a:r>
                  <a:rPr lang="hr-HR" dirty="0"/>
                  <a:t>matrica </a:t>
                </a:r>
                <a:r>
                  <a:rPr lang="hr-HR" dirty="0" err="1"/>
                  <a:t>ko</a:t>
                </a:r>
                <a:r>
                  <a:rPr lang="hr-HR" dirty="0"/>
                  <a:t>-referenci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endParaRPr lang="hr-HR" dirty="0"/>
              </a:p>
              <a:p>
                <a:pPr marL="0" indent="0">
                  <a:buClr>
                    <a:srgbClr val="262626"/>
                  </a:buClr>
                  <a:buNone/>
                </a:pPr>
                <a:endParaRPr lang="hr-HR" dirty="0"/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b="0" dirty="0">
                    <a:ea typeface="+mn-lt"/>
                    <a:cs typeface="+mn-lt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𝑑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dirty="0">
                    <a:ea typeface="+mn-lt"/>
                    <a:cs typeface="+mn-lt"/>
                  </a:rPr>
                  <a:t> stupanj izlaznosti stranice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hr-HR" dirty="0"/>
              </a:p>
              <a:p>
                <a:pPr marL="342900" indent="-342900">
                  <a:buClr>
                    <a:srgbClr val="262626"/>
                  </a:buClr>
                  <a:buFont typeface="Garamond" pitchFamily="18" charset="0"/>
                  <a:buAutoNum type="arabicPeriod"/>
                </a:pPr>
                <a:endParaRPr lang="hr-HR" dirty="0"/>
              </a:p>
              <a:p>
                <a:pPr marL="0" indent="0">
                  <a:buClr>
                    <a:srgbClr val="262626"/>
                  </a:buClr>
                  <a:buNone/>
                </a:pPr>
                <a:endParaRPr lang="hr-HR" dirty="0"/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dirty="0">
                    <a:ea typeface="+mn-lt"/>
                    <a:cs typeface="+mn-lt"/>
                  </a:rPr>
                  <a:t>3. definiramo matricu stupnjeva izlaznosti O:</a:t>
                </a:r>
                <a:endParaRPr lang="hr-HR" dirty="0"/>
              </a:p>
              <a:p>
                <a:pPr marL="0" indent="0">
                  <a:buFont typeface="Garamond" pitchFamily="18" charset="0"/>
                  <a:buNone/>
                </a:pPr>
                <a:r>
                  <a:rPr lang="hr-HR" dirty="0"/>
                  <a:t>      O=</a:t>
                </a:r>
                <a:r>
                  <a:rPr lang="hr-HR" dirty="0" err="1"/>
                  <a:t>diag</a:t>
                </a:r>
                <a:r>
                  <a:rPr lang="hr-HR" dirty="0"/>
                  <a:t>(o</a:t>
                </a:r>
                <a:r>
                  <a:rPr lang="hr-HR" baseline="-25000" dirty="0"/>
                  <a:t>1</a:t>
                </a:r>
                <a:r>
                  <a:rPr lang="hr-HR" dirty="0"/>
                  <a:t>, o</a:t>
                </a:r>
                <a:r>
                  <a:rPr lang="hr-HR" baseline="-25000" dirty="0"/>
                  <a:t>2</a:t>
                </a:r>
                <a:r>
                  <a:rPr lang="hr-HR" dirty="0"/>
                  <a:t>, …, o</a:t>
                </a:r>
                <a:r>
                  <a:rPr lang="hr-HR" baseline="-25000" dirty="0"/>
                  <a:t>n</a:t>
                </a:r>
                <a:r>
                  <a:rPr lang="hr-HR" dirty="0"/>
                  <a:t>)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dirty="0"/>
                  <a:t>4. </a:t>
                </a:r>
                <a:r>
                  <a:rPr lang="hr-HR" dirty="0">
                    <a:ea typeface="+mn-lt"/>
                    <a:cs typeface="+mn-lt"/>
                  </a:rPr>
                  <a:t>matrica autoriteta ima </a:t>
                </a:r>
                <a:r>
                  <a:rPr lang="hr-HR" dirty="0" err="1">
                    <a:ea typeface="+mn-lt"/>
                    <a:cs typeface="+mn-lt"/>
                  </a:rPr>
                  <a:t>sljede´cu</a:t>
                </a:r>
                <a:r>
                  <a:rPr lang="hr-HR" dirty="0">
                    <a:ea typeface="+mn-lt"/>
                    <a:cs typeface="+mn-lt"/>
                  </a:rPr>
                  <a:t> strukturu: 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dirty="0">
                    <a:ea typeface="+mn-lt"/>
                    <a:cs typeface="+mn-lt"/>
                  </a:rPr>
                  <a:t>	LL</a:t>
                </a:r>
                <a:r>
                  <a:rPr lang="hr-HR" baseline="30000" dirty="0">
                    <a:ea typeface="+mn-lt"/>
                    <a:cs typeface="+mn-lt"/>
                  </a:rPr>
                  <a:t>T</a:t>
                </a:r>
                <a:r>
                  <a:rPr lang="hr-HR" dirty="0">
                    <a:ea typeface="+mn-lt"/>
                    <a:cs typeface="+mn-lt"/>
                  </a:rPr>
                  <a:t> = O</a:t>
                </a:r>
                <a:r>
                  <a:rPr lang="hr-HR" dirty="0"/>
                  <a:t> + R     </a:t>
                </a:r>
              </a:p>
            </p:txBody>
          </p:sp>
        </mc:Choice>
        <mc:Fallback>
          <p:sp>
            <p:nvSpPr>
              <p:cNvPr id="10" name="Rezervirano mjesto sadržaja 2">
                <a:extLst>
                  <a:ext uri="{FF2B5EF4-FFF2-40B4-BE49-F238E27FC236}">
                    <a16:creationId xmlns:a16="http://schemas.microsoft.com/office/drawing/2014/main" id="{C352212C-3349-41EA-9BB2-1A05E8215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90" y="2232397"/>
                <a:ext cx="4663440" cy="3710164"/>
              </a:xfrm>
              <a:prstGeom prst="rect">
                <a:avLst/>
              </a:prstGeom>
              <a:blipFill>
                <a:blip r:embed="rId5"/>
                <a:stretch>
                  <a:fillRect l="-1046" t="-147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Slika 11" descr="Slika na kojoj se prikazuje objekt, sat&#10;&#10;Opis je automatski generiran">
            <a:extLst>
              <a:ext uri="{FF2B5EF4-FFF2-40B4-BE49-F238E27FC236}">
                <a16:creationId xmlns:a16="http://schemas.microsoft.com/office/drawing/2014/main" id="{CEF02A49-BE72-44E2-B282-7ECD6C817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042" y="2712680"/>
            <a:ext cx="3657662" cy="619263"/>
          </a:xfrm>
          <a:prstGeom prst="rect">
            <a:avLst/>
          </a:prstGeom>
        </p:spPr>
      </p:pic>
      <p:pic>
        <p:nvPicPr>
          <p:cNvPr id="12" name="Slika 12" descr="Slika na kojoj se prikazuje objekt, sat&#10;&#10;Opis je automatski generiran">
            <a:extLst>
              <a:ext uri="{FF2B5EF4-FFF2-40B4-BE49-F238E27FC236}">
                <a16:creationId xmlns:a16="http://schemas.microsoft.com/office/drawing/2014/main" id="{C88E3364-2E3E-427B-980F-178675083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8499" y="3698630"/>
            <a:ext cx="3780619" cy="5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EFC908-DA8E-4F80-A2A3-35A19327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ea typeface="+mj-lt"/>
                <a:cs typeface="+mj-lt"/>
              </a:rPr>
              <a:t>Konvergencija algoritma</a:t>
            </a:r>
            <a:endParaRPr lang="sr-Latn-R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537EEF-2848-4EA3-9C82-2DFD8C7E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932"/>
            <a:ext cx="10058400" cy="4237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400" dirty="0">
                <a:ea typeface="+mn-lt"/>
                <a:cs typeface="+mn-lt"/>
              </a:rPr>
              <a:t>L</a:t>
            </a:r>
            <a:r>
              <a:rPr lang="hr-HR" sz="2400" baseline="30000" dirty="0">
                <a:ea typeface="+mn-lt"/>
                <a:cs typeface="+mn-lt"/>
              </a:rPr>
              <a:t> T</a:t>
            </a:r>
            <a:r>
              <a:rPr lang="hr-HR" sz="2400" dirty="0">
                <a:ea typeface="+mn-lt"/>
                <a:cs typeface="+mn-lt"/>
              </a:rPr>
              <a:t>L = (LL</a:t>
            </a:r>
            <a:r>
              <a:rPr lang="hr-HR" sz="2400" baseline="30000" dirty="0">
                <a:ea typeface="+mn-lt"/>
                <a:cs typeface="+mn-lt"/>
              </a:rPr>
              <a:t>T</a:t>
            </a:r>
            <a:r>
              <a:rPr lang="hr-HR" sz="2400" dirty="0">
                <a:ea typeface="+mn-lt"/>
                <a:cs typeface="+mn-lt"/>
              </a:rPr>
              <a:t> )</a:t>
            </a:r>
            <a:r>
              <a:rPr lang="hr-HR" sz="2400" baseline="30000" dirty="0">
                <a:ea typeface="+mn-lt"/>
                <a:cs typeface="+mn-lt"/>
              </a:rPr>
              <a:t> T</a:t>
            </a:r>
            <a:r>
              <a:rPr lang="hr-HR" sz="2400" dirty="0">
                <a:ea typeface="+mn-lt"/>
                <a:cs typeface="+mn-lt"/>
              </a:rPr>
              <a:t>  =&gt;  matrice L</a:t>
            </a:r>
            <a:r>
              <a:rPr lang="hr-HR" sz="2400" baseline="30000" dirty="0">
                <a:ea typeface="+mn-lt"/>
                <a:cs typeface="+mn-lt"/>
              </a:rPr>
              <a:t> T</a:t>
            </a:r>
            <a:r>
              <a:rPr lang="hr-HR" sz="2400" dirty="0">
                <a:ea typeface="+mn-lt"/>
                <a:cs typeface="+mn-lt"/>
              </a:rPr>
              <a:t>L i LL</a:t>
            </a:r>
            <a:r>
              <a:rPr lang="hr-HR" sz="2400" baseline="30000" dirty="0">
                <a:ea typeface="+mn-lt"/>
                <a:cs typeface="+mn-lt"/>
              </a:rPr>
              <a:t>T</a:t>
            </a:r>
            <a:r>
              <a:rPr lang="hr-HR" sz="2400" dirty="0">
                <a:ea typeface="+mn-lt"/>
                <a:cs typeface="+mn-lt"/>
              </a:rPr>
              <a:t> imaju iste svojstvene vrijednosti</a:t>
            </a:r>
          </a:p>
          <a:p>
            <a:pPr>
              <a:buClr>
                <a:srgbClr val="262626"/>
              </a:buClr>
            </a:pPr>
            <a:r>
              <a:rPr lang="hr-HR" sz="2800" b="1" dirty="0">
                <a:ea typeface="+mn-lt"/>
                <a:cs typeface="+mn-lt"/>
              </a:rPr>
              <a:t>Teorem</a:t>
            </a:r>
            <a:endParaRPr lang="hr-HR" sz="2800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hr-HR" sz="2400" dirty="0">
                <a:ea typeface="+mn-lt"/>
                <a:cs typeface="+mn-lt"/>
              </a:rPr>
              <a:t>       Nizovi x</a:t>
            </a:r>
            <a:r>
              <a:rPr lang="hr-HR" sz="2400" baseline="30000" dirty="0">
                <a:ea typeface="+mn-lt"/>
                <a:cs typeface="+mn-lt"/>
              </a:rPr>
              <a:t> (1)</a:t>
            </a:r>
            <a:r>
              <a:rPr lang="hr-HR" sz="2400" dirty="0">
                <a:ea typeface="+mn-lt"/>
                <a:cs typeface="+mn-lt"/>
              </a:rPr>
              <a:t>, x</a:t>
            </a:r>
            <a:r>
              <a:rPr lang="hr-HR" sz="2400" baseline="30000" dirty="0">
                <a:ea typeface="+mn-lt"/>
                <a:cs typeface="+mn-lt"/>
              </a:rPr>
              <a:t>(2)</a:t>
            </a:r>
            <a:r>
              <a:rPr lang="hr-HR" sz="2400" dirty="0">
                <a:ea typeface="+mn-lt"/>
                <a:cs typeface="+mn-lt"/>
              </a:rPr>
              <a:t>, x</a:t>
            </a:r>
            <a:r>
              <a:rPr lang="hr-HR" sz="2400" baseline="30000" dirty="0">
                <a:ea typeface="+mn-lt"/>
                <a:cs typeface="+mn-lt"/>
              </a:rPr>
              <a:t>(3)</a:t>
            </a:r>
            <a:r>
              <a:rPr lang="hr-HR" sz="2400" dirty="0">
                <a:ea typeface="+mn-lt"/>
                <a:cs typeface="+mn-lt"/>
              </a:rPr>
              <a:t> . . . i y</a:t>
            </a:r>
            <a:r>
              <a:rPr lang="hr-HR" sz="2400" baseline="30000" dirty="0">
                <a:ea typeface="+mn-lt"/>
                <a:cs typeface="+mn-lt"/>
              </a:rPr>
              <a:t> (1)</a:t>
            </a:r>
            <a:r>
              <a:rPr lang="hr-HR" sz="2400" dirty="0">
                <a:ea typeface="+mn-lt"/>
                <a:cs typeface="+mn-lt"/>
              </a:rPr>
              <a:t>, y</a:t>
            </a:r>
            <a:r>
              <a:rPr lang="hr-HR" sz="2400" baseline="30000" dirty="0">
                <a:ea typeface="+mn-lt"/>
                <a:cs typeface="+mn-lt"/>
              </a:rPr>
              <a:t>(2)</a:t>
            </a:r>
            <a:r>
              <a:rPr lang="hr-HR" sz="2400" dirty="0">
                <a:ea typeface="+mn-lt"/>
                <a:cs typeface="+mn-lt"/>
              </a:rPr>
              <a:t>, y</a:t>
            </a:r>
            <a:r>
              <a:rPr lang="hr-HR" sz="2400" baseline="30000" dirty="0">
                <a:ea typeface="+mn-lt"/>
                <a:cs typeface="+mn-lt"/>
              </a:rPr>
              <a:t>(3)</a:t>
            </a:r>
            <a:r>
              <a:rPr lang="hr-HR" sz="2400" dirty="0">
                <a:ea typeface="+mn-lt"/>
                <a:cs typeface="+mn-lt"/>
              </a:rPr>
              <a:t> . . . konvergiraju limesima x</a:t>
            </a:r>
            <a:r>
              <a:rPr lang="hr-HR" sz="2400" baseline="30000" dirty="0">
                <a:ea typeface="+mn-lt"/>
                <a:cs typeface="+mn-lt"/>
              </a:rPr>
              <a:t> ∗</a:t>
            </a:r>
            <a:r>
              <a:rPr lang="hr-HR" sz="2400" dirty="0">
                <a:ea typeface="+mn-lt"/>
                <a:cs typeface="+mn-lt"/>
              </a:rPr>
              <a:t> i y</a:t>
            </a:r>
            <a:r>
              <a:rPr lang="hr-HR" sz="2400" baseline="30000" dirty="0">
                <a:ea typeface="+mn-lt"/>
                <a:cs typeface="+mn-lt"/>
              </a:rPr>
              <a:t> ∗ </a:t>
            </a:r>
            <a:r>
              <a:rPr lang="hr-HR" sz="2400" dirty="0">
                <a:ea typeface="+mn-lt"/>
                <a:cs typeface="+mn-lt"/>
              </a:rPr>
              <a:t>. </a:t>
            </a:r>
          </a:p>
          <a:p>
            <a:r>
              <a:rPr lang="hr-HR" sz="2800" b="1" dirty="0"/>
              <a:t>Teorem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hr-HR" sz="2400" b="1" dirty="0"/>
              <a:t>      </a:t>
            </a:r>
            <a:r>
              <a:rPr lang="hr-HR" sz="2400" dirty="0">
                <a:ea typeface="+mn-lt"/>
                <a:cs typeface="+mn-lt"/>
              </a:rPr>
              <a:t>x</a:t>
            </a:r>
            <a:r>
              <a:rPr lang="hr-HR" sz="2400" baseline="30000" dirty="0">
                <a:ea typeface="+mn-lt"/>
                <a:cs typeface="+mn-lt"/>
              </a:rPr>
              <a:t> ∗ </a:t>
            </a:r>
            <a:r>
              <a:rPr lang="hr-HR" sz="2400" dirty="0">
                <a:ea typeface="+mn-lt"/>
                <a:cs typeface="+mn-lt"/>
              </a:rPr>
              <a:t>je dominantni svojstveni vektor matrice L</a:t>
            </a:r>
            <a:r>
              <a:rPr lang="hr-HR" sz="2400" baseline="30000" dirty="0">
                <a:ea typeface="+mn-lt"/>
                <a:cs typeface="+mn-lt"/>
              </a:rPr>
              <a:t>T</a:t>
            </a:r>
            <a:r>
              <a:rPr lang="hr-HR" sz="2400" dirty="0">
                <a:ea typeface="+mn-lt"/>
                <a:cs typeface="+mn-lt"/>
              </a:rPr>
              <a:t>L, a y</a:t>
            </a:r>
            <a:r>
              <a:rPr lang="hr-HR" sz="2400" baseline="30000" dirty="0">
                <a:ea typeface="+mn-lt"/>
                <a:cs typeface="+mn-lt"/>
              </a:rPr>
              <a:t> ∗ </a:t>
            </a:r>
            <a:r>
              <a:rPr lang="hr-HR" sz="2400" dirty="0">
                <a:ea typeface="+mn-lt"/>
                <a:cs typeface="+mn-lt"/>
              </a:rPr>
              <a:t>je dominantni svojstveni        	vektor matrice LL</a:t>
            </a:r>
            <a:r>
              <a:rPr lang="hr-HR" sz="2400" baseline="30000" dirty="0">
                <a:ea typeface="+mn-lt"/>
                <a:cs typeface="+mn-lt"/>
              </a:rPr>
              <a:t>T</a:t>
            </a:r>
            <a:r>
              <a:rPr lang="hr-HR" sz="2400" dirty="0">
                <a:ea typeface="+mn-lt"/>
                <a:cs typeface="+mn-lt"/>
              </a:rPr>
              <a:t> .</a:t>
            </a:r>
            <a:endParaRPr lang="hr-HR" sz="2400" b="1" dirty="0"/>
          </a:p>
        </p:txBody>
      </p:sp>
    </p:spTree>
    <p:extLst>
      <p:ext uri="{BB962C8B-B14F-4D97-AF65-F5344CB8AC3E}">
        <p14:creationId xmlns:p14="http://schemas.microsoft.com/office/powerpoint/2010/main" val="207962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2609DA-65BA-4A84-B058-A136A251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4657"/>
          </a:xfrm>
        </p:spPr>
        <p:txBody>
          <a:bodyPr/>
          <a:lstStyle/>
          <a:p>
            <a:r>
              <a:rPr lang="hr-HR">
                <a:ea typeface="+mj-lt"/>
                <a:cs typeface="+mj-lt"/>
              </a:rPr>
              <a:t>Vjerojatnosna analiza</a:t>
            </a:r>
            <a:endParaRPr lang="sr-Latn-R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825867-623B-46F4-AD21-E5BE8D40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3045"/>
            <a:ext cx="10058400" cy="430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ea typeface="+mn-lt"/>
                <a:cs typeface="+mn-lt"/>
              </a:rPr>
              <a:t>čvorovi s velikim izlaznim stupnjem će imati velike </a:t>
            </a:r>
            <a:r>
              <a:rPr lang="hr-HR" dirty="0" err="1">
                <a:ea typeface="+mn-lt"/>
                <a:cs typeface="+mn-lt"/>
              </a:rPr>
              <a:t>ko-citacije</a:t>
            </a:r>
            <a:r>
              <a:rPr lang="hr-HR" dirty="0">
                <a:ea typeface="+mn-lt"/>
                <a:cs typeface="+mn-lt"/>
              </a:rPr>
              <a:t> s ostalim čvorovima samo zato jer imaju više ulaznih linkova/bridova. Slično, veliku </a:t>
            </a:r>
            <a:r>
              <a:rPr lang="hr-HR" dirty="0" err="1">
                <a:ea typeface="+mn-lt"/>
                <a:cs typeface="+mn-lt"/>
              </a:rPr>
              <a:t>ko</a:t>
            </a:r>
            <a:r>
              <a:rPr lang="hr-HR" dirty="0">
                <a:ea typeface="+mn-lt"/>
                <a:cs typeface="+mn-lt"/>
              </a:rPr>
              <a:t>-referencu povezujemo s velikim izlaznim brojem linkova.</a:t>
            </a:r>
          </a:p>
          <a:p>
            <a:pPr>
              <a:buClr>
                <a:srgbClr val="262626"/>
              </a:buClr>
            </a:pPr>
            <a:r>
              <a:rPr lang="hr-HR" sz="2800" b="1" dirty="0"/>
              <a:t>Propozicija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hr-HR" dirty="0"/>
              <a:t>     Prosječna</a:t>
            </a:r>
            <a:r>
              <a:rPr lang="hr-HR" sz="1700" dirty="0">
                <a:ea typeface="+mn-lt"/>
                <a:cs typeface="+mn-lt"/>
              </a:rPr>
              <a:t> vrijednost ko-citacija dana je formulom</a:t>
            </a:r>
            <a:r>
              <a:rPr lang="hr-HR" sz="1700" b="1" dirty="0">
                <a:ea typeface="+mn-lt"/>
                <a:cs typeface="+mn-lt"/>
              </a:rPr>
              <a:t> </a:t>
            </a:r>
            <a:r>
              <a:rPr lang="hr-HR" b="1" dirty="0">
                <a:ea typeface="+mn-lt"/>
                <a:cs typeface="+mn-lt"/>
              </a:rPr>
              <a:t>⟨</a:t>
            </a:r>
            <a:r>
              <a:rPr lang="hr-HR" sz="1700" b="1" dirty="0" err="1">
                <a:ea typeface="+mn-lt"/>
                <a:cs typeface="+mn-lt"/>
              </a:rPr>
              <a:t>C</a:t>
            </a:r>
            <a:r>
              <a:rPr lang="hr-HR" sz="1700" b="1" baseline="-25000" dirty="0" err="1">
                <a:ea typeface="+mn-lt"/>
                <a:cs typeface="+mn-lt"/>
              </a:rPr>
              <a:t>ij</a:t>
            </a:r>
            <a:r>
              <a:rPr lang="hr-HR" b="1" dirty="0">
                <a:ea typeface="+mn-lt"/>
                <a:cs typeface="+mn-lt"/>
              </a:rPr>
              <a:t>⟩ =</a:t>
            </a:r>
            <a:r>
              <a:rPr lang="hr-HR" dirty="0">
                <a:ea typeface="+mn-lt"/>
                <a:cs typeface="+mn-lt"/>
              </a:rPr>
              <a:t> </a:t>
            </a:r>
            <a:r>
              <a:rPr lang="hr-HR" sz="1700" dirty="0">
                <a:ea typeface="+mn-lt"/>
                <a:cs typeface="+mn-lt"/>
              </a:rPr>
              <a:t>(</a:t>
            </a:r>
            <a:r>
              <a:rPr lang="hr-HR" sz="1700" dirty="0" err="1">
                <a:ea typeface="+mn-lt"/>
                <a:cs typeface="+mn-lt"/>
              </a:rPr>
              <a:t>d</a:t>
            </a:r>
            <a:r>
              <a:rPr lang="hr-HR" sz="1700" baseline="-25000" dirty="0" err="1">
                <a:ea typeface="+mn-lt"/>
                <a:cs typeface="+mn-lt"/>
              </a:rPr>
              <a:t>i</a:t>
            </a:r>
            <a:r>
              <a:rPr lang="hr-HR" sz="1700" dirty="0" err="1">
                <a:ea typeface="+mn-lt"/>
                <a:cs typeface="+mn-lt"/>
              </a:rPr>
              <a:t>d</a:t>
            </a:r>
            <a:r>
              <a:rPr lang="hr-HR" sz="1700" baseline="-25000" dirty="0" err="1">
                <a:ea typeface="+mn-lt"/>
                <a:cs typeface="+mn-lt"/>
              </a:rPr>
              <a:t>k</a:t>
            </a:r>
            <a:r>
              <a:rPr lang="hr-HR" sz="1700" dirty="0">
                <a:ea typeface="+mn-lt"/>
                <a:cs typeface="+mn-lt"/>
              </a:rPr>
              <a:t>)/(n-1</a:t>
            </a:r>
            <a:r>
              <a:rPr lang="hr-HR" dirty="0">
                <a:ea typeface="+mn-lt"/>
                <a:cs typeface="+mn-lt"/>
              </a:rPr>
              <a:t>)</a:t>
            </a:r>
          </a:p>
          <a:p>
            <a:pPr marL="285750" indent="-285750"/>
            <a:r>
              <a:rPr lang="hr-HR" dirty="0">
                <a:ea typeface="+mn-lt"/>
                <a:cs typeface="+mn-lt"/>
              </a:rPr>
              <a:t>iz ove analize, vidimo da će vrh i s velikim izlaznim stupnjem d</a:t>
            </a:r>
            <a:r>
              <a:rPr lang="hr-HR" baseline="-25000" dirty="0">
                <a:ea typeface="+mn-lt"/>
                <a:cs typeface="+mn-lt"/>
              </a:rPr>
              <a:t>i</a:t>
            </a:r>
            <a:r>
              <a:rPr lang="hr-HR" dirty="0">
                <a:ea typeface="+mn-lt"/>
                <a:cs typeface="+mn-lt"/>
              </a:rPr>
              <a:t> imati veliku </a:t>
            </a:r>
            <a:r>
              <a:rPr lang="hr-HR" dirty="0" err="1">
                <a:ea typeface="+mn-lt"/>
                <a:cs typeface="+mn-lt"/>
              </a:rPr>
              <a:t>ko-citaciju</a:t>
            </a:r>
            <a:r>
              <a:rPr lang="hr-HR" dirty="0">
                <a:ea typeface="+mn-lt"/>
                <a:cs typeface="+mn-lt"/>
              </a:rPr>
              <a:t> s drugim vrhovima, a ako to usporedimo s vrhom j koji ima manji izlazni stupanj </a:t>
            </a:r>
            <a:r>
              <a:rPr lang="hr-HR" dirty="0" err="1">
                <a:ea typeface="+mn-lt"/>
                <a:cs typeface="+mn-lt"/>
              </a:rPr>
              <a:t>d</a:t>
            </a:r>
            <a:r>
              <a:rPr lang="hr-HR" baseline="-25000" dirty="0" err="1">
                <a:ea typeface="+mn-lt"/>
                <a:cs typeface="+mn-lt"/>
              </a:rPr>
              <a:t>j</a:t>
            </a:r>
            <a:r>
              <a:rPr lang="hr-HR" dirty="0">
                <a:ea typeface="+mn-lt"/>
                <a:cs typeface="+mn-lt"/>
              </a:rPr>
              <a:t> tj. ako je d</a:t>
            </a:r>
            <a:r>
              <a:rPr lang="hr-HR" baseline="-25000" dirty="0">
                <a:ea typeface="+mn-lt"/>
                <a:cs typeface="+mn-lt"/>
              </a:rPr>
              <a:t>i </a:t>
            </a:r>
            <a:r>
              <a:rPr lang="hr-HR" dirty="0">
                <a:ea typeface="+mn-lt"/>
                <a:cs typeface="+mn-lt"/>
              </a:rPr>
              <a:t>&gt; </a:t>
            </a:r>
            <a:r>
              <a:rPr lang="hr-HR" dirty="0" err="1">
                <a:ea typeface="+mn-lt"/>
                <a:cs typeface="+mn-lt"/>
              </a:rPr>
              <a:t>d</a:t>
            </a:r>
            <a:r>
              <a:rPr lang="hr-HR" baseline="-25000" dirty="0" err="1">
                <a:ea typeface="+mn-lt"/>
                <a:cs typeface="+mn-lt"/>
              </a:rPr>
              <a:t>j</a:t>
            </a:r>
            <a:r>
              <a:rPr lang="hr-HR" dirty="0">
                <a:ea typeface="+mn-lt"/>
                <a:cs typeface="+mn-lt"/>
              </a:rPr>
              <a:t> , tada je:</a:t>
            </a:r>
          </a:p>
          <a:p>
            <a:pPr marL="285750" indent="-285750">
              <a:buClr>
                <a:srgbClr val="262626"/>
              </a:buClr>
            </a:pPr>
            <a:endParaRPr lang="hr-HR" dirty="0"/>
          </a:p>
          <a:p>
            <a:pPr marL="285750" indent="-285750">
              <a:buClr>
                <a:srgbClr val="262626"/>
              </a:buClr>
            </a:pPr>
            <a:endParaRPr lang="hr-HR" dirty="0"/>
          </a:p>
          <a:p>
            <a:pPr marL="285750" indent="-285750">
              <a:buClr>
                <a:srgbClr val="262626"/>
              </a:buClr>
            </a:pPr>
            <a:r>
              <a:rPr lang="hr-HR" dirty="0">
                <a:ea typeface="+mn-lt"/>
                <a:cs typeface="+mn-lt"/>
              </a:rPr>
              <a:t>na sličan se način ova analiza može primijeniti za izlazni stupanj i </a:t>
            </a:r>
            <a:r>
              <a:rPr lang="hr-HR" dirty="0" err="1">
                <a:ea typeface="+mn-lt"/>
                <a:cs typeface="+mn-lt"/>
              </a:rPr>
              <a:t>koreferencu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hubova</a:t>
            </a:r>
            <a:r>
              <a:rPr lang="hr-HR" dirty="0">
                <a:ea typeface="+mn-lt"/>
                <a:cs typeface="+mn-lt"/>
              </a:rPr>
              <a:t> matrice LL</a:t>
            </a:r>
            <a:r>
              <a:rPr lang="hr-HR" baseline="30000" dirty="0">
                <a:ea typeface="+mn-lt"/>
                <a:cs typeface="+mn-lt"/>
              </a:rPr>
              <a:t>T</a:t>
            </a:r>
            <a:r>
              <a:rPr lang="hr-HR" dirty="0">
                <a:ea typeface="+mn-lt"/>
                <a:cs typeface="+mn-lt"/>
              </a:rPr>
              <a:t> .</a:t>
            </a:r>
          </a:p>
          <a:p>
            <a:pPr marL="285750" indent="-285750">
              <a:buClr>
                <a:srgbClr val="262626"/>
              </a:buClr>
            </a:pPr>
            <a:r>
              <a:rPr lang="hr-HR" dirty="0">
                <a:ea typeface="+mn-lt"/>
                <a:cs typeface="+mn-lt"/>
              </a:rPr>
              <a:t> imamo: </a:t>
            </a:r>
            <a:r>
              <a:rPr lang="hr-HR" b="1" dirty="0">
                <a:ea typeface="+mn-lt"/>
                <a:cs typeface="+mn-lt"/>
              </a:rPr>
              <a:t>⟨R</a:t>
            </a:r>
            <a:r>
              <a:rPr lang="hr-HR" b="1" baseline="-25000" dirty="0">
                <a:ea typeface="+mn-lt"/>
                <a:cs typeface="+mn-lt"/>
              </a:rPr>
              <a:t>ik</a:t>
            </a:r>
            <a:r>
              <a:rPr lang="hr-HR" b="1" dirty="0">
                <a:ea typeface="+mn-lt"/>
                <a:cs typeface="+mn-lt"/>
              </a:rPr>
              <a:t>⟩</a:t>
            </a:r>
            <a:r>
              <a:rPr lang="hr-HR" dirty="0">
                <a:ea typeface="+mn-lt"/>
                <a:cs typeface="+mn-lt"/>
              </a:rPr>
              <a:t> = (</a:t>
            </a:r>
            <a:r>
              <a:rPr lang="hr-HR" dirty="0" err="1">
                <a:ea typeface="+mn-lt"/>
                <a:cs typeface="+mn-lt"/>
              </a:rPr>
              <a:t>o</a:t>
            </a:r>
            <a:r>
              <a:rPr lang="hr-HR" baseline="-25000" dirty="0" err="1">
                <a:ea typeface="+mn-lt"/>
                <a:cs typeface="+mn-lt"/>
              </a:rPr>
              <a:t>i</a:t>
            </a:r>
            <a:r>
              <a:rPr lang="hr-HR" dirty="0" err="1">
                <a:ea typeface="+mn-lt"/>
                <a:cs typeface="+mn-lt"/>
              </a:rPr>
              <a:t>o</a:t>
            </a:r>
            <a:r>
              <a:rPr lang="hr-HR" baseline="-25000" dirty="0" err="1">
                <a:ea typeface="+mn-lt"/>
                <a:cs typeface="+mn-lt"/>
              </a:rPr>
              <a:t>k</a:t>
            </a:r>
            <a:r>
              <a:rPr lang="hr-HR" dirty="0">
                <a:ea typeface="+mn-lt"/>
                <a:cs typeface="+mn-lt"/>
              </a:rPr>
              <a:t> )/(n − 1)  Ako je </a:t>
            </a:r>
            <a:r>
              <a:rPr lang="hr-HR" dirty="0" err="1">
                <a:ea typeface="+mn-lt"/>
                <a:cs typeface="+mn-lt"/>
              </a:rPr>
              <a:t>o</a:t>
            </a:r>
            <a:r>
              <a:rPr lang="hr-HR" baseline="-25000" dirty="0" err="1">
                <a:ea typeface="+mn-lt"/>
                <a:cs typeface="+mn-lt"/>
              </a:rPr>
              <a:t>i</a:t>
            </a:r>
            <a:r>
              <a:rPr lang="hr-HR" baseline="-25000" dirty="0">
                <a:ea typeface="+mn-lt"/>
                <a:cs typeface="+mn-lt"/>
              </a:rPr>
              <a:t> </a:t>
            </a:r>
            <a:r>
              <a:rPr lang="hr-HR" dirty="0">
                <a:ea typeface="+mn-lt"/>
                <a:cs typeface="+mn-lt"/>
              </a:rPr>
              <a:t>&gt; o</a:t>
            </a:r>
            <a:r>
              <a:rPr lang="hr-HR" baseline="-25000" dirty="0">
                <a:ea typeface="+mn-lt"/>
                <a:cs typeface="+mn-lt"/>
              </a:rPr>
              <a:t>j</a:t>
            </a:r>
            <a:r>
              <a:rPr lang="hr-HR" dirty="0">
                <a:ea typeface="+mn-lt"/>
                <a:cs typeface="+mn-lt"/>
              </a:rPr>
              <a:t> , tada </a:t>
            </a:r>
            <a:r>
              <a:rPr lang="hr-HR" b="1" dirty="0">
                <a:ea typeface="+mn-lt"/>
                <a:cs typeface="+mn-lt"/>
              </a:rPr>
              <a:t>⟨R</a:t>
            </a:r>
            <a:r>
              <a:rPr lang="hr-HR" b="1" baseline="-25000" dirty="0">
                <a:ea typeface="+mn-lt"/>
                <a:cs typeface="+mn-lt"/>
              </a:rPr>
              <a:t>ik</a:t>
            </a:r>
            <a:r>
              <a:rPr lang="hr-HR" b="1" dirty="0">
                <a:ea typeface="+mn-lt"/>
                <a:cs typeface="+mn-lt"/>
              </a:rPr>
              <a:t>⟩</a:t>
            </a:r>
            <a:r>
              <a:rPr lang="hr-HR" dirty="0">
                <a:ea typeface="+mn-lt"/>
                <a:cs typeface="+mn-lt"/>
              </a:rPr>
              <a:t> &gt;  </a:t>
            </a:r>
            <a:r>
              <a:rPr lang="hr-HR" b="1" dirty="0">
                <a:ea typeface="+mn-lt"/>
                <a:cs typeface="+mn-lt"/>
              </a:rPr>
              <a:t>⟨</a:t>
            </a:r>
            <a:r>
              <a:rPr lang="hr-HR" b="1" dirty="0" err="1">
                <a:ea typeface="+mn-lt"/>
                <a:cs typeface="+mn-lt"/>
              </a:rPr>
              <a:t>Rj</a:t>
            </a:r>
            <a:r>
              <a:rPr lang="hr-HR" b="1" baseline="-25000" dirty="0" err="1">
                <a:ea typeface="+mn-lt"/>
                <a:cs typeface="+mn-lt"/>
              </a:rPr>
              <a:t>k</a:t>
            </a:r>
            <a:r>
              <a:rPr lang="hr-HR" b="1" dirty="0">
                <a:ea typeface="+mn-lt"/>
                <a:cs typeface="+mn-lt"/>
              </a:rPr>
              <a:t>⟩</a:t>
            </a:r>
            <a:r>
              <a:rPr lang="hr-HR" dirty="0">
                <a:ea typeface="+mn-lt"/>
                <a:cs typeface="+mn-lt"/>
              </a:rPr>
              <a:t> , odnosno kažemo da R</a:t>
            </a:r>
            <a:r>
              <a:rPr lang="hr-HR" baseline="-25000" dirty="0">
                <a:ea typeface="+mn-lt"/>
                <a:cs typeface="+mn-lt"/>
              </a:rPr>
              <a:t>ik</a:t>
            </a:r>
            <a:r>
              <a:rPr lang="hr-HR" dirty="0">
                <a:ea typeface="+mn-lt"/>
                <a:cs typeface="+mn-lt"/>
              </a:rPr>
              <a:t> ⪆ </a:t>
            </a:r>
            <a:r>
              <a:rPr lang="hr-HR" dirty="0" err="1">
                <a:ea typeface="+mn-lt"/>
                <a:cs typeface="+mn-lt"/>
              </a:rPr>
              <a:t>R</a:t>
            </a:r>
            <a:r>
              <a:rPr lang="hr-HR" baseline="-25000" dirty="0" err="1">
                <a:ea typeface="+mn-lt"/>
                <a:cs typeface="+mn-lt"/>
              </a:rPr>
              <a:t>jk</a:t>
            </a:r>
            <a:r>
              <a:rPr lang="hr-HR" dirty="0">
                <a:ea typeface="+mn-lt"/>
                <a:cs typeface="+mn-lt"/>
              </a:rPr>
              <a:t>. vrijedi u prosjeku.</a:t>
            </a:r>
            <a:endParaRPr lang="hr-HR" dirty="0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E8B235F3-6BE3-49D3-9FCA-9F97F0BC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26" y="3906880"/>
            <a:ext cx="4166558" cy="5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0596DD-606A-496F-8F22-E300DAB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6506"/>
          </a:xfrm>
        </p:spPr>
        <p:txBody>
          <a:bodyPr/>
          <a:lstStyle/>
          <a:p>
            <a:r>
              <a:rPr lang="hr-HR">
                <a:ea typeface="+mj-lt"/>
                <a:cs typeface="+mj-lt"/>
              </a:rPr>
              <a:t>Average case analiza</a:t>
            </a:r>
            <a:endParaRPr lang="sr-Latn-R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5D0C15-4848-44D5-8408-BD7DB0613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913"/>
            <a:ext cx="10058400" cy="435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000" dirty="0">
                <a:ea typeface="+mn-lt"/>
                <a:cs typeface="+mn-lt"/>
              </a:rPr>
              <a:t>zbog dosadašnjih analiza možemo zamijeniti matricu autoriteta njihovim prosječnim vrijednostima</a:t>
            </a:r>
          </a:p>
          <a:p>
            <a:pPr>
              <a:buClr>
                <a:srgbClr val="262626"/>
              </a:buClr>
            </a:pPr>
            <a:r>
              <a:rPr lang="hr-HR" sz="2800" b="1" dirty="0"/>
              <a:t>Teorem </a:t>
            </a:r>
          </a:p>
          <a:p>
            <a:pPr marL="0" indent="0">
              <a:buNone/>
            </a:pPr>
            <a:r>
              <a:rPr lang="hr-HR" sz="2000" dirty="0">
                <a:ea typeface="+mn-lt"/>
                <a:cs typeface="+mn-lt"/>
              </a:rPr>
              <a:t>Matrica autoriteta L</a:t>
            </a:r>
            <a:r>
              <a:rPr lang="hr-HR" sz="2000" baseline="30000" dirty="0">
                <a:ea typeface="+mn-lt"/>
                <a:cs typeface="+mn-lt"/>
              </a:rPr>
              <a:t> T</a:t>
            </a:r>
            <a:r>
              <a:rPr lang="hr-HR" sz="2000" dirty="0">
                <a:ea typeface="+mn-lt"/>
                <a:cs typeface="+mn-lt"/>
              </a:rPr>
              <a:t>L u prosječnom slučaju, uz uvjet d</a:t>
            </a:r>
            <a:r>
              <a:rPr lang="hr-HR" sz="2000" baseline="-25000" dirty="0">
                <a:ea typeface="+mn-lt"/>
                <a:cs typeface="+mn-lt"/>
              </a:rPr>
              <a:t>i</a:t>
            </a:r>
            <a:r>
              <a:rPr lang="hr-HR" sz="2000" dirty="0">
                <a:ea typeface="+mn-lt"/>
                <a:cs typeface="+mn-lt"/>
              </a:rPr>
              <a:t>+ dj</a:t>
            </a:r>
            <a:r>
              <a:rPr lang="hr-HR" sz="2000" baseline="-25000" dirty="0">
                <a:ea typeface="+mn-lt"/>
                <a:cs typeface="+mn-lt"/>
              </a:rPr>
              <a:t> </a:t>
            </a:r>
            <a:r>
              <a:rPr lang="hr-HR" sz="2000" dirty="0">
                <a:ea typeface="+mn-lt"/>
                <a:cs typeface="+mn-lt"/>
              </a:rPr>
              <a:t>&lt; n+1 za svaki i, j ima sljedeće svojstvene vrijednosti i svojstvene vektore:</a:t>
            </a:r>
          </a:p>
          <a:p>
            <a:pPr marL="0" indent="0">
              <a:buNone/>
            </a:pPr>
            <a:r>
              <a:rPr lang="hr-HR" sz="2000" dirty="0"/>
              <a:t> 1. </a:t>
            </a:r>
            <a:r>
              <a:rPr lang="hr-HR" sz="2000" dirty="0">
                <a:ea typeface="+mn-lt"/>
                <a:cs typeface="+mn-lt"/>
              </a:rPr>
              <a:t>Za svojstvene vrijednosti vrijedi λ</a:t>
            </a:r>
            <a:r>
              <a:rPr lang="hr-HR" sz="2000" baseline="-25000" dirty="0">
                <a:ea typeface="+mn-lt"/>
                <a:cs typeface="+mn-lt"/>
              </a:rPr>
              <a:t>1</a:t>
            </a:r>
            <a:r>
              <a:rPr lang="hr-HR" sz="2000" dirty="0">
                <a:ea typeface="+mn-lt"/>
                <a:cs typeface="+mn-lt"/>
              </a:rPr>
              <a:t> &gt; d</a:t>
            </a:r>
            <a:r>
              <a:rPr lang="hr-HR" sz="2000" baseline="-25000" dirty="0">
                <a:ea typeface="+mn-lt"/>
                <a:cs typeface="+mn-lt"/>
              </a:rPr>
              <a:t>1</a:t>
            </a:r>
            <a:r>
              <a:rPr lang="hr-HR" sz="2000" dirty="0">
                <a:ea typeface="+mn-lt"/>
                <a:cs typeface="+mn-lt"/>
              </a:rPr>
              <a:t>' &gt;  λ</a:t>
            </a:r>
            <a:r>
              <a:rPr lang="hr-HR" sz="2000" baseline="-25000" dirty="0">
                <a:ea typeface="+mn-lt"/>
                <a:cs typeface="+mn-lt"/>
              </a:rPr>
              <a:t>2</a:t>
            </a:r>
            <a:r>
              <a:rPr lang="hr-HR" sz="2000" dirty="0">
                <a:ea typeface="+mn-lt"/>
                <a:cs typeface="+mn-lt"/>
              </a:rPr>
              <a:t> &gt; ˆd</a:t>
            </a:r>
            <a:r>
              <a:rPr lang="hr-HR" sz="2000" baseline="-25000" dirty="0">
                <a:ea typeface="+mn-lt"/>
                <a:cs typeface="+mn-lt"/>
              </a:rPr>
              <a:t>2</a:t>
            </a:r>
            <a:r>
              <a:rPr lang="hr-HR" sz="2000" dirty="0">
                <a:ea typeface="+mn-lt"/>
                <a:cs typeface="+mn-lt"/>
              </a:rPr>
              <a:t>' &gt; · · · &gt; λ</a:t>
            </a:r>
            <a:r>
              <a:rPr lang="hr-HR" sz="2000" baseline="-25000" dirty="0">
                <a:ea typeface="+mn-lt"/>
                <a:cs typeface="+mn-lt"/>
              </a:rPr>
              <a:t>n</a:t>
            </a:r>
            <a:r>
              <a:rPr lang="hr-HR" sz="2000" dirty="0">
                <a:ea typeface="+mn-lt"/>
                <a:cs typeface="+mn-lt"/>
              </a:rPr>
              <a:t> &gt; d</a:t>
            </a:r>
            <a:r>
              <a:rPr lang="hr-HR" sz="2000" baseline="-25000" dirty="0">
                <a:ea typeface="+mn-lt"/>
                <a:cs typeface="+mn-lt"/>
              </a:rPr>
              <a:t>n</a:t>
            </a:r>
            <a:r>
              <a:rPr lang="hr-HR" sz="2000" dirty="0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r>
              <a:rPr lang="hr-HR" sz="2000" dirty="0">
                <a:ea typeface="+mn-lt"/>
                <a:cs typeface="+mn-lt"/>
              </a:rPr>
              <a:t> 2. k-ti svojsteni vektor je u</a:t>
            </a:r>
            <a:r>
              <a:rPr lang="hr-HR" sz="2000" baseline="-25000" dirty="0">
                <a:ea typeface="+mn-lt"/>
                <a:cs typeface="+mn-lt"/>
              </a:rPr>
              <a:t>k</a:t>
            </a:r>
            <a:r>
              <a:rPr lang="hr-HR" sz="2000" dirty="0">
                <a:ea typeface="+mn-lt"/>
                <a:cs typeface="+mn-lt"/>
              </a:rPr>
              <a:t> =(  d</a:t>
            </a:r>
            <a:r>
              <a:rPr lang="hr-HR" sz="2000" baseline="-25000" dirty="0">
                <a:ea typeface="+mn-lt"/>
                <a:cs typeface="+mn-lt"/>
              </a:rPr>
              <a:t>1</a:t>
            </a:r>
            <a:r>
              <a:rPr lang="hr-HR" sz="2000" dirty="0">
                <a:ea typeface="+mn-lt"/>
                <a:cs typeface="+mn-lt"/>
              </a:rPr>
              <a:t> / (λ</a:t>
            </a:r>
            <a:r>
              <a:rPr lang="hr-HR" sz="2000" baseline="-25000" dirty="0">
                <a:ea typeface="+mn-lt"/>
                <a:cs typeface="+mn-lt"/>
              </a:rPr>
              <a:t>k</a:t>
            </a:r>
            <a:r>
              <a:rPr lang="hr-HR" sz="2000" dirty="0">
                <a:ea typeface="+mn-lt"/>
                <a:cs typeface="+mn-lt"/>
              </a:rPr>
              <a:t> − d</a:t>
            </a:r>
            <a:r>
              <a:rPr lang="hr-HR" sz="2000" baseline="-25000" dirty="0">
                <a:ea typeface="+mn-lt"/>
                <a:cs typeface="+mn-lt"/>
              </a:rPr>
              <a:t>1</a:t>
            </a:r>
            <a:r>
              <a:rPr lang="hr-HR" sz="2000" dirty="0">
                <a:ea typeface="+mn-lt"/>
                <a:cs typeface="+mn-lt"/>
              </a:rPr>
              <a:t>') , …. , d</a:t>
            </a:r>
            <a:r>
              <a:rPr lang="hr-HR" sz="2000" baseline="-25000" dirty="0">
                <a:ea typeface="+mn-lt"/>
                <a:cs typeface="+mn-lt"/>
              </a:rPr>
              <a:t>n</a:t>
            </a:r>
            <a:r>
              <a:rPr lang="hr-HR" sz="2000" dirty="0">
                <a:ea typeface="+mn-lt"/>
                <a:cs typeface="+mn-lt"/>
              </a:rPr>
              <a:t> / (λ</a:t>
            </a:r>
            <a:r>
              <a:rPr lang="hr-HR" sz="2000" baseline="-25000" dirty="0">
                <a:ea typeface="+mn-lt"/>
                <a:cs typeface="+mn-lt"/>
              </a:rPr>
              <a:t>k</a:t>
            </a:r>
            <a:r>
              <a:rPr lang="hr-HR" sz="2000" dirty="0">
                <a:ea typeface="+mn-lt"/>
                <a:cs typeface="+mn-lt"/>
              </a:rPr>
              <a:t> − </a:t>
            </a:r>
            <a:r>
              <a:rPr lang="hr-HR" sz="2000" dirty="0" err="1">
                <a:ea typeface="+mn-lt"/>
                <a:cs typeface="+mn-lt"/>
              </a:rPr>
              <a:t>d</a:t>
            </a:r>
            <a:r>
              <a:rPr lang="hr-HR" sz="2000" baseline="-25000" dirty="0" err="1">
                <a:ea typeface="+mn-lt"/>
                <a:cs typeface="+mn-lt"/>
              </a:rPr>
              <a:t>n</a:t>
            </a:r>
            <a:r>
              <a:rPr lang="hr-HR" sz="2000" dirty="0">
                <a:ea typeface="+mn-lt"/>
                <a:cs typeface="+mn-lt"/>
              </a:rPr>
              <a:t>')</a:t>
            </a:r>
          </a:p>
          <a:p>
            <a:pPr marL="0" indent="0">
              <a:buNone/>
            </a:pPr>
            <a:r>
              <a:rPr lang="hr-HR" sz="2000" dirty="0">
                <a:ea typeface="+mn-lt"/>
                <a:cs typeface="+mn-lt"/>
              </a:rPr>
              <a:t>Web stranice indeksiramo tako da je d</a:t>
            </a:r>
            <a:r>
              <a:rPr lang="hr-HR" sz="2000" baseline="-25000" dirty="0">
                <a:ea typeface="+mn-lt"/>
                <a:cs typeface="+mn-lt"/>
              </a:rPr>
              <a:t>1</a:t>
            </a:r>
            <a:r>
              <a:rPr lang="hr-HR" sz="2000" dirty="0">
                <a:ea typeface="+mn-lt"/>
                <a:cs typeface="+mn-lt"/>
              </a:rPr>
              <a:t> &gt; d</a:t>
            </a:r>
            <a:r>
              <a:rPr lang="hr-HR" sz="2000" baseline="-25000" dirty="0">
                <a:ea typeface="+mn-lt"/>
                <a:cs typeface="+mn-lt"/>
              </a:rPr>
              <a:t>2</a:t>
            </a:r>
            <a:r>
              <a:rPr lang="hr-HR" sz="2000" dirty="0">
                <a:ea typeface="+mn-lt"/>
                <a:cs typeface="+mn-lt"/>
              </a:rPr>
              <a:t> &gt; · · · &gt; d</a:t>
            </a:r>
            <a:r>
              <a:rPr lang="hr-HR" sz="2000" baseline="-25000" dirty="0">
                <a:ea typeface="+mn-lt"/>
                <a:cs typeface="+mn-lt"/>
              </a:rPr>
              <a:t>n</a:t>
            </a:r>
            <a:r>
              <a:rPr lang="hr-HR" sz="2000" dirty="0">
                <a:ea typeface="+mn-lt"/>
                <a:cs typeface="+mn-lt"/>
              </a:rPr>
              <a:t> i vrijedi d</a:t>
            </a:r>
            <a:r>
              <a:rPr lang="hr-HR" sz="2000" baseline="-25000" dirty="0">
                <a:ea typeface="+mn-lt"/>
                <a:cs typeface="+mn-lt"/>
              </a:rPr>
              <a:t>i</a:t>
            </a:r>
            <a:r>
              <a:rPr lang="hr-HR" sz="2000" dirty="0">
                <a:ea typeface="+mn-lt"/>
                <a:cs typeface="+mn-lt"/>
              </a:rPr>
              <a:t>' = d</a:t>
            </a:r>
            <a:r>
              <a:rPr lang="hr-HR" sz="2000" baseline="-25000" dirty="0">
                <a:ea typeface="+mn-lt"/>
                <a:cs typeface="+mn-lt"/>
              </a:rPr>
              <a:t>i </a:t>
            </a:r>
            <a:r>
              <a:rPr lang="hr-HR" sz="2000" dirty="0">
                <a:ea typeface="+mn-lt"/>
                <a:cs typeface="+mn-lt"/>
              </a:rPr>
              <a:t>− d</a:t>
            </a:r>
            <a:r>
              <a:rPr lang="hr-HR" sz="2000" baseline="-25000" dirty="0">
                <a:ea typeface="+mn-lt"/>
                <a:cs typeface="+mn-lt"/>
              </a:rPr>
              <a:t>i </a:t>
            </a:r>
            <a:r>
              <a:rPr lang="hr-HR" sz="2000" dirty="0">
                <a:ea typeface="+mn-lt"/>
                <a:cs typeface="+mn-lt"/>
              </a:rPr>
              <a:t>^2 /( n−1).</a:t>
            </a:r>
          </a:p>
          <a:p>
            <a:pPr marL="0" indent="0">
              <a:buNone/>
            </a:pPr>
            <a:endParaRPr lang="hr-HR" sz="2000" dirty="0"/>
          </a:p>
          <a:p>
            <a:pPr marL="285750" indent="-285750"/>
            <a:r>
              <a:rPr lang="hr-HR" sz="2000" dirty="0">
                <a:ea typeface="+mn-lt"/>
                <a:cs typeface="+mn-lt"/>
              </a:rPr>
              <a:t>Analogan rezultat vrijedi za matricu </a:t>
            </a:r>
            <a:r>
              <a:rPr lang="hr-HR" sz="2000" dirty="0" err="1">
                <a:ea typeface="+mn-lt"/>
                <a:cs typeface="+mn-lt"/>
              </a:rPr>
              <a:t>hubova</a:t>
            </a:r>
            <a:r>
              <a:rPr lang="hr-HR" sz="2000" dirty="0">
                <a:ea typeface="+mn-lt"/>
                <a:cs typeface="+mn-lt"/>
              </a:rPr>
              <a:t> LL</a:t>
            </a:r>
            <a:r>
              <a:rPr lang="hr-HR" sz="2000" baseline="30000" dirty="0">
                <a:ea typeface="+mn-lt"/>
                <a:cs typeface="+mn-lt"/>
              </a:rPr>
              <a:t>T</a:t>
            </a:r>
            <a:r>
              <a:rPr lang="hr-HR" sz="2000" dirty="0">
                <a:ea typeface="+mn-lt"/>
                <a:cs typeface="+mn-lt"/>
              </a:rPr>
              <a:t> 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038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BE3964-BFE0-4BCF-BB71-71862A34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5865"/>
          </a:xfrm>
        </p:spPr>
        <p:txBody>
          <a:bodyPr/>
          <a:lstStyle/>
          <a:p>
            <a:r>
              <a:rPr lang="hr-HR">
                <a:ea typeface="+mj-lt"/>
                <a:cs typeface="+mj-lt"/>
              </a:rPr>
              <a:t>Svojstva HITS algoritma </a:t>
            </a:r>
            <a:endParaRPr lang="sr-Latn-R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37E478D-0D6B-4D9D-8FE7-B267291B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1762"/>
            <a:ext cx="10058400" cy="4510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000" b="1">
                <a:ea typeface="+mn-lt"/>
                <a:cs typeface="+mn-lt"/>
              </a:rPr>
              <a:t>Organiziranje web stranica.</a:t>
            </a:r>
            <a:r>
              <a:rPr lang="hr-HR" sz="2000">
                <a:ea typeface="+mn-lt"/>
                <a:cs typeface="+mn-lt"/>
              </a:rPr>
              <a:t> Rangiranje autoriteta, je u prosjeku, identično kao rangiranje stranica pomoću ulaznih stupnjeva.</a:t>
            </a:r>
          </a:p>
          <a:p>
            <a:pPr>
              <a:buClr>
                <a:srgbClr val="262626"/>
              </a:buClr>
            </a:pPr>
            <a:r>
              <a:rPr lang="hr-HR" sz="2000" b="1">
                <a:ea typeface="+mn-lt"/>
                <a:cs typeface="+mn-lt"/>
              </a:rPr>
              <a:t>Jedinstvenost. </a:t>
            </a:r>
            <a:r>
              <a:rPr lang="hr-HR" sz="2000">
                <a:ea typeface="+mn-lt"/>
                <a:cs typeface="+mn-lt"/>
              </a:rPr>
              <a:t>Ako je d</a:t>
            </a:r>
            <a:r>
              <a:rPr lang="hr-HR" sz="2000" baseline="-25000">
                <a:ea typeface="+mn-lt"/>
                <a:cs typeface="+mn-lt"/>
              </a:rPr>
              <a:t>1</a:t>
            </a:r>
            <a:r>
              <a:rPr lang="hr-HR" sz="2000">
                <a:ea typeface="+mn-lt"/>
                <a:cs typeface="+mn-lt"/>
              </a:rPr>
              <a:t> &gt; d</a:t>
            </a:r>
            <a:r>
              <a:rPr lang="hr-HR" sz="2000" baseline="-25000">
                <a:ea typeface="+mn-lt"/>
                <a:cs typeface="+mn-lt"/>
              </a:rPr>
              <a:t>2</a:t>
            </a:r>
            <a:r>
              <a:rPr lang="hr-HR" sz="2000">
                <a:ea typeface="+mn-lt"/>
                <a:cs typeface="+mn-lt"/>
              </a:rPr>
              <a:t>, tada je glavni svojstveni vektor L</a:t>
            </a:r>
            <a:r>
              <a:rPr lang="hr-HR" sz="2000" baseline="30000">
                <a:ea typeface="+mn-lt"/>
                <a:cs typeface="+mn-lt"/>
              </a:rPr>
              <a:t> T</a:t>
            </a:r>
            <a:r>
              <a:rPr lang="hr-HR" sz="2000">
                <a:ea typeface="+mn-lt"/>
                <a:cs typeface="+mn-lt"/>
              </a:rPr>
              <a:t>L jedinstven i različit od drugog glavnog svojstvenog vektora.</a:t>
            </a:r>
          </a:p>
          <a:p>
            <a:pPr>
              <a:buClr>
                <a:srgbClr val="262626"/>
              </a:buClr>
            </a:pPr>
            <a:r>
              <a:rPr lang="hr-HR" sz="2000" b="1">
                <a:ea typeface="+mn-lt"/>
                <a:cs typeface="+mn-lt"/>
              </a:rPr>
              <a:t>Konvergencija. </a:t>
            </a:r>
            <a:r>
              <a:rPr lang="hr-HR" sz="2000">
                <a:ea typeface="+mn-lt"/>
                <a:cs typeface="+mn-lt"/>
              </a:rPr>
              <a:t>Konvergencija HITS algoritma može biti dosta brza.</a:t>
            </a:r>
          </a:p>
          <a:p>
            <a:pPr>
              <a:buClr>
                <a:srgbClr val="262626"/>
              </a:buClr>
            </a:pPr>
            <a:r>
              <a:rPr lang="hr-HR" sz="2000" b="1">
                <a:ea typeface="+mn-lt"/>
                <a:cs typeface="+mn-lt"/>
              </a:rPr>
              <a:t>Web zajednice. </a:t>
            </a:r>
            <a:r>
              <a:rPr lang="hr-HR" sz="2000">
                <a:ea typeface="+mn-lt"/>
                <a:cs typeface="+mn-lt"/>
              </a:rPr>
              <a:t>HITS algoritam se uvijek koristio za identificiranje mnogih web zajednica koristeći različite svojstvene vrijednosti. Glavni svojstveni vektor definira dominantnu web zajednicu.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4974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136E1E-273D-43BD-9487-95C7B6B3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hr-HR"/>
              <a:t>Problem</a:t>
            </a:r>
          </a:p>
        </p:txBody>
      </p:sp>
      <p:graphicFrame>
        <p:nvGraphicFramePr>
          <p:cNvPr id="12" name="Rezervirano mjesto sadržaja 2">
            <a:extLst>
              <a:ext uri="{FF2B5EF4-FFF2-40B4-BE49-F238E27FC236}">
                <a16:creationId xmlns:a16="http://schemas.microsoft.com/office/drawing/2014/main" id="{47387DC1-6A2A-4638-97AB-B3BD08869C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512" y="2557849"/>
          <a:ext cx="9792208" cy="340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6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04B1C4-41FB-435D-8187-334EB08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HITS algoritam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CB2627-2F9A-401B-851C-8CF010C8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sz="2400" dirty="0" err="1"/>
              <a:t>profinjuje</a:t>
            </a:r>
            <a:r>
              <a:rPr lang="hr-HR" sz="2400" dirty="0"/>
              <a:t> graf poveznica na čvorove koji odgovaraju upitu te njihove susjede</a:t>
            </a:r>
          </a:p>
          <a:p>
            <a:pPr>
              <a:buClr>
                <a:srgbClr val="262626"/>
              </a:buClr>
            </a:pPr>
            <a:r>
              <a:rPr lang="hr-HR" sz="2400" dirty="0"/>
              <a:t>rangiranje prema </a:t>
            </a:r>
            <a:r>
              <a:rPr lang="hr-HR" sz="2400" dirty="0" err="1"/>
              <a:t>podgrafu</a:t>
            </a:r>
            <a:r>
              <a:rPr lang="hr-HR" sz="2400" dirty="0"/>
              <a:t> grafa poveznica g uzimajući u obzir broj </a:t>
            </a:r>
            <a:r>
              <a:rPr lang="hr-HR" sz="2400" dirty="0" err="1"/>
              <a:t>linkvoa</a:t>
            </a:r>
            <a:r>
              <a:rPr lang="hr-HR" sz="2400" dirty="0"/>
              <a:t> vezanih uz čvor svake stranice iz početnog seta</a:t>
            </a:r>
          </a:p>
          <a:p>
            <a:pPr>
              <a:buClr>
                <a:srgbClr val="262626"/>
              </a:buClr>
            </a:pPr>
            <a:r>
              <a:rPr lang="hr-HR" sz="2400" dirty="0"/>
              <a:t>razlikujemo vrijednost središta i vrijednost autoriteta</a:t>
            </a:r>
          </a:p>
          <a:p>
            <a:pPr marL="0" indent="0">
              <a:buClr>
                <a:srgbClr val="262626"/>
              </a:buClr>
              <a:buNone/>
            </a:pPr>
            <a:endParaRPr lang="hr-HR" sz="2400" dirty="0"/>
          </a:p>
          <a:p>
            <a:pPr>
              <a:buClr>
                <a:srgbClr val="262626"/>
              </a:buClr>
            </a:pPr>
            <a:r>
              <a:rPr lang="hr-HR" sz="2400" dirty="0"/>
              <a:t>mana:  sve poveznice vrijede jednako</a:t>
            </a:r>
          </a:p>
        </p:txBody>
      </p:sp>
    </p:spTree>
    <p:extLst>
      <p:ext uri="{BB962C8B-B14F-4D97-AF65-F5344CB8AC3E}">
        <p14:creationId xmlns:p14="http://schemas.microsoft.com/office/powerpoint/2010/main" val="389842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C1B45B-583F-418A-BFA8-CBCFFD18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WWW kao usmjereni graf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516CD25-AE90-4EED-9989-23CE12806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hr-HR" sz="2400" dirty="0"/>
                  <a:t>web stranice predstavljamo vrhovima, a poveznice između stranica predstavljamo bridovima</a:t>
                </a:r>
              </a:p>
              <a:p>
                <a:r>
                  <a:rPr lang="hr-HR" sz="2400" dirty="0"/>
                  <a:t>vrh i je: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r-HR" sz="2400" dirty="0"/>
                  <a:t>dobro čvorište ako sadrži linkove na vrhove koji su dobri autoriteti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r-HR" sz="2400" dirty="0"/>
                  <a:t>dobar autoritet ako na njega pokazuju dobri </a:t>
                </a:r>
                <a:r>
                  <a:rPr lang="hr-HR" sz="2400" dirty="0" err="1"/>
                  <a:t>hubovi</a:t>
                </a:r>
                <a:endParaRPr lang="hr-HR" sz="2400" dirty="0"/>
              </a:p>
              <a:p>
                <a:pPr marL="274320" lvl="1" indent="0">
                  <a:buNone/>
                </a:pPr>
                <a:endParaRPr lang="hr-HR" sz="24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r-HR" sz="2400" b="0" dirty="0"/>
              </a:p>
              <a:p>
                <a:pPr marL="274320" lvl="1" indent="0">
                  <a:buNone/>
                </a:pPr>
                <a:r>
                  <a:rPr lang="hr-HR" sz="2400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r-H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hr-HR" sz="2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r-H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hr-H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hr-H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hr-H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hr-H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hr-HR" sz="2400" dirty="0"/>
              </a:p>
              <a:p>
                <a:pPr marL="274320" lvl="1" indent="0">
                  <a:buNone/>
                </a:pPr>
                <a:endParaRPr lang="hr-H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r-HR" sz="2400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2516CD25-AE90-4EED-9989-23CE12806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266" b="-1155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B99DC4-3206-425B-9862-54EADCE0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Matrična formulacija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37B5758B-61A4-47C5-87EC-901C2097E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9291" y="2002478"/>
                <a:ext cx="10058400" cy="384962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hr-HR" sz="2400" dirty="0"/>
                  <a:t>za usmjereni graf G = (V, E) definiramo matricu linkova</a:t>
                </a:r>
              </a:p>
              <a:p>
                <a:pPr>
                  <a:buClr>
                    <a:srgbClr val="262626"/>
                  </a:buClr>
                </a:pPr>
                <a:endParaRPr lang="hr-HR" sz="2400" dirty="0"/>
              </a:p>
              <a:p>
                <a:pPr>
                  <a:buClr>
                    <a:srgbClr val="262626"/>
                  </a:buClr>
                </a:pPr>
                <a:r>
                  <a:rPr lang="hr-HR" sz="2400" dirty="0"/>
                  <a:t>L  =            1 ,  </a:t>
                </a:r>
                <a:r>
                  <a:rPr lang="hr-HR" sz="2400" dirty="0" err="1"/>
                  <a:t>e</a:t>
                </a:r>
                <a:r>
                  <a:rPr lang="hr-HR" sz="2400" baseline="-25000" dirty="0" err="1"/>
                  <a:t>i,j</a:t>
                </a:r>
                <a:r>
                  <a:rPr lang="hr-HR" sz="2400" baseline="-25000" dirty="0"/>
                  <a:t> </a:t>
                </a:r>
                <a:r>
                  <a:rPr lang="hr-HR" sz="2400" dirty="0"/>
                  <a:t> </a:t>
                </a:r>
                <a:r>
                  <a:rPr lang="hr-HR" sz="2400" dirty="0">
                    <a:ea typeface="+mn-lt"/>
                    <a:cs typeface="+mn-lt"/>
                  </a:rPr>
                  <a:t>∈ E</a:t>
                </a:r>
                <a:r>
                  <a:rPr lang="hr-HR" sz="2400" dirty="0"/>
                  <a:t>  </a:t>
                </a:r>
              </a:p>
              <a:p>
                <a:pPr marL="0" indent="0">
                  <a:buClr>
                    <a:srgbClr val="262626"/>
                  </a:buClr>
                  <a:buNone/>
                </a:pPr>
                <a:r>
                  <a:rPr lang="hr-HR" sz="2400" dirty="0"/>
                  <a:t>                     0 ,  inače</a:t>
                </a:r>
              </a:p>
              <a:p>
                <a:pPr marL="285750" indent="-285750"/>
                <a:r>
                  <a:rPr lang="hr-HR" sz="2400" dirty="0">
                    <a:ea typeface="+mn-lt"/>
                    <a:cs typeface="+mn-lt"/>
                  </a:rPr>
                  <a:t>autoritet-vrijednosti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r-HR" sz="2400" dirty="0">
                    <a:ea typeface="+mn-lt"/>
                    <a:cs typeface="+mn-lt"/>
                  </a:rPr>
                  <a:t> čine vektor autoriteta x = (x</a:t>
                </a:r>
                <a:r>
                  <a:rPr lang="hr-HR" sz="2400" baseline="-25000" dirty="0">
                    <a:ea typeface="+mn-lt"/>
                    <a:cs typeface="+mn-lt"/>
                  </a:rPr>
                  <a:t>1</a:t>
                </a:r>
                <a:r>
                  <a:rPr lang="hr-HR" sz="2400" dirty="0">
                    <a:ea typeface="+mn-lt"/>
                    <a:cs typeface="+mn-lt"/>
                  </a:rPr>
                  <a:t>, x</a:t>
                </a:r>
                <a:r>
                  <a:rPr lang="hr-HR" sz="2400" baseline="-25000" dirty="0">
                    <a:ea typeface="+mn-lt"/>
                    <a:cs typeface="+mn-lt"/>
                  </a:rPr>
                  <a:t>2</a:t>
                </a:r>
                <a:r>
                  <a:rPr lang="hr-HR" sz="2400" dirty="0">
                    <a:ea typeface="+mn-lt"/>
                    <a:cs typeface="+mn-lt"/>
                  </a:rPr>
                  <a:t>, . . . , </a:t>
                </a:r>
                <a:r>
                  <a:rPr lang="hr-HR" sz="2400" dirty="0" err="1">
                    <a:ea typeface="+mn-lt"/>
                    <a:cs typeface="+mn-lt"/>
                  </a:rPr>
                  <a:t>x</a:t>
                </a:r>
                <a:r>
                  <a:rPr lang="hr-HR" sz="2400" baseline="-25000" dirty="0" err="1">
                    <a:ea typeface="+mn-lt"/>
                    <a:cs typeface="+mn-lt"/>
                  </a:rPr>
                  <a:t>n</a:t>
                </a:r>
                <a:r>
                  <a:rPr lang="hr-HR" sz="2400" dirty="0">
                    <a:ea typeface="+mn-lt"/>
                    <a:cs typeface="+mn-lt"/>
                  </a:rPr>
                  <a:t>)</a:t>
                </a:r>
                <a:endParaRPr lang="hr-HR" sz="2400" dirty="0"/>
              </a:p>
              <a:p>
                <a:pPr marL="285750" indent="-285750">
                  <a:buClr>
                    <a:srgbClr val="262626"/>
                  </a:buClr>
                </a:pPr>
                <a:r>
                  <a:rPr lang="hr-HR" sz="2400" dirty="0" err="1">
                    <a:ea typeface="+mn-lt"/>
                    <a:cs typeface="+mn-lt"/>
                  </a:rPr>
                  <a:t>hub</a:t>
                </a:r>
                <a:r>
                  <a:rPr lang="hr-HR" sz="2400" dirty="0">
                    <a:ea typeface="+mn-lt"/>
                    <a:cs typeface="+mn-lt"/>
                  </a:rPr>
                  <a:t> vrijednosti  čine vektor </a:t>
                </a:r>
                <a:r>
                  <a:rPr lang="hr-HR" sz="2400" dirty="0" err="1">
                    <a:ea typeface="+mn-lt"/>
                    <a:cs typeface="+mn-lt"/>
                  </a:rPr>
                  <a:t>hubova</a:t>
                </a:r>
                <a:r>
                  <a:rPr lang="hr-HR" sz="2400" dirty="0">
                    <a:ea typeface="+mn-lt"/>
                    <a:cs typeface="+mn-lt"/>
                  </a:rPr>
                  <a:t> y = (y</a:t>
                </a:r>
                <a:r>
                  <a:rPr lang="hr-HR" sz="2400" baseline="-25000" dirty="0">
                    <a:ea typeface="+mn-lt"/>
                    <a:cs typeface="+mn-lt"/>
                  </a:rPr>
                  <a:t>1</a:t>
                </a:r>
                <a:r>
                  <a:rPr lang="hr-HR" sz="2400" dirty="0">
                    <a:ea typeface="+mn-lt"/>
                    <a:cs typeface="+mn-lt"/>
                  </a:rPr>
                  <a:t>, y</a:t>
                </a:r>
                <a:r>
                  <a:rPr lang="hr-HR" sz="2400" baseline="-25000" dirty="0">
                    <a:ea typeface="+mn-lt"/>
                    <a:cs typeface="+mn-lt"/>
                  </a:rPr>
                  <a:t>2</a:t>
                </a:r>
                <a:r>
                  <a:rPr lang="hr-HR" sz="2400" dirty="0">
                    <a:ea typeface="+mn-lt"/>
                    <a:cs typeface="+mn-lt"/>
                  </a:rPr>
                  <a:t>, . . . , </a:t>
                </a:r>
                <a:r>
                  <a:rPr lang="hr-HR" sz="2400" dirty="0" err="1">
                    <a:ea typeface="+mn-lt"/>
                    <a:cs typeface="+mn-lt"/>
                  </a:rPr>
                  <a:t>y</a:t>
                </a:r>
                <a:r>
                  <a:rPr lang="hr-HR" sz="2400" baseline="-25000" dirty="0" err="1">
                    <a:ea typeface="+mn-lt"/>
                    <a:cs typeface="+mn-lt"/>
                  </a:rPr>
                  <a:t>n</a:t>
                </a:r>
                <a:r>
                  <a:rPr lang="hr-HR" sz="2400" dirty="0">
                    <a:ea typeface="+mn-lt"/>
                    <a:cs typeface="+mn-lt"/>
                  </a:rPr>
                  <a:t>)</a:t>
                </a:r>
              </a:p>
              <a:p>
                <a:pPr marL="285750" indent="-285750">
                  <a:buClr>
                    <a:srgbClr val="262626"/>
                  </a:buClr>
                </a:pPr>
                <a:endParaRPr lang="hr-HR" sz="2400" dirty="0"/>
              </a:p>
              <a:p>
                <a:pPr marL="285750" indent="-285750">
                  <a:buClr>
                    <a:srgbClr val="262626"/>
                  </a:buClr>
                </a:pPr>
                <a:r>
                  <a:rPr lang="hr-HR" sz="2400" dirty="0">
                    <a:ea typeface="+mn-lt"/>
                    <a:cs typeface="+mn-lt"/>
                  </a:rPr>
                  <a:t>vrijedi :    x = L</a:t>
                </a:r>
                <a:r>
                  <a:rPr lang="hr-HR" sz="2400" baseline="30000" dirty="0">
                    <a:ea typeface="+mn-lt"/>
                    <a:cs typeface="+mn-lt"/>
                  </a:rPr>
                  <a:t> T </a:t>
                </a:r>
                <a:r>
                  <a:rPr lang="hr-HR" sz="2400" dirty="0">
                    <a:ea typeface="+mn-lt"/>
                    <a:cs typeface="+mn-lt"/>
                  </a:rPr>
                  <a:t>y    i     y =Lx</a:t>
                </a: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37B5758B-61A4-47C5-87EC-901C2097E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9291" y="2002478"/>
                <a:ext cx="10058400" cy="3849624"/>
              </a:xfrm>
              <a:blipFill>
                <a:blip r:embed="rId2"/>
                <a:stretch>
                  <a:fillRect l="-848" t="-1266" b="-269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jeva vitičasta zagrada 3">
            <a:extLst>
              <a:ext uri="{FF2B5EF4-FFF2-40B4-BE49-F238E27FC236}">
                <a16:creationId xmlns:a16="http://schemas.microsoft.com/office/drawing/2014/main" id="{C793FA4F-16B4-4C4F-84A5-28C875F19C50}"/>
              </a:ext>
            </a:extLst>
          </p:cNvPr>
          <p:cNvSpPr/>
          <p:nvPr/>
        </p:nvSpPr>
        <p:spPr>
          <a:xfrm>
            <a:off x="1992616" y="2511725"/>
            <a:ext cx="589470" cy="1279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21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1ADB49-5F8B-4DCA-B1BA-548AF69B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ea typeface="+mj-lt"/>
                <a:cs typeface="+mj-lt"/>
              </a:rPr>
              <a:t>Podgraf</a:t>
            </a:r>
            <a:r>
              <a:rPr lang="hr-HR" dirty="0">
                <a:ea typeface="+mj-lt"/>
                <a:cs typeface="+mj-lt"/>
              </a:rPr>
              <a:t> fokusiran na upit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79FD17-8629-4F95-B2DC-236F7218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sz="2400" dirty="0">
                <a:ea typeface="+mn-lt"/>
                <a:cs typeface="+mn-lt"/>
              </a:rPr>
              <a:t>za dani upit σ želimo pronaći </a:t>
            </a:r>
            <a:r>
              <a:rPr lang="hr-HR" sz="2400" dirty="0" err="1">
                <a:ea typeface="+mn-lt"/>
                <a:cs typeface="+mn-lt"/>
              </a:rPr>
              <a:t>podgraf</a:t>
            </a:r>
            <a:r>
              <a:rPr lang="hr-HR" sz="2400" dirty="0">
                <a:ea typeface="+mn-lt"/>
                <a:cs typeface="+mn-lt"/>
              </a:rPr>
              <a:t>  grafa G na kojem ćemo izvesti algoritam</a:t>
            </a:r>
          </a:p>
          <a:p>
            <a:pPr>
              <a:buClr>
                <a:srgbClr val="262626"/>
              </a:buClr>
            </a:pPr>
            <a:r>
              <a:rPr lang="hr-HR" sz="2400" dirty="0"/>
              <a:t>željena svojstva za kolekciju </a:t>
            </a:r>
            <a:r>
              <a:rPr lang="hr-HR" sz="2400" dirty="0" err="1">
                <a:ea typeface="+mn-lt"/>
                <a:cs typeface="+mn-lt"/>
              </a:rPr>
              <a:t>S</a:t>
            </a:r>
            <a:r>
              <a:rPr lang="hr-HR" sz="2400" baseline="-25000" dirty="0" err="1">
                <a:ea typeface="+mn-lt"/>
                <a:cs typeface="+mn-lt"/>
              </a:rPr>
              <a:t>σ</a:t>
            </a:r>
            <a:r>
              <a:rPr lang="hr-HR" sz="2400" baseline="-25000" dirty="0">
                <a:ea typeface="+mn-lt"/>
                <a:cs typeface="+mn-lt"/>
              </a:rPr>
              <a:t> </a:t>
            </a:r>
            <a:r>
              <a:rPr lang="hr-HR" sz="2400" dirty="0">
                <a:ea typeface="+mn-lt"/>
                <a:cs typeface="+mn-lt"/>
              </a:rPr>
              <a:t> :</a:t>
            </a:r>
          </a:p>
          <a:p>
            <a:pPr marL="1899920" lvl="6">
              <a:buClr>
                <a:srgbClr val="262626"/>
              </a:buClr>
            </a:pPr>
            <a:r>
              <a:rPr lang="hr-HR" sz="2100" dirty="0">
                <a:ea typeface="+mn-lt"/>
                <a:cs typeface="+mn-lt"/>
              </a:rPr>
              <a:t>1. </a:t>
            </a:r>
            <a:r>
              <a:rPr lang="hr-HR" sz="2100" dirty="0" err="1">
                <a:ea typeface="+mn-lt"/>
                <a:cs typeface="+mn-lt"/>
              </a:rPr>
              <a:t>S</a:t>
            </a:r>
            <a:r>
              <a:rPr lang="hr-HR" sz="2100" baseline="-25000" dirty="0" err="1">
                <a:ea typeface="+mn-lt"/>
                <a:cs typeface="+mn-lt"/>
              </a:rPr>
              <a:t>σ</a:t>
            </a:r>
            <a:r>
              <a:rPr lang="hr-HR" sz="2100" dirty="0">
                <a:ea typeface="+mn-lt"/>
                <a:cs typeface="+mn-lt"/>
              </a:rPr>
              <a:t> je relativno mali skup </a:t>
            </a:r>
          </a:p>
          <a:p>
            <a:pPr marL="1899920" lvl="6">
              <a:buClr>
                <a:srgbClr val="262626"/>
              </a:buClr>
            </a:pPr>
            <a:r>
              <a:rPr lang="hr-HR" sz="2100" dirty="0">
                <a:ea typeface="+mn-lt"/>
                <a:cs typeface="+mn-lt"/>
              </a:rPr>
              <a:t>2. </a:t>
            </a:r>
            <a:r>
              <a:rPr lang="hr-HR" sz="2100" dirty="0" err="1">
                <a:ea typeface="+mn-lt"/>
                <a:cs typeface="+mn-lt"/>
              </a:rPr>
              <a:t>S</a:t>
            </a:r>
            <a:r>
              <a:rPr lang="hr-HR" sz="2100" baseline="-25000" dirty="0" err="1">
                <a:ea typeface="+mn-lt"/>
                <a:cs typeface="+mn-lt"/>
              </a:rPr>
              <a:t>σ</a:t>
            </a:r>
            <a:r>
              <a:rPr lang="hr-HR" sz="2100" dirty="0">
                <a:ea typeface="+mn-lt"/>
                <a:cs typeface="+mn-lt"/>
              </a:rPr>
              <a:t> sadrži većinom sadrži relevantne stranice </a:t>
            </a:r>
          </a:p>
          <a:p>
            <a:pPr marL="1899920" lvl="6">
              <a:buClr>
                <a:srgbClr val="262626"/>
              </a:buClr>
            </a:pPr>
            <a:r>
              <a:rPr lang="hr-HR" sz="2100" dirty="0">
                <a:ea typeface="+mn-lt"/>
                <a:cs typeface="+mn-lt"/>
              </a:rPr>
              <a:t>3. </a:t>
            </a:r>
            <a:r>
              <a:rPr lang="hr-HR" sz="2100" dirty="0" err="1">
                <a:ea typeface="+mn-lt"/>
                <a:cs typeface="+mn-lt"/>
              </a:rPr>
              <a:t>S</a:t>
            </a:r>
            <a:r>
              <a:rPr lang="hr-HR" sz="2100" baseline="-25000" dirty="0" err="1">
                <a:ea typeface="+mn-lt"/>
                <a:cs typeface="+mn-lt"/>
              </a:rPr>
              <a:t>σ</a:t>
            </a:r>
            <a:r>
              <a:rPr lang="hr-HR" sz="2100" dirty="0">
                <a:ea typeface="+mn-lt"/>
                <a:cs typeface="+mn-lt"/>
              </a:rPr>
              <a:t> sadrži većinu dobrih autoriteta</a:t>
            </a:r>
            <a:endParaRPr lang="hr-HR" sz="2100" dirty="0"/>
          </a:p>
        </p:txBody>
      </p:sp>
    </p:spTree>
    <p:extLst>
      <p:ext uri="{BB962C8B-B14F-4D97-AF65-F5344CB8AC3E}">
        <p14:creationId xmlns:p14="http://schemas.microsoft.com/office/powerpoint/2010/main" val="54716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36523D-21A8-4F57-8D08-4D335ED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4" y="642594"/>
            <a:ext cx="10619116" cy="738997"/>
          </a:xfrm>
        </p:spPr>
        <p:txBody>
          <a:bodyPr/>
          <a:lstStyle/>
          <a:p>
            <a:r>
              <a:rPr lang="hr-HR"/>
              <a:t>Konstrukcija S</a:t>
            </a:r>
            <a:r>
              <a:rPr lang="hr-HR" baseline="-25000">
                <a:ea typeface="+mj-lt"/>
                <a:cs typeface="+mj-lt"/>
              </a:rPr>
              <a:t>σ</a:t>
            </a:r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0FC4B5-74A6-4DB3-9674-F0B2886F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85" y="1427385"/>
            <a:ext cx="7288510" cy="41122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r-HR" sz="2400" dirty="0">
                <a:ea typeface="+mn-lt"/>
                <a:cs typeface="+mn-lt"/>
              </a:rPr>
              <a:t>za zadani upit σ, </a:t>
            </a:r>
          </a:p>
          <a:p>
            <a:pPr lvl="1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ea typeface="+mn-lt"/>
                <a:cs typeface="+mn-lt"/>
              </a:rPr>
              <a:t>pronađemo relevantne web stranice i rangiramo ih </a:t>
            </a:r>
          </a:p>
          <a:p>
            <a:pPr lvl="1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ea typeface="+mn-lt"/>
                <a:cs typeface="+mn-lt"/>
              </a:rPr>
              <a:t>odaberemo k najbolje rangiranih stranica - početni skup </a:t>
            </a:r>
            <a:r>
              <a:rPr lang="hr-HR" sz="2400" dirty="0" err="1">
                <a:ea typeface="+mn-lt"/>
                <a:cs typeface="+mn-lt"/>
              </a:rPr>
              <a:t>R</a:t>
            </a:r>
            <a:r>
              <a:rPr lang="hr-HR" sz="2400" baseline="-25000" dirty="0" err="1">
                <a:ea typeface="+mn-lt"/>
                <a:cs typeface="+mn-lt"/>
              </a:rPr>
              <a:t>σ</a:t>
            </a:r>
            <a:r>
              <a:rPr lang="hr-HR" sz="2400" dirty="0">
                <a:ea typeface="+mn-lt"/>
                <a:cs typeface="+mn-lt"/>
              </a:rPr>
              <a:t> tzv. ”</a:t>
            </a:r>
            <a:r>
              <a:rPr lang="hr-HR" sz="2400" dirty="0" err="1">
                <a:ea typeface="+mn-lt"/>
                <a:cs typeface="+mn-lt"/>
              </a:rPr>
              <a:t>root</a:t>
            </a:r>
            <a:r>
              <a:rPr lang="hr-HR" sz="2400" dirty="0">
                <a:ea typeface="+mn-lt"/>
                <a:cs typeface="+mn-lt"/>
              </a:rPr>
              <a:t> set”</a:t>
            </a:r>
          </a:p>
          <a:p>
            <a:pPr lvl="1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ea typeface="+mn-lt"/>
                <a:cs typeface="+mn-lt"/>
              </a:rPr>
              <a:t>konstruiramo skup </a:t>
            </a:r>
            <a:r>
              <a:rPr lang="hr-HR" sz="2400" dirty="0" err="1">
                <a:ea typeface="+mn-lt"/>
                <a:cs typeface="+mn-lt"/>
              </a:rPr>
              <a:t>S</a:t>
            </a:r>
            <a:r>
              <a:rPr lang="hr-HR" sz="2400" baseline="-25000" dirty="0" err="1">
                <a:ea typeface="+mn-lt"/>
                <a:cs typeface="+mn-lt"/>
              </a:rPr>
              <a:t>σ</a:t>
            </a:r>
            <a:r>
              <a:rPr lang="hr-HR" sz="2400" dirty="0">
                <a:ea typeface="+mn-lt"/>
                <a:cs typeface="+mn-lt"/>
              </a:rPr>
              <a:t> na sljedeći način: </a:t>
            </a:r>
          </a:p>
          <a:p>
            <a:pPr lvl="2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hr-HR" sz="2200" dirty="0">
                <a:ea typeface="+mn-lt"/>
                <a:cs typeface="+mn-lt"/>
              </a:rPr>
              <a:t>za svaku stranicu p u </a:t>
            </a:r>
            <a:r>
              <a:rPr lang="hr-HR" sz="2200" dirty="0" err="1">
                <a:ea typeface="+mn-lt"/>
                <a:cs typeface="+mn-lt"/>
              </a:rPr>
              <a:t>R</a:t>
            </a:r>
            <a:r>
              <a:rPr lang="hr-HR" sz="2200" baseline="-25000" dirty="0" err="1">
                <a:ea typeface="+mn-lt"/>
                <a:cs typeface="+mn-lt"/>
              </a:rPr>
              <a:t>σ</a:t>
            </a:r>
            <a:r>
              <a:rPr lang="hr-HR" sz="2200" dirty="0">
                <a:ea typeface="+mn-lt"/>
                <a:cs typeface="+mn-lt"/>
              </a:rPr>
              <a:t>, u </a:t>
            </a:r>
            <a:r>
              <a:rPr lang="hr-HR" sz="2200" dirty="0" err="1">
                <a:ea typeface="+mn-lt"/>
                <a:cs typeface="+mn-lt"/>
              </a:rPr>
              <a:t>R</a:t>
            </a:r>
            <a:r>
              <a:rPr lang="hr-HR" sz="2200" baseline="-25000" dirty="0" err="1">
                <a:ea typeface="+mn-lt"/>
                <a:cs typeface="+mn-lt"/>
              </a:rPr>
              <a:t>σ</a:t>
            </a:r>
            <a:r>
              <a:rPr lang="hr-HR" sz="2200" dirty="0">
                <a:ea typeface="+mn-lt"/>
                <a:cs typeface="+mn-lt"/>
              </a:rPr>
              <a:t> dodamo sve stranice na koje p pokazuje i d proizvoljnih stranica koje pokazuju na p</a:t>
            </a:r>
          </a:p>
          <a:p>
            <a:pPr lvl="2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hr-HR" sz="2200" dirty="0">
                <a:ea typeface="+mn-lt"/>
                <a:cs typeface="+mn-lt"/>
              </a:rPr>
              <a:t>pretpostavimo da je q dobar autoritet za zadani upit. Iako se q možda ne nalazi u </a:t>
            </a:r>
            <a:r>
              <a:rPr lang="hr-HR" sz="2200" dirty="0" err="1">
                <a:ea typeface="+mn-lt"/>
                <a:cs typeface="+mn-lt"/>
              </a:rPr>
              <a:t>R</a:t>
            </a:r>
            <a:r>
              <a:rPr lang="hr-HR" sz="2200" baseline="-25000" dirty="0" err="1">
                <a:ea typeface="+mn-lt"/>
                <a:cs typeface="+mn-lt"/>
              </a:rPr>
              <a:t>σ</a:t>
            </a:r>
            <a:r>
              <a:rPr lang="hr-HR" sz="2200" dirty="0">
                <a:ea typeface="+mn-lt"/>
                <a:cs typeface="+mn-lt"/>
              </a:rPr>
              <a:t>, vrlo je vjerojatno da barem jedna od stranica iz </a:t>
            </a:r>
            <a:r>
              <a:rPr lang="hr-HR" sz="2200" dirty="0" err="1">
                <a:ea typeface="+mn-lt"/>
                <a:cs typeface="+mn-lt"/>
              </a:rPr>
              <a:t>R</a:t>
            </a:r>
            <a:r>
              <a:rPr lang="hr-HR" sz="2200" baseline="-25000" dirty="0" err="1">
                <a:ea typeface="+mn-lt"/>
                <a:cs typeface="+mn-lt"/>
              </a:rPr>
              <a:t>σ</a:t>
            </a:r>
            <a:r>
              <a:rPr lang="hr-HR" sz="2200" dirty="0">
                <a:ea typeface="+mn-lt"/>
                <a:cs typeface="+mn-lt"/>
              </a:rPr>
              <a:t> pokazuje na q pa se stoga q nalazi u </a:t>
            </a:r>
            <a:r>
              <a:rPr lang="hr-HR" sz="2200" dirty="0" err="1">
                <a:ea typeface="+mn-lt"/>
                <a:cs typeface="+mn-lt"/>
              </a:rPr>
              <a:t>S</a:t>
            </a:r>
            <a:r>
              <a:rPr lang="hr-HR" sz="2200" baseline="-25000" dirty="0" err="1">
                <a:ea typeface="+mn-lt"/>
                <a:cs typeface="+mn-lt"/>
              </a:rPr>
              <a:t>σ</a:t>
            </a:r>
            <a:endParaRPr lang="hr-HR" sz="2200" dirty="0" err="1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2E1347DE-2E94-48B7-AA97-D8DBF9A12071}"/>
              </a:ext>
            </a:extLst>
          </p:cNvPr>
          <p:cNvSpPr txBox="1"/>
          <p:nvPr/>
        </p:nvSpPr>
        <p:spPr>
          <a:xfrm>
            <a:off x="597200" y="5643652"/>
            <a:ext cx="795199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hr-HR" sz="2000" dirty="0" err="1">
                <a:ea typeface="+mn-lt"/>
                <a:cs typeface="+mn-lt"/>
              </a:rPr>
              <a:t>Podgraf</a:t>
            </a:r>
            <a:r>
              <a:rPr lang="hr-HR" sz="2000" dirty="0">
                <a:ea typeface="+mn-lt"/>
                <a:cs typeface="+mn-lt"/>
              </a:rPr>
              <a:t> grafa G induciran skupom </a:t>
            </a:r>
            <a:r>
              <a:rPr lang="hr-HR" sz="2000" dirty="0" err="1">
                <a:ea typeface="+mn-lt"/>
                <a:cs typeface="+mn-lt"/>
              </a:rPr>
              <a:t>S</a:t>
            </a:r>
            <a:r>
              <a:rPr lang="hr-HR" sz="2000" baseline="-25000" dirty="0" err="1">
                <a:ea typeface="+mn-lt"/>
                <a:cs typeface="+mn-lt"/>
              </a:rPr>
              <a:t>σ</a:t>
            </a:r>
            <a:r>
              <a:rPr lang="hr-HR" sz="2000" dirty="0">
                <a:ea typeface="+mn-lt"/>
                <a:cs typeface="+mn-lt"/>
              </a:rPr>
              <a:t> označavamo s G[</a:t>
            </a:r>
            <a:r>
              <a:rPr lang="hr-HR" sz="2000" dirty="0" err="1">
                <a:ea typeface="+mn-lt"/>
                <a:cs typeface="+mn-lt"/>
              </a:rPr>
              <a:t>S</a:t>
            </a:r>
            <a:r>
              <a:rPr lang="hr-HR" sz="2000" baseline="-25000" dirty="0" err="1">
                <a:ea typeface="+mn-lt"/>
                <a:cs typeface="+mn-lt"/>
              </a:rPr>
              <a:t>σ</a:t>
            </a:r>
            <a:r>
              <a:rPr lang="hr-HR" sz="2000" dirty="0">
                <a:ea typeface="+mn-lt"/>
                <a:cs typeface="+mn-lt"/>
              </a:rPr>
              <a:t>] i na njemu provodimo HITS algoritam.</a:t>
            </a:r>
            <a:endParaRPr lang="sr-Latn-RS" sz="2000" dirty="0"/>
          </a:p>
          <a:p>
            <a:pPr algn="l"/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F4F0DE1-79C8-46EF-B987-ABD6147F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95" y="642594"/>
            <a:ext cx="3768093" cy="21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9" name="Group 6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7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7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2" name="Rectangle 7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E3AAE8B-2D4C-4A1C-A638-80EDDFE8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33" y="1362537"/>
            <a:ext cx="4675601" cy="3164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cap="all" spc="-100" dirty="0" err="1">
                <a:solidFill>
                  <a:schemeClr val="bg1"/>
                </a:solidFill>
              </a:rPr>
              <a:t>Implementacija</a:t>
            </a:r>
            <a:r>
              <a:rPr lang="en-US" sz="3200" cap="all" spc="-100" dirty="0">
                <a:solidFill>
                  <a:schemeClr val="bg1"/>
                </a:solidFill>
              </a:rPr>
              <a:t> </a:t>
            </a:r>
            <a:br>
              <a:rPr lang="hr-HR" sz="3200" cap="all" spc="-100" dirty="0">
                <a:solidFill>
                  <a:schemeClr val="bg1"/>
                </a:solidFill>
              </a:rPr>
            </a:br>
            <a:r>
              <a:rPr lang="en-US" sz="3200" cap="all" spc="-100" dirty="0">
                <a:solidFill>
                  <a:schemeClr val="bg1"/>
                </a:solidFill>
              </a:rPr>
              <a:t>HITS </a:t>
            </a:r>
            <a:br>
              <a:rPr lang="hr-HR" sz="3200" cap="all" spc="-100" dirty="0">
                <a:solidFill>
                  <a:schemeClr val="bg1"/>
                </a:solidFill>
              </a:rPr>
            </a:br>
            <a:r>
              <a:rPr lang="en-US" sz="3200" cap="all" spc="-100" dirty="0" err="1">
                <a:solidFill>
                  <a:schemeClr val="bg1"/>
                </a:solidFill>
              </a:rPr>
              <a:t>algoritma</a:t>
            </a:r>
            <a:endParaRPr lang="en-US" sz="3200" cap="all" spc="-1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8A7C24-7048-492A-A1BB-91F6992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 err="1">
                <a:solidFill>
                  <a:schemeClr val="bg1"/>
                </a:solidFill>
              </a:rPr>
              <a:t>Algoritam</a:t>
            </a:r>
            <a:r>
              <a:rPr lang="en-US" sz="2400" spc="80" dirty="0">
                <a:solidFill>
                  <a:schemeClr val="bg1"/>
                </a:solidFill>
              </a:rPr>
              <a:t> </a:t>
            </a:r>
            <a:r>
              <a:rPr lang="en-US" sz="2400" spc="80" dirty="0" err="1">
                <a:solidFill>
                  <a:schemeClr val="bg1"/>
                </a:solidFill>
              </a:rPr>
              <a:t>možemo</a:t>
            </a:r>
            <a:r>
              <a:rPr lang="en-US" sz="2400" spc="80" dirty="0">
                <a:solidFill>
                  <a:schemeClr val="bg1"/>
                </a:solidFill>
              </a:rPr>
              <a:t>  </a:t>
            </a:r>
            <a:r>
              <a:rPr lang="en-US" sz="2400" spc="80" dirty="0" err="1">
                <a:solidFill>
                  <a:schemeClr val="bg1"/>
                </a:solidFill>
              </a:rPr>
              <a:t>zapisati</a:t>
            </a:r>
            <a:r>
              <a:rPr lang="en-US" sz="2400" spc="80" dirty="0">
                <a:solidFill>
                  <a:schemeClr val="bg1"/>
                </a:solidFill>
              </a:rPr>
              <a:t> </a:t>
            </a:r>
            <a:r>
              <a:rPr lang="en-US" sz="2400" spc="80" dirty="0" err="1">
                <a:solidFill>
                  <a:schemeClr val="bg1"/>
                </a:solidFill>
              </a:rPr>
              <a:t>slijedećim</a:t>
            </a:r>
            <a:r>
              <a:rPr lang="en-US" sz="2400" spc="80" dirty="0">
                <a:solidFill>
                  <a:schemeClr val="bg1"/>
                </a:solidFill>
              </a:rPr>
              <a:t> </a:t>
            </a:r>
            <a:r>
              <a:rPr lang="en-US" sz="2400" spc="80" dirty="0" err="1">
                <a:solidFill>
                  <a:schemeClr val="bg1"/>
                </a:solidFill>
              </a:rPr>
              <a:t>koracima</a:t>
            </a:r>
            <a:r>
              <a:rPr lang="en-US" sz="2400" spc="8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4" name="Rectangle 7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014B2417-48A6-4FC6-B931-34EAE16B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47" y="1005270"/>
            <a:ext cx="6202238" cy="3780411"/>
          </a:xfrm>
          <a:prstGeom prst="rect">
            <a:avLst/>
          </a:prstGeom>
        </p:spPr>
      </p:pic>
      <p:pic>
        <p:nvPicPr>
          <p:cNvPr id="5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2BB00057-F4A2-4435-8A9A-D25091760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04" y="4531525"/>
            <a:ext cx="6208142" cy="15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904EE21-8806-4010-A6D2-D02FEE4B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Implementacija HITS-a u Octaveu</a:t>
            </a:r>
          </a:p>
        </p:txBody>
      </p:sp>
      <p:pic>
        <p:nvPicPr>
          <p:cNvPr id="15" name="Slika 15" descr="Slika na kojoj se prikazuje tekst&#10;&#10;Opis je automatski generiran">
            <a:extLst>
              <a:ext uri="{FF2B5EF4-FFF2-40B4-BE49-F238E27FC236}">
                <a16:creationId xmlns:a16="http://schemas.microsoft.com/office/drawing/2014/main" id="{3F929096-C6B2-426D-BA84-91D2702D77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5910" y="4523256"/>
            <a:ext cx="4140896" cy="1721901"/>
          </a:xfr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3" name="Slika 14" descr="Slika na kojoj se prikazuje tekst&#10;&#10;Opis je automatski generiran">
            <a:extLst>
              <a:ext uri="{FF2B5EF4-FFF2-40B4-BE49-F238E27FC236}">
                <a16:creationId xmlns:a16="http://schemas.microsoft.com/office/drawing/2014/main" id="{43CBBB05-7525-4E3F-9391-DE0639B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20" y="612843"/>
            <a:ext cx="4260196" cy="38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6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962</Words>
  <Application>Microsoft Office PowerPoint</Application>
  <PresentationFormat>Široki zaslon</PresentationFormat>
  <Paragraphs>98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Courier New</vt:lpstr>
      <vt:lpstr>Garamond</vt:lpstr>
      <vt:lpstr>Gill Sans MT</vt:lpstr>
      <vt:lpstr>Wingdings</vt:lpstr>
      <vt:lpstr>SavonVTI</vt:lpstr>
      <vt:lpstr>Analiza poveznica  Središta i autoriteti na webu</vt:lpstr>
      <vt:lpstr>Problem</vt:lpstr>
      <vt:lpstr>HITS algoritam</vt:lpstr>
      <vt:lpstr>WWW kao usmjereni graf</vt:lpstr>
      <vt:lpstr>Matrična formulacija</vt:lpstr>
      <vt:lpstr>Podgraf fokusiran na upit</vt:lpstr>
      <vt:lpstr>Konstrukcija Sσ</vt:lpstr>
      <vt:lpstr>Implementacija  HITS  algoritma</vt:lpstr>
      <vt:lpstr>Implementacija HITS-a u Octaveu</vt:lpstr>
      <vt:lpstr>Sličnost s bibliometrijskom analizom</vt:lpstr>
      <vt:lpstr>Konvergencija algoritma</vt:lpstr>
      <vt:lpstr>Vjerojatnosna analiza</vt:lpstr>
      <vt:lpstr>Average case analiza</vt:lpstr>
      <vt:lpstr>Svojstva HITS algoritma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Dora Parmać</cp:lastModifiedBy>
  <cp:revision>512</cp:revision>
  <dcterms:created xsi:type="dcterms:W3CDTF">2020-12-19T12:28:10Z</dcterms:created>
  <dcterms:modified xsi:type="dcterms:W3CDTF">2020-12-20T18:40:52Z</dcterms:modified>
</cp:coreProperties>
</file>