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g4dlxPz2pJZ0t+yBONGTZKpBzq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CenturyGothic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400640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685800" y="1143000"/>
            <a:ext cx="54864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6451cc020_0_656:notes"/>
          <p:cNvSpPr/>
          <p:nvPr>
            <p:ph idx="2" type="sldImg"/>
          </p:nvPr>
        </p:nvSpPr>
        <p:spPr>
          <a:xfrm>
            <a:off x="685800" y="1143000"/>
            <a:ext cx="54864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g116451cc020_0_656:notes"/>
          <p:cNvSpPr txBox="1"/>
          <p:nvPr>
            <p:ph idx="1" type="body"/>
          </p:nvPr>
        </p:nvSpPr>
        <p:spPr>
          <a:xfrm>
            <a:off x="685800" y="4400640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16451cc020_0_656:notes"/>
          <p:cNvSpPr txBox="1"/>
          <p:nvPr/>
        </p:nvSpPr>
        <p:spPr>
          <a:xfrm>
            <a:off x="3884760" y="868536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6451cc020_0_616:notes"/>
          <p:cNvSpPr/>
          <p:nvPr>
            <p:ph idx="2" type="sldImg"/>
          </p:nvPr>
        </p:nvSpPr>
        <p:spPr>
          <a:xfrm>
            <a:off x="685800" y="1143000"/>
            <a:ext cx="54864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g116451cc020_0_616:notes"/>
          <p:cNvSpPr txBox="1"/>
          <p:nvPr>
            <p:ph idx="1" type="body"/>
          </p:nvPr>
        </p:nvSpPr>
        <p:spPr>
          <a:xfrm>
            <a:off x="685800" y="4400640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16451cc020_0_616:notes"/>
          <p:cNvSpPr txBox="1"/>
          <p:nvPr/>
        </p:nvSpPr>
        <p:spPr>
          <a:xfrm>
            <a:off x="3884760" y="868536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6451cc020_0_630:notes"/>
          <p:cNvSpPr/>
          <p:nvPr>
            <p:ph idx="2" type="sldImg"/>
          </p:nvPr>
        </p:nvSpPr>
        <p:spPr>
          <a:xfrm>
            <a:off x="685800" y="1143000"/>
            <a:ext cx="54864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g116451cc020_0_630:notes"/>
          <p:cNvSpPr txBox="1"/>
          <p:nvPr>
            <p:ph idx="1" type="body"/>
          </p:nvPr>
        </p:nvSpPr>
        <p:spPr>
          <a:xfrm>
            <a:off x="685800" y="4400640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16451cc020_0_630:notes"/>
          <p:cNvSpPr txBox="1"/>
          <p:nvPr/>
        </p:nvSpPr>
        <p:spPr>
          <a:xfrm>
            <a:off x="3884760" y="868536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685800" y="1143000"/>
            <a:ext cx="54864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400640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:notes"/>
          <p:cNvSpPr txBox="1"/>
          <p:nvPr/>
        </p:nvSpPr>
        <p:spPr>
          <a:xfrm>
            <a:off x="3884760" y="868536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685800" y="1143000"/>
            <a:ext cx="54864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400640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:notes"/>
          <p:cNvSpPr txBox="1"/>
          <p:nvPr/>
        </p:nvSpPr>
        <p:spPr>
          <a:xfrm>
            <a:off x="3884760" y="868536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685800" y="1143000"/>
            <a:ext cx="54864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400640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:notes"/>
          <p:cNvSpPr txBox="1"/>
          <p:nvPr/>
        </p:nvSpPr>
        <p:spPr>
          <a:xfrm>
            <a:off x="3884760" y="868536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640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:notes"/>
          <p:cNvSpPr txBox="1"/>
          <p:nvPr/>
        </p:nvSpPr>
        <p:spPr>
          <a:xfrm>
            <a:off x="3884760" y="868536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640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:notes"/>
          <p:cNvSpPr txBox="1"/>
          <p:nvPr/>
        </p:nvSpPr>
        <p:spPr>
          <a:xfrm>
            <a:off x="3884760" y="868536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6451cc020_0_278:notes"/>
          <p:cNvSpPr/>
          <p:nvPr>
            <p:ph idx="2" type="sldImg"/>
          </p:nvPr>
        </p:nvSpPr>
        <p:spPr>
          <a:xfrm>
            <a:off x="685800" y="1143000"/>
            <a:ext cx="54864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116451cc020_0_278:notes"/>
          <p:cNvSpPr txBox="1"/>
          <p:nvPr>
            <p:ph idx="1" type="body"/>
          </p:nvPr>
        </p:nvSpPr>
        <p:spPr>
          <a:xfrm>
            <a:off x="685800" y="4400640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16451cc020_0_278:notes"/>
          <p:cNvSpPr txBox="1"/>
          <p:nvPr/>
        </p:nvSpPr>
        <p:spPr>
          <a:xfrm>
            <a:off x="3884760" y="868536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6451cc020_0_292:notes"/>
          <p:cNvSpPr/>
          <p:nvPr>
            <p:ph idx="2" type="sldImg"/>
          </p:nvPr>
        </p:nvSpPr>
        <p:spPr>
          <a:xfrm>
            <a:off x="685800" y="1143000"/>
            <a:ext cx="54864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g116451cc020_0_292:notes"/>
          <p:cNvSpPr txBox="1"/>
          <p:nvPr>
            <p:ph idx="1" type="body"/>
          </p:nvPr>
        </p:nvSpPr>
        <p:spPr>
          <a:xfrm>
            <a:off x="685800" y="4400640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16451cc020_0_292:notes"/>
          <p:cNvSpPr txBox="1"/>
          <p:nvPr/>
        </p:nvSpPr>
        <p:spPr>
          <a:xfrm>
            <a:off x="3884760" y="868536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6451cc020_0_306:notes"/>
          <p:cNvSpPr/>
          <p:nvPr>
            <p:ph idx="2" type="sldImg"/>
          </p:nvPr>
        </p:nvSpPr>
        <p:spPr>
          <a:xfrm>
            <a:off x="685800" y="1143000"/>
            <a:ext cx="54864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g116451cc020_0_306:notes"/>
          <p:cNvSpPr txBox="1"/>
          <p:nvPr>
            <p:ph idx="1" type="body"/>
          </p:nvPr>
        </p:nvSpPr>
        <p:spPr>
          <a:xfrm>
            <a:off x="685800" y="4400640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16451cc020_0_306:notes"/>
          <p:cNvSpPr txBox="1"/>
          <p:nvPr/>
        </p:nvSpPr>
        <p:spPr>
          <a:xfrm>
            <a:off x="3884760" y="868536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1944810" y="468180"/>
            <a:ext cx="6684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2" type="body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3" type="body"/>
          </p:nvPr>
        </p:nvSpPr>
        <p:spPr>
          <a:xfrm>
            <a:off x="45711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4" type="body"/>
          </p:nvPr>
        </p:nvSpPr>
        <p:spPr>
          <a:xfrm>
            <a:off x="467397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/>
          <p:nvPr/>
        </p:nvSpPr>
        <p:spPr>
          <a:xfrm>
            <a:off x="0" y="0"/>
            <a:ext cx="9141660" cy="5143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1" name="Google Shape;61;p1"/>
          <p:cNvSpPr/>
          <p:nvPr/>
        </p:nvSpPr>
        <p:spPr>
          <a:xfrm>
            <a:off x="-5670" y="0"/>
            <a:ext cx="9155430" cy="5143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2" name="Google Shape;62;p1"/>
          <p:cNvSpPr/>
          <p:nvPr/>
        </p:nvSpPr>
        <p:spPr>
          <a:xfrm>
            <a:off x="0" y="0"/>
            <a:ext cx="3479760" cy="5143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A1F0D"/>
          </a:solidFill>
          <a:ln>
            <a:noFill/>
          </a:ln>
        </p:spPr>
      </p:sp>
      <p:sp>
        <p:nvSpPr>
          <p:cNvPr id="63" name="Google Shape;63;p1"/>
          <p:cNvSpPr txBox="1"/>
          <p:nvPr/>
        </p:nvSpPr>
        <p:spPr>
          <a:xfrm>
            <a:off x="13770" y="-88020"/>
            <a:ext cx="34716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s" sz="18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Resolución de Problemas de Regresión Mediante Machine Learning y Caret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35276" r="6654" t="9089"/>
          <a:stretch/>
        </p:blipFill>
        <p:spPr>
          <a:xfrm>
            <a:off x="3479760" y="0"/>
            <a:ext cx="566433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/>
          <p:nvPr/>
        </p:nvSpPr>
        <p:spPr>
          <a:xfrm>
            <a:off x="0" y="3774870"/>
            <a:ext cx="4052970" cy="642870"/>
          </a:xfrm>
          <a:custGeom>
            <a:rect b="b" l="l" r="r" t="t"/>
            <a:pathLst>
              <a:path extrusionOk="0" h="163" w="1117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216270" y="3892050"/>
            <a:ext cx="30669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97470" y="2356290"/>
            <a:ext cx="2395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Eduardo Illueca Fernández</a:t>
            </a:r>
            <a:endParaRPr b="0" i="0" sz="14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Marzo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6225" y="3774875"/>
            <a:ext cx="1361500" cy="6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7725" y="3774875"/>
            <a:ext cx="912925" cy="6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75" y="3774750"/>
            <a:ext cx="1222450" cy="6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6451cc020_0_656"/>
          <p:cNvSpPr txBox="1"/>
          <p:nvPr/>
        </p:nvSpPr>
        <p:spPr>
          <a:xfrm>
            <a:off x="0" y="0"/>
            <a:ext cx="9144000" cy="597600"/>
          </a:xfrm>
          <a:prstGeom prst="rect">
            <a:avLst/>
          </a:prstGeom>
          <a:solidFill>
            <a:srgbClr val="521808"/>
          </a:solidFill>
          <a:ln>
            <a:noFill/>
          </a:ln>
        </p:spPr>
        <p:txBody>
          <a:bodyPr anchorCtr="1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s" sz="3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EJERCICIO PRÁCTICO</a:t>
            </a:r>
            <a:endParaRPr b="0" i="1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16451cc020_0_656"/>
          <p:cNvSpPr txBox="1"/>
          <p:nvPr/>
        </p:nvSpPr>
        <p:spPr>
          <a:xfrm>
            <a:off x="398790" y="590760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16451cc020_0_656"/>
          <p:cNvSpPr txBox="1"/>
          <p:nvPr/>
        </p:nvSpPr>
        <p:spPr>
          <a:xfrm>
            <a:off x="238275" y="1079125"/>
            <a:ext cx="60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16451cc020_0_656"/>
          <p:cNvSpPr txBox="1"/>
          <p:nvPr/>
        </p:nvSpPr>
        <p:spPr>
          <a:xfrm>
            <a:off x="1002000" y="755863"/>
            <a:ext cx="714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ha medido la </a:t>
            </a:r>
            <a:r>
              <a:rPr lang="es"/>
              <a:t>concentración</a:t>
            </a:r>
            <a:r>
              <a:rPr lang="es"/>
              <a:t> media del último año de diferentes metales pesados y compuestos tóxicos en agua en 10000 localidades distintas a lo largo de Europa, en ng/m3. A </a:t>
            </a:r>
            <a:r>
              <a:rPr lang="es"/>
              <a:t>continuación</a:t>
            </a:r>
            <a:r>
              <a:rPr lang="es"/>
              <a:t>, se obtiene el incremento de la mortalidad en el último año en dicha localidad.</a:t>
            </a:r>
            <a:endParaRPr/>
          </a:p>
        </p:txBody>
      </p:sp>
      <p:sp>
        <p:nvSpPr>
          <p:cNvPr id="178" name="Google Shape;178;g116451cc020_0_656"/>
          <p:cNvSpPr txBox="1"/>
          <p:nvPr/>
        </p:nvSpPr>
        <p:spPr>
          <a:xfrm>
            <a:off x="1001988" y="3827175"/>
            <a:ext cx="714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¿Existe una relación entre la concentración de metales y el incremento de la mortalidad? ¿Es posible generar un modelo que prediga el incremento de la mortalidad en función de la concentración de metales pesados?</a:t>
            </a:r>
            <a:endParaRPr/>
          </a:p>
        </p:txBody>
      </p:sp>
      <p:pic>
        <p:nvPicPr>
          <p:cNvPr id="179" name="Google Shape;179;g116451cc020_0_6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600" y="1847125"/>
            <a:ext cx="6092167" cy="18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6451cc020_0_616"/>
          <p:cNvSpPr txBox="1"/>
          <p:nvPr/>
        </p:nvSpPr>
        <p:spPr>
          <a:xfrm>
            <a:off x="0" y="0"/>
            <a:ext cx="9144000" cy="597600"/>
          </a:xfrm>
          <a:prstGeom prst="rect">
            <a:avLst/>
          </a:prstGeom>
          <a:solidFill>
            <a:srgbClr val="521808"/>
          </a:solidFill>
          <a:ln>
            <a:noFill/>
          </a:ln>
        </p:spPr>
        <p:txBody>
          <a:bodyPr anchorCtr="1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s" sz="3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OTROS MODELOS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16451cc020_0_616"/>
          <p:cNvSpPr txBox="1"/>
          <p:nvPr/>
        </p:nvSpPr>
        <p:spPr>
          <a:xfrm>
            <a:off x="398790" y="590760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16451cc020_0_616"/>
          <p:cNvSpPr txBox="1"/>
          <p:nvPr/>
        </p:nvSpPr>
        <p:spPr>
          <a:xfrm>
            <a:off x="238275" y="1079125"/>
            <a:ext cx="60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116451cc020_0_6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0" y="597600"/>
            <a:ext cx="5746989" cy="4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16451cc020_0_616"/>
          <p:cNvSpPr txBox="1"/>
          <p:nvPr/>
        </p:nvSpPr>
        <p:spPr>
          <a:xfrm>
            <a:off x="5784100" y="1652000"/>
            <a:ext cx="319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</a:t>
            </a:r>
            <a:r>
              <a:rPr i="1" lang="es"/>
              <a:t>workflow </a:t>
            </a:r>
            <a:r>
              <a:rPr lang="es"/>
              <a:t>es flexible, y la mejor forma de conocerlo es a través de la experiencia</a:t>
            </a:r>
            <a:endParaRPr/>
          </a:p>
        </p:txBody>
      </p:sp>
      <p:sp>
        <p:nvSpPr>
          <p:cNvPr id="190" name="Google Shape;190;g116451cc020_0_616"/>
          <p:cNvSpPr txBox="1"/>
          <p:nvPr/>
        </p:nvSpPr>
        <p:spPr>
          <a:xfrm>
            <a:off x="5869675" y="2939975"/>
            <a:ext cx="319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Cada PROBLEMA es ÚNICO y debe ser tratado como tal!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6451cc020_0_630"/>
          <p:cNvSpPr txBox="1"/>
          <p:nvPr/>
        </p:nvSpPr>
        <p:spPr>
          <a:xfrm>
            <a:off x="0" y="0"/>
            <a:ext cx="9144000" cy="597600"/>
          </a:xfrm>
          <a:prstGeom prst="rect">
            <a:avLst/>
          </a:prstGeom>
          <a:solidFill>
            <a:srgbClr val="521808"/>
          </a:solidFill>
          <a:ln>
            <a:noFill/>
          </a:ln>
        </p:spPr>
        <p:txBody>
          <a:bodyPr anchorCtr="1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s" sz="3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BIBLIOGRAFÍA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16451cc020_0_630"/>
          <p:cNvSpPr txBox="1"/>
          <p:nvPr/>
        </p:nvSpPr>
        <p:spPr>
          <a:xfrm>
            <a:off x="398790" y="590760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116451cc020_0_630"/>
          <p:cNvSpPr txBox="1"/>
          <p:nvPr/>
        </p:nvSpPr>
        <p:spPr>
          <a:xfrm>
            <a:off x="238275" y="1079125"/>
            <a:ext cx="60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116451cc020_0_630"/>
          <p:cNvSpPr txBox="1"/>
          <p:nvPr/>
        </p:nvSpPr>
        <p:spPr>
          <a:xfrm>
            <a:off x="207825" y="979725"/>
            <a:ext cx="87804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Hastie, T., Tibshirani, R., Friedman, J. H., &amp; Friedman, J. H. (2009). </a:t>
            </a:r>
            <a:r>
              <a:rPr i="1" lang="es" sz="1100">
                <a:solidFill>
                  <a:schemeClr val="dk1"/>
                </a:solidFill>
              </a:rPr>
              <a:t>The elements of statistical learning: data mining, inference, and prediction</a:t>
            </a:r>
            <a:r>
              <a:rPr lang="es" sz="1100">
                <a:solidFill>
                  <a:schemeClr val="dk1"/>
                </a:solidFill>
              </a:rPr>
              <a:t> (Vol. 2, pp. 1-758). New York: springer.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Géron, A. (2019). </a:t>
            </a:r>
            <a:r>
              <a:rPr i="1" lang="es" sz="1100">
                <a:solidFill>
                  <a:schemeClr val="dk1"/>
                </a:solidFill>
              </a:rPr>
              <a:t>Hands-on machine learning with Scikit-Learn, Keras, and TensorFlow: Concepts, tools, and techniques to build intelligent systems</a:t>
            </a:r>
            <a:r>
              <a:rPr lang="es" sz="1100">
                <a:solidFill>
                  <a:schemeClr val="dk1"/>
                </a:solidFill>
              </a:rPr>
              <a:t>. " O'Reilly Media, Inc.".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Méndez, J. P., &amp; Morales, R. M. (2008). Inteligencia artificial. </a:t>
            </a:r>
            <a:r>
              <a:rPr i="1" lang="es" sz="1100">
                <a:solidFill>
                  <a:schemeClr val="dk1"/>
                </a:solidFill>
              </a:rPr>
              <a:t>Técnicas, métodos y aplicaciones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Legendre, A. M. (1806). </a:t>
            </a:r>
            <a:r>
              <a:rPr i="1" lang="es" sz="1100">
                <a:solidFill>
                  <a:schemeClr val="dk1"/>
                </a:solidFill>
              </a:rPr>
              <a:t>Nouvelles méthodes pour la détermination des orbites des comètes; par AM Legendre..</a:t>
            </a:r>
            <a:r>
              <a:rPr lang="es" sz="1100">
                <a:solidFill>
                  <a:schemeClr val="dk1"/>
                </a:solidFill>
              </a:rPr>
              <a:t>. chez Firmin Didot, libraire pour lew mathematiques, la marine, l'architecture, et les editions stereotypes, rue de Thionville.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McCulloch, W. S., &amp; Pitts, W. (1943). A logical calculus of the ideas immanent in nervous activity. </a:t>
            </a:r>
            <a:r>
              <a:rPr i="1" lang="es" sz="1100">
                <a:solidFill>
                  <a:schemeClr val="dk1"/>
                </a:solidFill>
              </a:rPr>
              <a:t>The bulletin of mathematical biophysics</a:t>
            </a:r>
            <a:r>
              <a:rPr lang="es" sz="1100">
                <a:solidFill>
                  <a:schemeClr val="dk1"/>
                </a:solidFill>
              </a:rPr>
              <a:t>, </a:t>
            </a:r>
            <a:r>
              <a:rPr i="1" lang="es" sz="1100">
                <a:solidFill>
                  <a:schemeClr val="dk1"/>
                </a:solidFill>
              </a:rPr>
              <a:t>5</a:t>
            </a:r>
            <a:r>
              <a:rPr lang="es" sz="1100">
                <a:solidFill>
                  <a:schemeClr val="dk1"/>
                </a:solidFill>
              </a:rPr>
              <a:t>(4), 115-133.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Rosenblatt, F. (1958). The perceptron: a probabilistic model for information storage and organization in the brain. </a:t>
            </a:r>
            <a:r>
              <a:rPr i="1" lang="es" sz="1100">
                <a:solidFill>
                  <a:schemeClr val="dk1"/>
                </a:solidFill>
              </a:rPr>
              <a:t>Psychological review</a:t>
            </a:r>
            <a:r>
              <a:rPr lang="es" sz="1100">
                <a:solidFill>
                  <a:schemeClr val="dk1"/>
                </a:solidFill>
              </a:rPr>
              <a:t>, </a:t>
            </a:r>
            <a:r>
              <a:rPr i="1" lang="es" sz="1100">
                <a:solidFill>
                  <a:schemeClr val="dk1"/>
                </a:solidFill>
              </a:rPr>
              <a:t>65</a:t>
            </a:r>
            <a:r>
              <a:rPr lang="es" sz="1100">
                <a:solidFill>
                  <a:schemeClr val="dk1"/>
                </a:solidFill>
              </a:rPr>
              <a:t>(6), 386.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Rumelhart, D. E., Hinton, G. E., &amp; Williams, R. J. (1985). </a:t>
            </a:r>
            <a:r>
              <a:rPr i="1" lang="es" sz="1100">
                <a:solidFill>
                  <a:schemeClr val="dk1"/>
                </a:solidFill>
              </a:rPr>
              <a:t>Learning internal representations by error propagation</a:t>
            </a:r>
            <a:r>
              <a:rPr lang="es" sz="1100">
                <a:solidFill>
                  <a:schemeClr val="dk1"/>
                </a:solidFill>
              </a:rPr>
              <a:t>. California Univ San Diego La Jolla Inst for Cognitive Science.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0" y="0"/>
            <a:ext cx="9144000" cy="597600"/>
          </a:xfrm>
          <a:prstGeom prst="rect">
            <a:avLst/>
          </a:prstGeom>
          <a:solidFill>
            <a:srgbClr val="521808"/>
          </a:solidFill>
          <a:ln>
            <a:noFill/>
          </a:ln>
        </p:spPr>
        <p:txBody>
          <a:bodyPr anchorCtr="1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s" sz="3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</a:t>
            </a:r>
            <a:r>
              <a:rPr b="1" i="1" lang="es" sz="3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b="1" i="1" lang="es" sz="3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b="1" i="1" lang="es" sz="3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Ó</a:t>
            </a:r>
            <a:r>
              <a:rPr b="1" i="1" lang="es" sz="3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398790" y="590760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398794" y="1006500"/>
            <a:ext cx="4410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" sz="1200"/>
              <a:t>¿Qué es </a:t>
            </a:r>
            <a:r>
              <a:rPr b="1" i="1" lang="es" sz="1200"/>
              <a:t>machine learning</a:t>
            </a:r>
            <a:r>
              <a:rPr b="1" lang="es" sz="1200"/>
              <a:t>?</a:t>
            </a:r>
            <a:endParaRPr b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725" y="1489000"/>
            <a:ext cx="4729245" cy="35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/>
        </p:nvSpPr>
        <p:spPr>
          <a:xfrm>
            <a:off x="0" y="0"/>
            <a:ext cx="9144000" cy="597600"/>
          </a:xfrm>
          <a:prstGeom prst="rect">
            <a:avLst/>
          </a:prstGeom>
          <a:solidFill>
            <a:srgbClr val="521808"/>
          </a:solidFill>
          <a:ln>
            <a:noFill/>
          </a:ln>
        </p:spPr>
        <p:txBody>
          <a:bodyPr anchorCtr="1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s" sz="3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MACHINE LEARNING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398790" y="590760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220650" y="845625"/>
            <a:ext cx="653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process that relates mobility emissions with observed air quality?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3659286" y="1355530"/>
            <a:ext cx="1825500" cy="5253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Métodos Machine Learning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1652938" y="2347302"/>
            <a:ext cx="18255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Aprendizaje Supervisado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5665522" y="2347302"/>
            <a:ext cx="18255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Aprendizaje No Supervisado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2656125" y="3262666"/>
            <a:ext cx="1825500" cy="5253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Regresión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649839" y="3262666"/>
            <a:ext cx="1825500" cy="5253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Clasificación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3" name="Google Shape;93;p3"/>
          <p:cNvCxnSpPr>
            <a:stCxn id="88" idx="2"/>
            <a:endCxn id="90" idx="0"/>
          </p:cNvCxnSpPr>
          <p:nvPr/>
        </p:nvCxnSpPr>
        <p:spPr>
          <a:xfrm flipH="1" rot="-5400000">
            <a:off x="5341836" y="1111030"/>
            <a:ext cx="466500" cy="20061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3"/>
          <p:cNvCxnSpPr>
            <a:stCxn id="89" idx="0"/>
            <a:endCxn id="88" idx="2"/>
          </p:cNvCxnSpPr>
          <p:nvPr/>
        </p:nvCxnSpPr>
        <p:spPr>
          <a:xfrm rot="-5400000">
            <a:off x="3335638" y="1110852"/>
            <a:ext cx="466500" cy="2006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3"/>
          <p:cNvCxnSpPr>
            <a:stCxn id="89" idx="2"/>
            <a:endCxn id="91" idx="0"/>
          </p:cNvCxnSpPr>
          <p:nvPr/>
        </p:nvCxnSpPr>
        <p:spPr>
          <a:xfrm flipH="1" rot="-5400000">
            <a:off x="2872288" y="2566002"/>
            <a:ext cx="390000" cy="10032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3"/>
          <p:cNvCxnSpPr>
            <a:stCxn id="92" idx="0"/>
            <a:endCxn id="89" idx="2"/>
          </p:cNvCxnSpPr>
          <p:nvPr/>
        </p:nvCxnSpPr>
        <p:spPr>
          <a:xfrm rot="-5400000">
            <a:off x="1869189" y="2566066"/>
            <a:ext cx="390000" cy="10032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3"/>
          <p:cNvSpPr/>
          <p:nvPr/>
        </p:nvSpPr>
        <p:spPr>
          <a:xfrm>
            <a:off x="6196075" y="3128275"/>
            <a:ext cx="764400" cy="79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/>
          <p:nvPr/>
        </p:nvSpPr>
        <p:spPr>
          <a:xfrm>
            <a:off x="5721422" y="4132552"/>
            <a:ext cx="18255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Extracción de Conocimiento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2483350" y="3013225"/>
            <a:ext cx="2171100" cy="1024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0" y="0"/>
            <a:ext cx="9144000" cy="597600"/>
          </a:xfrm>
          <a:prstGeom prst="rect">
            <a:avLst/>
          </a:prstGeom>
          <a:solidFill>
            <a:srgbClr val="521808"/>
          </a:solidFill>
          <a:ln>
            <a:noFill/>
          </a:ln>
        </p:spPr>
        <p:txBody>
          <a:bodyPr anchorCtr="1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s" sz="3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APRENDIZAJE SUPERVISADO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398790" y="590760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398799" y="1006500"/>
            <a:ext cx="79362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" sz="1200"/>
              <a:t>El aprendizaje supervisado consiste en encontrar un modelo que aproxime la función que relaciona un conjunto de </a:t>
            </a:r>
            <a:r>
              <a:rPr b="1" i="1" lang="es" sz="1200"/>
              <a:t>inputs</a:t>
            </a:r>
            <a:r>
              <a:rPr b="1" lang="es" sz="1200"/>
              <a:t> (X) con una variable objetivo u </a:t>
            </a:r>
            <a:r>
              <a:rPr b="1" i="1" lang="es" sz="1200"/>
              <a:t>outputs </a:t>
            </a:r>
            <a:r>
              <a:rPr b="1" lang="es" sz="1200"/>
              <a:t>(y), minimizando una función de coste que cuantifica la bondad del modelo para la predicción de la variable y.</a:t>
            </a:r>
            <a:endParaRPr b="1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" sz="1200"/>
              <a:t>Matemáticamente</a:t>
            </a:r>
            <a:endParaRPr b="1" sz="1200"/>
          </a:p>
        </p:txBody>
      </p:sp>
      <p:pic>
        <p:nvPicPr>
          <p:cNvPr id="108" name="Google Shape;10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447" y="2266950"/>
            <a:ext cx="1190625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 txBox="1"/>
          <p:nvPr/>
        </p:nvSpPr>
        <p:spPr>
          <a:xfrm>
            <a:off x="549225" y="2775850"/>
            <a:ext cx="42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398800" y="2683325"/>
            <a:ext cx="427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</a:rPr>
              <a:t>que minimiza </a:t>
            </a:r>
            <a:endParaRPr/>
          </a:p>
        </p:txBody>
      </p:sp>
      <p:pic>
        <p:nvPicPr>
          <p:cNvPr id="111" name="Google Shape;11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3800" y="3134500"/>
            <a:ext cx="2066925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/>
          <p:nvPr/>
        </p:nvSpPr>
        <p:spPr>
          <a:xfrm>
            <a:off x="2664525" y="3822375"/>
            <a:ext cx="3444000" cy="94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supervisado ya que necesita conocer el valor real de la variable objetivo en el aprendizaje. Es lo que se denomina </a:t>
            </a:r>
            <a:r>
              <a:rPr i="1" lang="es"/>
              <a:t>datos etiquetados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/>
        </p:nvSpPr>
        <p:spPr>
          <a:xfrm>
            <a:off x="0" y="0"/>
            <a:ext cx="9144000" cy="597600"/>
          </a:xfrm>
          <a:prstGeom prst="rect">
            <a:avLst/>
          </a:prstGeom>
          <a:solidFill>
            <a:srgbClr val="521808"/>
          </a:solidFill>
          <a:ln>
            <a:noFill/>
          </a:ln>
        </p:spPr>
        <p:txBody>
          <a:bodyPr anchorCtr="1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s" sz="3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PROBLEMAS DE REGRESIÓN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398790" y="590760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398800" y="1006500"/>
            <a:ext cx="719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" sz="1200"/>
              <a:t>y es una variable continua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075" y="1482000"/>
            <a:ext cx="66389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/>
        </p:nvSpPr>
        <p:spPr>
          <a:xfrm>
            <a:off x="0" y="0"/>
            <a:ext cx="9144000" cy="597600"/>
          </a:xfrm>
          <a:prstGeom prst="rect">
            <a:avLst/>
          </a:prstGeom>
          <a:solidFill>
            <a:srgbClr val="521808"/>
          </a:solidFill>
          <a:ln>
            <a:noFill/>
          </a:ln>
        </p:spPr>
        <p:txBody>
          <a:bodyPr anchorCtr="1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s" sz="3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BREVE REPASO HISTÓRICO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398790" y="590760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238275" y="1079125"/>
            <a:ext cx="60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927750" y="1202375"/>
            <a:ext cx="714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1805. </a:t>
            </a:r>
            <a:r>
              <a:rPr lang="es"/>
              <a:t>Primer método de ajuste por mínimos cuadrados por Legrenge, extendido por Gauss</a:t>
            </a:r>
            <a:endParaRPr/>
          </a:p>
        </p:txBody>
      </p:sp>
      <p:pic>
        <p:nvPicPr>
          <p:cNvPr id="131" name="Google Shape;1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113" y="2042425"/>
            <a:ext cx="27717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4675" y="2527225"/>
            <a:ext cx="3094650" cy="2320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6451cc020_0_278"/>
          <p:cNvSpPr txBox="1"/>
          <p:nvPr/>
        </p:nvSpPr>
        <p:spPr>
          <a:xfrm>
            <a:off x="0" y="0"/>
            <a:ext cx="9144000" cy="597600"/>
          </a:xfrm>
          <a:prstGeom prst="rect">
            <a:avLst/>
          </a:prstGeom>
          <a:solidFill>
            <a:srgbClr val="521808"/>
          </a:solidFill>
          <a:ln>
            <a:noFill/>
          </a:ln>
        </p:spPr>
        <p:txBody>
          <a:bodyPr anchorCtr="1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s" sz="3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BREVE REPASO HISTÓRICO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16451cc020_0_278"/>
          <p:cNvSpPr txBox="1"/>
          <p:nvPr/>
        </p:nvSpPr>
        <p:spPr>
          <a:xfrm>
            <a:off x="398790" y="590760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16451cc020_0_278"/>
          <p:cNvSpPr txBox="1"/>
          <p:nvPr/>
        </p:nvSpPr>
        <p:spPr>
          <a:xfrm>
            <a:off x="238275" y="1079125"/>
            <a:ext cx="60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16451cc020_0_278"/>
          <p:cNvSpPr txBox="1"/>
          <p:nvPr/>
        </p:nvSpPr>
        <p:spPr>
          <a:xfrm>
            <a:off x="942600" y="1079125"/>
            <a:ext cx="714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1942</a:t>
            </a:r>
            <a:r>
              <a:rPr b="1" lang="es"/>
              <a:t>. </a:t>
            </a:r>
            <a:r>
              <a:rPr lang="es"/>
              <a:t>McCuloth and Philips proponen el primer modelo matemático para representar el funcionamiento de una neurona.</a:t>
            </a:r>
            <a:endParaRPr/>
          </a:p>
        </p:txBody>
      </p:sp>
      <p:pic>
        <p:nvPicPr>
          <p:cNvPr id="142" name="Google Shape;142;g116451cc020_0_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175" y="1787750"/>
            <a:ext cx="481965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116451cc020_0_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675" y="4174325"/>
            <a:ext cx="18383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16451cc020_0_278"/>
          <p:cNvSpPr/>
          <p:nvPr/>
        </p:nvSpPr>
        <p:spPr>
          <a:xfrm>
            <a:off x="4022700" y="4393825"/>
            <a:ext cx="549300" cy="43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g116451cc020_0_2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0975" y="4315500"/>
            <a:ext cx="2495550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6451cc020_0_292"/>
          <p:cNvSpPr txBox="1"/>
          <p:nvPr/>
        </p:nvSpPr>
        <p:spPr>
          <a:xfrm>
            <a:off x="0" y="0"/>
            <a:ext cx="9144000" cy="597600"/>
          </a:xfrm>
          <a:prstGeom prst="rect">
            <a:avLst/>
          </a:prstGeom>
          <a:solidFill>
            <a:srgbClr val="521808"/>
          </a:solidFill>
          <a:ln>
            <a:noFill/>
          </a:ln>
        </p:spPr>
        <p:txBody>
          <a:bodyPr anchorCtr="1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s" sz="3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BREVE REPASO HISTÓRICO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16451cc020_0_292"/>
          <p:cNvSpPr txBox="1"/>
          <p:nvPr/>
        </p:nvSpPr>
        <p:spPr>
          <a:xfrm>
            <a:off x="398790" y="590760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16451cc020_0_292"/>
          <p:cNvSpPr txBox="1"/>
          <p:nvPr/>
        </p:nvSpPr>
        <p:spPr>
          <a:xfrm>
            <a:off x="238275" y="1079125"/>
            <a:ext cx="60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16451cc020_0_292"/>
          <p:cNvSpPr txBox="1"/>
          <p:nvPr/>
        </p:nvSpPr>
        <p:spPr>
          <a:xfrm>
            <a:off x="942600" y="1079125"/>
            <a:ext cx="714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1958. </a:t>
            </a:r>
            <a:r>
              <a:rPr lang="es"/>
              <a:t>McCuloth and Philips proponen el primer modelo matemático para representar el funcionamiento de una neurona.</a:t>
            </a:r>
            <a:endParaRPr/>
          </a:p>
        </p:txBody>
      </p:sp>
      <p:pic>
        <p:nvPicPr>
          <p:cNvPr id="155" name="Google Shape;155;g116451cc020_0_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088" y="1960850"/>
            <a:ext cx="286702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16451cc020_0_292"/>
          <p:cNvSpPr txBox="1"/>
          <p:nvPr/>
        </p:nvSpPr>
        <p:spPr>
          <a:xfrm>
            <a:off x="1001988" y="3827175"/>
            <a:ext cx="71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1985. </a:t>
            </a:r>
            <a:r>
              <a:rPr lang="es"/>
              <a:t>Publicación del algoritmo de </a:t>
            </a:r>
            <a:r>
              <a:rPr i="1" lang="es"/>
              <a:t>backpropagation </a:t>
            </a:r>
            <a:r>
              <a:rPr lang="es"/>
              <a:t>por Rumelhart et al.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6451cc020_0_306"/>
          <p:cNvSpPr txBox="1"/>
          <p:nvPr/>
        </p:nvSpPr>
        <p:spPr>
          <a:xfrm>
            <a:off x="0" y="0"/>
            <a:ext cx="9144000" cy="597600"/>
          </a:xfrm>
          <a:prstGeom prst="rect">
            <a:avLst/>
          </a:prstGeom>
          <a:solidFill>
            <a:srgbClr val="521808"/>
          </a:solidFill>
          <a:ln>
            <a:noFill/>
          </a:ln>
        </p:spPr>
        <p:txBody>
          <a:bodyPr anchorCtr="1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s" sz="3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OTROS MODELOS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16451cc020_0_306"/>
          <p:cNvSpPr txBox="1"/>
          <p:nvPr/>
        </p:nvSpPr>
        <p:spPr>
          <a:xfrm>
            <a:off x="398790" y="590760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16451cc020_0_306"/>
          <p:cNvSpPr txBox="1"/>
          <p:nvPr/>
        </p:nvSpPr>
        <p:spPr>
          <a:xfrm>
            <a:off x="238275" y="1079125"/>
            <a:ext cx="60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g116451cc020_0_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75" y="741075"/>
            <a:ext cx="4563800" cy="26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16451cc020_0_306"/>
          <p:cNvSpPr/>
          <p:nvPr/>
        </p:nvSpPr>
        <p:spPr>
          <a:xfrm>
            <a:off x="5054425" y="1766450"/>
            <a:ext cx="1187700" cy="88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16451cc020_0_306"/>
          <p:cNvSpPr/>
          <p:nvPr/>
        </p:nvSpPr>
        <p:spPr>
          <a:xfrm>
            <a:off x="6598225" y="1669975"/>
            <a:ext cx="2352900" cy="128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Random Forest</a:t>
            </a:r>
            <a:endParaRPr/>
          </a:p>
        </p:txBody>
      </p:sp>
      <p:pic>
        <p:nvPicPr>
          <p:cNvPr id="168" name="Google Shape;168;g116451cc020_0_3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1350" y="3374203"/>
            <a:ext cx="3963876" cy="17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