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66" r:id="rId2"/>
    <p:sldId id="362" r:id="rId3"/>
    <p:sldId id="367" r:id="rId4"/>
    <p:sldId id="368" r:id="rId5"/>
    <p:sldId id="369" r:id="rId6"/>
    <p:sldId id="370" r:id="rId7"/>
    <p:sldId id="371" r:id="rId8"/>
    <p:sldId id="372" r:id="rId9"/>
    <p:sldId id="373" r:id="rId10"/>
    <p:sldId id="377" r:id="rId11"/>
    <p:sldId id="380" r:id="rId12"/>
    <p:sldId id="381" r:id="rId13"/>
    <p:sldId id="382" r:id="rId14"/>
    <p:sldId id="383" r:id="rId15"/>
    <p:sldId id="378" r:id="rId16"/>
    <p:sldId id="384" r:id="rId17"/>
    <p:sldId id="375" r:id="rId18"/>
    <p:sldId id="374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C4F0"/>
    <a:srgbClr val="002060"/>
    <a:srgbClr val="FF99F9"/>
    <a:srgbClr val="FFC1F2"/>
    <a:srgbClr val="007E39"/>
    <a:srgbClr val="EE7D30"/>
    <a:srgbClr val="C00000"/>
    <a:srgbClr val="FFECE0"/>
    <a:srgbClr val="DAE8FA"/>
    <a:srgbClr val="FFCB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Stile chiaro 1 - Color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Stile chiaro 3 - Color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Stile medio 4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85" autoAdjust="0"/>
    <p:restoredTop sz="94595"/>
  </p:normalViewPr>
  <p:slideViewPr>
    <p:cSldViewPr snapToGrid="0">
      <p:cViewPr varScale="1">
        <p:scale>
          <a:sx n="58" d="100"/>
          <a:sy n="58" d="100"/>
        </p:scale>
        <p:origin x="109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14E99-DFE2-4C20-B968-13090FB544D5}" type="datetimeFigureOut">
              <a:rPr lang="it-IT" smtClean="0"/>
              <a:t>28/07/2021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67E70-6851-4483-979D-4242DBB9F5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8504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5D8067-9E86-4939-B535-734A0D156ADC}" type="datetimeFigureOut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28/07/2021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00A827-7EBE-493E-B83A-4B31BAB1472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68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5D8067-9E86-4939-B535-734A0D156ADC}" type="datetimeFigureOut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28/07/2021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00A827-7EBE-493E-B83A-4B31BAB1472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844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5D8067-9E86-4939-B535-734A0D156ADC}" type="datetimeFigureOut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28/07/2021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00A827-7EBE-493E-B83A-4B31BAB1472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642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6070" y="103236"/>
            <a:ext cx="1285929" cy="713691"/>
          </a:xfrm>
          <a:prstGeom prst="rect">
            <a:avLst/>
          </a:prstGeom>
        </p:spPr>
      </p:pic>
      <p:pic>
        <p:nvPicPr>
          <p:cNvPr id="14" name="Immagine 3">
            <a:extLst>
              <a:ext uri="{FF2B5EF4-FFF2-40B4-BE49-F238E27FC236}">
                <a16:creationId xmlns:a16="http://schemas.microsoft.com/office/drawing/2014/main" id="{82E40E6C-48CF-4D38-B5DF-511CC00C08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235" y="5839986"/>
            <a:ext cx="1605530" cy="980733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2322" y="135572"/>
            <a:ext cx="9283747" cy="765716"/>
          </a:xfrm>
        </p:spPr>
        <p:txBody>
          <a:bodyPr>
            <a:normAutofit/>
          </a:bodyPr>
          <a:lstStyle>
            <a:lvl1pPr algn="ctr">
              <a:defRPr sz="4000" b="1">
                <a:ln>
                  <a:solidFill>
                    <a:schemeClr val="tx2"/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54745" y="1018014"/>
            <a:ext cx="11859063" cy="5158949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8" name="Rettangolo 7"/>
          <p:cNvSpPr/>
          <p:nvPr userDrawn="1"/>
        </p:nvSpPr>
        <p:spPr>
          <a:xfrm>
            <a:off x="0" y="6282343"/>
            <a:ext cx="5195089" cy="4823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33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rgbClr val="2065A4"/>
              </a:gs>
              <a:gs pos="66000">
                <a:srgbClr val="184D7E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Segnaposto data 3"/>
          <p:cNvSpPr txBox="1">
            <a:spLocks/>
          </p:cNvSpPr>
          <p:nvPr userDrawn="1"/>
        </p:nvSpPr>
        <p:spPr>
          <a:xfrm>
            <a:off x="8131225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Segnaposto data 3"/>
          <p:cNvSpPr txBox="1">
            <a:spLocks/>
          </p:cNvSpPr>
          <p:nvPr userDrawn="1"/>
        </p:nvSpPr>
        <p:spPr>
          <a:xfrm>
            <a:off x="1289439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Segnaposto data 3"/>
          <p:cNvSpPr txBox="1">
            <a:spLocks/>
          </p:cNvSpPr>
          <p:nvPr userDrawn="1"/>
        </p:nvSpPr>
        <p:spPr>
          <a:xfrm>
            <a:off x="10874424" y="6356347"/>
            <a:ext cx="113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00A827-7EBE-493E-B83A-4B31BAB14728}" type="slidenum">
              <a:rPr kumimoji="0" lang="it-IT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GB" sz="16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B8AD110E-1BF6-4D4D-A61E-D6466AEF81B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5" y="130478"/>
            <a:ext cx="1408900" cy="636791"/>
          </a:xfrm>
          <a:prstGeom prst="rect">
            <a:avLst/>
          </a:prstGeom>
        </p:spPr>
      </p:pic>
      <p:sp>
        <p:nvSpPr>
          <p:cNvPr id="15" name="Rettangolo 7">
            <a:extLst>
              <a:ext uri="{FF2B5EF4-FFF2-40B4-BE49-F238E27FC236}">
                <a16:creationId xmlns:a16="http://schemas.microsoft.com/office/drawing/2014/main" id="{A5DF9EA3-7DC7-4109-A3FB-0ED849AC8911}"/>
              </a:ext>
            </a:extLst>
          </p:cNvPr>
          <p:cNvSpPr/>
          <p:nvPr userDrawn="1"/>
        </p:nvSpPr>
        <p:spPr>
          <a:xfrm>
            <a:off x="6996910" y="6284861"/>
            <a:ext cx="519509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33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rgbClr val="2065A4"/>
              </a:gs>
              <a:gs pos="66000">
                <a:srgbClr val="184D7E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97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8200" y="1193823"/>
            <a:ext cx="10515600" cy="2852737"/>
          </a:xfrm>
        </p:spPr>
        <p:txBody>
          <a:bodyPr anchor="ctr"/>
          <a:lstStyle>
            <a:lvl1pPr algn="ctr">
              <a:defRPr sz="6000" b="1">
                <a:ln>
                  <a:solidFill>
                    <a:schemeClr val="tx2"/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5D8067-9E86-4939-B535-734A0D156ADC}" type="datetimeFigureOut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28/07/2021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00A827-7EBE-493E-B83A-4B31BAB1472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magine 3">
            <a:extLst>
              <a:ext uri="{FF2B5EF4-FFF2-40B4-BE49-F238E27FC236}">
                <a16:creationId xmlns:a16="http://schemas.microsoft.com/office/drawing/2014/main" id="{020C63B0-B79E-47D5-A21F-057996D0BE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263" y="4170832"/>
            <a:ext cx="3631474" cy="221827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888287C7-9566-4447-923D-9E590C438418}"/>
              </a:ext>
            </a:extLst>
          </p:cNvPr>
          <p:cNvSpPr/>
          <p:nvPr userDrawn="1"/>
        </p:nvSpPr>
        <p:spPr>
          <a:xfrm>
            <a:off x="1" y="5121277"/>
            <a:ext cx="4280262" cy="1524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33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rgbClr val="2065A4"/>
              </a:gs>
              <a:gs pos="66000">
                <a:srgbClr val="184D7E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ttangolo 7">
            <a:extLst>
              <a:ext uri="{FF2B5EF4-FFF2-40B4-BE49-F238E27FC236}">
                <a16:creationId xmlns:a16="http://schemas.microsoft.com/office/drawing/2014/main" id="{2089A873-9EF4-46E0-99E9-3F83BCDB3C08}"/>
              </a:ext>
            </a:extLst>
          </p:cNvPr>
          <p:cNvSpPr/>
          <p:nvPr userDrawn="1"/>
        </p:nvSpPr>
        <p:spPr>
          <a:xfrm>
            <a:off x="7911737" y="5121276"/>
            <a:ext cx="4280263" cy="1524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33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rgbClr val="2065A4"/>
              </a:gs>
              <a:gs pos="66000">
                <a:srgbClr val="184D7E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678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080675"/>
            <a:ext cx="5181600" cy="5067649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080675"/>
            <a:ext cx="5181600" cy="5067649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838200" y="6408602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5D8067-9E86-4939-B535-734A0D156ADC}" type="datetimeFigureOut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28/07/2021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40860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00A827-7EBE-493E-B83A-4B31BAB1472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11">
            <a:extLst>
              <a:ext uri="{FF2B5EF4-FFF2-40B4-BE49-F238E27FC236}">
                <a16:creationId xmlns:a16="http://schemas.microsoft.com/office/drawing/2014/main" id="{1FA26E77-54CF-4DD2-B600-7C8B20E283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6070" y="103236"/>
            <a:ext cx="1285929" cy="713691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EF10C7B8-EFFC-4C3D-AF3D-328BEA1F9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22" y="135572"/>
            <a:ext cx="9283747" cy="765716"/>
          </a:xfrm>
        </p:spPr>
        <p:txBody>
          <a:bodyPr>
            <a:normAutofit/>
          </a:bodyPr>
          <a:lstStyle>
            <a:lvl1pPr algn="ctr">
              <a:defRPr sz="4000" b="1">
                <a:ln>
                  <a:solidFill>
                    <a:schemeClr val="tx2"/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pic>
        <p:nvPicPr>
          <p:cNvPr id="10" name="Picture 9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5348A76E-F6FF-43BF-B6A4-8A33B1C52A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5" y="130478"/>
            <a:ext cx="1408900" cy="636791"/>
          </a:xfrm>
          <a:prstGeom prst="rect">
            <a:avLst/>
          </a:prstGeom>
        </p:spPr>
      </p:pic>
      <p:pic>
        <p:nvPicPr>
          <p:cNvPr id="11" name="Immagine 3">
            <a:extLst>
              <a:ext uri="{FF2B5EF4-FFF2-40B4-BE49-F238E27FC236}">
                <a16:creationId xmlns:a16="http://schemas.microsoft.com/office/drawing/2014/main" id="{37453264-4D63-4627-99EB-19A59114416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235" y="5839986"/>
            <a:ext cx="1605530" cy="980733"/>
          </a:xfrm>
          <a:prstGeom prst="rect">
            <a:avLst/>
          </a:prstGeom>
        </p:spPr>
      </p:pic>
      <p:sp>
        <p:nvSpPr>
          <p:cNvPr id="12" name="Rettangolo 7">
            <a:extLst>
              <a:ext uri="{FF2B5EF4-FFF2-40B4-BE49-F238E27FC236}">
                <a16:creationId xmlns:a16="http://schemas.microsoft.com/office/drawing/2014/main" id="{61602923-763B-483D-ABB6-A3378D1801CD}"/>
              </a:ext>
            </a:extLst>
          </p:cNvPr>
          <p:cNvSpPr/>
          <p:nvPr userDrawn="1"/>
        </p:nvSpPr>
        <p:spPr>
          <a:xfrm>
            <a:off x="0" y="6282343"/>
            <a:ext cx="5195089" cy="4823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33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rgbClr val="2065A4"/>
              </a:gs>
              <a:gs pos="66000">
                <a:srgbClr val="184D7E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ttangolo 7">
            <a:extLst>
              <a:ext uri="{FF2B5EF4-FFF2-40B4-BE49-F238E27FC236}">
                <a16:creationId xmlns:a16="http://schemas.microsoft.com/office/drawing/2014/main" id="{E2ED85AC-E673-4634-A3A3-BD506D4CE7F1}"/>
              </a:ext>
            </a:extLst>
          </p:cNvPr>
          <p:cNvSpPr/>
          <p:nvPr userDrawn="1"/>
        </p:nvSpPr>
        <p:spPr>
          <a:xfrm>
            <a:off x="6996910" y="6284861"/>
            <a:ext cx="519509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33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rgbClr val="2065A4"/>
              </a:gs>
              <a:gs pos="66000">
                <a:srgbClr val="184D7E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334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5D8067-9E86-4939-B535-734A0D156ADC}" type="datetimeFigureOut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28/07/2021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00A827-7EBE-493E-B83A-4B31BAB1472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449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5D8067-9E86-4939-B535-734A0D156ADC}" type="datetimeFigureOut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28/07/2021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00A827-7EBE-493E-B83A-4B31BAB1472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1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5D8067-9E86-4939-B535-734A0D156ADC}" type="datetimeFigureOut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28/07/2021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00A827-7EBE-493E-B83A-4B31BAB1472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0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5D8067-9E86-4939-B535-734A0D156ADC}" type="datetimeFigureOut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28/07/2021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00A827-7EBE-493E-B83A-4B31BAB1472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21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5D8067-9E86-4939-B535-734A0D156ADC}" type="datetimeFigureOut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28/07/2021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00A827-7EBE-493E-B83A-4B31BAB1472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933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5D8067-9E86-4939-B535-734A0D156ADC}" type="datetimeFigureOut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28/07/2021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00A827-7EBE-493E-B83A-4B31BAB1472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736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02E06-C475-4835-8D23-B9DF8C227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3823"/>
            <a:ext cx="10515600" cy="1360841"/>
          </a:xfrm>
        </p:spPr>
        <p:txBody>
          <a:bodyPr>
            <a:noAutofit/>
          </a:bodyPr>
          <a:lstStyle/>
          <a:p>
            <a:r>
              <a:rPr lang="it-IT" sz="4400" dirty="0"/>
              <a:t>Studio dell’attività dei radionuclidi prodotti dal bersaglio SPES-ISOLPHARM</a:t>
            </a:r>
            <a:endParaRPr lang="en-US" sz="4400" dirty="0"/>
          </a:p>
        </p:txBody>
      </p:sp>
      <p:pic>
        <p:nvPicPr>
          <p:cNvPr id="3" name="Immagine 1">
            <a:extLst>
              <a:ext uri="{FF2B5EF4-FFF2-40B4-BE49-F238E27FC236}">
                <a16:creationId xmlns:a16="http://schemas.microsoft.com/office/drawing/2014/main" id="{1850EDDB-D8D5-430F-981F-F5BE54288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938" y="0"/>
            <a:ext cx="1571061" cy="871939"/>
          </a:xfrm>
          <a:prstGeom prst="rect">
            <a:avLst/>
          </a:prstGeom>
        </p:spPr>
      </p:pic>
      <p:pic>
        <p:nvPicPr>
          <p:cNvPr id="4" name="Picture 3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1C586E64-49C3-4587-ABDC-E88868C717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50559"/>
            <a:ext cx="2042868" cy="92333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40112BE-C234-4875-A866-B297DA80CD68}"/>
              </a:ext>
            </a:extLst>
          </p:cNvPr>
          <p:cNvSpPr txBox="1">
            <a:spLocks/>
          </p:cNvSpPr>
          <p:nvPr/>
        </p:nvSpPr>
        <p:spPr>
          <a:xfrm>
            <a:off x="890868" y="2665976"/>
            <a:ext cx="10515600" cy="136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ln>
                  <a:solidFill>
                    <a:schemeClr val="tx2"/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Laureando</a:t>
            </a:r>
            <a:r>
              <a:rPr lang="en-US" sz="2000" dirty="0"/>
              <a:t>: Aurora Leso</a:t>
            </a:r>
          </a:p>
        </p:txBody>
      </p:sp>
    </p:spTree>
    <p:extLst>
      <p:ext uri="{BB962C8B-B14F-4D97-AF65-F5344CB8AC3E}">
        <p14:creationId xmlns:p14="http://schemas.microsoft.com/office/powerpoint/2010/main" val="244508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3E60C-C366-492D-A01C-14DAAA134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22" y="75807"/>
            <a:ext cx="9283747" cy="765716"/>
          </a:xfrm>
        </p:spPr>
        <p:txBody>
          <a:bodyPr>
            <a:normAutofit fontScale="90000"/>
          </a:bodyPr>
          <a:lstStyle/>
          <a:p>
            <a:r>
              <a:rPr lang="it-IT" dirty="0"/>
              <a:t>Plot activity vs time from irradiation ending</a:t>
            </a:r>
            <a:br>
              <a:rPr lang="it-IT" dirty="0"/>
            </a:br>
            <a:r>
              <a:rPr lang="en-US" sz="3200" baseline="30000" dirty="0">
                <a:ln>
                  <a:noFill/>
                </a:ln>
                <a:solidFill>
                  <a:srgbClr val="94C4F0"/>
                </a:solidFill>
              </a:rPr>
              <a:t>109</a:t>
            </a:r>
            <a:r>
              <a:rPr lang="en-US" sz="3200" dirty="0">
                <a:ln>
                  <a:noFill/>
                </a:ln>
                <a:solidFill>
                  <a:srgbClr val="94C4F0"/>
                </a:solidFill>
              </a:rPr>
              <a:t>Pd</a:t>
            </a:r>
            <a:r>
              <a:rPr lang="en-US" sz="3200" dirty="0"/>
              <a:t> </a:t>
            </a:r>
            <a:r>
              <a:rPr lang="it-IT" sz="310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peaks</a:t>
            </a:r>
            <a:endParaRPr lang="it-IT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8BAFC68-F3D8-43FB-A492-52DA04922B8B}"/>
              </a:ext>
            </a:extLst>
          </p:cNvPr>
          <p:cNvSpPr txBox="1"/>
          <p:nvPr/>
        </p:nvSpPr>
        <p:spPr>
          <a:xfrm>
            <a:off x="2414494" y="117918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309 keV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82E1D8F-6760-4765-AD9F-6FF78321D59A}"/>
              </a:ext>
            </a:extLst>
          </p:cNvPr>
          <p:cNvSpPr txBox="1"/>
          <p:nvPr/>
        </p:nvSpPr>
        <p:spPr>
          <a:xfrm>
            <a:off x="8730794" y="117918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311 keV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4CD8FD0-0674-49A4-8000-DD44F2F5E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63" y="1623189"/>
            <a:ext cx="6037997" cy="388273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5145EBA-9954-4253-92E7-CE90615F7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892" y="1601153"/>
            <a:ext cx="6146092" cy="390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29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3E60C-C366-492D-A01C-14DAAA134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22" y="75807"/>
            <a:ext cx="9283747" cy="765716"/>
          </a:xfrm>
        </p:spPr>
        <p:txBody>
          <a:bodyPr>
            <a:normAutofit/>
          </a:bodyPr>
          <a:lstStyle/>
          <a:p>
            <a:r>
              <a:rPr lang="it-IT" dirty="0"/>
              <a:t>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2768139-3D99-42A9-ABE6-9D634B06B325}"/>
              </a:ext>
            </a:extLst>
          </p:cNvPr>
          <p:cNvSpPr txBox="1"/>
          <p:nvPr/>
        </p:nvSpPr>
        <p:spPr>
          <a:xfrm>
            <a:off x="1209643" y="1770280"/>
            <a:ext cx="33804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tx2"/>
                </a:solidFill>
              </a:rPr>
              <a:t>T1/2=6h (expected ≈13h)</a:t>
            </a:r>
          </a:p>
          <a:p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FDAFCCA4-D930-4FF6-AF61-D0B2CC3540AA}"/>
              </a:ext>
            </a:extLst>
          </p:cNvPr>
          <p:cNvSpPr txBox="1">
            <a:spLocks/>
          </p:cNvSpPr>
          <p:nvPr/>
        </p:nvSpPr>
        <p:spPr>
          <a:xfrm>
            <a:off x="-537587" y="887088"/>
            <a:ext cx="6874939" cy="765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ln>
                  <a:solidFill>
                    <a:schemeClr val="tx2"/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dirty="0"/>
              <a:t>Half-life </a:t>
            </a:r>
            <a:r>
              <a:rPr lang="it-IT" dirty="0" err="1"/>
              <a:t>results</a:t>
            </a:r>
            <a:r>
              <a:rPr lang="it-IT" dirty="0"/>
              <a:t> </a:t>
            </a:r>
          </a:p>
          <a:p>
            <a:r>
              <a:rPr lang="it-IT" sz="290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for 309 keV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32FAED8-DB95-4235-ACDB-3B7C7446F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027" y="221130"/>
            <a:ext cx="5637350" cy="362906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07CC77A-B8BC-48C6-AF4C-872771DCC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376" y="3850193"/>
            <a:ext cx="5522259" cy="196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67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3E60C-C366-492D-A01C-14DAAA134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22" y="75807"/>
            <a:ext cx="9283747" cy="765716"/>
          </a:xfrm>
        </p:spPr>
        <p:txBody>
          <a:bodyPr>
            <a:normAutofit/>
          </a:bodyPr>
          <a:lstStyle/>
          <a:p>
            <a:r>
              <a:rPr lang="it-IT" dirty="0"/>
              <a:t>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2768139-3D99-42A9-ABE6-9D634B06B325}"/>
              </a:ext>
            </a:extLst>
          </p:cNvPr>
          <p:cNvSpPr txBox="1"/>
          <p:nvPr/>
        </p:nvSpPr>
        <p:spPr>
          <a:xfrm>
            <a:off x="1191713" y="1895786"/>
            <a:ext cx="33804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tx2"/>
                </a:solidFill>
              </a:rPr>
              <a:t>T1/2=9h (expected ≈13h)</a:t>
            </a:r>
          </a:p>
          <a:p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FDAFCCA4-D930-4FF6-AF61-D0B2CC3540AA}"/>
              </a:ext>
            </a:extLst>
          </p:cNvPr>
          <p:cNvSpPr txBox="1">
            <a:spLocks/>
          </p:cNvSpPr>
          <p:nvPr/>
        </p:nvSpPr>
        <p:spPr>
          <a:xfrm>
            <a:off x="-555517" y="940973"/>
            <a:ext cx="6874939" cy="765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ln>
                  <a:solidFill>
                    <a:schemeClr val="tx2"/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dirty="0"/>
              <a:t>Half-life </a:t>
            </a:r>
            <a:r>
              <a:rPr lang="it-IT" dirty="0" err="1"/>
              <a:t>results</a:t>
            </a:r>
            <a:r>
              <a:rPr lang="it-IT" dirty="0"/>
              <a:t> </a:t>
            </a:r>
          </a:p>
          <a:p>
            <a:r>
              <a:rPr lang="it-IT" sz="290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for 311 keV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A11DB20-2702-4CDB-9B2F-FD44AEE5B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169" y="203782"/>
            <a:ext cx="5708759" cy="363172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781B13A-FFEB-4187-8615-CB79A5CBF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170" y="3800955"/>
            <a:ext cx="5493606" cy="196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33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3E60C-C366-492D-A01C-14DAAA134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22" y="75807"/>
            <a:ext cx="9283747" cy="765716"/>
          </a:xfrm>
        </p:spPr>
        <p:txBody>
          <a:bodyPr>
            <a:normAutofit fontScale="90000"/>
          </a:bodyPr>
          <a:lstStyle/>
          <a:p>
            <a:r>
              <a:rPr lang="it-IT" dirty="0"/>
              <a:t>Plot activity vs time from irradiation ending</a:t>
            </a:r>
            <a:br>
              <a:rPr lang="it-IT" dirty="0"/>
            </a:br>
            <a:r>
              <a:rPr lang="en-US" sz="2800" baseline="30000" dirty="0">
                <a:ln>
                  <a:noFill/>
                </a:ln>
                <a:solidFill>
                  <a:srgbClr val="94C4F0"/>
                </a:solidFill>
              </a:rPr>
              <a:t>109</a:t>
            </a:r>
            <a:r>
              <a:rPr lang="en-US" sz="2800" dirty="0">
                <a:ln>
                  <a:noFill/>
                </a:ln>
                <a:solidFill>
                  <a:srgbClr val="94C4F0"/>
                </a:solidFill>
              </a:rPr>
              <a:t>Pd</a:t>
            </a:r>
            <a:r>
              <a:rPr lang="en-US" sz="2800" dirty="0"/>
              <a:t> </a:t>
            </a:r>
            <a:r>
              <a:rPr lang="it-IT" sz="280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peaks</a:t>
            </a:r>
            <a:endParaRPr lang="it-IT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8BAFC68-F3D8-43FB-A492-52DA04922B8B}"/>
              </a:ext>
            </a:extLst>
          </p:cNvPr>
          <p:cNvSpPr txBox="1"/>
          <p:nvPr/>
        </p:nvSpPr>
        <p:spPr>
          <a:xfrm>
            <a:off x="5769487" y="1164555"/>
            <a:ext cx="81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88 keV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D0D8455-BB16-4DC3-9F28-EBE801DB1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470" y="1856919"/>
            <a:ext cx="5900808" cy="375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66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3E60C-C366-492D-A01C-14DAAA134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22" y="75807"/>
            <a:ext cx="9283747" cy="765716"/>
          </a:xfrm>
        </p:spPr>
        <p:txBody>
          <a:bodyPr>
            <a:normAutofit/>
          </a:bodyPr>
          <a:lstStyle/>
          <a:p>
            <a:r>
              <a:rPr lang="it-IT" dirty="0"/>
              <a:t>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2768139-3D99-42A9-ABE6-9D634B06B325}"/>
              </a:ext>
            </a:extLst>
          </p:cNvPr>
          <p:cNvSpPr txBox="1"/>
          <p:nvPr/>
        </p:nvSpPr>
        <p:spPr>
          <a:xfrm>
            <a:off x="1209643" y="1770280"/>
            <a:ext cx="37732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tx2"/>
                </a:solidFill>
              </a:rPr>
              <a:t>T1/2=13.7h (expected ≈13h)</a:t>
            </a:r>
          </a:p>
          <a:p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FDAFCCA4-D930-4FF6-AF61-D0B2CC3540AA}"/>
              </a:ext>
            </a:extLst>
          </p:cNvPr>
          <p:cNvSpPr txBox="1">
            <a:spLocks/>
          </p:cNvSpPr>
          <p:nvPr/>
        </p:nvSpPr>
        <p:spPr>
          <a:xfrm>
            <a:off x="-537587" y="887088"/>
            <a:ext cx="6874939" cy="765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ln>
                  <a:solidFill>
                    <a:schemeClr val="tx2"/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dirty="0"/>
              <a:t>Half-life </a:t>
            </a:r>
            <a:r>
              <a:rPr lang="it-IT" dirty="0" err="1"/>
              <a:t>results</a:t>
            </a:r>
            <a:r>
              <a:rPr lang="it-IT" dirty="0"/>
              <a:t> </a:t>
            </a:r>
          </a:p>
          <a:p>
            <a:r>
              <a:rPr lang="it-IT" sz="290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for 88 keV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B1FA17F-EFF0-44CC-B77C-A02DD2A43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815" y="200385"/>
            <a:ext cx="5713254" cy="366639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556A039-0157-417B-87CB-79FEE85C7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741" y="3912342"/>
            <a:ext cx="5760328" cy="219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62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3E60C-C366-492D-A01C-14DAAA134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22" y="75807"/>
            <a:ext cx="9283747" cy="765716"/>
          </a:xfrm>
        </p:spPr>
        <p:txBody>
          <a:bodyPr>
            <a:normAutofit fontScale="90000"/>
          </a:bodyPr>
          <a:lstStyle/>
          <a:p>
            <a:r>
              <a:rPr lang="it-IT" dirty="0"/>
              <a:t>Plot activity vs time from irradiation ending</a:t>
            </a:r>
            <a:br>
              <a:rPr lang="it-IT" dirty="0"/>
            </a:br>
            <a:r>
              <a:rPr lang="en-US" sz="2800" baseline="30000" dirty="0">
                <a:ln>
                  <a:noFill/>
                </a:ln>
                <a:solidFill>
                  <a:srgbClr val="94C4F0"/>
                </a:solidFill>
              </a:rPr>
              <a:t>111m</a:t>
            </a:r>
            <a:r>
              <a:rPr lang="en-US" sz="2800" dirty="0">
                <a:ln>
                  <a:noFill/>
                </a:ln>
                <a:solidFill>
                  <a:srgbClr val="94C4F0"/>
                </a:solidFill>
              </a:rPr>
              <a:t>Pd</a:t>
            </a:r>
            <a:r>
              <a:rPr lang="en-US" sz="2800" dirty="0"/>
              <a:t> </a:t>
            </a:r>
            <a:r>
              <a:rPr lang="it-IT" sz="280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peak</a:t>
            </a:r>
            <a:endParaRPr lang="it-IT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8BAFC68-F3D8-43FB-A492-52DA04922B8B}"/>
              </a:ext>
            </a:extLst>
          </p:cNvPr>
          <p:cNvSpPr txBox="1"/>
          <p:nvPr/>
        </p:nvSpPr>
        <p:spPr>
          <a:xfrm>
            <a:off x="5547105" y="1123601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575 keV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9465EDE-A8E5-4705-869F-D8C8F329B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535" y="1541294"/>
            <a:ext cx="6608930" cy="419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62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3E60C-C366-492D-A01C-14DAAA134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22" y="75807"/>
            <a:ext cx="9283747" cy="765716"/>
          </a:xfrm>
        </p:spPr>
        <p:txBody>
          <a:bodyPr>
            <a:normAutofit/>
          </a:bodyPr>
          <a:lstStyle/>
          <a:p>
            <a:r>
              <a:rPr lang="it-IT" dirty="0"/>
              <a:t>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2768139-3D99-42A9-ABE6-9D634B06B325}"/>
              </a:ext>
            </a:extLst>
          </p:cNvPr>
          <p:cNvSpPr txBox="1"/>
          <p:nvPr/>
        </p:nvSpPr>
        <p:spPr>
          <a:xfrm>
            <a:off x="1209643" y="1770280"/>
            <a:ext cx="36994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tx2"/>
                </a:solidFill>
              </a:rPr>
              <a:t>T1/2=5.7h (expected ≈5.5h)</a:t>
            </a:r>
          </a:p>
          <a:p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FDAFCCA4-D930-4FF6-AF61-D0B2CC3540AA}"/>
              </a:ext>
            </a:extLst>
          </p:cNvPr>
          <p:cNvSpPr txBox="1">
            <a:spLocks/>
          </p:cNvSpPr>
          <p:nvPr/>
        </p:nvSpPr>
        <p:spPr>
          <a:xfrm>
            <a:off x="-537587" y="887088"/>
            <a:ext cx="6874939" cy="765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ln>
                  <a:solidFill>
                    <a:schemeClr val="tx2"/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dirty="0"/>
              <a:t>Half-life </a:t>
            </a:r>
            <a:r>
              <a:rPr lang="it-IT" dirty="0" err="1"/>
              <a:t>results</a:t>
            </a:r>
            <a:r>
              <a:rPr lang="it-IT" dirty="0"/>
              <a:t> </a:t>
            </a:r>
          </a:p>
          <a:p>
            <a:r>
              <a:rPr lang="it-IT" sz="290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for 575 keV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4661602-807C-40BC-9892-D44603122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830" y="206697"/>
            <a:ext cx="5623687" cy="360927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946251F-CADA-40F4-AE50-60F5F420C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830" y="3946865"/>
            <a:ext cx="5485239" cy="215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56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B46998-B16B-43A2-AAE7-83353B41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9" y="2986348"/>
            <a:ext cx="9283747" cy="765716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Future objectives</a:t>
            </a:r>
            <a:br>
              <a:rPr lang="en-US" sz="4800" dirty="0"/>
            </a:br>
            <a:br>
              <a:rPr lang="en-US" sz="4800" dirty="0"/>
            </a:br>
            <a:endParaRPr lang="en-US" sz="4800" dirty="0">
              <a:ln>
                <a:noFill/>
              </a:ln>
              <a:solidFill>
                <a:srgbClr val="94C4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107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3E60C-C366-492D-A01C-14DAAA134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22" y="75807"/>
            <a:ext cx="9283747" cy="765716"/>
          </a:xfrm>
        </p:spPr>
        <p:txBody>
          <a:bodyPr/>
          <a:lstStyle/>
          <a:p>
            <a:r>
              <a:rPr lang="it-IT" dirty="0"/>
              <a:t>Future </a:t>
            </a:r>
            <a:r>
              <a:rPr lang="it-IT" dirty="0" err="1"/>
              <a:t>objectives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5349F28-6646-4DA5-8F26-F5A3A9F62839}"/>
              </a:ext>
            </a:extLst>
          </p:cNvPr>
          <p:cNvSpPr txBox="1"/>
          <p:nvPr/>
        </p:nvSpPr>
        <p:spPr>
          <a:xfrm>
            <a:off x="576440" y="1667435"/>
            <a:ext cx="96041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it-IT" sz="2400" dirty="0"/>
              <a:t>Integrate 172 keV </a:t>
            </a:r>
            <a:r>
              <a:rPr lang="it-IT" sz="2400" dirty="0" err="1"/>
              <a:t>peak</a:t>
            </a:r>
            <a:r>
              <a:rPr lang="it-IT" sz="2400" dirty="0"/>
              <a:t> for 111m-Pd</a:t>
            </a:r>
          </a:p>
          <a:p>
            <a:pPr marL="457200" indent="-457200">
              <a:buAutoNum type="arabicPeriod"/>
            </a:pPr>
            <a:r>
              <a:rPr lang="it-IT" sz="2400" dirty="0"/>
              <a:t>Check dead time </a:t>
            </a:r>
            <a:r>
              <a:rPr lang="it-IT" sz="2400" dirty="0" err="1"/>
              <a:t>corrections</a:t>
            </a:r>
            <a:endParaRPr lang="it-IT" sz="2400" dirty="0"/>
          </a:p>
          <a:p>
            <a:pPr marL="457200" indent="-457200">
              <a:buAutoNum type="arabicPeriod"/>
            </a:pPr>
            <a:r>
              <a:rPr lang="it-IT" sz="2400" dirty="0" err="1"/>
              <a:t>Justify</a:t>
            </a:r>
            <a:r>
              <a:rPr lang="it-IT" sz="2400" dirty="0"/>
              <a:t> or </a:t>
            </a:r>
            <a:r>
              <a:rPr lang="it-IT" sz="2400" dirty="0" err="1"/>
              <a:t>correct</a:t>
            </a:r>
            <a:r>
              <a:rPr lang="it-IT" sz="2400" dirty="0"/>
              <a:t> </a:t>
            </a:r>
            <a:r>
              <a:rPr lang="it-IT" sz="2400" dirty="0" err="1"/>
              <a:t>half</a:t>
            </a:r>
            <a:r>
              <a:rPr lang="it-IT" sz="2400" dirty="0"/>
              <a:t>-life results </a:t>
            </a:r>
          </a:p>
          <a:p>
            <a:pPr marL="457200" indent="-457200">
              <a:buAutoNum type="arabicPeriod"/>
            </a:pPr>
            <a:r>
              <a:rPr lang="it-IT" sz="2400" dirty="0"/>
              <a:t>Compute uncertanties </a:t>
            </a:r>
          </a:p>
        </p:txBody>
      </p:sp>
    </p:spTree>
    <p:extLst>
      <p:ext uri="{BB962C8B-B14F-4D97-AF65-F5344CB8AC3E}">
        <p14:creationId xmlns:p14="http://schemas.microsoft.com/office/powerpoint/2010/main" val="44438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B46998-B16B-43A2-AAE7-83353B41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9" y="2986348"/>
            <a:ext cx="9283747" cy="765716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Calibration steps: </a:t>
            </a:r>
            <a:br>
              <a:rPr lang="en-US" sz="4800" dirty="0"/>
            </a:br>
            <a:r>
              <a:rPr lang="en-US" sz="4800" baseline="30000" dirty="0"/>
              <a:t>152</a:t>
            </a:r>
            <a:r>
              <a:rPr lang="en-US" sz="4800" dirty="0"/>
              <a:t>Eu &amp; </a:t>
            </a:r>
            <a:r>
              <a:rPr lang="en-US" sz="4800" baseline="30000" dirty="0"/>
              <a:t>241</a:t>
            </a:r>
            <a:r>
              <a:rPr lang="en-US" sz="4800" dirty="0"/>
              <a:t>Am </a:t>
            </a:r>
            <a:br>
              <a:rPr lang="en-US" sz="4800" dirty="0"/>
            </a:br>
            <a:r>
              <a:rPr lang="en-US" sz="4800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258616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3E60C-C366-492D-A01C-14DAAA134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22" y="75807"/>
            <a:ext cx="9283747" cy="765716"/>
          </a:xfrm>
        </p:spPr>
        <p:txBody>
          <a:bodyPr/>
          <a:lstStyle/>
          <a:p>
            <a:r>
              <a:rPr lang="it-IT" dirty="0"/>
              <a:t>Results: </a:t>
            </a:r>
            <a:r>
              <a:rPr lang="it-IT" dirty="0" err="1"/>
              <a:t>calibration</a:t>
            </a:r>
            <a:r>
              <a:rPr lang="it-IT" dirty="0"/>
              <a:t> </a:t>
            </a:r>
            <a:r>
              <a:rPr lang="it-IT" dirty="0" err="1"/>
              <a:t>fits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3F18F67-88AC-41CF-BAE2-BEEAD31E9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18" y="826654"/>
            <a:ext cx="5367705" cy="5275951"/>
          </a:xfr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5238B35-1ACE-4F58-89C2-7D64EBE09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679" y="841523"/>
            <a:ext cx="5267866" cy="531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5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3E60C-C366-492D-A01C-14DAAA134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22" y="75807"/>
            <a:ext cx="9283747" cy="765716"/>
          </a:xfrm>
        </p:spPr>
        <p:txBody>
          <a:bodyPr/>
          <a:lstStyle/>
          <a:p>
            <a:r>
              <a:rPr lang="it-IT" dirty="0"/>
              <a:t>Results: </a:t>
            </a:r>
            <a:r>
              <a:rPr lang="it-IT" dirty="0" err="1"/>
              <a:t>resolution</a:t>
            </a:r>
            <a:r>
              <a:rPr lang="it-IT" dirty="0"/>
              <a:t> </a:t>
            </a:r>
            <a:r>
              <a:rPr lang="it-IT" dirty="0" err="1"/>
              <a:t>fits</a:t>
            </a:r>
            <a:endParaRPr lang="it-IT" dirty="0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8162C9DF-C55F-40C1-B627-0B6AA0B67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2965" y="841523"/>
            <a:ext cx="4976187" cy="5321419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561D530-6ADC-46BB-97E5-41BFCD9D1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10" y="906115"/>
            <a:ext cx="4889059" cy="531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2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3E60C-C366-492D-A01C-14DAAA134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22" y="75807"/>
            <a:ext cx="9283747" cy="765716"/>
          </a:xfrm>
        </p:spPr>
        <p:txBody>
          <a:bodyPr/>
          <a:lstStyle/>
          <a:p>
            <a:r>
              <a:rPr lang="it-IT" dirty="0"/>
              <a:t>Results: </a:t>
            </a:r>
            <a:r>
              <a:rPr lang="it-IT" dirty="0" err="1"/>
              <a:t>efficiency</a:t>
            </a:r>
            <a:r>
              <a:rPr lang="it-IT" dirty="0"/>
              <a:t> </a:t>
            </a:r>
            <a:r>
              <a:rPr lang="it-IT" dirty="0" err="1"/>
              <a:t>fits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43345C9-501E-489D-9511-21F01BF1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45" y="897548"/>
            <a:ext cx="4943184" cy="519668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46B2517-478B-4FD6-8A73-43452B8D4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294" y="866241"/>
            <a:ext cx="5287389" cy="525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20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B46998-B16B-43A2-AAE7-83353B41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9" y="2986348"/>
            <a:ext cx="9283747" cy="765716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Analysis of Pd-enriched data</a:t>
            </a:r>
            <a:br>
              <a:rPr lang="en-US" sz="4800" dirty="0"/>
            </a:br>
            <a:br>
              <a:rPr lang="en-US" sz="4800" dirty="0"/>
            </a:br>
            <a:r>
              <a:rPr lang="en-US" sz="2700" dirty="0">
                <a:ln>
                  <a:noFill/>
                </a:ln>
                <a:solidFill>
                  <a:srgbClr val="94C4F0"/>
                </a:solidFill>
              </a:rPr>
              <a:t>Activity and half-life estimation</a:t>
            </a:r>
            <a:endParaRPr lang="en-US" sz="4800" dirty="0">
              <a:ln>
                <a:noFill/>
              </a:ln>
              <a:solidFill>
                <a:srgbClr val="94C4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459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3E60C-C366-492D-A01C-14DAAA134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22" y="75807"/>
            <a:ext cx="9283747" cy="765716"/>
          </a:xfrm>
        </p:spPr>
        <p:txBody>
          <a:bodyPr>
            <a:normAutofit fontScale="90000"/>
          </a:bodyPr>
          <a:lstStyle/>
          <a:p>
            <a:r>
              <a:rPr lang="it-IT" dirty="0"/>
              <a:t>Plot activity vs time from irradiation ending</a:t>
            </a:r>
            <a:br>
              <a:rPr lang="it-IT" dirty="0"/>
            </a:br>
            <a:r>
              <a:rPr lang="en-US" sz="3200" baseline="30000" dirty="0">
                <a:ln>
                  <a:noFill/>
                </a:ln>
                <a:solidFill>
                  <a:srgbClr val="94C4F0"/>
                </a:solidFill>
              </a:rPr>
              <a:t>111</a:t>
            </a:r>
            <a:r>
              <a:rPr lang="en-US" sz="3200" dirty="0">
                <a:ln>
                  <a:noFill/>
                </a:ln>
                <a:solidFill>
                  <a:srgbClr val="94C4F0"/>
                </a:solidFill>
              </a:rPr>
              <a:t>Ag </a:t>
            </a:r>
            <a:r>
              <a:rPr lang="it-IT" sz="310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peaks</a:t>
            </a:r>
            <a:endParaRPr lang="it-IT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434ED99-678C-47D7-8CE7-AA51FE1E5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63" y="1760711"/>
            <a:ext cx="5868647" cy="373343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0503148-25C1-4159-80B3-B84C0DF30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396" y="1772285"/>
            <a:ext cx="5643041" cy="3745214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88BAFC68-F3D8-43FB-A492-52DA04922B8B}"/>
              </a:ext>
            </a:extLst>
          </p:cNvPr>
          <p:cNvSpPr txBox="1"/>
          <p:nvPr/>
        </p:nvSpPr>
        <p:spPr>
          <a:xfrm>
            <a:off x="2414494" y="117918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342 keV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82E1D8F-6760-4765-AD9F-6FF78321D59A}"/>
              </a:ext>
            </a:extLst>
          </p:cNvPr>
          <p:cNvSpPr txBox="1"/>
          <p:nvPr/>
        </p:nvSpPr>
        <p:spPr>
          <a:xfrm>
            <a:off x="8845263" y="117918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245 keV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714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3E60C-C366-492D-A01C-14DAAA134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1866" y="0"/>
            <a:ext cx="9283747" cy="765716"/>
          </a:xfrm>
        </p:spPr>
        <p:txBody>
          <a:bodyPr>
            <a:normAutofit/>
          </a:bodyPr>
          <a:lstStyle/>
          <a:p>
            <a:r>
              <a:rPr lang="it-IT" dirty="0"/>
              <a:t>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2768139-3D99-42A9-ABE6-9D634B06B325}"/>
              </a:ext>
            </a:extLst>
          </p:cNvPr>
          <p:cNvSpPr txBox="1"/>
          <p:nvPr/>
        </p:nvSpPr>
        <p:spPr>
          <a:xfrm>
            <a:off x="917702" y="1706670"/>
            <a:ext cx="43379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tx2"/>
                </a:solidFill>
              </a:rPr>
              <a:t>T1/2=7.29 days (expected ≈7.5d)</a:t>
            </a:r>
          </a:p>
          <a:p>
            <a:endParaRPr lang="it-IT" sz="2400" b="1" dirty="0">
              <a:solidFill>
                <a:schemeClr val="tx2"/>
              </a:solidFill>
            </a:endParaRPr>
          </a:p>
          <a:p>
            <a:endParaRPr lang="it-IT" dirty="0">
              <a:solidFill>
                <a:schemeClr val="tx2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F97731E-204F-4757-91E8-156B2FE29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410" y="280895"/>
            <a:ext cx="5235249" cy="5690718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4059CA86-09ED-4402-8445-A0722D78917C}"/>
              </a:ext>
            </a:extLst>
          </p:cNvPr>
          <p:cNvSpPr txBox="1">
            <a:spLocks/>
          </p:cNvSpPr>
          <p:nvPr/>
        </p:nvSpPr>
        <p:spPr>
          <a:xfrm>
            <a:off x="-350777" y="800507"/>
            <a:ext cx="6874939" cy="765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ln>
                  <a:solidFill>
                    <a:schemeClr val="tx2"/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dirty="0"/>
              <a:t>Half-life results </a:t>
            </a:r>
          </a:p>
          <a:p>
            <a:r>
              <a:rPr lang="it-IT" sz="290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for 342 keV</a:t>
            </a:r>
          </a:p>
        </p:txBody>
      </p:sp>
    </p:spTree>
    <p:extLst>
      <p:ext uri="{BB962C8B-B14F-4D97-AF65-F5344CB8AC3E}">
        <p14:creationId xmlns:p14="http://schemas.microsoft.com/office/powerpoint/2010/main" val="275482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3E60C-C366-492D-A01C-14DAAA134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22" y="75807"/>
            <a:ext cx="9283747" cy="765716"/>
          </a:xfrm>
        </p:spPr>
        <p:txBody>
          <a:bodyPr>
            <a:normAutofit/>
          </a:bodyPr>
          <a:lstStyle/>
          <a:p>
            <a:r>
              <a:rPr lang="it-IT" dirty="0"/>
              <a:t>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2768139-3D99-42A9-ABE6-9D634B06B325}"/>
              </a:ext>
            </a:extLst>
          </p:cNvPr>
          <p:cNvSpPr txBox="1"/>
          <p:nvPr/>
        </p:nvSpPr>
        <p:spPr>
          <a:xfrm>
            <a:off x="886607" y="1701235"/>
            <a:ext cx="43379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tx2"/>
                </a:solidFill>
              </a:rPr>
              <a:t>T1/2=7.21 days (expected ≈7.5d)</a:t>
            </a:r>
          </a:p>
          <a:p>
            <a:endParaRPr lang="it-IT" sz="2400" b="1" dirty="0">
              <a:solidFill>
                <a:schemeClr val="tx2"/>
              </a:solidFill>
            </a:endParaRPr>
          </a:p>
          <a:p>
            <a:endParaRPr lang="it-IT" dirty="0">
              <a:solidFill>
                <a:schemeClr val="tx2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D122595-7E05-4DA7-9194-F34EAAC05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331" y="310776"/>
            <a:ext cx="5412152" cy="557416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FDAFCCA4-D930-4FF6-AF61-D0B2CC3540AA}"/>
              </a:ext>
            </a:extLst>
          </p:cNvPr>
          <p:cNvSpPr txBox="1">
            <a:spLocks/>
          </p:cNvSpPr>
          <p:nvPr/>
        </p:nvSpPr>
        <p:spPr>
          <a:xfrm>
            <a:off x="-381872" y="818035"/>
            <a:ext cx="6874939" cy="765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ln>
                  <a:solidFill>
                    <a:schemeClr val="tx2"/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dirty="0"/>
              <a:t>Half-life </a:t>
            </a:r>
            <a:r>
              <a:rPr lang="it-IT" dirty="0" err="1"/>
              <a:t>results</a:t>
            </a:r>
            <a:r>
              <a:rPr lang="it-IT" dirty="0"/>
              <a:t> </a:t>
            </a:r>
          </a:p>
          <a:p>
            <a:r>
              <a:rPr lang="it-IT" sz="290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for 245 keV</a:t>
            </a:r>
          </a:p>
        </p:txBody>
      </p:sp>
    </p:spTree>
    <p:extLst>
      <p:ext uri="{BB962C8B-B14F-4D97-AF65-F5344CB8AC3E}">
        <p14:creationId xmlns:p14="http://schemas.microsoft.com/office/powerpoint/2010/main" val="3097060326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192</Words>
  <Application>Microsoft Office PowerPoint</Application>
  <PresentationFormat>Widescreen</PresentationFormat>
  <Paragraphs>47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1_Tema di Office</vt:lpstr>
      <vt:lpstr>Studio dell’attività dei radionuclidi prodotti dal bersaglio SPES-ISOLPHARM</vt:lpstr>
      <vt:lpstr>Calibration steps:  152Eu &amp; 241Am  sources</vt:lpstr>
      <vt:lpstr>Results: calibration fits</vt:lpstr>
      <vt:lpstr>Results: resolution fits</vt:lpstr>
      <vt:lpstr>Results: efficiency fits</vt:lpstr>
      <vt:lpstr>Analysis of Pd-enriched data  Activity and half-life estimation</vt:lpstr>
      <vt:lpstr>Plot activity vs time from irradiation ending 111Ag peaks</vt:lpstr>
      <vt:lpstr> </vt:lpstr>
      <vt:lpstr> </vt:lpstr>
      <vt:lpstr>Plot activity vs time from irradiation ending 109Pd peaks</vt:lpstr>
      <vt:lpstr> </vt:lpstr>
      <vt:lpstr> </vt:lpstr>
      <vt:lpstr>Plot activity vs time from irradiation ending 109Pd peaks</vt:lpstr>
      <vt:lpstr> </vt:lpstr>
      <vt:lpstr>Plot activity vs time from irradiation ending 111mPd peak</vt:lpstr>
      <vt:lpstr> </vt:lpstr>
      <vt:lpstr>Future objectives  </vt:lpstr>
      <vt:lpstr>Future objectives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Michele Ballan</dc:creator>
  <cp:lastModifiedBy>Leso Aurora</cp:lastModifiedBy>
  <cp:revision>266</cp:revision>
  <dcterms:created xsi:type="dcterms:W3CDTF">2019-05-28T09:58:40Z</dcterms:created>
  <dcterms:modified xsi:type="dcterms:W3CDTF">2021-07-28T14:47:13Z</dcterms:modified>
</cp:coreProperties>
</file>