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60" r:id="rId3"/>
    <p:sldId id="264" r:id="rId4"/>
    <p:sldId id="268" r:id="rId5"/>
    <p:sldId id="257" r:id="rId6"/>
    <p:sldId id="293" r:id="rId7"/>
    <p:sldId id="294" r:id="rId8"/>
    <p:sldId id="295" r:id="rId9"/>
    <p:sldId id="296" r:id="rId10"/>
    <p:sldId id="282" r:id="rId11"/>
    <p:sldId id="298" r:id="rId12"/>
    <p:sldId id="299" r:id="rId13"/>
    <p:sldId id="258" r:id="rId14"/>
    <p:sldId id="263" r:id="rId15"/>
    <p:sldId id="300" r:id="rId16"/>
  </p:sldIdLst>
  <p:sldSz cx="9144000" cy="5143500" type="screen16x9"/>
  <p:notesSz cx="6858000" cy="9144000"/>
  <p:embeddedFontLst>
    <p:embeddedFont>
      <p:font typeface="Fira Sans" panose="020B0604020202020204" charset="0"/>
      <p:regular r:id="rId18"/>
      <p:bold r:id="rId19"/>
      <p:italic r:id="rId20"/>
      <p:boldItalic r:id="rId21"/>
    </p:embeddedFont>
    <p:embeddedFont>
      <p:font typeface="Fira Sans Extra Condensed" panose="020B0604020202020204" charset="0"/>
      <p:regular r:id="rId22"/>
      <p:bold r:id="rId23"/>
      <p:italic r:id="rId24"/>
      <p:boldItalic r:id="rId25"/>
    </p:embeddedFont>
    <p:embeddedFont>
      <p:font typeface="Fira Sans Extra Condensed SemiBold"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9c73459845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9c73459845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9c73459845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9c73459845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147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9c73459845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9c73459845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71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17d3ea68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17d3ea68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93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36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00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77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32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mailto:ufaaurora@gmail.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89805" y="1210945"/>
            <a:ext cx="4154737"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Marketing Executive Salary Analysis</a:t>
            </a:r>
            <a:endParaRPr dirty="0"/>
          </a:p>
        </p:txBody>
      </p:sp>
      <p:sp>
        <p:nvSpPr>
          <p:cNvPr id="58" name="Google Shape;58;p15"/>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Analisis about salary range and gig jobs Marketing Executive</a:t>
            </a:r>
            <a:endParaRPr dirty="0"/>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Data Analyst</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4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Results</a:t>
            </a:r>
            <a:endParaRPr dirty="0">
              <a:solidFill>
                <a:schemeClr val="dk1"/>
              </a:solidFill>
            </a:endParaRPr>
          </a:p>
        </p:txBody>
      </p:sp>
      <p:sp>
        <p:nvSpPr>
          <p:cNvPr id="1451" name="Google Shape;1451;p41"/>
          <p:cNvSpPr/>
          <p:nvPr/>
        </p:nvSpPr>
        <p:spPr>
          <a:xfrm>
            <a:off x="3303522" y="162472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41"/>
          <p:cNvSpPr/>
          <p:nvPr/>
        </p:nvSpPr>
        <p:spPr>
          <a:xfrm>
            <a:off x="3303534" y="2236487"/>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3303534" y="285257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3303534" y="346647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a:off x="3303534" y="4089462"/>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41"/>
          <p:cNvSpPr/>
          <p:nvPr/>
        </p:nvSpPr>
        <p:spPr>
          <a:xfrm>
            <a:off x="3092507" y="2228200"/>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Senior</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7" name="Google Shape;1457;p41"/>
          <p:cNvSpPr/>
          <p:nvPr/>
        </p:nvSpPr>
        <p:spPr>
          <a:xfrm>
            <a:off x="3092507" y="1612900"/>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CEO/Directur</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8" name="Google Shape;1458;p41"/>
          <p:cNvSpPr/>
          <p:nvPr/>
        </p:nvSpPr>
        <p:spPr>
          <a:xfrm>
            <a:off x="3092507" y="3465088"/>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Associate</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9" name="Google Shape;1459;p41"/>
          <p:cNvSpPr/>
          <p:nvPr/>
        </p:nvSpPr>
        <p:spPr>
          <a:xfrm>
            <a:off x="3092507" y="2848213"/>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Mid-level</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60" name="Google Shape;1460;p41"/>
          <p:cNvSpPr/>
          <p:nvPr/>
        </p:nvSpPr>
        <p:spPr>
          <a:xfrm>
            <a:off x="3092507" y="4080350"/>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Junior</a:t>
            </a:r>
            <a:endParaRPr sz="1600" b="1" dirty="0">
              <a:solidFill>
                <a:schemeClr val="lt1"/>
              </a:solidFill>
              <a:latin typeface="Fira Sans Extra Condensed"/>
              <a:ea typeface="Fira Sans Extra Condensed"/>
              <a:cs typeface="Fira Sans Extra Condensed"/>
              <a:sym typeface="Fira Sans Extra Condensed"/>
            </a:endParaRPr>
          </a:p>
        </p:txBody>
      </p:sp>
      <p:cxnSp>
        <p:nvCxnSpPr>
          <p:cNvPr id="1461" name="Google Shape;1461;p41"/>
          <p:cNvCxnSpPr/>
          <p:nvPr/>
        </p:nvCxnSpPr>
        <p:spPr>
          <a:xfrm>
            <a:off x="4564145" y="1778963"/>
            <a:ext cx="2140500" cy="0"/>
          </a:xfrm>
          <a:prstGeom prst="straightConnector1">
            <a:avLst/>
          </a:prstGeom>
          <a:noFill/>
          <a:ln w="9525" cap="flat" cmpd="sng">
            <a:solidFill>
              <a:schemeClr val="accent5"/>
            </a:solidFill>
            <a:prstDash val="solid"/>
            <a:round/>
            <a:headEnd type="none" w="med" len="med"/>
            <a:tailEnd type="none" w="med" len="med"/>
          </a:ln>
        </p:spPr>
      </p:cxnSp>
      <p:cxnSp>
        <p:nvCxnSpPr>
          <p:cNvPr id="1463" name="Google Shape;1463;p41"/>
          <p:cNvCxnSpPr/>
          <p:nvPr/>
        </p:nvCxnSpPr>
        <p:spPr>
          <a:xfrm>
            <a:off x="4564145" y="2397400"/>
            <a:ext cx="1830300" cy="0"/>
          </a:xfrm>
          <a:prstGeom prst="straightConnector1">
            <a:avLst/>
          </a:prstGeom>
          <a:noFill/>
          <a:ln w="9525" cap="flat" cmpd="sng">
            <a:solidFill>
              <a:schemeClr val="accent4"/>
            </a:solidFill>
            <a:prstDash val="solid"/>
            <a:round/>
            <a:headEnd type="none" w="med" len="med"/>
            <a:tailEnd type="none" w="med" len="med"/>
          </a:ln>
        </p:spPr>
      </p:cxnSp>
      <p:cxnSp>
        <p:nvCxnSpPr>
          <p:cNvPr id="1465" name="Google Shape;1465;p41"/>
          <p:cNvCxnSpPr/>
          <p:nvPr/>
        </p:nvCxnSpPr>
        <p:spPr>
          <a:xfrm>
            <a:off x="4564145" y="3015838"/>
            <a:ext cx="1633500" cy="0"/>
          </a:xfrm>
          <a:prstGeom prst="straightConnector1">
            <a:avLst/>
          </a:prstGeom>
          <a:noFill/>
          <a:ln w="9525" cap="flat" cmpd="sng">
            <a:solidFill>
              <a:schemeClr val="accent3"/>
            </a:solidFill>
            <a:prstDash val="solid"/>
            <a:round/>
            <a:headEnd type="none" w="med" len="med"/>
            <a:tailEnd type="none" w="med" len="med"/>
          </a:ln>
        </p:spPr>
      </p:cxnSp>
      <p:sp>
        <p:nvSpPr>
          <p:cNvPr id="1466" name="Google Shape;1466;p41"/>
          <p:cNvSpPr txBox="1"/>
          <p:nvPr/>
        </p:nvSpPr>
        <p:spPr>
          <a:xfrm flipH="1">
            <a:off x="5634395" y="3991727"/>
            <a:ext cx="2511868"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cxnSp>
        <p:nvCxnSpPr>
          <p:cNvPr id="1467" name="Google Shape;1467;p41"/>
          <p:cNvCxnSpPr/>
          <p:nvPr/>
        </p:nvCxnSpPr>
        <p:spPr>
          <a:xfrm>
            <a:off x="4564145" y="3634275"/>
            <a:ext cx="1338300" cy="0"/>
          </a:xfrm>
          <a:prstGeom prst="straightConnector1">
            <a:avLst/>
          </a:prstGeom>
          <a:noFill/>
          <a:ln w="9525" cap="flat" cmpd="sng">
            <a:solidFill>
              <a:schemeClr val="accent2"/>
            </a:solidFill>
            <a:prstDash val="solid"/>
            <a:round/>
            <a:headEnd type="none" w="med" len="med"/>
            <a:tailEnd type="none" w="med" len="med"/>
          </a:ln>
        </p:spPr>
      </p:cxnSp>
      <p:cxnSp>
        <p:nvCxnSpPr>
          <p:cNvPr id="1469" name="Google Shape;1469;p41"/>
          <p:cNvCxnSpPr/>
          <p:nvPr/>
        </p:nvCxnSpPr>
        <p:spPr>
          <a:xfrm>
            <a:off x="4564145" y="4252713"/>
            <a:ext cx="944400" cy="0"/>
          </a:xfrm>
          <a:prstGeom prst="straightConnector1">
            <a:avLst/>
          </a:prstGeom>
          <a:noFill/>
          <a:ln w="9525" cap="flat" cmpd="sng">
            <a:solidFill>
              <a:schemeClr val="accent1"/>
            </a:solidFill>
            <a:prstDash val="solid"/>
            <a:round/>
            <a:headEnd type="none" w="med" len="med"/>
            <a:tailEnd type="none" w="med" len="med"/>
          </a:ln>
        </p:spPr>
      </p:cxnSp>
      <p:grpSp>
        <p:nvGrpSpPr>
          <p:cNvPr id="1470" name="Google Shape;1470;p41"/>
          <p:cNvGrpSpPr/>
          <p:nvPr/>
        </p:nvGrpSpPr>
        <p:grpSpPr>
          <a:xfrm>
            <a:off x="5159439" y="1483471"/>
            <a:ext cx="3267454" cy="3064820"/>
            <a:chOff x="710281" y="1300471"/>
            <a:chExt cx="3267454" cy="3064820"/>
          </a:xfrm>
        </p:grpSpPr>
        <p:sp>
          <p:nvSpPr>
            <p:cNvPr id="1471" name="Google Shape;1471;p41"/>
            <p:cNvSpPr/>
            <p:nvPr/>
          </p:nvSpPr>
          <p:spPr>
            <a:xfrm>
              <a:off x="2017063" y="1837786"/>
              <a:ext cx="653979" cy="122344"/>
            </a:xfrm>
            <a:custGeom>
              <a:avLst/>
              <a:gdLst/>
              <a:ahLst/>
              <a:cxnLst/>
              <a:rect l="l" t="t" r="r" b="b"/>
              <a:pathLst>
                <a:path w="26230" h="4907" extrusionOk="0">
                  <a:moveTo>
                    <a:pt x="14240" y="1"/>
                  </a:moveTo>
                  <a:lnTo>
                    <a:pt x="0" y="3454"/>
                  </a:lnTo>
                  <a:lnTo>
                    <a:pt x="17657" y="4906"/>
                  </a:lnTo>
                  <a:lnTo>
                    <a:pt x="26230" y="1144"/>
                  </a:lnTo>
                  <a:lnTo>
                    <a:pt x="14240" y="1"/>
                  </a:lnTo>
                  <a:close/>
                </a:path>
              </a:pathLst>
            </a:custGeom>
            <a:solidFill>
              <a:srgbClr val="EF9121">
                <a:alpha val="42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2" name="Google Shape;1472;p41"/>
            <p:cNvSpPr/>
            <p:nvPr/>
          </p:nvSpPr>
          <p:spPr>
            <a:xfrm>
              <a:off x="1690361" y="2446062"/>
              <a:ext cx="1307361" cy="124413"/>
            </a:xfrm>
            <a:custGeom>
              <a:avLst/>
              <a:gdLst/>
              <a:ahLst/>
              <a:cxnLst/>
              <a:rect l="l" t="t" r="r" b="b"/>
              <a:pathLst>
                <a:path w="52436" h="4990" extrusionOk="0">
                  <a:moveTo>
                    <a:pt x="24837" y="1"/>
                  </a:moveTo>
                  <a:lnTo>
                    <a:pt x="0" y="3930"/>
                  </a:lnTo>
                  <a:lnTo>
                    <a:pt x="40744" y="4989"/>
                  </a:lnTo>
                  <a:lnTo>
                    <a:pt x="52436" y="1751"/>
                  </a:lnTo>
                  <a:lnTo>
                    <a:pt x="24837" y="1"/>
                  </a:lnTo>
                  <a:close/>
                </a:path>
              </a:pathLst>
            </a:custGeom>
            <a:solidFill>
              <a:srgbClr val="FB856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3" name="Google Shape;1473;p41"/>
            <p:cNvSpPr/>
            <p:nvPr/>
          </p:nvSpPr>
          <p:spPr>
            <a:xfrm>
              <a:off x="1363660" y="3040674"/>
              <a:ext cx="1960742" cy="189113"/>
            </a:xfrm>
            <a:custGeom>
              <a:avLst/>
              <a:gdLst/>
              <a:ahLst/>
              <a:cxnLst/>
              <a:rect l="l" t="t" r="r" b="b"/>
              <a:pathLst>
                <a:path w="78642" h="7585" extrusionOk="0">
                  <a:moveTo>
                    <a:pt x="34160" y="1"/>
                  </a:moveTo>
                  <a:lnTo>
                    <a:pt x="1" y="5251"/>
                  </a:lnTo>
                  <a:lnTo>
                    <a:pt x="62270" y="7585"/>
                  </a:lnTo>
                  <a:lnTo>
                    <a:pt x="78641" y="2775"/>
                  </a:lnTo>
                  <a:lnTo>
                    <a:pt x="34160" y="1"/>
                  </a:lnTo>
                  <a:close/>
                </a:path>
              </a:pathLst>
            </a:custGeom>
            <a:solidFill>
              <a:srgbClr val="AC4D5B">
                <a:alpha val="437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4" name="Google Shape;1474;p41"/>
            <p:cNvSpPr/>
            <p:nvPr/>
          </p:nvSpPr>
          <p:spPr>
            <a:xfrm>
              <a:off x="1036958" y="3716345"/>
              <a:ext cx="2614123" cy="117582"/>
            </a:xfrm>
            <a:custGeom>
              <a:avLst/>
              <a:gdLst/>
              <a:ahLst/>
              <a:cxnLst/>
              <a:rect l="l" t="t" r="r" b="b"/>
              <a:pathLst>
                <a:path w="104848" h="4716" extrusionOk="0">
                  <a:moveTo>
                    <a:pt x="34672" y="0"/>
                  </a:moveTo>
                  <a:lnTo>
                    <a:pt x="1" y="3334"/>
                  </a:lnTo>
                  <a:lnTo>
                    <a:pt x="83964" y="4715"/>
                  </a:lnTo>
                  <a:lnTo>
                    <a:pt x="104847" y="846"/>
                  </a:lnTo>
                  <a:lnTo>
                    <a:pt x="34672" y="0"/>
                  </a:lnTo>
                  <a:close/>
                </a:path>
              </a:pathLst>
            </a:custGeom>
            <a:solidFill>
              <a:srgbClr val="A1168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2017063" y="1300471"/>
              <a:ext cx="653979" cy="565818"/>
            </a:xfrm>
            <a:custGeom>
              <a:avLst/>
              <a:gdLst/>
              <a:ahLst/>
              <a:cxnLst/>
              <a:rect l="l" t="t" r="r" b="b"/>
              <a:pathLst>
                <a:path w="26230" h="22694" extrusionOk="0">
                  <a:moveTo>
                    <a:pt x="13109" y="0"/>
                  </a:moveTo>
                  <a:lnTo>
                    <a:pt x="0" y="22694"/>
                  </a:lnTo>
                  <a:lnTo>
                    <a:pt x="26230" y="22694"/>
                  </a:lnTo>
                  <a:lnTo>
                    <a:pt x="1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690361" y="1923881"/>
              <a:ext cx="1307361" cy="565818"/>
            </a:xfrm>
            <a:custGeom>
              <a:avLst/>
              <a:gdLst/>
              <a:ahLst/>
              <a:cxnLst/>
              <a:rect l="l" t="t" r="r" b="b"/>
              <a:pathLst>
                <a:path w="52436" h="22694" extrusionOk="0">
                  <a:moveTo>
                    <a:pt x="13097" y="1"/>
                  </a:moveTo>
                  <a:lnTo>
                    <a:pt x="0" y="22694"/>
                  </a:lnTo>
                  <a:lnTo>
                    <a:pt x="52436" y="22694"/>
                  </a:lnTo>
                  <a:lnTo>
                    <a:pt x="39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363660" y="2544025"/>
              <a:ext cx="1960742" cy="565818"/>
            </a:xfrm>
            <a:custGeom>
              <a:avLst/>
              <a:gdLst/>
              <a:ahLst/>
              <a:cxnLst/>
              <a:rect l="l" t="t" r="r" b="b"/>
              <a:pathLst>
                <a:path w="78642" h="22694" extrusionOk="0">
                  <a:moveTo>
                    <a:pt x="13109" y="1"/>
                  </a:moveTo>
                  <a:lnTo>
                    <a:pt x="1" y="22694"/>
                  </a:lnTo>
                  <a:lnTo>
                    <a:pt x="78641" y="22694"/>
                  </a:lnTo>
                  <a:lnTo>
                    <a:pt x="65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036958" y="3171599"/>
              <a:ext cx="2614123" cy="565818"/>
            </a:xfrm>
            <a:custGeom>
              <a:avLst/>
              <a:gdLst/>
              <a:ahLst/>
              <a:cxnLst/>
              <a:rect l="l" t="t" r="r" b="b"/>
              <a:pathLst>
                <a:path w="104848" h="22694" extrusionOk="0">
                  <a:moveTo>
                    <a:pt x="13098" y="0"/>
                  </a:moveTo>
                  <a:lnTo>
                    <a:pt x="1" y="22694"/>
                  </a:lnTo>
                  <a:lnTo>
                    <a:pt x="104847" y="22694"/>
                  </a:lnTo>
                  <a:lnTo>
                    <a:pt x="91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41"/>
            <p:cNvSpPr/>
            <p:nvPr/>
          </p:nvSpPr>
          <p:spPr>
            <a:xfrm>
              <a:off x="710281" y="3799473"/>
              <a:ext cx="3267454" cy="565818"/>
            </a:xfrm>
            <a:custGeom>
              <a:avLst/>
              <a:gdLst/>
              <a:ahLst/>
              <a:cxnLst/>
              <a:rect l="l" t="t" r="r" b="b"/>
              <a:pathLst>
                <a:path w="131052" h="22694" extrusionOk="0">
                  <a:moveTo>
                    <a:pt x="13109" y="0"/>
                  </a:moveTo>
                  <a:lnTo>
                    <a:pt x="0" y="22693"/>
                  </a:lnTo>
                  <a:lnTo>
                    <a:pt x="131052" y="22693"/>
                  </a:lnTo>
                  <a:lnTo>
                    <a:pt x="117955"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p>
          </p:txBody>
        </p:sp>
      </p:grpSp>
      <p:sp>
        <p:nvSpPr>
          <p:cNvPr id="1480" name="Google Shape;1480;p41"/>
          <p:cNvSpPr txBox="1"/>
          <p:nvPr/>
        </p:nvSpPr>
        <p:spPr>
          <a:xfrm flipH="1">
            <a:off x="1221962" y="3404023"/>
            <a:ext cx="2265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5.000.000 – 12.000.000</a:t>
            </a:r>
            <a:endParaRPr sz="1200" dirty="0">
              <a:latin typeface="Roboto"/>
              <a:ea typeface="Roboto"/>
              <a:cs typeface="Roboto"/>
              <a:sym typeface="Roboto"/>
            </a:endParaRPr>
          </a:p>
        </p:txBody>
      </p:sp>
      <p:sp>
        <p:nvSpPr>
          <p:cNvPr id="33" name="Google Shape;477;p25">
            <a:extLst>
              <a:ext uri="{FF2B5EF4-FFF2-40B4-BE49-F238E27FC236}">
                <a16:creationId xmlns:a16="http://schemas.microsoft.com/office/drawing/2014/main" id="{C3E981AD-8E84-4631-8B47-AD28AE93305B}"/>
              </a:ext>
            </a:extLst>
          </p:cNvPr>
          <p:cNvSpPr/>
          <p:nvPr/>
        </p:nvSpPr>
        <p:spPr>
          <a:xfrm>
            <a:off x="717107" y="790927"/>
            <a:ext cx="2719800" cy="698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9;p25">
            <a:extLst>
              <a:ext uri="{FF2B5EF4-FFF2-40B4-BE49-F238E27FC236}">
                <a16:creationId xmlns:a16="http://schemas.microsoft.com/office/drawing/2014/main" id="{8EFFFA78-D3A0-43A4-9ABF-3A2B92A2EE0A}"/>
              </a:ext>
            </a:extLst>
          </p:cNvPr>
          <p:cNvSpPr txBox="1"/>
          <p:nvPr/>
        </p:nvSpPr>
        <p:spPr>
          <a:xfrm>
            <a:off x="1102998" y="941555"/>
            <a:ext cx="1946085" cy="36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Indonesia(IDR)</a:t>
            </a:r>
          </a:p>
          <a:p>
            <a:pPr marL="0" marR="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Average Salary Range</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462" name="Google Shape;1462;p41"/>
          <p:cNvSpPr txBox="1"/>
          <p:nvPr/>
        </p:nvSpPr>
        <p:spPr>
          <a:xfrm flipH="1">
            <a:off x="1324844" y="2763100"/>
            <a:ext cx="1979971"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9.000.000 – 14.000.000</a:t>
            </a:r>
            <a:endParaRPr sz="1200" dirty="0">
              <a:latin typeface="Roboto"/>
              <a:ea typeface="Roboto"/>
              <a:cs typeface="Roboto"/>
              <a:sym typeface="Roboto"/>
            </a:endParaRPr>
          </a:p>
        </p:txBody>
      </p:sp>
      <p:sp>
        <p:nvSpPr>
          <p:cNvPr id="1464" name="Google Shape;1464;p41"/>
          <p:cNvSpPr txBox="1"/>
          <p:nvPr/>
        </p:nvSpPr>
        <p:spPr>
          <a:xfrm flipH="1">
            <a:off x="1324845" y="2129950"/>
            <a:ext cx="1890854"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10.000.000 – 25.000.000</a:t>
            </a:r>
            <a:endParaRPr sz="1200" dirty="0">
              <a:latin typeface="Roboto"/>
              <a:ea typeface="Roboto"/>
              <a:cs typeface="Roboto"/>
              <a:sym typeface="Roboto"/>
            </a:endParaRPr>
          </a:p>
        </p:txBody>
      </p:sp>
      <p:sp>
        <p:nvSpPr>
          <p:cNvPr id="36" name="Google Shape;1464;p41">
            <a:extLst>
              <a:ext uri="{FF2B5EF4-FFF2-40B4-BE49-F238E27FC236}">
                <a16:creationId xmlns:a16="http://schemas.microsoft.com/office/drawing/2014/main" id="{D4352CB3-0C42-4C8B-AF18-BF42DFDEE0DA}"/>
              </a:ext>
            </a:extLst>
          </p:cNvPr>
          <p:cNvSpPr txBox="1"/>
          <p:nvPr/>
        </p:nvSpPr>
        <p:spPr>
          <a:xfrm flipH="1">
            <a:off x="1374092" y="1547058"/>
            <a:ext cx="1960741"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20.000.000 – 25.000.000</a:t>
            </a:r>
            <a:endParaRPr sz="1200" dirty="0">
              <a:latin typeface="Roboto"/>
              <a:ea typeface="Roboto"/>
              <a:cs typeface="Roboto"/>
              <a:sym typeface="Roboto"/>
            </a:endParaRPr>
          </a:p>
        </p:txBody>
      </p:sp>
      <p:sp>
        <p:nvSpPr>
          <p:cNvPr id="37" name="Google Shape;1480;p41">
            <a:extLst>
              <a:ext uri="{FF2B5EF4-FFF2-40B4-BE49-F238E27FC236}">
                <a16:creationId xmlns:a16="http://schemas.microsoft.com/office/drawing/2014/main" id="{9995414D-B6BC-498A-8520-31675658AB89}"/>
              </a:ext>
            </a:extLst>
          </p:cNvPr>
          <p:cNvSpPr txBox="1"/>
          <p:nvPr/>
        </p:nvSpPr>
        <p:spPr>
          <a:xfrm flipH="1">
            <a:off x="1204867" y="3982100"/>
            <a:ext cx="2265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5.000.000 – 12.000.000</a:t>
            </a:r>
            <a:endParaRPr sz="1200"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4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Results</a:t>
            </a:r>
            <a:endParaRPr dirty="0">
              <a:solidFill>
                <a:schemeClr val="dk1"/>
              </a:solidFill>
            </a:endParaRPr>
          </a:p>
        </p:txBody>
      </p:sp>
      <p:sp>
        <p:nvSpPr>
          <p:cNvPr id="1451" name="Google Shape;1451;p41"/>
          <p:cNvSpPr/>
          <p:nvPr/>
        </p:nvSpPr>
        <p:spPr>
          <a:xfrm>
            <a:off x="3303522" y="162472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41"/>
          <p:cNvSpPr/>
          <p:nvPr/>
        </p:nvSpPr>
        <p:spPr>
          <a:xfrm>
            <a:off x="3303534" y="2236487"/>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3303534" y="285257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3303534" y="346647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1"/>
          <p:cNvSpPr/>
          <p:nvPr/>
        </p:nvSpPr>
        <p:spPr>
          <a:xfrm>
            <a:off x="3092507" y="2228200"/>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Mid-level</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7" name="Google Shape;1457;p41"/>
          <p:cNvSpPr/>
          <p:nvPr/>
        </p:nvSpPr>
        <p:spPr>
          <a:xfrm>
            <a:off x="3092507" y="1612900"/>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Senior</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8" name="Google Shape;1458;p41"/>
          <p:cNvSpPr/>
          <p:nvPr/>
        </p:nvSpPr>
        <p:spPr>
          <a:xfrm>
            <a:off x="3092507" y="3465088"/>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Junior</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9" name="Google Shape;1459;p41"/>
          <p:cNvSpPr/>
          <p:nvPr/>
        </p:nvSpPr>
        <p:spPr>
          <a:xfrm>
            <a:off x="3092507" y="2848213"/>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Associate</a:t>
            </a:r>
            <a:endParaRPr sz="1600" b="1" dirty="0">
              <a:solidFill>
                <a:schemeClr val="lt1"/>
              </a:solidFill>
              <a:latin typeface="Fira Sans Extra Condensed"/>
              <a:ea typeface="Fira Sans Extra Condensed"/>
              <a:cs typeface="Fira Sans Extra Condensed"/>
              <a:sym typeface="Fira Sans Extra Condensed"/>
            </a:endParaRPr>
          </a:p>
        </p:txBody>
      </p:sp>
      <p:cxnSp>
        <p:nvCxnSpPr>
          <p:cNvPr id="1461" name="Google Shape;1461;p41"/>
          <p:cNvCxnSpPr/>
          <p:nvPr/>
        </p:nvCxnSpPr>
        <p:spPr>
          <a:xfrm>
            <a:off x="4564145" y="1778963"/>
            <a:ext cx="2140500" cy="0"/>
          </a:xfrm>
          <a:prstGeom prst="straightConnector1">
            <a:avLst/>
          </a:prstGeom>
          <a:noFill/>
          <a:ln w="9525" cap="flat" cmpd="sng">
            <a:solidFill>
              <a:schemeClr val="accent5"/>
            </a:solidFill>
            <a:prstDash val="solid"/>
            <a:round/>
            <a:headEnd type="none" w="med" len="med"/>
            <a:tailEnd type="none" w="med" len="med"/>
          </a:ln>
        </p:spPr>
      </p:cxnSp>
      <p:cxnSp>
        <p:nvCxnSpPr>
          <p:cNvPr id="1463" name="Google Shape;1463;p41"/>
          <p:cNvCxnSpPr/>
          <p:nvPr/>
        </p:nvCxnSpPr>
        <p:spPr>
          <a:xfrm>
            <a:off x="4564145" y="2397400"/>
            <a:ext cx="1830300" cy="0"/>
          </a:xfrm>
          <a:prstGeom prst="straightConnector1">
            <a:avLst/>
          </a:prstGeom>
          <a:noFill/>
          <a:ln w="9525" cap="flat" cmpd="sng">
            <a:solidFill>
              <a:schemeClr val="accent4"/>
            </a:solidFill>
            <a:prstDash val="solid"/>
            <a:round/>
            <a:headEnd type="none" w="med" len="med"/>
            <a:tailEnd type="none" w="med" len="med"/>
          </a:ln>
        </p:spPr>
      </p:cxnSp>
      <p:cxnSp>
        <p:nvCxnSpPr>
          <p:cNvPr id="1465" name="Google Shape;1465;p41"/>
          <p:cNvCxnSpPr/>
          <p:nvPr/>
        </p:nvCxnSpPr>
        <p:spPr>
          <a:xfrm>
            <a:off x="4564145" y="3015838"/>
            <a:ext cx="1633500" cy="0"/>
          </a:xfrm>
          <a:prstGeom prst="straightConnector1">
            <a:avLst/>
          </a:prstGeom>
          <a:noFill/>
          <a:ln w="9525" cap="flat" cmpd="sng">
            <a:solidFill>
              <a:schemeClr val="accent3"/>
            </a:solidFill>
            <a:prstDash val="solid"/>
            <a:round/>
            <a:headEnd type="none" w="med" len="med"/>
            <a:tailEnd type="none" w="med" len="med"/>
          </a:ln>
        </p:spPr>
      </p:cxnSp>
      <p:cxnSp>
        <p:nvCxnSpPr>
          <p:cNvPr id="1467" name="Google Shape;1467;p41"/>
          <p:cNvCxnSpPr/>
          <p:nvPr/>
        </p:nvCxnSpPr>
        <p:spPr>
          <a:xfrm>
            <a:off x="4564145" y="3634275"/>
            <a:ext cx="1338300" cy="0"/>
          </a:xfrm>
          <a:prstGeom prst="straightConnector1">
            <a:avLst/>
          </a:prstGeom>
          <a:noFill/>
          <a:ln w="9525" cap="flat" cmpd="sng">
            <a:solidFill>
              <a:schemeClr val="accent2"/>
            </a:solidFill>
            <a:prstDash val="solid"/>
            <a:round/>
            <a:headEnd type="none" w="med" len="med"/>
            <a:tailEnd type="none" w="med" len="med"/>
          </a:ln>
        </p:spPr>
      </p:cxnSp>
      <p:grpSp>
        <p:nvGrpSpPr>
          <p:cNvPr id="1470" name="Google Shape;1470;p41"/>
          <p:cNvGrpSpPr/>
          <p:nvPr/>
        </p:nvGrpSpPr>
        <p:grpSpPr>
          <a:xfrm>
            <a:off x="5486116" y="1483471"/>
            <a:ext cx="2614123" cy="2533456"/>
            <a:chOff x="1036958" y="1300471"/>
            <a:chExt cx="2614123" cy="2533456"/>
          </a:xfrm>
        </p:grpSpPr>
        <p:sp>
          <p:nvSpPr>
            <p:cNvPr id="1471" name="Google Shape;1471;p41"/>
            <p:cNvSpPr/>
            <p:nvPr/>
          </p:nvSpPr>
          <p:spPr>
            <a:xfrm>
              <a:off x="2017063" y="1837786"/>
              <a:ext cx="653979" cy="122344"/>
            </a:xfrm>
            <a:custGeom>
              <a:avLst/>
              <a:gdLst/>
              <a:ahLst/>
              <a:cxnLst/>
              <a:rect l="l" t="t" r="r" b="b"/>
              <a:pathLst>
                <a:path w="26230" h="4907" extrusionOk="0">
                  <a:moveTo>
                    <a:pt x="14240" y="1"/>
                  </a:moveTo>
                  <a:lnTo>
                    <a:pt x="0" y="3454"/>
                  </a:lnTo>
                  <a:lnTo>
                    <a:pt x="17657" y="4906"/>
                  </a:lnTo>
                  <a:lnTo>
                    <a:pt x="26230" y="1144"/>
                  </a:lnTo>
                  <a:lnTo>
                    <a:pt x="14240" y="1"/>
                  </a:lnTo>
                  <a:close/>
                </a:path>
              </a:pathLst>
            </a:custGeom>
            <a:solidFill>
              <a:srgbClr val="EF9121">
                <a:alpha val="42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2" name="Google Shape;1472;p41"/>
            <p:cNvSpPr/>
            <p:nvPr/>
          </p:nvSpPr>
          <p:spPr>
            <a:xfrm>
              <a:off x="1690361" y="2446062"/>
              <a:ext cx="1307361" cy="124413"/>
            </a:xfrm>
            <a:custGeom>
              <a:avLst/>
              <a:gdLst/>
              <a:ahLst/>
              <a:cxnLst/>
              <a:rect l="l" t="t" r="r" b="b"/>
              <a:pathLst>
                <a:path w="52436" h="4990" extrusionOk="0">
                  <a:moveTo>
                    <a:pt x="24837" y="1"/>
                  </a:moveTo>
                  <a:lnTo>
                    <a:pt x="0" y="3930"/>
                  </a:lnTo>
                  <a:lnTo>
                    <a:pt x="40744" y="4989"/>
                  </a:lnTo>
                  <a:lnTo>
                    <a:pt x="52436" y="1751"/>
                  </a:lnTo>
                  <a:lnTo>
                    <a:pt x="24837" y="1"/>
                  </a:lnTo>
                  <a:close/>
                </a:path>
              </a:pathLst>
            </a:custGeom>
            <a:solidFill>
              <a:srgbClr val="FB856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3" name="Google Shape;1473;p41"/>
            <p:cNvSpPr/>
            <p:nvPr/>
          </p:nvSpPr>
          <p:spPr>
            <a:xfrm>
              <a:off x="1363660" y="3040674"/>
              <a:ext cx="1960742" cy="189113"/>
            </a:xfrm>
            <a:custGeom>
              <a:avLst/>
              <a:gdLst/>
              <a:ahLst/>
              <a:cxnLst/>
              <a:rect l="l" t="t" r="r" b="b"/>
              <a:pathLst>
                <a:path w="78642" h="7585" extrusionOk="0">
                  <a:moveTo>
                    <a:pt x="34160" y="1"/>
                  </a:moveTo>
                  <a:lnTo>
                    <a:pt x="1" y="5251"/>
                  </a:lnTo>
                  <a:lnTo>
                    <a:pt x="62270" y="7585"/>
                  </a:lnTo>
                  <a:lnTo>
                    <a:pt x="78641" y="2775"/>
                  </a:lnTo>
                  <a:lnTo>
                    <a:pt x="34160" y="1"/>
                  </a:lnTo>
                  <a:close/>
                </a:path>
              </a:pathLst>
            </a:custGeom>
            <a:solidFill>
              <a:srgbClr val="AC4D5B">
                <a:alpha val="437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4" name="Google Shape;1474;p41"/>
            <p:cNvSpPr/>
            <p:nvPr/>
          </p:nvSpPr>
          <p:spPr>
            <a:xfrm>
              <a:off x="1036958" y="3716345"/>
              <a:ext cx="2614123" cy="117582"/>
            </a:xfrm>
            <a:custGeom>
              <a:avLst/>
              <a:gdLst/>
              <a:ahLst/>
              <a:cxnLst/>
              <a:rect l="l" t="t" r="r" b="b"/>
              <a:pathLst>
                <a:path w="104848" h="4716" extrusionOk="0">
                  <a:moveTo>
                    <a:pt x="34672" y="0"/>
                  </a:moveTo>
                  <a:lnTo>
                    <a:pt x="1" y="3334"/>
                  </a:lnTo>
                  <a:lnTo>
                    <a:pt x="83964" y="4715"/>
                  </a:lnTo>
                  <a:lnTo>
                    <a:pt x="104847" y="846"/>
                  </a:lnTo>
                  <a:lnTo>
                    <a:pt x="34672" y="0"/>
                  </a:lnTo>
                  <a:close/>
                </a:path>
              </a:pathLst>
            </a:custGeom>
            <a:solidFill>
              <a:srgbClr val="A1168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2017063" y="1300471"/>
              <a:ext cx="653979" cy="565818"/>
            </a:xfrm>
            <a:custGeom>
              <a:avLst/>
              <a:gdLst/>
              <a:ahLst/>
              <a:cxnLst/>
              <a:rect l="l" t="t" r="r" b="b"/>
              <a:pathLst>
                <a:path w="26230" h="22694" extrusionOk="0">
                  <a:moveTo>
                    <a:pt x="13109" y="0"/>
                  </a:moveTo>
                  <a:lnTo>
                    <a:pt x="0" y="22694"/>
                  </a:lnTo>
                  <a:lnTo>
                    <a:pt x="26230" y="22694"/>
                  </a:lnTo>
                  <a:lnTo>
                    <a:pt x="1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690361" y="1923881"/>
              <a:ext cx="1307361" cy="565818"/>
            </a:xfrm>
            <a:custGeom>
              <a:avLst/>
              <a:gdLst/>
              <a:ahLst/>
              <a:cxnLst/>
              <a:rect l="l" t="t" r="r" b="b"/>
              <a:pathLst>
                <a:path w="52436" h="22694" extrusionOk="0">
                  <a:moveTo>
                    <a:pt x="13097" y="1"/>
                  </a:moveTo>
                  <a:lnTo>
                    <a:pt x="0" y="22694"/>
                  </a:lnTo>
                  <a:lnTo>
                    <a:pt x="52436" y="22694"/>
                  </a:lnTo>
                  <a:lnTo>
                    <a:pt x="39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363660" y="2544025"/>
              <a:ext cx="1960742" cy="565818"/>
            </a:xfrm>
            <a:custGeom>
              <a:avLst/>
              <a:gdLst/>
              <a:ahLst/>
              <a:cxnLst/>
              <a:rect l="l" t="t" r="r" b="b"/>
              <a:pathLst>
                <a:path w="78642" h="22694" extrusionOk="0">
                  <a:moveTo>
                    <a:pt x="13109" y="1"/>
                  </a:moveTo>
                  <a:lnTo>
                    <a:pt x="1" y="22694"/>
                  </a:lnTo>
                  <a:lnTo>
                    <a:pt x="78641" y="22694"/>
                  </a:lnTo>
                  <a:lnTo>
                    <a:pt x="65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036958" y="3171599"/>
              <a:ext cx="2614123" cy="565818"/>
            </a:xfrm>
            <a:custGeom>
              <a:avLst/>
              <a:gdLst/>
              <a:ahLst/>
              <a:cxnLst/>
              <a:rect l="l" t="t" r="r" b="b"/>
              <a:pathLst>
                <a:path w="104848" h="22694" extrusionOk="0">
                  <a:moveTo>
                    <a:pt x="13098" y="0"/>
                  </a:moveTo>
                  <a:lnTo>
                    <a:pt x="1" y="22694"/>
                  </a:lnTo>
                  <a:lnTo>
                    <a:pt x="104847" y="22694"/>
                  </a:lnTo>
                  <a:lnTo>
                    <a:pt x="91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0" name="Google Shape;1480;p41"/>
          <p:cNvSpPr txBox="1"/>
          <p:nvPr/>
        </p:nvSpPr>
        <p:spPr>
          <a:xfrm flipH="1">
            <a:off x="1221962" y="3404023"/>
            <a:ext cx="2265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3.000 – 4.000</a:t>
            </a:r>
            <a:endParaRPr sz="1200" dirty="0">
              <a:latin typeface="Roboto"/>
              <a:ea typeface="Roboto"/>
              <a:cs typeface="Roboto"/>
              <a:sym typeface="Roboto"/>
            </a:endParaRPr>
          </a:p>
        </p:txBody>
      </p:sp>
      <p:sp>
        <p:nvSpPr>
          <p:cNvPr id="33" name="Google Shape;477;p25">
            <a:extLst>
              <a:ext uri="{FF2B5EF4-FFF2-40B4-BE49-F238E27FC236}">
                <a16:creationId xmlns:a16="http://schemas.microsoft.com/office/drawing/2014/main" id="{C3E981AD-8E84-4631-8B47-AD28AE93305B}"/>
              </a:ext>
            </a:extLst>
          </p:cNvPr>
          <p:cNvSpPr/>
          <p:nvPr/>
        </p:nvSpPr>
        <p:spPr>
          <a:xfrm>
            <a:off x="717107" y="790927"/>
            <a:ext cx="2719800" cy="698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9;p25">
            <a:extLst>
              <a:ext uri="{FF2B5EF4-FFF2-40B4-BE49-F238E27FC236}">
                <a16:creationId xmlns:a16="http://schemas.microsoft.com/office/drawing/2014/main" id="{8EFFFA78-D3A0-43A4-9ABF-3A2B92A2EE0A}"/>
              </a:ext>
            </a:extLst>
          </p:cNvPr>
          <p:cNvSpPr txBox="1"/>
          <p:nvPr/>
        </p:nvSpPr>
        <p:spPr>
          <a:xfrm>
            <a:off x="1081562" y="941555"/>
            <a:ext cx="1974664" cy="36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Singapore (SGD)</a:t>
            </a:r>
          </a:p>
          <a:p>
            <a:pPr marL="0" marR="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Average Salary range</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462" name="Google Shape;1462;p41"/>
          <p:cNvSpPr txBox="1"/>
          <p:nvPr/>
        </p:nvSpPr>
        <p:spPr>
          <a:xfrm flipH="1">
            <a:off x="1324844" y="2763100"/>
            <a:ext cx="1979971"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3.500 – 4.700</a:t>
            </a:r>
            <a:endParaRPr sz="1200" dirty="0">
              <a:latin typeface="Roboto"/>
              <a:ea typeface="Roboto"/>
              <a:cs typeface="Roboto"/>
              <a:sym typeface="Roboto"/>
            </a:endParaRPr>
          </a:p>
        </p:txBody>
      </p:sp>
      <p:sp>
        <p:nvSpPr>
          <p:cNvPr id="1464" name="Google Shape;1464;p41"/>
          <p:cNvSpPr txBox="1"/>
          <p:nvPr/>
        </p:nvSpPr>
        <p:spPr>
          <a:xfrm flipH="1">
            <a:off x="1743834" y="2175189"/>
            <a:ext cx="1260648"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4.000 – 5.200</a:t>
            </a:r>
            <a:endParaRPr sz="1200" dirty="0">
              <a:latin typeface="Roboto"/>
              <a:ea typeface="Roboto"/>
              <a:cs typeface="Roboto"/>
              <a:sym typeface="Roboto"/>
            </a:endParaRPr>
          </a:p>
        </p:txBody>
      </p:sp>
      <p:sp>
        <p:nvSpPr>
          <p:cNvPr id="36" name="Google Shape;1464;p41">
            <a:extLst>
              <a:ext uri="{FF2B5EF4-FFF2-40B4-BE49-F238E27FC236}">
                <a16:creationId xmlns:a16="http://schemas.microsoft.com/office/drawing/2014/main" id="{D4352CB3-0C42-4C8B-AF18-BF42DFDEE0DA}"/>
              </a:ext>
            </a:extLst>
          </p:cNvPr>
          <p:cNvSpPr txBox="1"/>
          <p:nvPr/>
        </p:nvSpPr>
        <p:spPr>
          <a:xfrm flipH="1">
            <a:off x="1722728" y="1564658"/>
            <a:ext cx="130286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8.000 – 10.800</a:t>
            </a:r>
            <a:endParaRPr sz="1200" dirty="0">
              <a:latin typeface="Roboto"/>
              <a:ea typeface="Roboto"/>
              <a:cs typeface="Roboto"/>
              <a:sym typeface="Roboto"/>
            </a:endParaRPr>
          </a:p>
        </p:txBody>
      </p:sp>
    </p:spTree>
    <p:extLst>
      <p:ext uri="{BB962C8B-B14F-4D97-AF65-F5344CB8AC3E}">
        <p14:creationId xmlns:p14="http://schemas.microsoft.com/office/powerpoint/2010/main" val="98464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4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Results</a:t>
            </a:r>
            <a:endParaRPr dirty="0">
              <a:solidFill>
                <a:schemeClr val="dk1"/>
              </a:solidFill>
            </a:endParaRPr>
          </a:p>
        </p:txBody>
      </p:sp>
      <p:sp>
        <p:nvSpPr>
          <p:cNvPr id="1451" name="Google Shape;1451;p41"/>
          <p:cNvSpPr/>
          <p:nvPr/>
        </p:nvSpPr>
        <p:spPr>
          <a:xfrm>
            <a:off x="3303522" y="162472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41"/>
          <p:cNvSpPr/>
          <p:nvPr/>
        </p:nvSpPr>
        <p:spPr>
          <a:xfrm>
            <a:off x="3303534" y="2236487"/>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3303534" y="285257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3303534" y="3466475"/>
            <a:ext cx="1260648" cy="326563"/>
          </a:xfrm>
          <a:custGeom>
            <a:avLst/>
            <a:gdLst/>
            <a:ahLst/>
            <a:cxnLst/>
            <a:rect l="l" t="t" r="r" b="b"/>
            <a:pathLst>
              <a:path w="39875" h="9443" extrusionOk="0">
                <a:moveTo>
                  <a:pt x="0" y="0"/>
                </a:moveTo>
                <a:lnTo>
                  <a:pt x="39874" y="0"/>
                </a:lnTo>
                <a:lnTo>
                  <a:pt x="39874" y="9442"/>
                </a:lnTo>
                <a:lnTo>
                  <a:pt x="0" y="944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1"/>
          <p:cNvSpPr/>
          <p:nvPr/>
        </p:nvSpPr>
        <p:spPr>
          <a:xfrm>
            <a:off x="3092507" y="2228200"/>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Mid-level</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7" name="Google Shape;1457;p41"/>
          <p:cNvSpPr/>
          <p:nvPr/>
        </p:nvSpPr>
        <p:spPr>
          <a:xfrm>
            <a:off x="3092507" y="1612900"/>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Senior</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8" name="Google Shape;1458;p41"/>
          <p:cNvSpPr/>
          <p:nvPr/>
        </p:nvSpPr>
        <p:spPr>
          <a:xfrm>
            <a:off x="3092507" y="3465088"/>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Junior</a:t>
            </a:r>
            <a:endParaRPr sz="1600" b="1" dirty="0">
              <a:solidFill>
                <a:schemeClr val="lt1"/>
              </a:solidFill>
              <a:latin typeface="Fira Sans Extra Condensed"/>
              <a:ea typeface="Fira Sans Extra Condensed"/>
              <a:cs typeface="Fira Sans Extra Condensed"/>
              <a:sym typeface="Fira Sans Extra Condensed"/>
            </a:endParaRPr>
          </a:p>
        </p:txBody>
      </p:sp>
      <p:sp>
        <p:nvSpPr>
          <p:cNvPr id="1459" name="Google Shape;1459;p41"/>
          <p:cNvSpPr/>
          <p:nvPr/>
        </p:nvSpPr>
        <p:spPr>
          <a:xfrm>
            <a:off x="3092507" y="2848213"/>
            <a:ext cx="16827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Associate</a:t>
            </a:r>
            <a:endParaRPr sz="1600" b="1" dirty="0">
              <a:solidFill>
                <a:schemeClr val="lt1"/>
              </a:solidFill>
              <a:latin typeface="Fira Sans Extra Condensed"/>
              <a:ea typeface="Fira Sans Extra Condensed"/>
              <a:cs typeface="Fira Sans Extra Condensed"/>
              <a:sym typeface="Fira Sans Extra Condensed"/>
            </a:endParaRPr>
          </a:p>
        </p:txBody>
      </p:sp>
      <p:cxnSp>
        <p:nvCxnSpPr>
          <p:cNvPr id="1461" name="Google Shape;1461;p41"/>
          <p:cNvCxnSpPr/>
          <p:nvPr/>
        </p:nvCxnSpPr>
        <p:spPr>
          <a:xfrm>
            <a:off x="4564145" y="1778963"/>
            <a:ext cx="2140500" cy="0"/>
          </a:xfrm>
          <a:prstGeom prst="straightConnector1">
            <a:avLst/>
          </a:prstGeom>
          <a:noFill/>
          <a:ln w="9525" cap="flat" cmpd="sng">
            <a:solidFill>
              <a:schemeClr val="accent5"/>
            </a:solidFill>
            <a:prstDash val="solid"/>
            <a:round/>
            <a:headEnd type="none" w="med" len="med"/>
            <a:tailEnd type="none" w="med" len="med"/>
          </a:ln>
        </p:spPr>
      </p:cxnSp>
      <p:cxnSp>
        <p:nvCxnSpPr>
          <p:cNvPr id="1463" name="Google Shape;1463;p41"/>
          <p:cNvCxnSpPr/>
          <p:nvPr/>
        </p:nvCxnSpPr>
        <p:spPr>
          <a:xfrm>
            <a:off x="4564145" y="2397400"/>
            <a:ext cx="1830300" cy="0"/>
          </a:xfrm>
          <a:prstGeom prst="straightConnector1">
            <a:avLst/>
          </a:prstGeom>
          <a:noFill/>
          <a:ln w="9525" cap="flat" cmpd="sng">
            <a:solidFill>
              <a:schemeClr val="accent4"/>
            </a:solidFill>
            <a:prstDash val="solid"/>
            <a:round/>
            <a:headEnd type="none" w="med" len="med"/>
            <a:tailEnd type="none" w="med" len="med"/>
          </a:ln>
        </p:spPr>
      </p:cxnSp>
      <p:cxnSp>
        <p:nvCxnSpPr>
          <p:cNvPr id="1465" name="Google Shape;1465;p41"/>
          <p:cNvCxnSpPr/>
          <p:nvPr/>
        </p:nvCxnSpPr>
        <p:spPr>
          <a:xfrm>
            <a:off x="4564145" y="3015838"/>
            <a:ext cx="1633500" cy="0"/>
          </a:xfrm>
          <a:prstGeom prst="straightConnector1">
            <a:avLst/>
          </a:prstGeom>
          <a:noFill/>
          <a:ln w="9525" cap="flat" cmpd="sng">
            <a:solidFill>
              <a:schemeClr val="accent3"/>
            </a:solidFill>
            <a:prstDash val="solid"/>
            <a:round/>
            <a:headEnd type="none" w="med" len="med"/>
            <a:tailEnd type="none" w="med" len="med"/>
          </a:ln>
        </p:spPr>
      </p:cxnSp>
      <p:cxnSp>
        <p:nvCxnSpPr>
          <p:cNvPr id="1467" name="Google Shape;1467;p41"/>
          <p:cNvCxnSpPr/>
          <p:nvPr/>
        </p:nvCxnSpPr>
        <p:spPr>
          <a:xfrm>
            <a:off x="4564145" y="3634275"/>
            <a:ext cx="1338300" cy="0"/>
          </a:xfrm>
          <a:prstGeom prst="straightConnector1">
            <a:avLst/>
          </a:prstGeom>
          <a:noFill/>
          <a:ln w="9525" cap="flat" cmpd="sng">
            <a:solidFill>
              <a:schemeClr val="accent2"/>
            </a:solidFill>
            <a:prstDash val="solid"/>
            <a:round/>
            <a:headEnd type="none" w="med" len="med"/>
            <a:tailEnd type="none" w="med" len="med"/>
          </a:ln>
        </p:spPr>
      </p:cxnSp>
      <p:grpSp>
        <p:nvGrpSpPr>
          <p:cNvPr id="1470" name="Google Shape;1470;p41"/>
          <p:cNvGrpSpPr/>
          <p:nvPr/>
        </p:nvGrpSpPr>
        <p:grpSpPr>
          <a:xfrm>
            <a:off x="5486116" y="1483471"/>
            <a:ext cx="2614123" cy="2533456"/>
            <a:chOff x="1036958" y="1300471"/>
            <a:chExt cx="2614123" cy="2533456"/>
          </a:xfrm>
        </p:grpSpPr>
        <p:sp>
          <p:nvSpPr>
            <p:cNvPr id="1471" name="Google Shape;1471;p41"/>
            <p:cNvSpPr/>
            <p:nvPr/>
          </p:nvSpPr>
          <p:spPr>
            <a:xfrm>
              <a:off x="2017063" y="1837786"/>
              <a:ext cx="653979" cy="122344"/>
            </a:xfrm>
            <a:custGeom>
              <a:avLst/>
              <a:gdLst/>
              <a:ahLst/>
              <a:cxnLst/>
              <a:rect l="l" t="t" r="r" b="b"/>
              <a:pathLst>
                <a:path w="26230" h="4907" extrusionOk="0">
                  <a:moveTo>
                    <a:pt x="14240" y="1"/>
                  </a:moveTo>
                  <a:lnTo>
                    <a:pt x="0" y="3454"/>
                  </a:lnTo>
                  <a:lnTo>
                    <a:pt x="17657" y="4906"/>
                  </a:lnTo>
                  <a:lnTo>
                    <a:pt x="26230" y="1144"/>
                  </a:lnTo>
                  <a:lnTo>
                    <a:pt x="14240" y="1"/>
                  </a:lnTo>
                  <a:close/>
                </a:path>
              </a:pathLst>
            </a:custGeom>
            <a:solidFill>
              <a:srgbClr val="EF9121">
                <a:alpha val="42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2" name="Google Shape;1472;p41"/>
            <p:cNvSpPr/>
            <p:nvPr/>
          </p:nvSpPr>
          <p:spPr>
            <a:xfrm>
              <a:off x="1690361" y="2446062"/>
              <a:ext cx="1307361" cy="124413"/>
            </a:xfrm>
            <a:custGeom>
              <a:avLst/>
              <a:gdLst/>
              <a:ahLst/>
              <a:cxnLst/>
              <a:rect l="l" t="t" r="r" b="b"/>
              <a:pathLst>
                <a:path w="52436" h="4990" extrusionOk="0">
                  <a:moveTo>
                    <a:pt x="24837" y="1"/>
                  </a:moveTo>
                  <a:lnTo>
                    <a:pt x="0" y="3930"/>
                  </a:lnTo>
                  <a:lnTo>
                    <a:pt x="40744" y="4989"/>
                  </a:lnTo>
                  <a:lnTo>
                    <a:pt x="52436" y="1751"/>
                  </a:lnTo>
                  <a:lnTo>
                    <a:pt x="24837" y="1"/>
                  </a:lnTo>
                  <a:close/>
                </a:path>
              </a:pathLst>
            </a:custGeom>
            <a:solidFill>
              <a:srgbClr val="FB8569">
                <a:alpha val="584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3" name="Google Shape;1473;p41"/>
            <p:cNvSpPr/>
            <p:nvPr/>
          </p:nvSpPr>
          <p:spPr>
            <a:xfrm>
              <a:off x="1363660" y="3040674"/>
              <a:ext cx="1960742" cy="189113"/>
            </a:xfrm>
            <a:custGeom>
              <a:avLst/>
              <a:gdLst/>
              <a:ahLst/>
              <a:cxnLst/>
              <a:rect l="l" t="t" r="r" b="b"/>
              <a:pathLst>
                <a:path w="78642" h="7585" extrusionOk="0">
                  <a:moveTo>
                    <a:pt x="34160" y="1"/>
                  </a:moveTo>
                  <a:lnTo>
                    <a:pt x="1" y="5251"/>
                  </a:lnTo>
                  <a:lnTo>
                    <a:pt x="62270" y="7585"/>
                  </a:lnTo>
                  <a:lnTo>
                    <a:pt x="78641" y="2775"/>
                  </a:lnTo>
                  <a:lnTo>
                    <a:pt x="34160" y="1"/>
                  </a:lnTo>
                  <a:close/>
                </a:path>
              </a:pathLst>
            </a:custGeom>
            <a:solidFill>
              <a:srgbClr val="AC4D5B">
                <a:alpha val="437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74" name="Google Shape;1474;p41"/>
            <p:cNvSpPr/>
            <p:nvPr/>
          </p:nvSpPr>
          <p:spPr>
            <a:xfrm>
              <a:off x="1036958" y="3716345"/>
              <a:ext cx="2614123" cy="117582"/>
            </a:xfrm>
            <a:custGeom>
              <a:avLst/>
              <a:gdLst/>
              <a:ahLst/>
              <a:cxnLst/>
              <a:rect l="l" t="t" r="r" b="b"/>
              <a:pathLst>
                <a:path w="104848" h="4716" extrusionOk="0">
                  <a:moveTo>
                    <a:pt x="34672" y="0"/>
                  </a:moveTo>
                  <a:lnTo>
                    <a:pt x="1" y="3334"/>
                  </a:lnTo>
                  <a:lnTo>
                    <a:pt x="83964" y="4715"/>
                  </a:lnTo>
                  <a:lnTo>
                    <a:pt x="104847" y="846"/>
                  </a:lnTo>
                  <a:lnTo>
                    <a:pt x="34672" y="0"/>
                  </a:lnTo>
                  <a:close/>
                </a:path>
              </a:pathLst>
            </a:custGeom>
            <a:solidFill>
              <a:srgbClr val="A11686">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2017063" y="1300471"/>
              <a:ext cx="653979" cy="565818"/>
            </a:xfrm>
            <a:custGeom>
              <a:avLst/>
              <a:gdLst/>
              <a:ahLst/>
              <a:cxnLst/>
              <a:rect l="l" t="t" r="r" b="b"/>
              <a:pathLst>
                <a:path w="26230" h="22694" extrusionOk="0">
                  <a:moveTo>
                    <a:pt x="13109" y="0"/>
                  </a:moveTo>
                  <a:lnTo>
                    <a:pt x="0" y="22694"/>
                  </a:lnTo>
                  <a:lnTo>
                    <a:pt x="26230" y="22694"/>
                  </a:lnTo>
                  <a:lnTo>
                    <a:pt x="1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690361" y="1923881"/>
              <a:ext cx="1307361" cy="565818"/>
            </a:xfrm>
            <a:custGeom>
              <a:avLst/>
              <a:gdLst/>
              <a:ahLst/>
              <a:cxnLst/>
              <a:rect l="l" t="t" r="r" b="b"/>
              <a:pathLst>
                <a:path w="52436" h="22694" extrusionOk="0">
                  <a:moveTo>
                    <a:pt x="13097" y="1"/>
                  </a:moveTo>
                  <a:lnTo>
                    <a:pt x="0" y="22694"/>
                  </a:lnTo>
                  <a:lnTo>
                    <a:pt x="52436" y="22694"/>
                  </a:lnTo>
                  <a:lnTo>
                    <a:pt x="39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363660" y="2544025"/>
              <a:ext cx="1960742" cy="565818"/>
            </a:xfrm>
            <a:custGeom>
              <a:avLst/>
              <a:gdLst/>
              <a:ahLst/>
              <a:cxnLst/>
              <a:rect l="l" t="t" r="r" b="b"/>
              <a:pathLst>
                <a:path w="78642" h="22694" extrusionOk="0">
                  <a:moveTo>
                    <a:pt x="13109" y="1"/>
                  </a:moveTo>
                  <a:lnTo>
                    <a:pt x="1" y="22694"/>
                  </a:lnTo>
                  <a:lnTo>
                    <a:pt x="78641" y="22694"/>
                  </a:lnTo>
                  <a:lnTo>
                    <a:pt x="65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036958" y="3171599"/>
              <a:ext cx="2614123" cy="565818"/>
            </a:xfrm>
            <a:custGeom>
              <a:avLst/>
              <a:gdLst/>
              <a:ahLst/>
              <a:cxnLst/>
              <a:rect l="l" t="t" r="r" b="b"/>
              <a:pathLst>
                <a:path w="104848" h="22694" extrusionOk="0">
                  <a:moveTo>
                    <a:pt x="13098" y="0"/>
                  </a:moveTo>
                  <a:lnTo>
                    <a:pt x="1" y="22694"/>
                  </a:lnTo>
                  <a:lnTo>
                    <a:pt x="104847" y="22694"/>
                  </a:lnTo>
                  <a:lnTo>
                    <a:pt x="917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0" name="Google Shape;1480;p41"/>
          <p:cNvSpPr txBox="1"/>
          <p:nvPr/>
        </p:nvSpPr>
        <p:spPr>
          <a:xfrm flipH="1">
            <a:off x="1221962" y="3404023"/>
            <a:ext cx="22650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3.000 – 4.000</a:t>
            </a:r>
            <a:endParaRPr sz="1200" dirty="0">
              <a:latin typeface="Roboto"/>
              <a:ea typeface="Roboto"/>
              <a:cs typeface="Roboto"/>
              <a:sym typeface="Roboto"/>
            </a:endParaRPr>
          </a:p>
        </p:txBody>
      </p:sp>
      <p:sp>
        <p:nvSpPr>
          <p:cNvPr id="33" name="Google Shape;477;p25">
            <a:extLst>
              <a:ext uri="{FF2B5EF4-FFF2-40B4-BE49-F238E27FC236}">
                <a16:creationId xmlns:a16="http://schemas.microsoft.com/office/drawing/2014/main" id="{C3E981AD-8E84-4631-8B47-AD28AE93305B}"/>
              </a:ext>
            </a:extLst>
          </p:cNvPr>
          <p:cNvSpPr/>
          <p:nvPr/>
        </p:nvSpPr>
        <p:spPr>
          <a:xfrm>
            <a:off x="717107" y="790927"/>
            <a:ext cx="2719800" cy="698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9;p25">
            <a:extLst>
              <a:ext uri="{FF2B5EF4-FFF2-40B4-BE49-F238E27FC236}">
                <a16:creationId xmlns:a16="http://schemas.microsoft.com/office/drawing/2014/main" id="{8EFFFA78-D3A0-43A4-9ABF-3A2B92A2EE0A}"/>
              </a:ext>
            </a:extLst>
          </p:cNvPr>
          <p:cNvSpPr txBox="1"/>
          <p:nvPr/>
        </p:nvSpPr>
        <p:spPr>
          <a:xfrm>
            <a:off x="1081562" y="941555"/>
            <a:ext cx="1974664" cy="36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Malaysia (RM)</a:t>
            </a:r>
          </a:p>
          <a:p>
            <a:pPr marL="0" marR="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Average Salary range</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462" name="Google Shape;1462;p41"/>
          <p:cNvSpPr txBox="1"/>
          <p:nvPr/>
        </p:nvSpPr>
        <p:spPr>
          <a:xfrm flipH="1">
            <a:off x="1324844" y="2763100"/>
            <a:ext cx="1979971"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4.000 – 5.000</a:t>
            </a:r>
            <a:endParaRPr sz="1200" dirty="0">
              <a:latin typeface="Roboto"/>
              <a:ea typeface="Roboto"/>
              <a:cs typeface="Roboto"/>
              <a:sym typeface="Roboto"/>
            </a:endParaRPr>
          </a:p>
        </p:txBody>
      </p:sp>
      <p:sp>
        <p:nvSpPr>
          <p:cNvPr id="1464" name="Google Shape;1464;p41"/>
          <p:cNvSpPr txBox="1"/>
          <p:nvPr/>
        </p:nvSpPr>
        <p:spPr>
          <a:xfrm flipH="1">
            <a:off x="1743834" y="2175189"/>
            <a:ext cx="1260648"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4.400 – 6.000</a:t>
            </a:r>
            <a:endParaRPr sz="1200" dirty="0">
              <a:latin typeface="Roboto"/>
              <a:ea typeface="Roboto"/>
              <a:cs typeface="Roboto"/>
              <a:sym typeface="Roboto"/>
            </a:endParaRPr>
          </a:p>
        </p:txBody>
      </p:sp>
      <p:sp>
        <p:nvSpPr>
          <p:cNvPr id="36" name="Google Shape;1464;p41">
            <a:extLst>
              <a:ext uri="{FF2B5EF4-FFF2-40B4-BE49-F238E27FC236}">
                <a16:creationId xmlns:a16="http://schemas.microsoft.com/office/drawing/2014/main" id="{D4352CB3-0C42-4C8B-AF18-BF42DFDEE0DA}"/>
              </a:ext>
            </a:extLst>
          </p:cNvPr>
          <p:cNvSpPr txBox="1"/>
          <p:nvPr/>
        </p:nvSpPr>
        <p:spPr>
          <a:xfrm flipH="1">
            <a:off x="1722728" y="1564658"/>
            <a:ext cx="1302860" cy="53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8.000 – 10.500</a:t>
            </a:r>
            <a:endParaRPr sz="1200" dirty="0">
              <a:latin typeface="Roboto"/>
              <a:ea typeface="Roboto"/>
              <a:cs typeface="Roboto"/>
              <a:sym typeface="Roboto"/>
            </a:endParaRPr>
          </a:p>
        </p:txBody>
      </p:sp>
    </p:spTree>
    <p:extLst>
      <p:ext uri="{BB962C8B-B14F-4D97-AF65-F5344CB8AC3E}">
        <p14:creationId xmlns:p14="http://schemas.microsoft.com/office/powerpoint/2010/main" val="412089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1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Possible Gig Jobs</a:t>
            </a:r>
            <a:endParaRPr dirty="0">
              <a:solidFill>
                <a:schemeClr val="dk1"/>
              </a:solidFill>
            </a:endParaRPr>
          </a:p>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53A15577-72F4-4338-A06F-EC31B3E44A27}"/>
              </a:ext>
            </a:extLst>
          </p:cNvPr>
          <p:cNvPicPr>
            <a:picLocks noChangeAspect="1"/>
          </p:cNvPicPr>
          <p:nvPr/>
        </p:nvPicPr>
        <p:blipFill>
          <a:blip r:embed="rId3"/>
          <a:stretch>
            <a:fillRect/>
          </a:stretch>
        </p:blipFill>
        <p:spPr>
          <a:xfrm>
            <a:off x="1878806" y="766976"/>
            <a:ext cx="5086583" cy="39538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2"/>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Possible Gig Jobs</a:t>
            </a:r>
            <a:br>
              <a:rPr lang="en" dirty="0">
                <a:solidFill>
                  <a:schemeClr val="dk1"/>
                </a:solidFill>
              </a:rPr>
            </a:br>
            <a:r>
              <a:rPr lang="en" dirty="0">
                <a:solidFill>
                  <a:schemeClr val="dk1"/>
                </a:solidFill>
              </a:rPr>
              <a:t>(Top 4)</a:t>
            </a:r>
            <a:endParaRPr dirty="0"/>
          </a:p>
        </p:txBody>
      </p:sp>
      <p:sp>
        <p:nvSpPr>
          <p:cNvPr id="389" name="Google Shape;389;p22"/>
          <p:cNvSpPr/>
          <p:nvPr/>
        </p:nvSpPr>
        <p:spPr>
          <a:xfrm rot="2700000">
            <a:off x="4255316" y="1651581"/>
            <a:ext cx="1986564" cy="1044218"/>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rot="2700000">
            <a:off x="4632135" y="2541054"/>
            <a:ext cx="994483" cy="1774310"/>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rot="2700000">
            <a:off x="2937262" y="2782110"/>
            <a:ext cx="1934398" cy="1027254"/>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rot="2700000">
            <a:off x="3494668" y="1125965"/>
            <a:ext cx="988433" cy="1831311"/>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txBox="1"/>
          <p:nvPr/>
        </p:nvSpPr>
        <p:spPr>
          <a:xfrm>
            <a:off x="685800" y="1709893"/>
            <a:ext cx="19578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Digital Marketing Specialist</a:t>
            </a:r>
            <a:endParaRPr sz="1600" b="1" dirty="0">
              <a:latin typeface="Fira Sans Extra Condensed"/>
              <a:ea typeface="Fira Sans Extra Condensed"/>
              <a:cs typeface="Fira Sans Extra Condensed"/>
              <a:sym typeface="Fira Sans Extra Condensed"/>
            </a:endParaRPr>
          </a:p>
        </p:txBody>
      </p:sp>
      <p:sp>
        <p:nvSpPr>
          <p:cNvPr id="394" name="Google Shape;394;p22"/>
          <p:cNvSpPr txBox="1"/>
          <p:nvPr/>
        </p:nvSpPr>
        <p:spPr>
          <a:xfrm>
            <a:off x="685800" y="3294000"/>
            <a:ext cx="19578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Advertising</a:t>
            </a:r>
            <a:endParaRPr sz="1600" b="1" dirty="0">
              <a:latin typeface="Fira Sans Extra Condensed"/>
              <a:ea typeface="Fira Sans Extra Condensed"/>
              <a:cs typeface="Fira Sans Extra Condensed"/>
              <a:sym typeface="Fira Sans Extra Condensed"/>
            </a:endParaRPr>
          </a:p>
        </p:txBody>
      </p:sp>
      <p:sp>
        <p:nvSpPr>
          <p:cNvPr id="395" name="Google Shape;395;p22"/>
          <p:cNvSpPr txBox="1"/>
          <p:nvPr/>
        </p:nvSpPr>
        <p:spPr>
          <a:xfrm>
            <a:off x="6500400" y="1600200"/>
            <a:ext cx="1957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Market Researcher</a:t>
            </a:r>
            <a:endParaRPr sz="1600" b="1" dirty="0">
              <a:latin typeface="Fira Sans Extra Condensed"/>
              <a:ea typeface="Fira Sans Extra Condensed"/>
              <a:cs typeface="Fira Sans Extra Condensed"/>
              <a:sym typeface="Fira Sans Extra Condensed"/>
            </a:endParaRPr>
          </a:p>
        </p:txBody>
      </p:sp>
      <p:sp>
        <p:nvSpPr>
          <p:cNvPr id="396" name="Google Shape;396;p22"/>
          <p:cNvSpPr txBox="1"/>
          <p:nvPr/>
        </p:nvSpPr>
        <p:spPr>
          <a:xfrm>
            <a:off x="6500400" y="3294000"/>
            <a:ext cx="1957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Email Marketer</a:t>
            </a:r>
            <a:endParaRPr sz="1600" b="1" dirty="0">
              <a:latin typeface="Fira Sans Extra Condensed"/>
              <a:ea typeface="Fira Sans Extra Condensed"/>
              <a:cs typeface="Fira Sans Extra Condensed"/>
              <a:sym typeface="Fira Sans Extra Condensed"/>
            </a:endParaRPr>
          </a:p>
        </p:txBody>
      </p:sp>
      <p:sp>
        <p:nvSpPr>
          <p:cNvPr id="400" name="Google Shape;400;p22"/>
          <p:cNvSpPr txBox="1"/>
          <p:nvPr/>
        </p:nvSpPr>
        <p:spPr>
          <a:xfrm>
            <a:off x="3754550" y="1738100"/>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01</a:t>
            </a:r>
            <a:endParaRPr sz="2400" b="1">
              <a:solidFill>
                <a:schemeClr val="lt1"/>
              </a:solidFill>
              <a:latin typeface="Fira Sans"/>
              <a:ea typeface="Fira Sans"/>
              <a:cs typeface="Fira Sans"/>
              <a:sym typeface="Fira Sans"/>
            </a:endParaRPr>
          </a:p>
        </p:txBody>
      </p:sp>
      <p:sp>
        <p:nvSpPr>
          <p:cNvPr id="401" name="Google Shape;401;p22"/>
          <p:cNvSpPr txBox="1"/>
          <p:nvPr/>
        </p:nvSpPr>
        <p:spPr>
          <a:xfrm>
            <a:off x="5197675" y="2162200"/>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02</a:t>
            </a:r>
            <a:endParaRPr sz="2400" b="1">
              <a:solidFill>
                <a:schemeClr val="lt1"/>
              </a:solidFill>
              <a:latin typeface="Fira Sans"/>
              <a:ea typeface="Fira Sans"/>
              <a:cs typeface="Fira Sans"/>
              <a:sym typeface="Fira Sans"/>
            </a:endParaRPr>
          </a:p>
        </p:txBody>
      </p:sp>
      <p:grpSp>
        <p:nvGrpSpPr>
          <p:cNvPr id="402" name="Google Shape;402;p22"/>
          <p:cNvGrpSpPr/>
          <p:nvPr/>
        </p:nvGrpSpPr>
        <p:grpSpPr>
          <a:xfrm>
            <a:off x="789123" y="2887297"/>
            <a:ext cx="370645" cy="368042"/>
            <a:chOff x="-63250675" y="3744075"/>
            <a:chExt cx="320350" cy="318100"/>
          </a:xfrm>
        </p:grpSpPr>
        <p:sp>
          <p:nvSpPr>
            <p:cNvPr id="403" name="Google Shape;403;p22"/>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2"/>
          <p:cNvSpPr txBox="1"/>
          <p:nvPr/>
        </p:nvSpPr>
        <p:spPr>
          <a:xfrm>
            <a:off x="4821725" y="345438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03</a:t>
            </a:r>
            <a:endParaRPr sz="2400" b="1">
              <a:solidFill>
                <a:schemeClr val="lt1"/>
              </a:solidFill>
              <a:latin typeface="Fira Sans"/>
              <a:ea typeface="Fira Sans"/>
              <a:cs typeface="Fira Sans"/>
              <a:sym typeface="Fira Sans"/>
            </a:endParaRPr>
          </a:p>
        </p:txBody>
      </p:sp>
      <p:sp>
        <p:nvSpPr>
          <p:cNvPr id="407" name="Google Shape;407;p22"/>
          <p:cNvSpPr txBox="1"/>
          <p:nvPr/>
        </p:nvSpPr>
        <p:spPr>
          <a:xfrm>
            <a:off x="3323300" y="3011075"/>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04</a:t>
            </a:r>
            <a:endParaRPr sz="2400" b="1">
              <a:solidFill>
                <a:schemeClr val="lt1"/>
              </a:solidFill>
              <a:latin typeface="Fira Sans"/>
              <a:ea typeface="Fira Sans"/>
              <a:cs typeface="Fira Sans"/>
              <a:sym typeface="Fira Sans"/>
            </a:endParaRPr>
          </a:p>
        </p:txBody>
      </p:sp>
      <p:grpSp>
        <p:nvGrpSpPr>
          <p:cNvPr id="409" name="Google Shape;409;p22"/>
          <p:cNvGrpSpPr/>
          <p:nvPr/>
        </p:nvGrpSpPr>
        <p:grpSpPr>
          <a:xfrm>
            <a:off x="7968593" y="1335989"/>
            <a:ext cx="374926" cy="196826"/>
            <a:chOff x="2084325" y="363300"/>
            <a:chExt cx="484150" cy="254100"/>
          </a:xfrm>
        </p:grpSpPr>
        <p:sp>
          <p:nvSpPr>
            <p:cNvPr id="410" name="Google Shape;410;p22"/>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1" name="Google Shape;411;p22"/>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2" name="Google Shape;412;p22"/>
          <p:cNvGrpSpPr/>
          <p:nvPr/>
        </p:nvGrpSpPr>
        <p:grpSpPr>
          <a:xfrm>
            <a:off x="7983930" y="2887297"/>
            <a:ext cx="365753" cy="365753"/>
            <a:chOff x="3271200" y="4992125"/>
            <a:chExt cx="481825" cy="481825"/>
          </a:xfrm>
        </p:grpSpPr>
        <p:sp>
          <p:nvSpPr>
            <p:cNvPr id="413" name="Google Shape;413;p22"/>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2"/>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22"/>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22"/>
          <p:cNvGrpSpPr/>
          <p:nvPr/>
        </p:nvGrpSpPr>
        <p:grpSpPr>
          <a:xfrm>
            <a:off x="778545" y="1213360"/>
            <a:ext cx="365760" cy="353548"/>
            <a:chOff x="3270675" y="841800"/>
            <a:chExt cx="497700" cy="482725"/>
          </a:xfrm>
        </p:grpSpPr>
        <p:sp>
          <p:nvSpPr>
            <p:cNvPr id="417" name="Google Shape;417;p22"/>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22"/>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22"/>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89805" y="1210945"/>
            <a:ext cx="4154737"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
        <p:nvSpPr>
          <p:cNvPr id="58" name="Google Shape;58;p15"/>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hlinkClick r:id="rId3"/>
              </a:rPr>
              <a:t>ufaaurora@gmail.com</a:t>
            </a:r>
            <a:endParaRPr lang="en" dirty="0"/>
          </a:p>
          <a:p>
            <a:pPr marL="0" lvl="0" indent="0" algn="l" rtl="0">
              <a:spcBef>
                <a:spcPts val="0"/>
              </a:spcBef>
              <a:spcAft>
                <a:spcPts val="1600"/>
              </a:spcAft>
              <a:buNone/>
            </a:pPr>
            <a:endParaRPr dirty="0"/>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Data Analyst</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8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p:nvPr/>
        </p:nvSpPr>
        <p:spPr>
          <a:xfrm>
            <a:off x="6426433" y="2329357"/>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768783" y="2329357"/>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6089901" y="2664592"/>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5903925" y="2664592"/>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076933" y="2329357"/>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98051" y="2664592"/>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4212075" y="2664592"/>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668649"/>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Introduction</a:t>
            </a:r>
            <a:endParaRPr dirty="0"/>
          </a:p>
        </p:txBody>
      </p:sp>
      <p:sp>
        <p:nvSpPr>
          <p:cNvPr id="291" name="Google Shape;291;p19"/>
          <p:cNvSpPr txBox="1"/>
          <p:nvPr/>
        </p:nvSpPr>
        <p:spPr>
          <a:xfrm>
            <a:off x="1398881" y="1624369"/>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Important Field</a:t>
            </a:r>
            <a:endParaRPr sz="1600" b="1" dirty="0">
              <a:latin typeface="Fira Sans Extra Condensed"/>
              <a:ea typeface="Fira Sans Extra Condensed"/>
              <a:cs typeface="Fira Sans Extra Condensed"/>
              <a:sym typeface="Fira Sans Extra Condensed"/>
            </a:endParaRPr>
          </a:p>
        </p:txBody>
      </p:sp>
      <p:sp>
        <p:nvSpPr>
          <p:cNvPr id="292" name="Google Shape;292;p19"/>
          <p:cNvSpPr/>
          <p:nvPr/>
        </p:nvSpPr>
        <p:spPr>
          <a:xfrm>
            <a:off x="1398908" y="2329357"/>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720026" y="2664592"/>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534050" y="2664592"/>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txBox="1"/>
          <p:nvPr/>
        </p:nvSpPr>
        <p:spPr>
          <a:xfrm>
            <a:off x="3076906" y="1624369"/>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Hiring Employer</a:t>
            </a:r>
            <a:endParaRPr sz="1600" b="1" dirty="0">
              <a:latin typeface="Fira Sans Extra Condensed"/>
              <a:ea typeface="Fira Sans Extra Condensed"/>
              <a:cs typeface="Fira Sans Extra Condensed"/>
              <a:sym typeface="Fira Sans Extra Condensed"/>
            </a:endParaRPr>
          </a:p>
        </p:txBody>
      </p:sp>
      <p:sp>
        <p:nvSpPr>
          <p:cNvPr id="298" name="Google Shape;298;p19"/>
          <p:cNvSpPr txBox="1"/>
          <p:nvPr/>
        </p:nvSpPr>
        <p:spPr>
          <a:xfrm>
            <a:off x="4768756" y="1624369"/>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Find Fair Salary Range</a:t>
            </a:r>
            <a:endParaRPr sz="1600" b="1" dirty="0">
              <a:latin typeface="Fira Sans Extra Condensed"/>
              <a:ea typeface="Fira Sans Extra Condensed"/>
              <a:cs typeface="Fira Sans Extra Condensed"/>
              <a:sym typeface="Fira Sans Extra Condensed"/>
            </a:endParaRPr>
          </a:p>
        </p:txBody>
      </p:sp>
      <p:sp>
        <p:nvSpPr>
          <p:cNvPr id="300" name="Google Shape;300;p19"/>
          <p:cNvSpPr txBox="1"/>
          <p:nvPr/>
        </p:nvSpPr>
        <p:spPr>
          <a:xfrm>
            <a:off x="6426406" y="1624369"/>
            <a:ext cx="14595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Gig Jobs</a:t>
            </a:r>
            <a:endParaRPr sz="1600" b="1" dirty="0">
              <a:latin typeface="Fira Sans Extra Condensed"/>
              <a:ea typeface="Fira Sans Extra Condensed"/>
              <a:cs typeface="Fira Sans Extra Condensed"/>
              <a:sym typeface="Fira Sans Extra Condensed"/>
            </a:endParaRPr>
          </a:p>
        </p:txBody>
      </p:sp>
      <p:grpSp>
        <p:nvGrpSpPr>
          <p:cNvPr id="302" name="Google Shape;302;p19"/>
          <p:cNvGrpSpPr/>
          <p:nvPr/>
        </p:nvGrpSpPr>
        <p:grpSpPr>
          <a:xfrm>
            <a:off x="6936197" y="2850746"/>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603667" y="2850750"/>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83238" y="2850749"/>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914921" y="2871537"/>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Method</a:t>
            </a:r>
            <a:endParaRPr dirty="0"/>
          </a:p>
        </p:txBody>
      </p:sp>
      <p:sp>
        <p:nvSpPr>
          <p:cNvPr id="425" name="Google Shape;425;p23"/>
          <p:cNvSpPr/>
          <p:nvPr/>
        </p:nvSpPr>
        <p:spPr>
          <a:xfrm>
            <a:off x="457200" y="2032225"/>
            <a:ext cx="8229600" cy="1079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1565050" y="1875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3"/>
          <p:cNvSpPr/>
          <p:nvPr/>
        </p:nvSpPr>
        <p:spPr>
          <a:xfrm>
            <a:off x="3875550" y="1875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6152750" y="1875300"/>
            <a:ext cx="1392900" cy="139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txBox="1"/>
          <p:nvPr/>
        </p:nvSpPr>
        <p:spPr>
          <a:xfrm>
            <a:off x="12409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Data</a:t>
            </a:r>
            <a:endParaRPr sz="1600" b="1" dirty="0">
              <a:solidFill>
                <a:schemeClr val="dk1"/>
              </a:solidFill>
              <a:latin typeface="Fira Sans Extra Condensed"/>
              <a:ea typeface="Fira Sans Extra Condensed"/>
              <a:cs typeface="Fira Sans Extra Condensed"/>
              <a:sym typeface="Fira Sans Extra Condensed"/>
            </a:endParaRPr>
          </a:p>
        </p:txBody>
      </p:sp>
      <p:sp>
        <p:nvSpPr>
          <p:cNvPr id="430" name="Google Shape;430;p23"/>
          <p:cNvSpPr txBox="1"/>
          <p:nvPr/>
        </p:nvSpPr>
        <p:spPr>
          <a:xfrm>
            <a:off x="1531750" y="3448049"/>
            <a:ext cx="14595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Roboto"/>
                <a:ea typeface="Roboto"/>
                <a:cs typeface="Roboto"/>
                <a:sym typeface="Roboto"/>
              </a:rPr>
              <a:t>Data that be used for this analysis is database job and excel file responsibilities</a:t>
            </a:r>
            <a:endParaRPr sz="1200" dirty="0">
              <a:solidFill>
                <a:schemeClr val="dk1"/>
              </a:solidFill>
              <a:latin typeface="Roboto"/>
              <a:ea typeface="Roboto"/>
              <a:cs typeface="Roboto"/>
              <a:sym typeface="Roboto"/>
            </a:endParaRPr>
          </a:p>
        </p:txBody>
      </p:sp>
      <p:sp>
        <p:nvSpPr>
          <p:cNvPr id="431" name="Google Shape;431;p23"/>
          <p:cNvSpPr txBox="1"/>
          <p:nvPr/>
        </p:nvSpPr>
        <p:spPr>
          <a:xfrm>
            <a:off x="3842250" y="3448046"/>
            <a:ext cx="14595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dirty="0">
                <a:solidFill>
                  <a:schemeClr val="dk1"/>
                </a:solidFill>
                <a:latin typeface="Roboto"/>
                <a:ea typeface="Roboto"/>
                <a:cs typeface="Roboto"/>
                <a:sym typeface="Roboto"/>
              </a:rPr>
              <a:t>Data processing for this analysis start from data cleaning, data analysis and interpretation data</a:t>
            </a:r>
            <a:endParaRPr sz="1200" dirty="0">
              <a:solidFill>
                <a:schemeClr val="dk1"/>
              </a:solidFill>
              <a:latin typeface="Roboto"/>
              <a:ea typeface="Roboto"/>
              <a:cs typeface="Roboto"/>
              <a:sym typeface="Roboto"/>
            </a:endParaRPr>
          </a:p>
        </p:txBody>
      </p:sp>
      <p:sp>
        <p:nvSpPr>
          <p:cNvPr id="432" name="Google Shape;432;p23"/>
          <p:cNvSpPr txBox="1"/>
          <p:nvPr/>
        </p:nvSpPr>
        <p:spPr>
          <a:xfrm>
            <a:off x="6119450" y="3419471"/>
            <a:ext cx="14595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Roboto"/>
                <a:ea typeface="Roboto"/>
                <a:cs typeface="Roboto"/>
                <a:sym typeface="Roboto"/>
              </a:rPr>
              <a:t>Tools that be used for this analysis is python and sql language programming and Micorsoft Power BI</a:t>
            </a:r>
            <a:endParaRPr sz="1200" dirty="0">
              <a:solidFill>
                <a:schemeClr val="dk1"/>
              </a:solidFill>
              <a:latin typeface="Roboto"/>
              <a:ea typeface="Roboto"/>
              <a:cs typeface="Roboto"/>
              <a:sym typeface="Roboto"/>
            </a:endParaRPr>
          </a:p>
        </p:txBody>
      </p:sp>
      <p:sp>
        <p:nvSpPr>
          <p:cNvPr id="433" name="Google Shape;433;p23"/>
          <p:cNvSpPr txBox="1"/>
          <p:nvPr/>
        </p:nvSpPr>
        <p:spPr>
          <a:xfrm>
            <a:off x="35515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Process</a:t>
            </a:r>
            <a:endParaRPr sz="1600" b="1" dirty="0">
              <a:solidFill>
                <a:schemeClr val="dk1"/>
              </a:solidFill>
              <a:latin typeface="Fira Sans Extra Condensed"/>
              <a:ea typeface="Fira Sans Extra Condensed"/>
              <a:cs typeface="Fira Sans Extra Condensed"/>
              <a:sym typeface="Fira Sans Extra Condensed"/>
            </a:endParaRPr>
          </a:p>
        </p:txBody>
      </p:sp>
      <p:sp>
        <p:nvSpPr>
          <p:cNvPr id="434" name="Google Shape;434;p23"/>
          <p:cNvSpPr txBox="1"/>
          <p:nvPr/>
        </p:nvSpPr>
        <p:spPr>
          <a:xfrm>
            <a:off x="58287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Technical</a:t>
            </a:r>
            <a:endParaRPr sz="1600" b="1" dirty="0">
              <a:solidFill>
                <a:schemeClr val="dk1"/>
              </a:solidFill>
              <a:latin typeface="Fira Sans Extra Condensed"/>
              <a:ea typeface="Fira Sans Extra Condensed"/>
              <a:cs typeface="Fira Sans Extra Condensed"/>
              <a:sym typeface="Fira Sans Extra Condensed"/>
            </a:endParaRPr>
          </a:p>
        </p:txBody>
      </p:sp>
      <p:grpSp>
        <p:nvGrpSpPr>
          <p:cNvPr id="438" name="Google Shape;438;p23"/>
          <p:cNvGrpSpPr/>
          <p:nvPr/>
        </p:nvGrpSpPr>
        <p:grpSpPr>
          <a:xfrm>
            <a:off x="4343402" y="2344321"/>
            <a:ext cx="457195" cy="457205"/>
            <a:chOff x="1412450" y="1954475"/>
            <a:chExt cx="297750" cy="296175"/>
          </a:xfrm>
        </p:grpSpPr>
        <p:sp>
          <p:nvSpPr>
            <p:cNvPr id="439" name="Google Shape;439;p23"/>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3"/>
          <p:cNvGrpSpPr/>
          <p:nvPr/>
        </p:nvGrpSpPr>
        <p:grpSpPr>
          <a:xfrm>
            <a:off x="6624524" y="2335361"/>
            <a:ext cx="457200" cy="434335"/>
            <a:chOff x="-62890750" y="2296300"/>
            <a:chExt cx="330825" cy="317450"/>
          </a:xfrm>
        </p:grpSpPr>
        <p:sp>
          <p:nvSpPr>
            <p:cNvPr id="442" name="Google Shape;442;p23"/>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24;p33">
            <a:extLst>
              <a:ext uri="{FF2B5EF4-FFF2-40B4-BE49-F238E27FC236}">
                <a16:creationId xmlns:a16="http://schemas.microsoft.com/office/drawing/2014/main" id="{B199B3CF-F4FD-471B-8F35-5CEB7B2BE1F4}"/>
              </a:ext>
            </a:extLst>
          </p:cNvPr>
          <p:cNvGrpSpPr/>
          <p:nvPr/>
        </p:nvGrpSpPr>
        <p:grpSpPr>
          <a:xfrm>
            <a:off x="2086219" y="2368575"/>
            <a:ext cx="365770" cy="365752"/>
            <a:chOff x="-3852025" y="2764950"/>
            <a:chExt cx="291450" cy="293000"/>
          </a:xfrm>
        </p:grpSpPr>
        <p:sp>
          <p:nvSpPr>
            <p:cNvPr id="28" name="Google Shape;1025;p33">
              <a:extLst>
                <a:ext uri="{FF2B5EF4-FFF2-40B4-BE49-F238E27FC236}">
                  <a16:creationId xmlns:a16="http://schemas.microsoft.com/office/drawing/2014/main" id="{ADCBDB4D-27DA-4AB2-AB5A-F054AB0F9849}"/>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6;p33">
              <a:extLst>
                <a:ext uri="{FF2B5EF4-FFF2-40B4-BE49-F238E27FC236}">
                  <a16:creationId xmlns:a16="http://schemas.microsoft.com/office/drawing/2014/main" id="{D5D6528F-2DAB-42EF-A8D3-60A59167B785}"/>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27"/>
          <p:cNvSpPr/>
          <p:nvPr/>
        </p:nvSpPr>
        <p:spPr>
          <a:xfrm>
            <a:off x="4770000" y="1543775"/>
            <a:ext cx="3916800" cy="3192900"/>
          </a:xfrm>
          <a:prstGeom prst="roundRect">
            <a:avLst>
              <a:gd name="adj" fmla="val 7339"/>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171900" y="11822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txBox="1"/>
          <p:nvPr/>
        </p:nvSpPr>
        <p:spPr>
          <a:xfrm>
            <a:off x="5593075"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Responsibility File</a:t>
            </a:r>
            <a:endParaRPr sz="1600" b="1" dirty="0">
              <a:latin typeface="Fira Sans Extra Condensed"/>
              <a:ea typeface="Fira Sans Extra Condensed"/>
              <a:cs typeface="Fira Sans Extra Condensed"/>
              <a:sym typeface="Fira Sans Extra Condensed"/>
            </a:endParaRPr>
          </a:p>
        </p:txBody>
      </p:sp>
      <p:sp>
        <p:nvSpPr>
          <p:cNvPr id="582" name="Google Shape;582;p27"/>
          <p:cNvSpPr/>
          <p:nvPr/>
        </p:nvSpPr>
        <p:spPr>
          <a:xfrm>
            <a:off x="473250" y="1543775"/>
            <a:ext cx="3916800" cy="3192900"/>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Data</a:t>
            </a:r>
            <a:endParaRPr dirty="0">
              <a:solidFill>
                <a:schemeClr val="dk1"/>
              </a:solidFill>
            </a:endParaRPr>
          </a:p>
        </p:txBody>
      </p:sp>
      <p:sp>
        <p:nvSpPr>
          <p:cNvPr id="592" name="Google Shape;592;p27"/>
          <p:cNvSpPr/>
          <p:nvPr/>
        </p:nvSpPr>
        <p:spPr>
          <a:xfrm>
            <a:off x="875150" y="11822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txBox="1"/>
          <p:nvPr/>
        </p:nvSpPr>
        <p:spPr>
          <a:xfrm>
            <a:off x="1296350"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 sz="1600" b="1" dirty="0">
                <a:latin typeface="Fira Sans Extra Condensed"/>
                <a:ea typeface="Fira Sans Extra Condensed"/>
                <a:cs typeface="Fira Sans Extra Condensed"/>
                <a:sym typeface="Fira Sans Extra Condensed"/>
              </a:rPr>
              <a:t>Database Job</a:t>
            </a:r>
            <a:endParaRPr sz="1600" b="1" dirty="0">
              <a:latin typeface="Fira Sans Extra Condensed"/>
              <a:ea typeface="Fira Sans Extra Condensed"/>
              <a:cs typeface="Fira Sans Extra Condensed"/>
              <a:sym typeface="Fira Sans Extra Condensed"/>
            </a:endParaRPr>
          </a:p>
        </p:txBody>
      </p:sp>
      <p:grpSp>
        <p:nvGrpSpPr>
          <p:cNvPr id="597" name="Google Shape;597;p27"/>
          <p:cNvGrpSpPr/>
          <p:nvPr/>
        </p:nvGrpSpPr>
        <p:grpSpPr>
          <a:xfrm>
            <a:off x="3154479" y="2469375"/>
            <a:ext cx="419443" cy="420487"/>
            <a:chOff x="-3771675" y="3971775"/>
            <a:chExt cx="291300" cy="292025"/>
          </a:xfrm>
        </p:grpSpPr>
        <p:sp>
          <p:nvSpPr>
            <p:cNvPr id="598" name="Google Shape;598;p2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7"/>
          <p:cNvGrpSpPr/>
          <p:nvPr/>
        </p:nvGrpSpPr>
        <p:grpSpPr>
          <a:xfrm>
            <a:off x="1310927" y="2469313"/>
            <a:ext cx="376345" cy="420611"/>
            <a:chOff x="2423775" y="3226875"/>
            <a:chExt cx="259925" cy="295000"/>
          </a:xfrm>
        </p:grpSpPr>
        <p:sp>
          <p:nvSpPr>
            <p:cNvPr id="604" name="Google Shape;604;p27"/>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27"/>
          <p:cNvGrpSpPr/>
          <p:nvPr/>
        </p:nvGrpSpPr>
        <p:grpSpPr>
          <a:xfrm>
            <a:off x="7445098" y="2469307"/>
            <a:ext cx="431703" cy="420622"/>
            <a:chOff x="946175" y="3253275"/>
            <a:chExt cx="298550" cy="296150"/>
          </a:xfrm>
        </p:grpSpPr>
        <p:sp>
          <p:nvSpPr>
            <p:cNvPr id="608" name="Google Shape;608;p27"/>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7"/>
          <p:cNvGrpSpPr/>
          <p:nvPr/>
        </p:nvGrpSpPr>
        <p:grpSpPr>
          <a:xfrm>
            <a:off x="5585532" y="2469313"/>
            <a:ext cx="420635" cy="420610"/>
            <a:chOff x="946175" y="3619500"/>
            <a:chExt cx="296975" cy="293825"/>
          </a:xfrm>
        </p:grpSpPr>
        <p:sp>
          <p:nvSpPr>
            <p:cNvPr id="614" name="Google Shape;614;p27"/>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B98475E-907F-4CBA-91A2-FF79BDD7ABDD}"/>
              </a:ext>
            </a:extLst>
          </p:cNvPr>
          <p:cNvPicPr>
            <a:picLocks noChangeAspect="1"/>
          </p:cNvPicPr>
          <p:nvPr/>
        </p:nvPicPr>
        <p:blipFill>
          <a:blip r:embed="rId3"/>
          <a:stretch>
            <a:fillRect/>
          </a:stretch>
        </p:blipFill>
        <p:spPr>
          <a:xfrm>
            <a:off x="518276" y="1772663"/>
            <a:ext cx="3824912" cy="1116084"/>
          </a:xfrm>
          <a:prstGeom prst="rect">
            <a:avLst/>
          </a:prstGeom>
        </p:spPr>
      </p:pic>
      <p:pic>
        <p:nvPicPr>
          <p:cNvPr id="7" name="Picture 6">
            <a:extLst>
              <a:ext uri="{FF2B5EF4-FFF2-40B4-BE49-F238E27FC236}">
                <a16:creationId xmlns:a16="http://schemas.microsoft.com/office/drawing/2014/main" id="{375D91C0-FBD6-41F1-A46E-143855C0AD91}"/>
              </a:ext>
            </a:extLst>
          </p:cNvPr>
          <p:cNvPicPr>
            <a:picLocks noChangeAspect="1"/>
          </p:cNvPicPr>
          <p:nvPr/>
        </p:nvPicPr>
        <p:blipFill>
          <a:blip r:embed="rId4"/>
          <a:stretch>
            <a:fillRect/>
          </a:stretch>
        </p:blipFill>
        <p:spPr>
          <a:xfrm>
            <a:off x="546392" y="2927036"/>
            <a:ext cx="3688708" cy="1789155"/>
          </a:xfrm>
          <a:prstGeom prst="rect">
            <a:avLst/>
          </a:prstGeom>
        </p:spPr>
      </p:pic>
      <p:pic>
        <p:nvPicPr>
          <p:cNvPr id="9" name="Picture 8">
            <a:extLst>
              <a:ext uri="{FF2B5EF4-FFF2-40B4-BE49-F238E27FC236}">
                <a16:creationId xmlns:a16="http://schemas.microsoft.com/office/drawing/2014/main" id="{2401FF0E-64FC-452A-90FC-50E8854C834B}"/>
              </a:ext>
            </a:extLst>
          </p:cNvPr>
          <p:cNvPicPr>
            <a:picLocks noChangeAspect="1"/>
          </p:cNvPicPr>
          <p:nvPr/>
        </p:nvPicPr>
        <p:blipFill>
          <a:blip r:embed="rId5"/>
          <a:stretch>
            <a:fillRect/>
          </a:stretch>
        </p:blipFill>
        <p:spPr>
          <a:xfrm>
            <a:off x="4937558" y="1871675"/>
            <a:ext cx="3696956" cy="26074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 name="Google Shape;104;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Process</a:t>
            </a:r>
            <a:endParaRPr dirty="0">
              <a:solidFill>
                <a:schemeClr val="dk1"/>
              </a:solidFill>
            </a:endParaRPr>
          </a:p>
        </p:txBody>
      </p:sp>
      <p:sp>
        <p:nvSpPr>
          <p:cNvPr id="126" name="Google Shape;126;p16"/>
          <p:cNvSpPr txBox="1"/>
          <p:nvPr/>
        </p:nvSpPr>
        <p:spPr>
          <a:xfrm>
            <a:off x="628648" y="1205293"/>
            <a:ext cx="3028951"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200" dirty="0">
                <a:solidFill>
                  <a:schemeClr val="dk1"/>
                </a:solidFill>
                <a:latin typeface="Roboto"/>
                <a:ea typeface="Roboto"/>
                <a:cs typeface="Roboto"/>
                <a:sym typeface="Roboto"/>
              </a:rPr>
              <a:t>1. Load the data from Database SQLite</a:t>
            </a:r>
            <a:endParaRPr sz="1200" dirty="0">
              <a:solidFill>
                <a:schemeClr val="dk1"/>
              </a:solidFill>
              <a:latin typeface="Roboto"/>
              <a:ea typeface="Roboto"/>
              <a:cs typeface="Roboto"/>
              <a:sym typeface="Roboto"/>
            </a:endParaRPr>
          </a:p>
        </p:txBody>
      </p:sp>
      <p:sp>
        <p:nvSpPr>
          <p:cNvPr id="127" name="Google Shape;127;p16"/>
          <p:cNvSpPr txBox="1"/>
          <p:nvPr/>
        </p:nvSpPr>
        <p:spPr>
          <a:xfrm>
            <a:off x="457199" y="946748"/>
            <a:ext cx="1914525"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1. Data Preparation</a:t>
            </a:r>
            <a:endParaRPr sz="1600" b="1" dirty="0">
              <a:solidFill>
                <a:schemeClr val="accent1"/>
              </a:solidFill>
              <a:latin typeface="Fira Sans Extra Condensed"/>
              <a:ea typeface="Fira Sans Extra Condensed"/>
              <a:cs typeface="Fira Sans Extra Condensed"/>
              <a:sym typeface="Fira Sans Extra Condensed"/>
            </a:endParaRPr>
          </a:p>
        </p:txBody>
      </p:sp>
      <p:pic>
        <p:nvPicPr>
          <p:cNvPr id="3" name="Picture 2">
            <a:extLst>
              <a:ext uri="{FF2B5EF4-FFF2-40B4-BE49-F238E27FC236}">
                <a16:creationId xmlns:a16="http://schemas.microsoft.com/office/drawing/2014/main" id="{8BDCCDB6-43F7-4A09-908C-6C7E7AB36298}"/>
              </a:ext>
            </a:extLst>
          </p:cNvPr>
          <p:cNvPicPr>
            <a:picLocks noChangeAspect="1"/>
          </p:cNvPicPr>
          <p:nvPr/>
        </p:nvPicPr>
        <p:blipFill>
          <a:blip r:embed="rId3"/>
          <a:stretch>
            <a:fillRect/>
          </a:stretch>
        </p:blipFill>
        <p:spPr>
          <a:xfrm>
            <a:off x="2009009" y="1539566"/>
            <a:ext cx="4824234" cy="27952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 name="Google Shape;104;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Process</a:t>
            </a:r>
            <a:endParaRPr dirty="0">
              <a:solidFill>
                <a:schemeClr val="dk1"/>
              </a:solidFill>
            </a:endParaRPr>
          </a:p>
        </p:txBody>
      </p:sp>
      <p:sp>
        <p:nvSpPr>
          <p:cNvPr id="126" name="Google Shape;126;p16"/>
          <p:cNvSpPr txBox="1"/>
          <p:nvPr/>
        </p:nvSpPr>
        <p:spPr>
          <a:xfrm>
            <a:off x="628648" y="1205293"/>
            <a:ext cx="4329115"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200" dirty="0">
                <a:solidFill>
                  <a:schemeClr val="dk1"/>
                </a:solidFill>
                <a:latin typeface="Roboto"/>
                <a:ea typeface="Roboto"/>
                <a:cs typeface="Roboto"/>
                <a:sym typeface="Roboto"/>
              </a:rPr>
              <a:t>2. Read all of the table and load the data into </a:t>
            </a:r>
            <a:r>
              <a:rPr lang="en-US" sz="1200" dirty="0" err="1">
                <a:solidFill>
                  <a:schemeClr val="dk1"/>
                </a:solidFill>
                <a:latin typeface="Roboto"/>
                <a:ea typeface="Roboto"/>
                <a:cs typeface="Roboto"/>
                <a:sym typeface="Roboto"/>
              </a:rPr>
              <a:t>dataframe</a:t>
            </a:r>
            <a:endParaRPr lang="en-US" sz="1200" dirty="0">
              <a:solidFill>
                <a:schemeClr val="dk1"/>
              </a:solidFill>
              <a:latin typeface="Roboto"/>
              <a:ea typeface="Roboto"/>
              <a:cs typeface="Roboto"/>
              <a:sym typeface="Roboto"/>
            </a:endParaRPr>
          </a:p>
        </p:txBody>
      </p:sp>
      <p:sp>
        <p:nvSpPr>
          <p:cNvPr id="127" name="Google Shape;127;p16"/>
          <p:cNvSpPr txBox="1"/>
          <p:nvPr/>
        </p:nvSpPr>
        <p:spPr>
          <a:xfrm>
            <a:off x="457199" y="946748"/>
            <a:ext cx="1914525"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1. Data Preparation</a:t>
            </a:r>
            <a:endParaRPr sz="1600" b="1" dirty="0">
              <a:solidFill>
                <a:schemeClr val="accent1"/>
              </a:solidFill>
              <a:latin typeface="Fira Sans Extra Condensed"/>
              <a:ea typeface="Fira Sans Extra Condensed"/>
              <a:cs typeface="Fira Sans Extra Condensed"/>
              <a:sym typeface="Fira Sans Extra Condensed"/>
            </a:endParaRPr>
          </a:p>
        </p:txBody>
      </p:sp>
      <p:pic>
        <p:nvPicPr>
          <p:cNvPr id="3" name="Picture 2">
            <a:extLst>
              <a:ext uri="{FF2B5EF4-FFF2-40B4-BE49-F238E27FC236}">
                <a16:creationId xmlns:a16="http://schemas.microsoft.com/office/drawing/2014/main" id="{8BDCCDB6-43F7-4A09-908C-6C7E7AB36298}"/>
              </a:ext>
            </a:extLst>
          </p:cNvPr>
          <p:cNvPicPr>
            <a:picLocks noChangeAspect="1"/>
          </p:cNvPicPr>
          <p:nvPr/>
        </p:nvPicPr>
        <p:blipFill>
          <a:blip r:embed="rId3"/>
          <a:srcRect/>
          <a:stretch/>
        </p:blipFill>
        <p:spPr>
          <a:xfrm>
            <a:off x="1180333" y="1635656"/>
            <a:ext cx="6874459" cy="576496"/>
          </a:xfrm>
          <a:prstGeom prst="rect">
            <a:avLst/>
          </a:prstGeom>
        </p:spPr>
      </p:pic>
      <p:pic>
        <p:nvPicPr>
          <p:cNvPr id="4" name="Picture 3">
            <a:extLst>
              <a:ext uri="{FF2B5EF4-FFF2-40B4-BE49-F238E27FC236}">
                <a16:creationId xmlns:a16="http://schemas.microsoft.com/office/drawing/2014/main" id="{7BA15C70-B6E0-4E0E-A554-7267FBF75479}"/>
              </a:ext>
            </a:extLst>
          </p:cNvPr>
          <p:cNvPicPr>
            <a:picLocks noChangeAspect="1"/>
          </p:cNvPicPr>
          <p:nvPr/>
        </p:nvPicPr>
        <p:blipFill>
          <a:blip r:embed="rId4"/>
          <a:stretch>
            <a:fillRect/>
          </a:stretch>
        </p:blipFill>
        <p:spPr>
          <a:xfrm>
            <a:off x="1180333" y="2268415"/>
            <a:ext cx="3698848" cy="669075"/>
          </a:xfrm>
          <a:prstGeom prst="rect">
            <a:avLst/>
          </a:prstGeom>
        </p:spPr>
      </p:pic>
      <p:pic>
        <p:nvPicPr>
          <p:cNvPr id="6" name="Picture 5">
            <a:extLst>
              <a:ext uri="{FF2B5EF4-FFF2-40B4-BE49-F238E27FC236}">
                <a16:creationId xmlns:a16="http://schemas.microsoft.com/office/drawing/2014/main" id="{4279E745-7996-4EAC-90BB-41FDF7D54287}"/>
              </a:ext>
            </a:extLst>
          </p:cNvPr>
          <p:cNvPicPr>
            <a:picLocks noChangeAspect="1"/>
          </p:cNvPicPr>
          <p:nvPr/>
        </p:nvPicPr>
        <p:blipFill>
          <a:blip r:embed="rId5"/>
          <a:stretch>
            <a:fillRect/>
          </a:stretch>
        </p:blipFill>
        <p:spPr>
          <a:xfrm>
            <a:off x="1180333" y="2954833"/>
            <a:ext cx="3670273" cy="671241"/>
          </a:xfrm>
          <a:prstGeom prst="rect">
            <a:avLst/>
          </a:prstGeom>
        </p:spPr>
      </p:pic>
      <p:pic>
        <p:nvPicPr>
          <p:cNvPr id="8" name="Picture 7">
            <a:extLst>
              <a:ext uri="{FF2B5EF4-FFF2-40B4-BE49-F238E27FC236}">
                <a16:creationId xmlns:a16="http://schemas.microsoft.com/office/drawing/2014/main" id="{344EC7B3-BCFB-4634-9CDA-06C056074166}"/>
              </a:ext>
            </a:extLst>
          </p:cNvPr>
          <p:cNvPicPr>
            <a:picLocks noChangeAspect="1"/>
          </p:cNvPicPr>
          <p:nvPr/>
        </p:nvPicPr>
        <p:blipFill>
          <a:blip r:embed="rId6"/>
          <a:stretch>
            <a:fillRect/>
          </a:stretch>
        </p:blipFill>
        <p:spPr>
          <a:xfrm>
            <a:off x="1180333" y="3740855"/>
            <a:ext cx="3698848" cy="662480"/>
          </a:xfrm>
          <a:prstGeom prst="rect">
            <a:avLst/>
          </a:prstGeom>
        </p:spPr>
      </p:pic>
      <p:pic>
        <p:nvPicPr>
          <p:cNvPr id="10" name="Picture 9">
            <a:extLst>
              <a:ext uri="{FF2B5EF4-FFF2-40B4-BE49-F238E27FC236}">
                <a16:creationId xmlns:a16="http://schemas.microsoft.com/office/drawing/2014/main" id="{E303B6D3-274D-4B58-803A-76FF97BB3DDD}"/>
              </a:ext>
            </a:extLst>
          </p:cNvPr>
          <p:cNvPicPr>
            <a:picLocks noChangeAspect="1"/>
          </p:cNvPicPr>
          <p:nvPr/>
        </p:nvPicPr>
        <p:blipFill>
          <a:blip r:embed="rId7"/>
          <a:stretch>
            <a:fillRect/>
          </a:stretch>
        </p:blipFill>
        <p:spPr>
          <a:xfrm>
            <a:off x="5064918" y="2649430"/>
            <a:ext cx="3466363" cy="654146"/>
          </a:xfrm>
          <a:prstGeom prst="rect">
            <a:avLst/>
          </a:prstGeom>
        </p:spPr>
      </p:pic>
    </p:spTree>
    <p:extLst>
      <p:ext uri="{BB962C8B-B14F-4D97-AF65-F5344CB8AC3E}">
        <p14:creationId xmlns:p14="http://schemas.microsoft.com/office/powerpoint/2010/main" val="287073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 name="Google Shape;104;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Process</a:t>
            </a:r>
            <a:endParaRPr dirty="0">
              <a:solidFill>
                <a:schemeClr val="dk1"/>
              </a:solidFill>
            </a:endParaRPr>
          </a:p>
        </p:txBody>
      </p:sp>
      <p:sp>
        <p:nvSpPr>
          <p:cNvPr id="126" name="Google Shape;126;p16"/>
          <p:cNvSpPr txBox="1"/>
          <p:nvPr/>
        </p:nvSpPr>
        <p:spPr>
          <a:xfrm>
            <a:off x="628648" y="1205293"/>
            <a:ext cx="7426144"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200" dirty="0">
                <a:solidFill>
                  <a:schemeClr val="dk1"/>
                </a:solidFill>
                <a:latin typeface="Roboto"/>
                <a:ea typeface="Roboto"/>
                <a:cs typeface="Roboto"/>
                <a:sym typeface="Roboto"/>
              </a:rPr>
              <a:t>2. Conduct a data assessment to find out about the data to be analyzed and find out what deficiencies the data has. Data assessment is the first step before starting data cleaning. Do this to all data.</a:t>
            </a:r>
          </a:p>
        </p:txBody>
      </p:sp>
      <p:sp>
        <p:nvSpPr>
          <p:cNvPr id="127" name="Google Shape;127;p16"/>
          <p:cNvSpPr txBox="1"/>
          <p:nvPr/>
        </p:nvSpPr>
        <p:spPr>
          <a:xfrm>
            <a:off x="457199" y="946748"/>
            <a:ext cx="1914525"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1. Data Preparation</a:t>
            </a:r>
            <a:endParaRPr sz="1600" b="1" dirty="0">
              <a:solidFill>
                <a:schemeClr val="accent1"/>
              </a:solidFill>
              <a:latin typeface="Fira Sans Extra Condensed"/>
              <a:ea typeface="Fira Sans Extra Condensed"/>
              <a:cs typeface="Fira Sans Extra Condensed"/>
              <a:sym typeface="Fira Sans Extra Condensed"/>
            </a:endParaRPr>
          </a:p>
        </p:txBody>
      </p:sp>
      <p:pic>
        <p:nvPicPr>
          <p:cNvPr id="5" name="Picture 4">
            <a:extLst>
              <a:ext uri="{FF2B5EF4-FFF2-40B4-BE49-F238E27FC236}">
                <a16:creationId xmlns:a16="http://schemas.microsoft.com/office/drawing/2014/main" id="{3E173090-7B2E-4BC4-B670-57ED6B097ECF}"/>
              </a:ext>
            </a:extLst>
          </p:cNvPr>
          <p:cNvPicPr>
            <a:picLocks noChangeAspect="1"/>
          </p:cNvPicPr>
          <p:nvPr/>
        </p:nvPicPr>
        <p:blipFill>
          <a:blip r:embed="rId3"/>
          <a:stretch>
            <a:fillRect/>
          </a:stretch>
        </p:blipFill>
        <p:spPr>
          <a:xfrm>
            <a:off x="838577" y="1666473"/>
            <a:ext cx="2309060" cy="342930"/>
          </a:xfrm>
          <a:prstGeom prst="rect">
            <a:avLst/>
          </a:prstGeom>
        </p:spPr>
      </p:pic>
      <p:pic>
        <p:nvPicPr>
          <p:cNvPr id="9" name="Picture 8">
            <a:extLst>
              <a:ext uri="{FF2B5EF4-FFF2-40B4-BE49-F238E27FC236}">
                <a16:creationId xmlns:a16="http://schemas.microsoft.com/office/drawing/2014/main" id="{DF38E8F5-130F-4A38-9077-6773DB52679B}"/>
              </a:ext>
            </a:extLst>
          </p:cNvPr>
          <p:cNvPicPr>
            <a:picLocks noChangeAspect="1"/>
          </p:cNvPicPr>
          <p:nvPr/>
        </p:nvPicPr>
        <p:blipFill>
          <a:blip r:embed="rId4"/>
          <a:stretch>
            <a:fillRect/>
          </a:stretch>
        </p:blipFill>
        <p:spPr>
          <a:xfrm>
            <a:off x="838577" y="2096483"/>
            <a:ext cx="2316681" cy="320068"/>
          </a:xfrm>
          <a:prstGeom prst="rect">
            <a:avLst/>
          </a:prstGeom>
        </p:spPr>
      </p:pic>
      <p:pic>
        <p:nvPicPr>
          <p:cNvPr id="12" name="Picture 11">
            <a:extLst>
              <a:ext uri="{FF2B5EF4-FFF2-40B4-BE49-F238E27FC236}">
                <a16:creationId xmlns:a16="http://schemas.microsoft.com/office/drawing/2014/main" id="{4600B959-5F1B-4DBB-9FCE-EDF805206512}"/>
              </a:ext>
            </a:extLst>
          </p:cNvPr>
          <p:cNvPicPr>
            <a:picLocks noChangeAspect="1"/>
          </p:cNvPicPr>
          <p:nvPr/>
        </p:nvPicPr>
        <p:blipFill>
          <a:blip r:embed="rId5"/>
          <a:stretch>
            <a:fillRect/>
          </a:stretch>
        </p:blipFill>
        <p:spPr>
          <a:xfrm>
            <a:off x="3398344" y="1666473"/>
            <a:ext cx="4061812" cy="320068"/>
          </a:xfrm>
          <a:prstGeom prst="rect">
            <a:avLst/>
          </a:prstGeom>
        </p:spPr>
      </p:pic>
      <p:pic>
        <p:nvPicPr>
          <p:cNvPr id="14" name="Picture 13">
            <a:extLst>
              <a:ext uri="{FF2B5EF4-FFF2-40B4-BE49-F238E27FC236}">
                <a16:creationId xmlns:a16="http://schemas.microsoft.com/office/drawing/2014/main" id="{F893820C-7D67-4191-B10A-EBD2BAF30B6F}"/>
              </a:ext>
            </a:extLst>
          </p:cNvPr>
          <p:cNvPicPr>
            <a:picLocks noChangeAspect="1"/>
          </p:cNvPicPr>
          <p:nvPr/>
        </p:nvPicPr>
        <p:blipFill>
          <a:blip r:embed="rId6"/>
          <a:stretch>
            <a:fillRect/>
          </a:stretch>
        </p:blipFill>
        <p:spPr>
          <a:xfrm>
            <a:off x="3398344" y="2073621"/>
            <a:ext cx="1783235" cy="289585"/>
          </a:xfrm>
          <a:prstGeom prst="rect">
            <a:avLst/>
          </a:prstGeom>
        </p:spPr>
      </p:pic>
      <p:sp>
        <p:nvSpPr>
          <p:cNvPr id="18" name="Google Shape;126;p16">
            <a:extLst>
              <a:ext uri="{FF2B5EF4-FFF2-40B4-BE49-F238E27FC236}">
                <a16:creationId xmlns:a16="http://schemas.microsoft.com/office/drawing/2014/main" id="{A4D26288-77C3-4186-B952-EA0A1CE88A7B}"/>
              </a:ext>
            </a:extLst>
          </p:cNvPr>
          <p:cNvSpPr txBox="1"/>
          <p:nvPr/>
        </p:nvSpPr>
        <p:spPr>
          <a:xfrm>
            <a:off x="557211" y="2880296"/>
            <a:ext cx="7426144" cy="374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rgbClr val="000000"/>
              </a:buClr>
              <a:buSzPts val="1100"/>
              <a:buFont typeface="Arial"/>
              <a:buNone/>
            </a:pPr>
            <a:r>
              <a:rPr lang="en-US" sz="1200" dirty="0">
                <a:solidFill>
                  <a:schemeClr val="dk1"/>
                </a:solidFill>
                <a:latin typeface="Roboto"/>
                <a:ea typeface="Roboto"/>
                <a:cs typeface="Roboto"/>
                <a:sym typeface="Roboto"/>
              </a:rPr>
              <a:t>3. After doing the data assessment, the data can be cleaned. Here, several data cleaning steps are performed: deleting unnecessary tables, resolving missing values by deleting rows and filling empty values with specific values and changing data types that are not appropriate.</a:t>
            </a:r>
          </a:p>
        </p:txBody>
      </p:sp>
      <p:pic>
        <p:nvPicPr>
          <p:cNvPr id="16" name="Picture 15">
            <a:extLst>
              <a:ext uri="{FF2B5EF4-FFF2-40B4-BE49-F238E27FC236}">
                <a16:creationId xmlns:a16="http://schemas.microsoft.com/office/drawing/2014/main" id="{CA02F58D-4D6B-40BA-8617-A462C1B1C5E4}"/>
              </a:ext>
            </a:extLst>
          </p:cNvPr>
          <p:cNvPicPr>
            <a:picLocks noChangeAspect="1"/>
          </p:cNvPicPr>
          <p:nvPr/>
        </p:nvPicPr>
        <p:blipFill>
          <a:blip r:embed="rId7"/>
          <a:stretch>
            <a:fillRect/>
          </a:stretch>
        </p:blipFill>
        <p:spPr>
          <a:xfrm>
            <a:off x="5424665" y="2104177"/>
            <a:ext cx="1996613" cy="281964"/>
          </a:xfrm>
          <a:prstGeom prst="rect">
            <a:avLst/>
          </a:prstGeom>
        </p:spPr>
      </p:pic>
      <p:pic>
        <p:nvPicPr>
          <p:cNvPr id="19" name="Picture 18">
            <a:extLst>
              <a:ext uri="{FF2B5EF4-FFF2-40B4-BE49-F238E27FC236}">
                <a16:creationId xmlns:a16="http://schemas.microsoft.com/office/drawing/2014/main" id="{B86ADC01-F15C-4E76-9026-66586DD44CCA}"/>
              </a:ext>
            </a:extLst>
          </p:cNvPr>
          <p:cNvPicPr>
            <a:picLocks noChangeAspect="1"/>
          </p:cNvPicPr>
          <p:nvPr/>
        </p:nvPicPr>
        <p:blipFill>
          <a:blip r:embed="rId8"/>
          <a:stretch>
            <a:fillRect/>
          </a:stretch>
        </p:blipFill>
        <p:spPr>
          <a:xfrm>
            <a:off x="767140" y="3419245"/>
            <a:ext cx="5077901" cy="596417"/>
          </a:xfrm>
          <a:prstGeom prst="rect">
            <a:avLst/>
          </a:prstGeom>
        </p:spPr>
      </p:pic>
      <p:pic>
        <p:nvPicPr>
          <p:cNvPr id="21" name="Picture 20">
            <a:extLst>
              <a:ext uri="{FF2B5EF4-FFF2-40B4-BE49-F238E27FC236}">
                <a16:creationId xmlns:a16="http://schemas.microsoft.com/office/drawing/2014/main" id="{27F0514E-6115-4380-AF36-736BFB6C235B}"/>
              </a:ext>
            </a:extLst>
          </p:cNvPr>
          <p:cNvPicPr>
            <a:picLocks noChangeAspect="1"/>
          </p:cNvPicPr>
          <p:nvPr/>
        </p:nvPicPr>
        <p:blipFill>
          <a:blip r:embed="rId9"/>
          <a:stretch>
            <a:fillRect/>
          </a:stretch>
        </p:blipFill>
        <p:spPr>
          <a:xfrm>
            <a:off x="767140" y="4180511"/>
            <a:ext cx="4877223" cy="259102"/>
          </a:xfrm>
          <a:prstGeom prst="rect">
            <a:avLst/>
          </a:prstGeom>
        </p:spPr>
      </p:pic>
      <p:pic>
        <p:nvPicPr>
          <p:cNvPr id="23" name="Picture 22">
            <a:extLst>
              <a:ext uri="{FF2B5EF4-FFF2-40B4-BE49-F238E27FC236}">
                <a16:creationId xmlns:a16="http://schemas.microsoft.com/office/drawing/2014/main" id="{113FBC02-5D46-4037-986C-C6384A4A33DB}"/>
              </a:ext>
            </a:extLst>
          </p:cNvPr>
          <p:cNvPicPr>
            <a:picLocks noChangeAspect="1"/>
          </p:cNvPicPr>
          <p:nvPr/>
        </p:nvPicPr>
        <p:blipFill>
          <a:blip r:embed="rId10"/>
          <a:stretch>
            <a:fillRect/>
          </a:stretch>
        </p:blipFill>
        <p:spPr>
          <a:xfrm>
            <a:off x="767140" y="4603022"/>
            <a:ext cx="7361558" cy="411516"/>
          </a:xfrm>
          <a:prstGeom prst="rect">
            <a:avLst/>
          </a:prstGeom>
        </p:spPr>
      </p:pic>
      <p:sp>
        <p:nvSpPr>
          <p:cNvPr id="27" name="Google Shape;127;p16">
            <a:extLst>
              <a:ext uri="{FF2B5EF4-FFF2-40B4-BE49-F238E27FC236}">
                <a16:creationId xmlns:a16="http://schemas.microsoft.com/office/drawing/2014/main" id="{10A1FF99-FA58-4A13-9AEF-1F28D82A69E1}"/>
              </a:ext>
            </a:extLst>
          </p:cNvPr>
          <p:cNvSpPr txBox="1"/>
          <p:nvPr/>
        </p:nvSpPr>
        <p:spPr>
          <a:xfrm>
            <a:off x="457199" y="2473148"/>
            <a:ext cx="1914525"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2. Data Cleaning</a:t>
            </a:r>
            <a:endParaRPr sz="1600" b="1" dirty="0">
              <a:solidFill>
                <a:schemeClr val="accen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93144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 name="Google Shape;104;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Process</a:t>
            </a:r>
            <a:endParaRPr dirty="0">
              <a:solidFill>
                <a:schemeClr val="dk1"/>
              </a:solidFill>
            </a:endParaRPr>
          </a:p>
        </p:txBody>
      </p:sp>
      <p:sp>
        <p:nvSpPr>
          <p:cNvPr id="126" name="Google Shape;126;p16"/>
          <p:cNvSpPr txBox="1"/>
          <p:nvPr/>
        </p:nvSpPr>
        <p:spPr>
          <a:xfrm>
            <a:off x="571498" y="2469736"/>
            <a:ext cx="7426144"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500" dirty="0">
                <a:solidFill>
                  <a:schemeClr val="dk1"/>
                </a:solidFill>
                <a:latin typeface="Roboto"/>
                <a:ea typeface="Roboto"/>
                <a:cs typeface="Roboto"/>
                <a:sym typeface="Roboto"/>
              </a:rPr>
              <a:t>Data analysis was conducted in several steps:</a:t>
            </a:r>
          </a:p>
          <a:p>
            <a:pPr lvl="0" algn="l" rtl="0">
              <a:spcBef>
                <a:spcPts val="0"/>
              </a:spcBef>
              <a:spcAft>
                <a:spcPts val="0"/>
              </a:spcAft>
              <a:buClr>
                <a:srgbClr val="000000"/>
              </a:buClr>
              <a:buSzPts val="1100"/>
            </a:pPr>
            <a:r>
              <a:rPr lang="en-US" sz="1500" dirty="0">
                <a:solidFill>
                  <a:schemeClr val="dk1"/>
                </a:solidFill>
                <a:latin typeface="Roboto"/>
                <a:ea typeface="Roboto"/>
                <a:cs typeface="Roboto"/>
                <a:sym typeface="Roboto"/>
              </a:rPr>
              <a:t>1. Combining data from the </a:t>
            </a:r>
            <a:r>
              <a:rPr lang="en-US" sz="1500" dirty="0" err="1">
                <a:solidFill>
                  <a:schemeClr val="dk1"/>
                </a:solidFill>
                <a:latin typeface="Roboto"/>
                <a:ea typeface="Roboto"/>
                <a:cs typeface="Roboto"/>
                <a:sym typeface="Roboto"/>
              </a:rPr>
              <a:t>job_main</a:t>
            </a:r>
            <a:r>
              <a:rPr lang="en-US" sz="1500" dirty="0">
                <a:solidFill>
                  <a:schemeClr val="dk1"/>
                </a:solidFill>
                <a:latin typeface="Roboto"/>
                <a:ea typeface="Roboto"/>
                <a:cs typeface="Roboto"/>
                <a:sym typeface="Roboto"/>
              </a:rPr>
              <a:t> table and </a:t>
            </a:r>
            <a:r>
              <a:rPr lang="en-US" sz="1500" dirty="0" err="1">
                <a:solidFill>
                  <a:schemeClr val="dk1"/>
                </a:solidFill>
                <a:latin typeface="Roboto"/>
                <a:ea typeface="Roboto"/>
                <a:cs typeface="Roboto"/>
                <a:sym typeface="Roboto"/>
              </a:rPr>
              <a:t>Job_type</a:t>
            </a:r>
            <a:r>
              <a:rPr lang="en-US" sz="1500" dirty="0">
                <a:solidFill>
                  <a:schemeClr val="dk1"/>
                </a:solidFill>
                <a:latin typeface="Roboto"/>
                <a:ea typeface="Roboto"/>
                <a:cs typeface="Roboto"/>
                <a:sym typeface="Roboto"/>
              </a:rPr>
              <a:t> data because these 2 data provide enough information according to business needs.</a:t>
            </a:r>
          </a:p>
          <a:p>
            <a:pPr lvl="0" algn="l" rtl="0">
              <a:spcBef>
                <a:spcPts val="0"/>
              </a:spcBef>
              <a:spcAft>
                <a:spcPts val="0"/>
              </a:spcAft>
              <a:buClr>
                <a:srgbClr val="000000"/>
              </a:buClr>
              <a:buSzPts val="1100"/>
            </a:pPr>
            <a:endParaRPr lang="en-US" sz="1500" dirty="0">
              <a:solidFill>
                <a:schemeClr val="dk1"/>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r>
              <a:rPr lang="en-US" sz="1500" dirty="0">
                <a:solidFill>
                  <a:schemeClr val="dk1"/>
                </a:solidFill>
                <a:latin typeface="Roboto"/>
                <a:ea typeface="Roboto"/>
                <a:cs typeface="Roboto"/>
                <a:sym typeface="Roboto"/>
              </a:rPr>
              <a:t>2. Analyzed the data to find the fair salary range by finding the relationship between the </a:t>
            </a:r>
            <a:r>
              <a:rPr lang="en-US" sz="1500" dirty="0" err="1">
                <a:solidFill>
                  <a:schemeClr val="dk1"/>
                </a:solidFill>
                <a:latin typeface="Roboto"/>
                <a:ea typeface="Roboto"/>
                <a:cs typeface="Roboto"/>
                <a:sym typeface="Roboto"/>
              </a:rPr>
              <a:t>career_level</a:t>
            </a:r>
            <a:r>
              <a:rPr lang="en-US" sz="1500" dirty="0">
                <a:solidFill>
                  <a:schemeClr val="dk1"/>
                </a:solidFill>
                <a:latin typeface="Roboto"/>
                <a:ea typeface="Roboto"/>
                <a:cs typeface="Roboto"/>
                <a:sym typeface="Roboto"/>
              </a:rPr>
              <a:t>, </a:t>
            </a:r>
            <a:r>
              <a:rPr lang="en-US" sz="1500" dirty="0" err="1">
                <a:solidFill>
                  <a:schemeClr val="dk1"/>
                </a:solidFill>
                <a:latin typeface="Roboto"/>
                <a:ea typeface="Roboto"/>
                <a:cs typeface="Roboto"/>
                <a:sym typeface="Roboto"/>
              </a:rPr>
              <a:t>year_experience_mean</a:t>
            </a:r>
            <a:r>
              <a:rPr lang="en-US" sz="1500" dirty="0">
                <a:solidFill>
                  <a:schemeClr val="dk1"/>
                </a:solidFill>
                <a:latin typeface="Roboto"/>
                <a:ea typeface="Roboto"/>
                <a:cs typeface="Roboto"/>
                <a:sym typeface="Roboto"/>
              </a:rPr>
              <a:t>, </a:t>
            </a:r>
            <a:r>
              <a:rPr lang="en-US" sz="1500" dirty="0" err="1">
                <a:solidFill>
                  <a:schemeClr val="dk1"/>
                </a:solidFill>
                <a:latin typeface="Roboto"/>
                <a:ea typeface="Roboto"/>
                <a:cs typeface="Roboto"/>
                <a:sym typeface="Roboto"/>
              </a:rPr>
              <a:t>salary_mean</a:t>
            </a:r>
            <a:r>
              <a:rPr lang="en-US" sz="1500" dirty="0">
                <a:solidFill>
                  <a:schemeClr val="dk1"/>
                </a:solidFill>
                <a:latin typeface="Roboto"/>
                <a:ea typeface="Roboto"/>
                <a:cs typeface="Roboto"/>
                <a:sym typeface="Roboto"/>
              </a:rPr>
              <a:t> and </a:t>
            </a:r>
            <a:r>
              <a:rPr lang="en-US" sz="1500" dirty="0" err="1">
                <a:solidFill>
                  <a:schemeClr val="dk1"/>
                </a:solidFill>
                <a:latin typeface="Roboto"/>
                <a:ea typeface="Roboto"/>
                <a:cs typeface="Roboto"/>
                <a:sym typeface="Roboto"/>
              </a:rPr>
              <a:t>salary_max</a:t>
            </a:r>
            <a:r>
              <a:rPr lang="en-US" sz="1500" dirty="0">
                <a:solidFill>
                  <a:schemeClr val="dk1"/>
                </a:solidFill>
                <a:latin typeface="Roboto"/>
                <a:ea typeface="Roboto"/>
                <a:cs typeface="Roboto"/>
                <a:sym typeface="Roboto"/>
              </a:rPr>
              <a:t> columns. The data is grouped by </a:t>
            </a:r>
            <a:r>
              <a:rPr lang="en-US" sz="1500" dirty="0" err="1">
                <a:solidFill>
                  <a:schemeClr val="dk1"/>
                </a:solidFill>
                <a:latin typeface="Roboto"/>
                <a:ea typeface="Roboto"/>
                <a:cs typeface="Roboto"/>
                <a:sym typeface="Roboto"/>
              </a:rPr>
              <a:t>career_level</a:t>
            </a:r>
            <a:r>
              <a:rPr lang="en-US" sz="1500" dirty="0">
                <a:solidFill>
                  <a:schemeClr val="dk1"/>
                </a:solidFill>
                <a:latin typeface="Roboto"/>
                <a:ea typeface="Roboto"/>
                <a:cs typeface="Roboto"/>
                <a:sym typeface="Roboto"/>
              </a:rPr>
              <a:t>, </a:t>
            </a:r>
            <a:r>
              <a:rPr lang="en-US" sz="1500" dirty="0" err="1">
                <a:solidFill>
                  <a:schemeClr val="dk1"/>
                </a:solidFill>
                <a:latin typeface="Roboto"/>
                <a:ea typeface="Roboto"/>
                <a:cs typeface="Roboto"/>
                <a:sym typeface="Roboto"/>
              </a:rPr>
              <a:t>year_experience_mean</a:t>
            </a:r>
            <a:r>
              <a:rPr lang="en-US" sz="1500" dirty="0">
                <a:solidFill>
                  <a:schemeClr val="dk1"/>
                </a:solidFill>
                <a:latin typeface="Roboto"/>
                <a:ea typeface="Roboto"/>
                <a:cs typeface="Roboto"/>
                <a:sym typeface="Roboto"/>
              </a:rPr>
              <a:t> and currency to represent the country. Fair Salary range is obtained from the min range of the </a:t>
            </a:r>
            <a:r>
              <a:rPr lang="en-US" sz="1500" dirty="0" err="1">
                <a:solidFill>
                  <a:schemeClr val="dk1"/>
                </a:solidFill>
                <a:latin typeface="Roboto"/>
                <a:ea typeface="Roboto"/>
                <a:cs typeface="Roboto"/>
                <a:sym typeface="Roboto"/>
              </a:rPr>
              <a:t>salary_min</a:t>
            </a:r>
            <a:r>
              <a:rPr lang="en-US" sz="1500" dirty="0">
                <a:solidFill>
                  <a:schemeClr val="dk1"/>
                </a:solidFill>
                <a:latin typeface="Roboto"/>
                <a:ea typeface="Roboto"/>
                <a:cs typeface="Roboto"/>
                <a:sym typeface="Roboto"/>
              </a:rPr>
              <a:t> column, the max range of the </a:t>
            </a:r>
            <a:r>
              <a:rPr lang="en-US" sz="1500" dirty="0" err="1">
                <a:solidFill>
                  <a:schemeClr val="dk1"/>
                </a:solidFill>
                <a:latin typeface="Roboto"/>
                <a:ea typeface="Roboto"/>
                <a:cs typeface="Roboto"/>
                <a:sym typeface="Roboto"/>
              </a:rPr>
              <a:t>salary_max</a:t>
            </a:r>
            <a:r>
              <a:rPr lang="en-US" sz="1500" dirty="0">
                <a:solidFill>
                  <a:schemeClr val="dk1"/>
                </a:solidFill>
                <a:latin typeface="Roboto"/>
                <a:ea typeface="Roboto"/>
                <a:cs typeface="Roboto"/>
                <a:sym typeface="Roboto"/>
              </a:rPr>
              <a:t> column and the average salary.</a:t>
            </a:r>
          </a:p>
          <a:p>
            <a:pPr marL="0" lvl="0" indent="0" algn="l" rtl="0">
              <a:spcBef>
                <a:spcPts val="0"/>
              </a:spcBef>
              <a:spcAft>
                <a:spcPts val="0"/>
              </a:spcAft>
              <a:buClr>
                <a:srgbClr val="000000"/>
              </a:buClr>
              <a:buSzPts val="1100"/>
              <a:buFont typeface="Arial"/>
              <a:buNone/>
            </a:pPr>
            <a:endParaRPr lang="en-US" sz="1500" dirty="0">
              <a:solidFill>
                <a:schemeClr val="dk1"/>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r>
              <a:rPr lang="en-US" sz="1500" dirty="0">
                <a:solidFill>
                  <a:schemeClr val="dk1"/>
                </a:solidFill>
                <a:latin typeface="Roboto"/>
                <a:ea typeface="Roboto"/>
                <a:cs typeface="Roboto"/>
                <a:sym typeface="Roboto"/>
              </a:rPr>
              <a:t>3. For responsibility data, data analysis was conducted to find gig jobs by searching for keywords that represent marketing executives.</a:t>
            </a:r>
          </a:p>
        </p:txBody>
      </p:sp>
      <p:sp>
        <p:nvSpPr>
          <p:cNvPr id="127" name="Google Shape;127;p16"/>
          <p:cNvSpPr txBox="1"/>
          <p:nvPr/>
        </p:nvSpPr>
        <p:spPr>
          <a:xfrm>
            <a:off x="457199" y="946748"/>
            <a:ext cx="1914525"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3. Analysis Data</a:t>
            </a:r>
            <a:endParaRPr sz="1600" b="1" dirty="0">
              <a:solidFill>
                <a:schemeClr val="accen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95125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 name="Google Shape;104;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Process</a:t>
            </a:r>
            <a:endParaRPr dirty="0">
              <a:solidFill>
                <a:schemeClr val="dk1"/>
              </a:solidFill>
            </a:endParaRPr>
          </a:p>
        </p:txBody>
      </p:sp>
      <p:sp>
        <p:nvSpPr>
          <p:cNvPr id="127" name="Google Shape;127;p16"/>
          <p:cNvSpPr txBox="1"/>
          <p:nvPr/>
        </p:nvSpPr>
        <p:spPr>
          <a:xfrm>
            <a:off x="457199" y="946748"/>
            <a:ext cx="1914525"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latin typeface="Fira Sans Extra Condensed"/>
                <a:ea typeface="Fira Sans Extra Condensed"/>
                <a:cs typeface="Fira Sans Extra Condensed"/>
                <a:sym typeface="Fira Sans Extra Condensed"/>
              </a:rPr>
              <a:t>3. Analysis Data</a:t>
            </a:r>
            <a:endParaRPr sz="1600" b="1" dirty="0">
              <a:solidFill>
                <a:schemeClr val="accent1"/>
              </a:solidFill>
              <a:latin typeface="Fira Sans Extra Condensed"/>
              <a:ea typeface="Fira Sans Extra Condensed"/>
              <a:cs typeface="Fira Sans Extra Condensed"/>
              <a:sym typeface="Fira Sans Extra Condensed"/>
            </a:endParaRPr>
          </a:p>
        </p:txBody>
      </p:sp>
      <p:pic>
        <p:nvPicPr>
          <p:cNvPr id="3" name="Picture 2">
            <a:extLst>
              <a:ext uri="{FF2B5EF4-FFF2-40B4-BE49-F238E27FC236}">
                <a16:creationId xmlns:a16="http://schemas.microsoft.com/office/drawing/2014/main" id="{3A906FB4-CB5E-4ECD-8CEA-840931363430}"/>
              </a:ext>
            </a:extLst>
          </p:cNvPr>
          <p:cNvPicPr>
            <a:picLocks noChangeAspect="1"/>
          </p:cNvPicPr>
          <p:nvPr/>
        </p:nvPicPr>
        <p:blipFill>
          <a:blip r:embed="rId3"/>
          <a:stretch>
            <a:fillRect/>
          </a:stretch>
        </p:blipFill>
        <p:spPr>
          <a:xfrm>
            <a:off x="241413" y="1252441"/>
            <a:ext cx="4080555" cy="3426715"/>
          </a:xfrm>
          <a:prstGeom prst="rect">
            <a:avLst/>
          </a:prstGeom>
        </p:spPr>
      </p:pic>
      <p:pic>
        <p:nvPicPr>
          <p:cNvPr id="5" name="Picture 4">
            <a:extLst>
              <a:ext uri="{FF2B5EF4-FFF2-40B4-BE49-F238E27FC236}">
                <a16:creationId xmlns:a16="http://schemas.microsoft.com/office/drawing/2014/main" id="{9E111885-A7AF-431A-A512-3402B2D5A210}"/>
              </a:ext>
            </a:extLst>
          </p:cNvPr>
          <p:cNvPicPr>
            <a:picLocks noChangeAspect="1"/>
          </p:cNvPicPr>
          <p:nvPr/>
        </p:nvPicPr>
        <p:blipFill>
          <a:blip r:embed="rId4"/>
          <a:stretch>
            <a:fillRect/>
          </a:stretch>
        </p:blipFill>
        <p:spPr>
          <a:xfrm>
            <a:off x="4521995" y="1252441"/>
            <a:ext cx="4380592" cy="3426715"/>
          </a:xfrm>
          <a:prstGeom prst="rect">
            <a:avLst/>
          </a:prstGeom>
        </p:spPr>
      </p:pic>
    </p:spTree>
    <p:extLst>
      <p:ext uri="{BB962C8B-B14F-4D97-AF65-F5344CB8AC3E}">
        <p14:creationId xmlns:p14="http://schemas.microsoft.com/office/powerpoint/2010/main" val="2641858820"/>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477</Words>
  <Application>Microsoft Office PowerPoint</Application>
  <PresentationFormat>On-screen Show (16:9)</PresentationFormat>
  <Paragraphs>87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Fira Sans Extra Condensed SemiBold</vt:lpstr>
      <vt:lpstr>Fira Sans Extra Condensed</vt:lpstr>
      <vt:lpstr>Roboto</vt:lpstr>
      <vt:lpstr>Fira Sans</vt:lpstr>
      <vt:lpstr>Big Data Infographics by Slidesgo</vt:lpstr>
      <vt:lpstr>Marketing Executive Salary Analysis</vt:lpstr>
      <vt:lpstr>Introduction</vt:lpstr>
      <vt:lpstr>Method</vt:lpstr>
      <vt:lpstr>Data</vt:lpstr>
      <vt:lpstr>Process</vt:lpstr>
      <vt:lpstr>Process</vt:lpstr>
      <vt:lpstr>Process</vt:lpstr>
      <vt:lpstr>Process</vt:lpstr>
      <vt:lpstr>Process</vt:lpstr>
      <vt:lpstr>Results</vt:lpstr>
      <vt:lpstr>Results</vt:lpstr>
      <vt:lpstr>Results</vt:lpstr>
      <vt:lpstr>Possible Gig Jobs </vt:lpstr>
      <vt:lpstr>Possible Gig Jobs (Top 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Executive Salary Analysis</dc:title>
  <cp:lastModifiedBy>ufa aurora guciano  1911522018</cp:lastModifiedBy>
  <cp:revision>1</cp:revision>
  <dcterms:modified xsi:type="dcterms:W3CDTF">2024-03-03T14:46:25Z</dcterms:modified>
</cp:coreProperties>
</file>