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2" r:id="rId5"/>
    <p:sldId id="263" r:id="rId6"/>
    <p:sldId id="265" r:id="rId7"/>
    <p:sldId id="267" r:id="rId8"/>
    <p:sldId id="264" r:id="rId9"/>
    <p:sldId id="266" r:id="rId10"/>
    <p:sldId id="260" r:id="rId11"/>
    <p:sldId id="261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4D44"/>
    <a:srgbClr val="97806E"/>
    <a:srgbClr val="F793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8" autoAdjust="0"/>
  </p:normalViewPr>
  <p:slideViewPr>
    <p:cSldViewPr snapToGrid="0">
      <p:cViewPr>
        <p:scale>
          <a:sx n="50" d="100"/>
          <a:sy n="50" d="100"/>
        </p:scale>
        <p:origin x="3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0C4B7-9CC0-4A7D-8AAA-57B8E746FFE6}" type="datetimeFigureOut">
              <a:rPr lang="it-IT" smtClean="0"/>
              <a:t>05/09/2024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811CD-0E5F-400C-AD56-CFB7F87E6C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093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811CD-0E5F-400C-AD56-CFB7F87E6C0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9915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IDEA PER RIEMPIMENTO: transizione a scorrimento verticale, fare quando tutti testi e immagini sono stati inseriti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811CD-0E5F-400C-AD56-CFB7F87E6C0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6316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IDEA PER RIEMPIMENTO: transizione a scorrimento verticale, fare quando tutti testi e immagini sono stati inseriti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811CD-0E5F-400C-AD56-CFB7F87E6C0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053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IDEA PER RIEMPIMENTO: transizione a scorrimento verticale, fare quando tutti testi e immagini sono stati inseriti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811CD-0E5F-400C-AD56-CFB7F87E6C0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268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IDEA PER RIEMPIMENTO: transizione a scorrimento verticale, fare quando tutti testi e immagini sono stati inseriti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811CD-0E5F-400C-AD56-CFB7F87E6C0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626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IDEA PER RIEMPIMENTO: transizione a scorrimento verticale, fare quando tutti testi e immagini sono stati inseriti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811CD-0E5F-400C-AD56-CFB7F87E6C0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4694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IDEA PER RIEMPIMENTO: transizione a scorrimento verticale, fare quando tutti testi e immagini sono stati inseriti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811CD-0E5F-400C-AD56-CFB7F87E6C0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1178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IDEA PER RIEMPIMENTO: transizione a scorrimento verticale, fare quando tutti testi e immagini sono stati inseriti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811CD-0E5F-400C-AD56-CFB7F87E6C0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8995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811CD-0E5F-400C-AD56-CFB7F87E6C0B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7769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03B1FA-4DAF-A252-14C6-C70B7220A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89781CA-55B8-2C16-E5B7-04625B460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673FDB-75FC-C72F-F404-0966753FD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BB06-46EB-4F07-B1CA-23D12D32E249}" type="datetimeFigureOut">
              <a:rPr lang="it-IT" smtClean="0"/>
              <a:t>05/09/2024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2F52C9-7497-C825-3E6F-E7B8B26F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3ACD52-E50A-EA75-AB46-06247811B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8ACB-050A-4A7C-9311-75E2402A37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425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E0BB1C-67A2-66E8-9E33-9576B62C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835DBF6-9780-354A-AED1-FF1776B4F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1C5ABE-EB59-EBC9-892E-72A901F3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BB06-46EB-4F07-B1CA-23D12D32E249}" type="datetimeFigureOut">
              <a:rPr lang="it-IT" smtClean="0"/>
              <a:t>05/09/2024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1B670A-0D6A-0AEE-1A1E-F6C2FBA66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AAAF3C-CD92-FBA2-EB3A-18B05FA17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8ACB-050A-4A7C-9311-75E2402A37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659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20A3BF8-5F42-0B3A-E357-3092231AD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E711533-5F78-B505-78E4-6D9859800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58EA3D-A7D2-27B1-411A-232B63D6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BB06-46EB-4F07-B1CA-23D12D32E249}" type="datetimeFigureOut">
              <a:rPr lang="it-IT" smtClean="0"/>
              <a:t>05/09/2024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8AD249-0212-A183-DC1C-FC2E2327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1E421F-D924-D184-98A3-F7BDA12E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8ACB-050A-4A7C-9311-75E2402A37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23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F41553-9A99-568C-5FAD-A2D59031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5BCD3E-FB0E-ECF9-654F-8E1A85FE7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284B7A-789F-90BD-E213-823D53499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BB06-46EB-4F07-B1CA-23D12D32E249}" type="datetimeFigureOut">
              <a:rPr lang="it-IT" smtClean="0"/>
              <a:t>05/09/2024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42AE21-E4BD-DEFF-9783-1CDA0A83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7F74AF-7DB1-BB91-9792-E51CD2563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8ACB-050A-4A7C-9311-75E2402A37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604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F838FB-B026-9E8F-859D-DFE107CED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3C87DB-09B8-8F81-79DA-D7B02FDD2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0D3FC3-857C-4E67-EE28-3AE567E3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BB06-46EB-4F07-B1CA-23D12D32E249}" type="datetimeFigureOut">
              <a:rPr lang="it-IT" smtClean="0"/>
              <a:t>05/09/2024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5A4B5C-8297-108F-88CC-E0F566DB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C2C0E1-9FB4-836F-12AC-BCF4FB84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8ACB-050A-4A7C-9311-75E2402A37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447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E94ADE-E097-471D-3BF2-18CD9EAD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E1B0A7-E649-498C-948E-8AFF900C5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FFD152-DFDC-F49E-5317-E70AE6C4D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6D13094-299A-B3EE-BA9B-87A9F260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BB06-46EB-4F07-B1CA-23D12D32E249}" type="datetimeFigureOut">
              <a:rPr lang="it-IT" smtClean="0"/>
              <a:t>05/09/2024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D34F42-1950-4F3F-7FF5-6D07D0D6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61350E-0842-D9A3-7A4D-49C5ECCB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8ACB-050A-4A7C-9311-75E2402A37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694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F7EC6A-726A-943D-F986-F97E41598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F740EC-EB4B-42F9-1CD1-5EB5D55AA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421424C-C3C2-6870-24F9-A7887C436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1B73292-6E79-859A-D3B2-1FEC70D8B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C4E724F-6DCB-AAD2-9FB4-7E1A5DCD8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F20A99B-5632-775E-00F7-ECFD902D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BB06-46EB-4F07-B1CA-23D12D32E249}" type="datetimeFigureOut">
              <a:rPr lang="it-IT" smtClean="0"/>
              <a:t>05/09/2024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38D2EB-6D92-6678-9C6D-660165D18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E316B25-CFB6-ABB5-B05D-1061F12B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8ACB-050A-4A7C-9311-75E2402A37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249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0FC868-0863-726F-F4B4-B5984069D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89DA0A5-4130-98ED-AC78-52ED7ADA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BB06-46EB-4F07-B1CA-23D12D32E249}" type="datetimeFigureOut">
              <a:rPr lang="it-IT" smtClean="0"/>
              <a:t>05/09/2024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BF7ED83-6991-E756-992A-77B12EF5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93072FB-6248-928E-BCF5-99A05760C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8ACB-050A-4A7C-9311-75E2402A37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312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0FFFA54-229B-DFE8-EDF8-93D06432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BB06-46EB-4F07-B1CA-23D12D32E249}" type="datetimeFigureOut">
              <a:rPr lang="it-IT" smtClean="0"/>
              <a:t>05/09/2024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8BB28D4-C5A6-9FDB-FB71-6B6C7AF8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591FC6-A8D2-7E7F-39E3-91B34291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8ACB-050A-4A7C-9311-75E2402A37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746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776741-FFE4-61BF-798B-35CF903C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C71197-7359-490F-442A-50C9B5F8E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C155388-1674-F437-D2F6-0D05927C3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70164-97D7-A90C-647A-0BDDFE586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BB06-46EB-4F07-B1CA-23D12D32E249}" type="datetimeFigureOut">
              <a:rPr lang="it-IT" smtClean="0"/>
              <a:t>05/09/2024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29877DC-CD18-6172-9384-633AB03E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773750-6EE6-2932-D9C0-625FA2C3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8ACB-050A-4A7C-9311-75E2402A37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84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1C7101-D941-D5F1-FEE0-593A6FD4C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171D8A-8F92-769E-2FF8-34CBEA3F1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32C36A6-F099-CF07-49B4-6790B7087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A154F2D-5CB7-CE38-08E6-30425ACE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BB06-46EB-4F07-B1CA-23D12D32E249}" type="datetimeFigureOut">
              <a:rPr lang="it-IT" smtClean="0"/>
              <a:t>05/09/2024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53620A8-4131-BC98-037F-94FFFC05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DE045E-AB85-4E88-6AC6-0BF16B2B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8ACB-050A-4A7C-9311-75E2402A37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5EDB249-1199-D718-E6F1-845B471F8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168168-F753-D806-0748-413B7655F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5A5D5C-5FAA-856D-253B-B4CE1A4DD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24BB06-46EB-4F07-B1CA-23D12D32E249}" type="datetimeFigureOut">
              <a:rPr lang="it-IT" smtClean="0"/>
              <a:t>05/09/2024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D5D29A-F1B3-8619-391C-589775D03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B9FC77-057F-091A-E0BC-1F779C821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0F8ACB-050A-4A7C-9311-75E2402A37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16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F6B885-5DE8-40B9-291B-25CD9F453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113" y="256878"/>
            <a:ext cx="6329048" cy="2337466"/>
          </a:xfrm>
        </p:spPr>
        <p:txBody>
          <a:bodyPr/>
          <a:lstStyle/>
          <a:p>
            <a:pPr algn="l"/>
            <a:r>
              <a:rPr lang="it-IT" b="1" dirty="0"/>
              <a:t>TEXT2HTML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E722A70-5101-77F9-7124-A445ABB0D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113" y="2718315"/>
            <a:ext cx="6329048" cy="710685"/>
          </a:xfrm>
        </p:spPr>
        <p:txBody>
          <a:bodyPr/>
          <a:lstStyle/>
          <a:p>
            <a:pPr algn="l"/>
            <a:r>
              <a:rPr lang="it-IT" i="1" dirty="0">
                <a:solidFill>
                  <a:schemeClr val="bg1">
                    <a:lumMod val="50000"/>
                  </a:schemeClr>
                </a:solidFill>
              </a:rPr>
              <a:t>Progetto di Linguaggi Formali e Compilatori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E83F732C-1873-C12A-A91C-D1BEA201E002}"/>
              </a:ext>
            </a:extLst>
          </p:cNvPr>
          <p:cNvSpPr/>
          <p:nvPr/>
        </p:nvSpPr>
        <p:spPr>
          <a:xfrm flipH="1">
            <a:off x="6724873" y="256878"/>
            <a:ext cx="5295014" cy="492287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5AF23188-9D70-B65D-761B-96A10F89F0C6}"/>
              </a:ext>
            </a:extLst>
          </p:cNvPr>
          <p:cNvSpPr/>
          <p:nvPr/>
        </p:nvSpPr>
        <p:spPr>
          <a:xfrm>
            <a:off x="1094635" y="3591256"/>
            <a:ext cx="3060000" cy="3060000"/>
          </a:xfrm>
          <a:prstGeom prst="ellipse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i="1" dirty="0">
                <a:solidFill>
                  <a:schemeClr val="tx1"/>
                </a:solidFill>
              </a:rPr>
              <a:t>Lenuzza Benedetta </a:t>
            </a:r>
            <a:r>
              <a:rPr lang="it-IT" dirty="0">
                <a:solidFill>
                  <a:schemeClr val="tx1"/>
                </a:solidFill>
              </a:rPr>
              <a:t>	1068745</a:t>
            </a:r>
          </a:p>
          <a:p>
            <a:r>
              <a:rPr lang="it-IT" i="1" dirty="0" err="1">
                <a:solidFill>
                  <a:schemeClr val="tx1"/>
                </a:solidFill>
              </a:rPr>
              <a:t>Zanenga</a:t>
            </a:r>
            <a:r>
              <a:rPr lang="it-IT" i="1" dirty="0">
                <a:solidFill>
                  <a:schemeClr val="tx1"/>
                </a:solidFill>
              </a:rPr>
              <a:t> Aurora </a:t>
            </a:r>
            <a:r>
              <a:rPr lang="it-IT" dirty="0">
                <a:solidFill>
                  <a:schemeClr val="tx1"/>
                </a:solidFill>
              </a:rPr>
              <a:t>	1054891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E53F3AE-6350-CFB2-935E-07A915F985B2}"/>
              </a:ext>
            </a:extLst>
          </p:cNvPr>
          <p:cNvSpPr txBox="1"/>
          <p:nvPr/>
        </p:nvSpPr>
        <p:spPr>
          <a:xfrm>
            <a:off x="13317492" y="1663476"/>
            <a:ext cx="8293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/>
              <a:t>Nel mondo dell'editoria, ogni nuovo libro richiede la creazione di pagine web di presentazione, un compito ripetitivo e soggetto a errori.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0ACDC67-2DF5-8CD5-0F8F-F857B2F35EFA}"/>
              </a:ext>
            </a:extLst>
          </p:cNvPr>
          <p:cNvSpPr txBox="1"/>
          <p:nvPr/>
        </p:nvSpPr>
        <p:spPr>
          <a:xfrm>
            <a:off x="13317492" y="500032"/>
            <a:ext cx="82933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>
                <a:latin typeface="+mj-lt"/>
              </a:rPr>
              <a:t>PROBLEMA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D1EBD00F-5785-1A50-8A98-BFB4BFE6F7FE}"/>
              </a:ext>
            </a:extLst>
          </p:cNvPr>
          <p:cNvSpPr/>
          <p:nvPr/>
        </p:nvSpPr>
        <p:spPr>
          <a:xfrm>
            <a:off x="4977367" y="4689100"/>
            <a:ext cx="3060000" cy="306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56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>
            <a:extLst>
              <a:ext uri="{FF2B5EF4-FFF2-40B4-BE49-F238E27FC236}">
                <a16:creationId xmlns:a16="http://schemas.microsoft.com/office/drawing/2014/main" id="{933698E2-8971-27D3-1314-10C9BB741E0C}"/>
              </a:ext>
            </a:extLst>
          </p:cNvPr>
          <p:cNvSpPr/>
          <p:nvPr/>
        </p:nvSpPr>
        <p:spPr>
          <a:xfrm flipH="1">
            <a:off x="-3429000" y="0"/>
            <a:ext cx="6858000" cy="685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77AF77C-7461-19F4-969E-A14BA6D71CDC}"/>
              </a:ext>
            </a:extLst>
          </p:cNvPr>
          <p:cNvSpPr txBox="1"/>
          <p:nvPr/>
        </p:nvSpPr>
        <p:spPr>
          <a:xfrm>
            <a:off x="3627099" y="2090172"/>
            <a:ext cx="82933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/>
              <a:t>Riduzione</a:t>
            </a:r>
            <a:r>
              <a:rPr lang="it-IT" sz="2400" dirty="0"/>
              <a:t> </a:t>
            </a:r>
            <a:r>
              <a:rPr lang="it-IT" sz="2400" b="1" dirty="0"/>
              <a:t>degli</a:t>
            </a:r>
            <a:r>
              <a:rPr lang="it-IT" sz="2400" dirty="0"/>
              <a:t> </a:t>
            </a:r>
            <a:r>
              <a:rPr lang="it-IT" sz="2400" b="1" dirty="0"/>
              <a:t>Errori</a:t>
            </a:r>
            <a:r>
              <a:rPr lang="it-IT" sz="2400" dirty="0"/>
              <a:t>: Meno possibilità di distrazioni e errori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/>
              <a:t>Motivazione</a:t>
            </a:r>
            <a:r>
              <a:rPr lang="it-IT" sz="2400" dirty="0"/>
              <a:t>: Lavoro meno monotono e più stimolante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/>
              <a:t>Efficienza</a:t>
            </a:r>
            <a:r>
              <a:rPr lang="it-IT" sz="2400" dirty="0"/>
              <a:t>: Maggiore velocità e precisione nella creazione delle pagine web.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5B7040C-9530-6752-8824-D1136524471B}"/>
              </a:ext>
            </a:extLst>
          </p:cNvPr>
          <p:cNvSpPr txBox="1"/>
          <p:nvPr/>
        </p:nvSpPr>
        <p:spPr>
          <a:xfrm>
            <a:off x="3627099" y="466578"/>
            <a:ext cx="82933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4400" b="1" dirty="0"/>
              <a:t>VANTAGGI</a:t>
            </a:r>
            <a:endParaRPr lang="it-IT" sz="4400" b="1" dirty="0">
              <a:latin typeface="+mj-lt"/>
            </a:endParaRP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242B6490-5BB7-2FBF-4DC0-340AEF273383}"/>
              </a:ext>
            </a:extLst>
          </p:cNvPr>
          <p:cNvSpPr/>
          <p:nvPr/>
        </p:nvSpPr>
        <p:spPr>
          <a:xfrm>
            <a:off x="-6721903" y="-2688329"/>
            <a:ext cx="3960000" cy="3960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>
                <a:solidFill>
                  <a:schemeClr val="tx1"/>
                </a:solidFill>
              </a:rPr>
              <a:t>Grazie per l’attenzione!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DD35B89C-E869-6DDA-CFE6-B5FA94DAA8CF}"/>
              </a:ext>
            </a:extLst>
          </p:cNvPr>
          <p:cNvSpPr/>
          <p:nvPr/>
        </p:nvSpPr>
        <p:spPr>
          <a:xfrm>
            <a:off x="-16011019" y="-2616987"/>
            <a:ext cx="3060000" cy="306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4D5B9C12-A301-A996-23DE-2605374B8DDB}"/>
              </a:ext>
            </a:extLst>
          </p:cNvPr>
          <p:cNvSpPr/>
          <p:nvPr/>
        </p:nvSpPr>
        <p:spPr>
          <a:xfrm>
            <a:off x="-13147130" y="5792957"/>
            <a:ext cx="3780000" cy="3780000"/>
          </a:xfrm>
          <a:prstGeom prst="ellipse">
            <a:avLst/>
          </a:prstGeom>
          <a:blipFill>
            <a:blip r:embed="rId4"/>
            <a:stretch>
              <a:fillRect l="952" r="-952"/>
            </a:stretch>
          </a:blip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70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DACECC6C-3897-46A1-FFD4-B294B5736B55}"/>
              </a:ext>
            </a:extLst>
          </p:cNvPr>
          <p:cNvSpPr/>
          <p:nvPr/>
        </p:nvSpPr>
        <p:spPr>
          <a:xfrm>
            <a:off x="13264347" y="0"/>
            <a:ext cx="6858000" cy="685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845BD6D-D394-531B-5A9F-EEC1AC0F9F23}"/>
              </a:ext>
            </a:extLst>
          </p:cNvPr>
          <p:cNvSpPr txBox="1"/>
          <p:nvPr/>
        </p:nvSpPr>
        <p:spPr>
          <a:xfrm>
            <a:off x="20320446" y="1652325"/>
            <a:ext cx="8293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Descrizione slide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C54439B-8CB1-A186-466F-E0ED8373488D}"/>
              </a:ext>
            </a:extLst>
          </p:cNvPr>
          <p:cNvSpPr txBox="1"/>
          <p:nvPr/>
        </p:nvSpPr>
        <p:spPr>
          <a:xfrm>
            <a:off x="20320446" y="466578"/>
            <a:ext cx="82933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4400" b="1" dirty="0"/>
              <a:t>Titolo </a:t>
            </a:r>
            <a:r>
              <a:rPr lang="it-IT" sz="4400" b="1" dirty="0">
                <a:latin typeface="+mj-lt"/>
              </a:rPr>
              <a:t>slide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C74EBC2C-B8A8-46EE-489B-C2716594145E}"/>
              </a:ext>
            </a:extLst>
          </p:cNvPr>
          <p:cNvSpPr/>
          <p:nvPr/>
        </p:nvSpPr>
        <p:spPr>
          <a:xfrm>
            <a:off x="7326217" y="566497"/>
            <a:ext cx="3960000" cy="396000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>
                <a:solidFill>
                  <a:schemeClr val="tx1"/>
                </a:solidFill>
              </a:rPr>
              <a:t>Grazie per l’attenzione!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EA9FAB58-2BD8-F826-6213-0392853C9399}"/>
              </a:ext>
            </a:extLst>
          </p:cNvPr>
          <p:cNvSpPr/>
          <p:nvPr/>
        </p:nvSpPr>
        <p:spPr>
          <a:xfrm>
            <a:off x="682328" y="191527"/>
            <a:ext cx="3060000" cy="306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936D7877-F865-D986-1179-16E744A23943}"/>
              </a:ext>
            </a:extLst>
          </p:cNvPr>
          <p:cNvSpPr/>
          <p:nvPr/>
        </p:nvSpPr>
        <p:spPr>
          <a:xfrm>
            <a:off x="3546217" y="2886473"/>
            <a:ext cx="3780000" cy="3780000"/>
          </a:xfrm>
          <a:prstGeom prst="ellipse">
            <a:avLst/>
          </a:prstGeom>
          <a:blipFill>
            <a:blip r:embed="rId3"/>
            <a:stretch>
              <a:fillRect l="952" r="-952"/>
            </a:stretch>
          </a:blip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065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>
            <a:extLst>
              <a:ext uri="{FF2B5EF4-FFF2-40B4-BE49-F238E27FC236}">
                <a16:creationId xmlns:a16="http://schemas.microsoft.com/office/drawing/2014/main" id="{933698E2-8971-27D3-1314-10C9BB741E0C}"/>
              </a:ext>
            </a:extLst>
          </p:cNvPr>
          <p:cNvSpPr/>
          <p:nvPr/>
        </p:nvSpPr>
        <p:spPr>
          <a:xfrm>
            <a:off x="-3429000" y="0"/>
            <a:ext cx="6858000" cy="6858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3059F50D-DC55-FF0E-B0DF-B9EB309A4D88}"/>
              </a:ext>
            </a:extLst>
          </p:cNvPr>
          <p:cNvSpPr/>
          <p:nvPr/>
        </p:nvSpPr>
        <p:spPr>
          <a:xfrm>
            <a:off x="-12331409" y="3591256"/>
            <a:ext cx="3060000" cy="3060000"/>
          </a:xfrm>
          <a:prstGeom prst="ellipse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i="1" dirty="0">
                <a:solidFill>
                  <a:schemeClr val="tx1"/>
                </a:solidFill>
              </a:rPr>
              <a:t>Lenuzza Benedetta </a:t>
            </a:r>
            <a:r>
              <a:rPr lang="it-IT" sz="1600" dirty="0">
                <a:solidFill>
                  <a:schemeClr val="tx1"/>
                </a:solidFill>
              </a:rPr>
              <a:t>	1068745</a:t>
            </a:r>
          </a:p>
          <a:p>
            <a:r>
              <a:rPr lang="it-IT" sz="1600" i="1" dirty="0" err="1">
                <a:solidFill>
                  <a:schemeClr val="tx1"/>
                </a:solidFill>
              </a:rPr>
              <a:t>Zanenga</a:t>
            </a:r>
            <a:r>
              <a:rPr lang="it-IT" sz="1600" i="1" dirty="0">
                <a:solidFill>
                  <a:schemeClr val="tx1"/>
                </a:solidFill>
              </a:rPr>
              <a:t> Aurora </a:t>
            </a:r>
            <a:r>
              <a:rPr lang="it-IT" sz="1600" dirty="0">
                <a:solidFill>
                  <a:schemeClr val="tx1"/>
                </a:solidFill>
              </a:rPr>
              <a:t>	1054891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77AF77C-7461-19F4-969E-A14BA6D71CDC}"/>
              </a:ext>
            </a:extLst>
          </p:cNvPr>
          <p:cNvSpPr txBox="1"/>
          <p:nvPr/>
        </p:nvSpPr>
        <p:spPr>
          <a:xfrm>
            <a:off x="3627099" y="2828836"/>
            <a:ext cx="8293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/>
              <a:t>Nel mondo dell'editoria, ogni nuovo libro richiede la creazione di pagine web di presentazione, un compito ripetitivo e soggetto a errori.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5B7040C-9530-6752-8824-D1136524471B}"/>
              </a:ext>
            </a:extLst>
          </p:cNvPr>
          <p:cNvSpPr txBox="1"/>
          <p:nvPr/>
        </p:nvSpPr>
        <p:spPr>
          <a:xfrm>
            <a:off x="3627099" y="466578"/>
            <a:ext cx="82933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4400" b="1" dirty="0">
                <a:latin typeface="+mj-lt"/>
              </a:rPr>
              <a:t>PROBLEMA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11D3607F-C2B1-DA2D-5C78-AFF1EDA22747}"/>
              </a:ext>
            </a:extLst>
          </p:cNvPr>
          <p:cNvSpPr/>
          <p:nvPr/>
        </p:nvSpPr>
        <p:spPr>
          <a:xfrm>
            <a:off x="-8448677" y="4689100"/>
            <a:ext cx="3060000" cy="306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23D2379-C742-F7D5-32A6-C8B84291A5E1}"/>
              </a:ext>
            </a:extLst>
          </p:cNvPr>
          <p:cNvSpPr txBox="1">
            <a:spLocks/>
          </p:cNvSpPr>
          <p:nvPr/>
        </p:nvSpPr>
        <p:spPr>
          <a:xfrm>
            <a:off x="-12278967" y="256878"/>
            <a:ext cx="6329048" cy="2337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/>
              <a:t>TEXT2HTML</a:t>
            </a:r>
            <a:endParaRPr lang="it-IT" b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E9FDBEC-5AAC-99D3-A0D4-64B75729A411}"/>
              </a:ext>
            </a:extLst>
          </p:cNvPr>
          <p:cNvSpPr txBox="1">
            <a:spLocks/>
          </p:cNvSpPr>
          <p:nvPr/>
        </p:nvSpPr>
        <p:spPr>
          <a:xfrm>
            <a:off x="-12278967" y="2718315"/>
            <a:ext cx="6329048" cy="7106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i="1">
                <a:solidFill>
                  <a:schemeClr val="bg1">
                    <a:lumMod val="50000"/>
                  </a:schemeClr>
                </a:solidFill>
              </a:rPr>
              <a:t>Progetto di Linguaggi Formali e Compilatori</a:t>
            </a:r>
            <a:endParaRPr lang="it-IT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600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>
            <a:extLst>
              <a:ext uri="{FF2B5EF4-FFF2-40B4-BE49-F238E27FC236}">
                <a16:creationId xmlns:a16="http://schemas.microsoft.com/office/drawing/2014/main" id="{933698E2-8971-27D3-1314-10C9BB741E0C}"/>
              </a:ext>
            </a:extLst>
          </p:cNvPr>
          <p:cNvSpPr/>
          <p:nvPr/>
        </p:nvSpPr>
        <p:spPr>
          <a:xfrm flipH="1">
            <a:off x="-3429000" y="0"/>
            <a:ext cx="6858000" cy="685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77AF77C-7461-19F4-969E-A14BA6D71CDC}"/>
              </a:ext>
            </a:extLst>
          </p:cNvPr>
          <p:cNvSpPr txBox="1"/>
          <p:nvPr/>
        </p:nvSpPr>
        <p:spPr>
          <a:xfrm>
            <a:off x="3627099" y="1905506"/>
            <a:ext cx="82933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/>
              <a:t>Errori di Distrazione</a:t>
            </a:r>
            <a:r>
              <a:rPr lang="it-IT" sz="2400" dirty="0"/>
              <a:t>: lavori monotoni aumentano la probabilità di errori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/>
              <a:t>Motivazione in Calo</a:t>
            </a:r>
            <a:r>
              <a:rPr lang="it-IT" sz="2400" dirty="0"/>
              <a:t>: il lavoro ripetitivo è demotivante e riduce la produttività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/>
              <a:t>Tempo Perso</a:t>
            </a:r>
            <a:r>
              <a:rPr lang="it-IT" sz="2400" dirty="0"/>
              <a:t>: risorse preziose vengono spese in attività che potrebbero essere automatizzate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5B7040C-9530-6752-8824-D1136524471B}"/>
              </a:ext>
            </a:extLst>
          </p:cNvPr>
          <p:cNvSpPr txBox="1"/>
          <p:nvPr/>
        </p:nvSpPr>
        <p:spPr>
          <a:xfrm>
            <a:off x="3627099" y="466578"/>
            <a:ext cx="82933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4400" b="1" dirty="0">
                <a:latin typeface="+mj-lt"/>
              </a:rPr>
              <a:t>SVANTAGGI</a:t>
            </a:r>
          </a:p>
        </p:txBody>
      </p:sp>
    </p:spTree>
    <p:extLst>
      <p:ext uri="{BB962C8B-B14F-4D97-AF65-F5344CB8AC3E}">
        <p14:creationId xmlns:p14="http://schemas.microsoft.com/office/powerpoint/2010/main" val="15573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>
            <a:extLst>
              <a:ext uri="{FF2B5EF4-FFF2-40B4-BE49-F238E27FC236}">
                <a16:creationId xmlns:a16="http://schemas.microsoft.com/office/drawing/2014/main" id="{933698E2-8971-27D3-1314-10C9BB741E0C}"/>
              </a:ext>
            </a:extLst>
          </p:cNvPr>
          <p:cNvSpPr/>
          <p:nvPr/>
        </p:nvSpPr>
        <p:spPr>
          <a:xfrm>
            <a:off x="-3429000" y="0"/>
            <a:ext cx="6858000" cy="685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77AF77C-7461-19F4-969E-A14BA6D71CDC}"/>
              </a:ext>
            </a:extLst>
          </p:cNvPr>
          <p:cNvSpPr txBox="1"/>
          <p:nvPr/>
        </p:nvSpPr>
        <p:spPr>
          <a:xfrm>
            <a:off x="3627099" y="1720840"/>
            <a:ext cx="82933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Text2HTML è stata creata per soddisfare l’esigenza dei professionisti del settore editoriale.</a:t>
            </a:r>
          </a:p>
          <a:p>
            <a:endParaRPr lang="it-IT" sz="2400" dirty="0"/>
          </a:p>
          <a:p>
            <a:r>
              <a:rPr lang="it-IT" sz="2400" dirty="0"/>
              <a:t>Lo scopo è di ottimizzare le proprie attività permettendo la generazione automatica di pagine web per libri.</a:t>
            </a:r>
          </a:p>
          <a:p>
            <a:endParaRPr lang="it-IT" sz="2400" dirty="0"/>
          </a:p>
          <a:p>
            <a:r>
              <a:rPr lang="it-IT" sz="2400" dirty="0"/>
              <a:t>Con un semplice click, vengono generate tutte le pagine web necessarie applicando lo stile CSS scelto.</a:t>
            </a:r>
          </a:p>
          <a:p>
            <a:endParaRPr lang="it-IT" sz="2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5B7040C-9530-6752-8824-D1136524471B}"/>
              </a:ext>
            </a:extLst>
          </p:cNvPr>
          <p:cNvSpPr txBox="1"/>
          <p:nvPr/>
        </p:nvSpPr>
        <p:spPr>
          <a:xfrm>
            <a:off x="3627099" y="466578"/>
            <a:ext cx="82933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4400" b="1" dirty="0">
                <a:latin typeface="+mj-lt"/>
              </a:rPr>
              <a:t>LA SOLUZIONE</a:t>
            </a:r>
          </a:p>
        </p:txBody>
      </p:sp>
    </p:spTree>
    <p:extLst>
      <p:ext uri="{BB962C8B-B14F-4D97-AF65-F5344CB8AC3E}">
        <p14:creationId xmlns:p14="http://schemas.microsoft.com/office/powerpoint/2010/main" val="319820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>
            <a:extLst>
              <a:ext uri="{FF2B5EF4-FFF2-40B4-BE49-F238E27FC236}">
                <a16:creationId xmlns:a16="http://schemas.microsoft.com/office/drawing/2014/main" id="{933698E2-8971-27D3-1314-10C9BB741E0C}"/>
              </a:ext>
            </a:extLst>
          </p:cNvPr>
          <p:cNvSpPr/>
          <p:nvPr/>
        </p:nvSpPr>
        <p:spPr>
          <a:xfrm flipH="1">
            <a:off x="-3429000" y="0"/>
            <a:ext cx="6858000" cy="685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77AF77C-7461-19F4-969E-A14BA6D71CDC}"/>
              </a:ext>
            </a:extLst>
          </p:cNvPr>
          <p:cNvSpPr txBox="1"/>
          <p:nvPr/>
        </p:nvSpPr>
        <p:spPr>
          <a:xfrm>
            <a:off x="3627099" y="2828836"/>
            <a:ext cx="8293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Con Text2HTML, gli utenti possono caricare un file di testo con il contenuto della scheda libro e un file CSS </a:t>
            </a:r>
            <a:r>
              <a:rPr lang="it-IT" sz="2400" dirty="0" err="1"/>
              <a:t>pre</a:t>
            </a:r>
            <a:r>
              <a:rPr lang="it-IT" sz="2400" dirty="0"/>
              <a:t>-impostato modificabile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5B7040C-9530-6752-8824-D1136524471B}"/>
              </a:ext>
            </a:extLst>
          </p:cNvPr>
          <p:cNvSpPr txBox="1"/>
          <p:nvPr/>
        </p:nvSpPr>
        <p:spPr>
          <a:xfrm>
            <a:off x="3627099" y="466578"/>
            <a:ext cx="82933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4400" b="1" dirty="0">
                <a:latin typeface="+mj-lt"/>
              </a:rPr>
              <a:t>SEMPLIFICARE IL PROBLEMA</a:t>
            </a:r>
          </a:p>
        </p:txBody>
      </p:sp>
    </p:spTree>
    <p:extLst>
      <p:ext uri="{BB962C8B-B14F-4D97-AF65-F5344CB8AC3E}">
        <p14:creationId xmlns:p14="http://schemas.microsoft.com/office/powerpoint/2010/main" val="385824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>
            <a:extLst>
              <a:ext uri="{FF2B5EF4-FFF2-40B4-BE49-F238E27FC236}">
                <a16:creationId xmlns:a16="http://schemas.microsoft.com/office/drawing/2014/main" id="{933698E2-8971-27D3-1314-10C9BB741E0C}"/>
              </a:ext>
            </a:extLst>
          </p:cNvPr>
          <p:cNvSpPr/>
          <p:nvPr/>
        </p:nvSpPr>
        <p:spPr>
          <a:xfrm>
            <a:off x="-3429000" y="0"/>
            <a:ext cx="6858000" cy="685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Elemento grafico 6" descr="Computer contorno">
            <a:extLst>
              <a:ext uri="{FF2B5EF4-FFF2-40B4-BE49-F238E27FC236}">
                <a16:creationId xmlns:a16="http://schemas.microsoft.com/office/drawing/2014/main" id="{005FEADB-F366-C177-E287-4F415E85A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476" t="17952" r="36448" b="20251"/>
          <a:stretch/>
        </p:blipFill>
        <p:spPr>
          <a:xfrm>
            <a:off x="3870960" y="335280"/>
            <a:ext cx="8077052" cy="629396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AA1D88A-D459-0F36-D3FD-A7570A2D7DE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890"/>
          <a:stretch/>
        </p:blipFill>
        <p:spPr>
          <a:xfrm>
            <a:off x="4267200" y="895350"/>
            <a:ext cx="7239000" cy="4133850"/>
          </a:xfrm>
          <a:prstGeom prst="roundRect">
            <a:avLst>
              <a:gd name="adj" fmla="val 2248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03666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>
            <a:extLst>
              <a:ext uri="{FF2B5EF4-FFF2-40B4-BE49-F238E27FC236}">
                <a16:creationId xmlns:a16="http://schemas.microsoft.com/office/drawing/2014/main" id="{933698E2-8971-27D3-1314-10C9BB741E0C}"/>
              </a:ext>
            </a:extLst>
          </p:cNvPr>
          <p:cNvSpPr/>
          <p:nvPr/>
        </p:nvSpPr>
        <p:spPr>
          <a:xfrm>
            <a:off x="-3429000" y="0"/>
            <a:ext cx="6858000" cy="685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Elemento grafico 4" descr="Computer contorno">
            <a:extLst>
              <a:ext uri="{FF2B5EF4-FFF2-40B4-BE49-F238E27FC236}">
                <a16:creationId xmlns:a16="http://schemas.microsoft.com/office/drawing/2014/main" id="{F6CC3F04-2444-DB60-2274-403FA993B2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476" t="17952" r="36448" b="20251"/>
          <a:stretch/>
        </p:blipFill>
        <p:spPr>
          <a:xfrm>
            <a:off x="3870960" y="335280"/>
            <a:ext cx="8077052" cy="62939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7C6FAF-EC93-A4A5-0556-0272D88F52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6250" y="903250"/>
            <a:ext cx="7219950" cy="4125950"/>
          </a:xfrm>
          <a:prstGeom prst="roundRect">
            <a:avLst>
              <a:gd name="adj" fmla="val 3739"/>
            </a:avLst>
          </a:prstGeom>
        </p:spPr>
      </p:pic>
    </p:spTree>
    <p:extLst>
      <p:ext uri="{BB962C8B-B14F-4D97-AF65-F5344CB8AC3E}">
        <p14:creationId xmlns:p14="http://schemas.microsoft.com/office/powerpoint/2010/main" val="23596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>
            <a:extLst>
              <a:ext uri="{FF2B5EF4-FFF2-40B4-BE49-F238E27FC236}">
                <a16:creationId xmlns:a16="http://schemas.microsoft.com/office/drawing/2014/main" id="{933698E2-8971-27D3-1314-10C9BB741E0C}"/>
              </a:ext>
            </a:extLst>
          </p:cNvPr>
          <p:cNvSpPr/>
          <p:nvPr/>
        </p:nvSpPr>
        <p:spPr>
          <a:xfrm flipH="1">
            <a:off x="-3429000" y="0"/>
            <a:ext cx="6858000" cy="685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77AF77C-7461-19F4-969E-A14BA6D71CDC}"/>
              </a:ext>
            </a:extLst>
          </p:cNvPr>
          <p:cNvSpPr txBox="1"/>
          <p:nvPr/>
        </p:nvSpPr>
        <p:spPr>
          <a:xfrm>
            <a:off x="3627099" y="2828836"/>
            <a:ext cx="8293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Text2HTML individua la posizione di eventuali errori nel file di testo, facilitando la correzione e garantendo la qualità delle pagine create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5B7040C-9530-6752-8824-D1136524471B}"/>
              </a:ext>
            </a:extLst>
          </p:cNvPr>
          <p:cNvSpPr txBox="1"/>
          <p:nvPr/>
        </p:nvSpPr>
        <p:spPr>
          <a:xfrm>
            <a:off x="3627099" y="466578"/>
            <a:ext cx="82933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4400" b="1" dirty="0">
                <a:latin typeface="+mj-lt"/>
              </a:rPr>
              <a:t>ERROR DETECTION</a:t>
            </a:r>
          </a:p>
        </p:txBody>
      </p:sp>
    </p:spTree>
    <p:extLst>
      <p:ext uri="{BB962C8B-B14F-4D97-AF65-F5344CB8AC3E}">
        <p14:creationId xmlns:p14="http://schemas.microsoft.com/office/powerpoint/2010/main" val="275114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>
            <a:extLst>
              <a:ext uri="{FF2B5EF4-FFF2-40B4-BE49-F238E27FC236}">
                <a16:creationId xmlns:a16="http://schemas.microsoft.com/office/drawing/2014/main" id="{933698E2-8971-27D3-1314-10C9BB741E0C}"/>
              </a:ext>
            </a:extLst>
          </p:cNvPr>
          <p:cNvSpPr/>
          <p:nvPr/>
        </p:nvSpPr>
        <p:spPr>
          <a:xfrm>
            <a:off x="-3429000" y="0"/>
            <a:ext cx="6858000" cy="6858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Elemento grafico 1" descr="Computer contorno">
            <a:extLst>
              <a:ext uri="{FF2B5EF4-FFF2-40B4-BE49-F238E27FC236}">
                <a16:creationId xmlns:a16="http://schemas.microsoft.com/office/drawing/2014/main" id="{91DDFA69-CC5D-D4DB-CAC6-B93D128D8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476" t="17952" r="36448" b="20251"/>
          <a:stretch/>
        </p:blipFill>
        <p:spPr>
          <a:xfrm>
            <a:off x="3870960" y="335280"/>
            <a:ext cx="8077052" cy="6293965"/>
          </a:xfrm>
          <a:prstGeom prst="rect">
            <a:avLst/>
          </a:prstGeom>
        </p:spPr>
      </p:pic>
      <p:pic>
        <p:nvPicPr>
          <p:cNvPr id="4" name="Immagine 3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A09B19ED-74E7-C5C8-3C7F-865CE6F596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908311"/>
            <a:ext cx="7200900" cy="4150954"/>
          </a:xfrm>
          <a:prstGeom prst="roundRect">
            <a:avLst>
              <a:gd name="adj" fmla="val 4253"/>
            </a:avLst>
          </a:prstGeom>
        </p:spPr>
      </p:pic>
    </p:spTree>
    <p:extLst>
      <p:ext uri="{BB962C8B-B14F-4D97-AF65-F5344CB8AC3E}">
        <p14:creationId xmlns:p14="http://schemas.microsoft.com/office/powerpoint/2010/main" val="403517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397</Words>
  <Application>Microsoft Office PowerPoint</Application>
  <PresentationFormat>Widescreen</PresentationFormat>
  <Paragraphs>54</Paragraphs>
  <Slides>11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di Office</vt:lpstr>
      <vt:lpstr>TEXT2HTML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GIANLUCA BIANCHI</dc:creator>
  <cp:lastModifiedBy>BENEDETTA LENUZZA</cp:lastModifiedBy>
  <cp:revision>11</cp:revision>
  <dcterms:created xsi:type="dcterms:W3CDTF">2024-05-16T10:21:53Z</dcterms:created>
  <dcterms:modified xsi:type="dcterms:W3CDTF">2024-09-05T17:07:17Z</dcterms:modified>
</cp:coreProperties>
</file>