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7" r:id="rId8"/>
    <p:sldId id="260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F9537-D99B-16FB-C006-DB6520A5A269}" v="104" dt="2025-04-13T18:17:36.113"/>
    <p1510:client id="{21857F8D-5EB8-2719-36A9-8964D5A8186B}" v="239" dt="2025-04-14T04:33:54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5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28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7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3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5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80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9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0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5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8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"/>
                <a:ea typeface="+mj-lt"/>
                <a:cs typeface="+mj-lt"/>
              </a:rPr>
              <a:t>Group 5 Presentation</a:t>
            </a:r>
            <a:endParaRPr lang="en-US" dirty="0">
              <a:latin typeface="Aptos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ptos"/>
                <a:ea typeface="+mn-lt"/>
                <a:cs typeface="+mn-lt"/>
              </a:rPr>
              <a:t>Course:</a:t>
            </a:r>
            <a:r>
              <a:rPr lang="en-US" dirty="0">
                <a:latin typeface="Aptos"/>
                <a:ea typeface="+mn-lt"/>
                <a:cs typeface="+mn-lt"/>
              </a:rPr>
              <a:t> Data Structures and Algorithms</a:t>
            </a:r>
            <a:br>
              <a:rPr lang="en-US" dirty="0">
                <a:latin typeface="Aptos"/>
                <a:ea typeface="+mn-lt"/>
                <a:cs typeface="+mn-lt"/>
              </a:rPr>
            </a:br>
            <a:r>
              <a:rPr lang="en-US" dirty="0">
                <a:latin typeface="Aptos"/>
                <a:ea typeface="+mn-lt"/>
                <a:cs typeface="+mn-lt"/>
              </a:rPr>
              <a:t>Topic: DFS and Level Order Tree Traversal in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4A30-693A-CF01-5414-B6C5FE1B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29179-B346-B0A6-B17D-789D1DAB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err="1">
                <a:ea typeface="+mn-lt"/>
                <a:cs typeface="+mn-lt"/>
              </a:rPr>
              <a:t>recursiveDFS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TreeNode</a:t>
            </a:r>
            <a:r>
              <a:rPr lang="en-US" dirty="0">
                <a:ea typeface="+mn-lt"/>
                <a:cs typeface="+mn-lt"/>
              </a:rPr>
              <a:t>* root): 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Performs pre-order traversal recursively. 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ea typeface="+mn-lt"/>
                <a:cs typeface="+mn-lt"/>
              </a:rPr>
              <a:t>4. </a:t>
            </a:r>
            <a:r>
              <a:rPr lang="en-US" dirty="0" err="1">
                <a:ea typeface="+mn-lt"/>
                <a:cs typeface="+mn-lt"/>
              </a:rPr>
              <a:t>iterativeDFS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TreeNode</a:t>
            </a:r>
            <a:r>
              <a:rPr lang="en-US" dirty="0">
                <a:ea typeface="+mn-lt"/>
                <a:cs typeface="+mn-lt"/>
              </a:rPr>
              <a:t>* root): 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Performs pre-order traversal iteratively using a stack. </a:t>
            </a:r>
            <a:endParaRPr lang="en-US">
              <a:ea typeface="+mn-lt"/>
              <a:cs typeface="+mn-lt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ea typeface="+mn-lt"/>
                <a:cs typeface="+mn-lt"/>
              </a:rPr>
              <a:t>5. </a:t>
            </a:r>
            <a:r>
              <a:rPr lang="en-US" err="1">
                <a:ea typeface="+mn-lt"/>
                <a:cs typeface="+mn-lt"/>
              </a:rPr>
              <a:t>freeTree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err="1">
                <a:ea typeface="+mn-lt"/>
                <a:cs typeface="+mn-lt"/>
              </a:rPr>
              <a:t>TreeNode</a:t>
            </a:r>
            <a:r>
              <a:rPr lang="en-US" dirty="0">
                <a:ea typeface="+mn-lt"/>
                <a:cs typeface="+mn-lt"/>
              </a:rPr>
              <a:t>* root):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Frees all memory used by the tree (post-order traversal).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3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8B0B-D2C0-6A2A-8CB3-5321470A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/>
                <a:ea typeface="+mj-lt"/>
                <a:cs typeface="+mj-lt"/>
              </a:rPr>
              <a:t>How the Code Works (Step-by-Step)</a:t>
            </a:r>
            <a:endParaRPr lang="en-US" dirty="0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ACE-46C1-96B4-D375-5AB287C1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ptos"/>
                <a:ea typeface="+mn-lt"/>
                <a:cs typeface="+mn-lt"/>
              </a:rPr>
              <a:t>1. Tree Creation: </a:t>
            </a:r>
            <a:endParaRPr lang="en-US" sz="2000">
              <a:latin typeface="Aptos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The main() function builds the example tree shown above. 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Nodes are linked using left and right pointers. 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>
                <a:latin typeface="Aptos"/>
                <a:ea typeface="+mn-lt"/>
                <a:cs typeface="+mn-lt"/>
              </a:rPr>
              <a:t>2. Traversal Demonstrations: </a:t>
            </a:r>
          </a:p>
          <a:p>
            <a:pPr>
              <a:buClr>
                <a:srgbClr val="1287C3"/>
              </a:buClr>
            </a:pPr>
            <a:r>
              <a:rPr lang="en-US" sz="2000" err="1">
                <a:latin typeface="Aptos"/>
                <a:ea typeface="+mn-lt"/>
                <a:cs typeface="+mn-lt"/>
              </a:rPr>
              <a:t>levelOrderTraversal</a:t>
            </a:r>
            <a:r>
              <a:rPr lang="en-US" sz="2000" dirty="0">
                <a:latin typeface="Aptos"/>
                <a:ea typeface="+mn-lt"/>
                <a:cs typeface="+mn-lt"/>
              </a:rPr>
              <a:t>(root) prints nodes level by level. </a:t>
            </a:r>
          </a:p>
          <a:p>
            <a:pPr>
              <a:buClr>
                <a:srgbClr val="1287C3"/>
              </a:buClr>
            </a:pPr>
            <a:r>
              <a:rPr lang="en-US" sz="2000" dirty="0" err="1">
                <a:latin typeface="Aptos"/>
                <a:ea typeface="+mn-lt"/>
                <a:cs typeface="+mn-lt"/>
              </a:rPr>
              <a:t>recursiveDFS</a:t>
            </a:r>
            <a:r>
              <a:rPr lang="en-US" sz="2000" dirty="0">
                <a:latin typeface="Aptos"/>
                <a:ea typeface="+mn-lt"/>
                <a:cs typeface="+mn-lt"/>
              </a:rPr>
              <a:t>(root) prints nodes in pre-order recursively. </a:t>
            </a:r>
          </a:p>
          <a:p>
            <a:pPr>
              <a:buClr>
                <a:srgbClr val="1287C3"/>
              </a:buClr>
            </a:pPr>
            <a:r>
              <a:rPr lang="en-US" sz="2000" err="1">
                <a:latin typeface="Aptos"/>
                <a:ea typeface="+mn-lt"/>
                <a:cs typeface="+mn-lt"/>
              </a:rPr>
              <a:t>iterativeDFS</a:t>
            </a:r>
            <a:r>
              <a:rPr lang="en-US" sz="2000" dirty="0">
                <a:latin typeface="Aptos"/>
                <a:ea typeface="+mn-lt"/>
                <a:cs typeface="+mn-lt"/>
              </a:rPr>
              <a:t>(root) does the same but iteratively. 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 dirty="0">
                <a:latin typeface="Aptos"/>
                <a:ea typeface="+mn-lt"/>
                <a:cs typeface="+mn-lt"/>
              </a:rPr>
              <a:t>3. Memory Cleanup: </a:t>
            </a:r>
          </a:p>
          <a:p>
            <a:pPr>
              <a:buClr>
                <a:srgbClr val="1287C3"/>
              </a:buClr>
            </a:pPr>
            <a:r>
              <a:rPr lang="en-US" sz="2000" err="1">
                <a:latin typeface="Aptos"/>
                <a:ea typeface="+mn-lt"/>
                <a:cs typeface="+mn-lt"/>
              </a:rPr>
              <a:t>freeTree</a:t>
            </a:r>
            <a:r>
              <a:rPr lang="en-US" sz="2000" dirty="0">
                <a:latin typeface="Aptos"/>
                <a:ea typeface="+mn-lt"/>
                <a:cs typeface="+mn-lt"/>
              </a:rPr>
              <a:t>(root) deletes the entire tree to avoid memory leaks.</a:t>
            </a:r>
            <a:endParaRPr lang="en-US" sz="2000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25256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6280-86DC-68C8-9FED-BBBF73B4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 Display"/>
                <a:ea typeface="+mj-lt"/>
                <a:cs typeface="+mj-lt"/>
              </a:rPr>
              <a:t>Output</a:t>
            </a:r>
            <a:endParaRPr lang="en-US">
              <a:latin typeface="Aptos Display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BBF8-DF7F-5162-1A5D-D38906600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latin typeface="Aptos"/>
                <a:ea typeface="+mn-lt"/>
                <a:cs typeface="+mn-lt"/>
              </a:rPr>
              <a:t>When you run the code, it prints: 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>
                <a:latin typeface="Aptos"/>
                <a:ea typeface="+mn-lt"/>
                <a:cs typeface="+mn-lt"/>
              </a:rPr>
              <a:t> The structure of the tree. </a:t>
            </a:r>
          </a:p>
          <a:p>
            <a:pPr marL="457200" indent="-457200">
              <a:buAutoNum type="arabicPeriod"/>
            </a:pPr>
            <a:r>
              <a:rPr lang="en-US" dirty="0">
                <a:latin typeface="Aptos"/>
                <a:ea typeface="+mn-lt"/>
                <a:cs typeface="+mn-lt"/>
              </a:rPr>
              <a:t> Level-order traversal: 1 2 3 4 5 6 7 8 </a:t>
            </a:r>
          </a:p>
          <a:p>
            <a:pPr marL="457200" indent="-457200">
              <a:buAutoNum type="arabicPeriod"/>
            </a:pPr>
            <a:r>
              <a:rPr lang="en-US" dirty="0">
                <a:latin typeface="Aptos"/>
                <a:ea typeface="+mn-lt"/>
                <a:cs typeface="+mn-lt"/>
              </a:rPr>
              <a:t> Recursive DFS (pre-order): 1 2 4 5 7 8 3 6 </a:t>
            </a:r>
          </a:p>
          <a:p>
            <a:pPr marL="457200" indent="-457200">
              <a:buAutoNum type="arabicPeriod"/>
            </a:pPr>
            <a:r>
              <a:rPr lang="en-US" dirty="0">
                <a:latin typeface="Aptos"/>
                <a:ea typeface="+mn-lt"/>
                <a:cs typeface="+mn-lt"/>
              </a:rPr>
              <a:t> Iterative DFS (pre-order): 1 2 4 5 7 8 3 6 </a:t>
            </a:r>
          </a:p>
          <a:p>
            <a:pPr marL="457200" indent="-457200">
              <a:buAutoNum type="arabicPeriod"/>
            </a:pPr>
            <a:r>
              <a:rPr lang="en-US" dirty="0">
                <a:latin typeface="Aptos"/>
                <a:ea typeface="+mn-lt"/>
                <a:cs typeface="+mn-lt"/>
              </a:rPr>
              <a:t>5. A confirmation that memory was freed. </a:t>
            </a:r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34522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DBB4-F8C5-5FF5-8734-5988CDA46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/>
                <a:ea typeface="+mj-lt"/>
                <a:cs typeface="+mj-lt"/>
              </a:rPr>
              <a:t>Why These Traversals Matter</a:t>
            </a:r>
            <a:endParaRPr lang="en-US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4F9F-565B-84ED-79E3-928F8121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latin typeface="Aptos"/>
                <a:ea typeface="+mn-lt"/>
                <a:cs typeface="+mn-lt"/>
              </a:rPr>
              <a:t>BFS (Level-Order): 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Useful for finding the shortest path in unweighted graphs (e.g., maze solving). 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latin typeface="Aptos"/>
                <a:ea typeface="+mn-lt"/>
                <a:cs typeface="+mn-lt"/>
              </a:rPr>
              <a:t>DFS (Pre-Order): 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Used in copying trees, parsing expressions, and backtracking algorithms.</a:t>
            </a:r>
            <a:endParaRPr lang="en-US">
              <a:latin typeface="Aptos"/>
            </a:endParaRPr>
          </a:p>
          <a:p>
            <a:pPr>
              <a:buClr>
                <a:srgbClr val="30ACEC">
                  <a:lumMod val="75000"/>
                </a:srgb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3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D70A-68FF-2C64-6CA3-FF37250D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259466"/>
            <a:ext cx="10018713" cy="175259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5BB7-A840-207C-14B9-9518D93C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9885"/>
            <a:ext cx="10018713" cy="3124201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5. Implement and demonstrate the Depth-First Search algorithm alongside Level Order Tree Traversal techniques using linked lists in the C programming language, highlighting how dynamic data structures support efficient traversal and memory management. (Question of Group 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7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198F-2B0D-2099-C55D-223ACE7C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Objective</a:t>
            </a:r>
            <a:r>
              <a:rPr lang="en-US" dirty="0">
                <a:ea typeface="+mj-lt"/>
                <a:cs typeface="+mj-lt"/>
              </a:rPr>
              <a:t> To implement and demonstrate: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E27B-ADC8-1CEA-9091-08439B31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Depth-First Search (DFS)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Level Order Tree Traversal (BFS)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Using: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Linked lists for Stack and Queue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78FC-6B9B-BD43-C53C-C081612C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+mj-lt"/>
                <a:cs typeface="+mj-lt"/>
              </a:rPr>
              <a:t>Sample Tree Structure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08B3-7902-7CC6-9C1F-CFA2AE3FE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288" y="1825625"/>
            <a:ext cx="918451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        1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 / \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 2   3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 / \   \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 4   5   6</a:t>
            </a:r>
            <a:endParaRPr lang="en-US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       / \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   7  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9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6CFD-EDCC-EA82-A17C-7A893FDB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ptos Display"/>
              </a:rPr>
              <a:t>Level Order Traversal </a:t>
            </a:r>
            <a:r>
              <a:rPr lang="en-US" b="1" dirty="0">
                <a:latin typeface="Aptos Display"/>
                <a:ea typeface="+mj-lt"/>
                <a:cs typeface="+mj-lt"/>
              </a:rPr>
              <a:t>(Breadth-First Search, BFS)</a:t>
            </a:r>
            <a:r>
              <a:rPr lang="en-US" b="1" dirty="0">
                <a:latin typeface="Aptos Display"/>
              </a:rPr>
              <a:t>:</a:t>
            </a:r>
            <a:endParaRPr lang="en-US" dirty="0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F983-E4F0-6C4D-972D-EE4C2FDBD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b="1" dirty="0"/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Visits nodes level by level, from left to right.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 </a:t>
            </a:r>
            <a:r>
              <a:rPr lang="en-US" sz="2000">
                <a:latin typeface="Aptos"/>
                <a:ea typeface="+mn-lt"/>
                <a:cs typeface="+mn-lt"/>
              </a:rPr>
              <a:t>For the example tree,</a:t>
            </a:r>
            <a:endParaRPr lang="en-US" sz="2000" dirty="0">
              <a:latin typeface="Aptos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 the</a:t>
            </a:r>
            <a:r>
              <a:rPr lang="en-US" sz="2000">
                <a:latin typeface="Aptos"/>
                <a:ea typeface="+mn-lt"/>
                <a:cs typeface="+mn-lt"/>
              </a:rPr>
              <a:t> order is: 1 → 2 → 3 → 4 → 5 → 6 → 7 → 8</a:t>
            </a:r>
            <a:endParaRPr lang="en-US" sz="2000" dirty="0">
              <a:latin typeface="Aptos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>
                <a:latin typeface="Aptos"/>
                <a:ea typeface="+mn-lt"/>
                <a:cs typeface="+mn-lt"/>
              </a:rPr>
              <a:t>How it works: </a:t>
            </a:r>
            <a:endParaRPr lang="en-US" sz="2000" dirty="0">
              <a:latin typeface="Aptos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Uses a queue to keep track of nodes. 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Start at the root (1), enqueue it. 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Dequeue a node, print its value, and enqueue its children (left first, then right). </a:t>
            </a:r>
          </a:p>
          <a:p>
            <a:pPr>
              <a:buClr>
                <a:srgbClr val="1287C3"/>
              </a:buClr>
            </a:pPr>
            <a:r>
              <a:rPr lang="en-US" sz="2000" dirty="0">
                <a:latin typeface="Aptos"/>
                <a:ea typeface="+mn-lt"/>
                <a:cs typeface="+mn-lt"/>
              </a:rPr>
              <a:t>Repeat until the queue is empty. </a:t>
            </a:r>
            <a:endParaRPr lang="en-US" sz="2000">
              <a:latin typeface="Aptos"/>
            </a:endParaRP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6126-5493-7D6A-F9BF-26EF2ECD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ptos Display"/>
              </a:rPr>
              <a:t>Depth-First Search Algorithm (Pre-order):</a:t>
            </a:r>
            <a:endParaRPr lang="en-US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B729-5D9B-1D8E-6307-869B65FB5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Aptos"/>
              </a:rPr>
              <a:t>Recursive</a:t>
            </a:r>
            <a:r>
              <a:rPr lang="en-US" b="1" dirty="0">
                <a:latin typeface="Aptos"/>
                <a:ea typeface="+mn-lt"/>
                <a:cs typeface="+mn-lt"/>
              </a:rPr>
              <a:t> Depth-First Search (DFS) - Pre-Order</a:t>
            </a:r>
            <a:endParaRPr lang="en-US" b="1" dirty="0">
              <a:latin typeface="Aptos"/>
            </a:endParaRPr>
          </a:p>
          <a:p>
            <a:r>
              <a:rPr lang="en-US" dirty="0">
                <a:latin typeface="Aptos"/>
                <a:ea typeface="+mn-lt"/>
                <a:cs typeface="+mn-lt"/>
              </a:rPr>
              <a:t>Visits nodes in the order: Root → Left → Right. </a:t>
            </a:r>
            <a:endParaRPr lang="en-US">
              <a:latin typeface="Aptos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For the example tree: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the order is: 1 → 2 → 4 → 5 → 7 → 8 → 3 → 6 </a:t>
            </a:r>
            <a:endParaRPr lang="en-US">
              <a:latin typeface="Aptos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How it works: </a:t>
            </a:r>
            <a:endParaRPr lang="en-US">
              <a:latin typeface="Aptos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Print the current node’s value.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 Recursively traverse the left subtree. </a:t>
            </a:r>
            <a:endParaRPr lang="en-US">
              <a:latin typeface="Aptos"/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latin typeface="Aptos"/>
                <a:ea typeface="+mn-lt"/>
                <a:cs typeface="+mn-lt"/>
              </a:rPr>
              <a:t>Recursively traverse the right subtree. </a:t>
            </a:r>
            <a:endParaRPr lang="en-US" dirty="0">
              <a:latin typeface="Aptos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3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65B3-AB24-4A68-5EF5-C9421910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78107-DDC3-8B21-0E03-D464E331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Aptos"/>
                <a:ea typeface="+mn-lt"/>
                <a:cs typeface="+mn-lt"/>
              </a:rPr>
              <a:t>Iterative Depth-First Search (DFS) :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Pre-Order Same as recursive DFS but uses a stack instead of recursion.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 How it works: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Push the root onto the stack. 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Pop a node, print its value, and push its right child first, 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then its left child (so the left is processed first next time).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Repeat until the stack is empty.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9919-2619-F344-DEA5-8FF566F1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DFS vs BFS Comparison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C00CBE-1115-9257-A3B3-5E5F4286AB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38600" y="1747166"/>
          <a:ext cx="7188199" cy="3360281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38259">
                  <a:extLst>
                    <a:ext uri="{9D8B030D-6E8A-4147-A177-3AD203B41FA5}">
                      <a16:colId xmlns:a16="http://schemas.microsoft.com/office/drawing/2014/main" val="2645829728"/>
                    </a:ext>
                  </a:extLst>
                </a:gridCol>
                <a:gridCol w="2587934">
                  <a:extLst>
                    <a:ext uri="{9D8B030D-6E8A-4147-A177-3AD203B41FA5}">
                      <a16:colId xmlns:a16="http://schemas.microsoft.com/office/drawing/2014/main" val="3411756498"/>
                    </a:ext>
                  </a:extLst>
                </a:gridCol>
                <a:gridCol w="2562006">
                  <a:extLst>
                    <a:ext uri="{9D8B030D-6E8A-4147-A177-3AD203B41FA5}">
                      <a16:colId xmlns:a16="http://schemas.microsoft.com/office/drawing/2014/main" val="800060508"/>
                    </a:ext>
                  </a:extLst>
                </a:gridCol>
              </a:tblGrid>
              <a:tr h="612318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104542" marR="149346" marT="29869" marB="22401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DFS (Pre-order)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BFS (Level Order)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720133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</a:txBody>
                  <a:tcPr marL="104542" marR="149346" marT="29869" marB="22401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Root-Left-Right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Level by Level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91921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 marL="104542" marR="149346" marT="29869" marB="22401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Queue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68290"/>
                  </a:ext>
                </a:extLst>
              </a:tr>
              <a:tr h="911009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Use Cases</a:t>
                      </a:r>
                    </a:p>
                  </a:txBody>
                  <a:tcPr marL="104542" marR="149346" marT="29869" marB="22401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Copy trees, parsing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Shortest path, level processing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7360"/>
                  </a:ext>
                </a:extLst>
              </a:tr>
              <a:tr h="612318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Memory</a:t>
                      </a:r>
                    </a:p>
                  </a:txBody>
                  <a:tcPr marL="104542" marR="149346" marT="29869" marB="224019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O(h)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 marL="104542" marR="149346" marT="29869" marB="22401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71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47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95C9-F5FD-C80A-8BBF-17D89C71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/>
                <a:ea typeface="+mj-lt"/>
                <a:cs typeface="+mj-lt"/>
              </a:rPr>
              <a:t>Key Functions in the Code</a:t>
            </a:r>
            <a:endParaRPr lang="en-US" dirty="0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5EC34-3B86-2BF1-4E5E-58E8217D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err="1">
                <a:ea typeface="+mn-lt"/>
                <a:cs typeface="+mn-lt"/>
              </a:rPr>
              <a:t>createNode</a:t>
            </a:r>
            <a:r>
              <a:rPr lang="en-US" dirty="0">
                <a:ea typeface="+mn-lt"/>
                <a:cs typeface="+mn-lt"/>
              </a:rPr>
              <a:t>(int data): 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Creates a new tree node with the given data. 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Initializes its left and right pointers to NULL.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dirty="0" err="1">
                <a:ea typeface="+mn-lt"/>
                <a:cs typeface="+mn-lt"/>
              </a:rPr>
              <a:t>levelOrderTraversal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TreeNode</a:t>
            </a:r>
            <a:r>
              <a:rPr lang="en-US" dirty="0">
                <a:ea typeface="+mn-lt"/>
                <a:cs typeface="+mn-lt"/>
              </a:rPr>
              <a:t>* root): </a:t>
            </a:r>
          </a:p>
          <a:p>
            <a:r>
              <a:rPr lang="en-US" dirty="0">
                <a:ea typeface="+mn-lt"/>
                <a:cs typeface="+mn-lt"/>
              </a:rPr>
              <a:t>Performs BFS using a queue. 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Prints nodes in level order.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 err="1">
                <a:ea typeface="+mn-lt"/>
                <a:cs typeface="+mn-lt"/>
              </a:rPr>
              <a:t>Cont</a:t>
            </a:r>
            <a:r>
              <a:rPr lang="en-US" dirty="0">
                <a:ea typeface="+mn-lt"/>
                <a:cs typeface="+mn-lt"/>
              </a:rPr>
              <a:t>--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58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Group 5 Presentation </vt:lpstr>
      <vt:lpstr>PowerPoint Presentation</vt:lpstr>
      <vt:lpstr>Objective To implement and demonstrate: </vt:lpstr>
      <vt:lpstr>Sample Tree Structure </vt:lpstr>
      <vt:lpstr>Level Order Traversal (Breadth-First Search, BFS):</vt:lpstr>
      <vt:lpstr>Depth-First Search Algorithm (Pre-order):</vt:lpstr>
      <vt:lpstr>PowerPoint Presentation</vt:lpstr>
      <vt:lpstr>DFS vs BFS Comparison </vt:lpstr>
      <vt:lpstr>Key Functions in the Code</vt:lpstr>
      <vt:lpstr>PowerPoint Presentation</vt:lpstr>
      <vt:lpstr>How the Code Works (Step-by-Step)</vt:lpstr>
      <vt:lpstr>Output </vt:lpstr>
      <vt:lpstr>Why These Traversals 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201</cp:revision>
  <dcterms:created xsi:type="dcterms:W3CDTF">2025-04-13T18:03:00Z</dcterms:created>
  <dcterms:modified xsi:type="dcterms:W3CDTF">2025-04-14T04:41:56Z</dcterms:modified>
</cp:coreProperties>
</file>