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76" r:id="rId6"/>
    <p:sldId id="259" r:id="rId7"/>
    <p:sldId id="266" r:id="rId8"/>
    <p:sldId id="283" r:id="rId9"/>
    <p:sldId id="260" r:id="rId10"/>
    <p:sldId id="277" r:id="rId11"/>
    <p:sldId id="296" r:id="rId12"/>
    <p:sldId id="297" r:id="rId13"/>
    <p:sldId id="298" r:id="rId14"/>
    <p:sldId id="281" r:id="rId15"/>
    <p:sldId id="299" r:id="rId16"/>
    <p:sldId id="284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9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6314" autoAdjust="0"/>
  </p:normalViewPr>
  <p:slideViewPr>
    <p:cSldViewPr snapToGrid="0" showGuides="1">
      <p:cViewPr varScale="1">
        <p:scale>
          <a:sx n="62" d="100"/>
          <a:sy n="62" d="100"/>
        </p:scale>
        <p:origin x="348" y="60"/>
      </p:cViewPr>
      <p:guideLst>
        <p:guide orient="horz" pos="115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46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EBB9-9BE0-4633-BEEF-B3B253FBE2DD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E819-4C89-4116-98BF-83E0C4BEF270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B97E-D353-4726-9D9F-F7EB3F0A933D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7FC-AAC4-4DF3-8C43-2A957D098937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F46799FB-52B8-4698-BECF-01ADD9E846BE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共</a:t>
            </a:r>
            <a:r>
              <a:rPr lang="en-US" altLang="zh-CN" dirty="0"/>
              <a:t>18</a:t>
            </a:r>
            <a:r>
              <a:rPr lang="zh-CN" altLang="en-US" dirty="0"/>
              <a:t>页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077B-F1B7-4B56-93E2-7D5B15009BDA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DACC-AEBC-4F29-A5A8-1AC28462B589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A506-1A2C-4617-AA2E-660C08C0ACBF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5B26-1FA6-43EF-8C90-EF14E99B5A6B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6366-3019-434E-933C-D3BB57AA9FC3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C0F6-969A-4942-8E06-CDE60D869F5A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F906-89F4-48ED-AB29-B6D70CBF2303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FA1E4-F66A-4632-A5A4-2734915A3B91}" type="datetime1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12494" y="4507475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8354" y="107847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8354" y="4507475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12494" y="107847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826342" y="1161435"/>
            <a:ext cx="8539316" cy="446876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36620" y="2534126"/>
            <a:ext cx="531923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solidFill>
                  <a:srgbClr val="1C4885"/>
                </a:solidFill>
                <a:cs typeface="+mn-ea"/>
                <a:sym typeface="+mn-lt"/>
              </a:rPr>
              <a:t>基于</a:t>
            </a:r>
            <a:r>
              <a:rPr lang="en-US" altLang="zh-CN" b="1" dirty="0">
                <a:solidFill>
                  <a:srgbClr val="1C4885"/>
                </a:solidFill>
                <a:cs typeface="+mn-ea"/>
                <a:sym typeface="+mn-lt"/>
              </a:rPr>
              <a:t>Springboot</a:t>
            </a:r>
            <a:r>
              <a:rPr lang="zh-CN" altLang="en-US" b="1" dirty="0">
                <a:solidFill>
                  <a:srgbClr val="1C4885"/>
                </a:solidFill>
                <a:cs typeface="+mn-ea"/>
                <a:sym typeface="+mn-lt"/>
              </a:rPr>
              <a:t>的住院管理系统设计与实现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16580" y="3909046"/>
            <a:ext cx="3312392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答辩人：靳飞虎   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653666" y="2890838"/>
            <a:ext cx="6726079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50" dirty="0">
                <a:solidFill>
                  <a:srgbClr val="1C4885"/>
                </a:solidFill>
                <a:cs typeface="+mn-ea"/>
                <a:sym typeface="+mn-lt"/>
              </a:rPr>
              <a:t>Design and implementation of Springboot-based inpatient management system</a:t>
            </a: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758" y="1345089"/>
            <a:ext cx="739800" cy="739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16580" y="3587101"/>
            <a:ext cx="3312392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指导老师：拓守恒  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16580" y="4231626"/>
            <a:ext cx="3312392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答辩时间：</a:t>
            </a:r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2020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6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7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日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39921E-8149-4CF9-B672-CBA8C577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>
                <a:cs typeface="+mn-ea"/>
                <a:sym typeface="+mn-lt"/>
              </a:rPr>
              <a:t>1</a:t>
            </a:fld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64F8AC-91F0-4771-8053-C6D91616E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160" y="1839913"/>
            <a:ext cx="5257800" cy="35301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3A2CAF-3628-4ABE-AFC8-DA597855FAD3}"/>
              </a:ext>
            </a:extLst>
          </p:cNvPr>
          <p:cNvSpPr txBox="1"/>
          <p:nvPr/>
        </p:nvSpPr>
        <p:spPr>
          <a:xfrm>
            <a:off x="1118883" y="961886"/>
            <a:ext cx="2224683" cy="47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入院、出院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BA03015-7D23-43C3-85E6-EC2E74EF65CD}"/>
              </a:ext>
            </a:extLst>
          </p:cNvPr>
          <p:cNvCxnSpPr/>
          <p:nvPr/>
        </p:nvCxnSpPr>
        <p:spPr>
          <a:xfrm>
            <a:off x="1118883" y="961887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2C64A1-593A-4EA1-9FFC-21E5FDF9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>
                <a:cs typeface="+mn-ea"/>
                <a:sym typeface="+mn-lt"/>
              </a:rPr>
              <a:pPr/>
              <a:t>10</a:t>
            </a:fld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136054-15D5-4DF2-BF5B-074D0D6C2ABF}"/>
              </a:ext>
            </a:extLst>
          </p:cNvPr>
          <p:cNvSpPr txBox="1"/>
          <p:nvPr/>
        </p:nvSpPr>
        <p:spPr>
          <a:xfrm>
            <a:off x="1118883" y="5711483"/>
            <a:ext cx="979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前台为病人办理入、出院手续、缴费结算以及住院、出院查询等功能。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0511E1-C07F-49AD-A8F0-5F47B88B5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705" y="1839912"/>
            <a:ext cx="5257800" cy="35301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03A2CAF-3628-4ABE-AFC8-DA597855FAD3}"/>
              </a:ext>
            </a:extLst>
          </p:cNvPr>
          <p:cNvSpPr txBox="1"/>
          <p:nvPr/>
        </p:nvSpPr>
        <p:spPr>
          <a:xfrm>
            <a:off x="1118883" y="961886"/>
            <a:ext cx="2224683" cy="47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统计中心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BA03015-7D23-43C3-85E6-EC2E74EF65CD}"/>
              </a:ext>
            </a:extLst>
          </p:cNvPr>
          <p:cNvCxnSpPr/>
          <p:nvPr/>
        </p:nvCxnSpPr>
        <p:spPr>
          <a:xfrm>
            <a:off x="1118883" y="961887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1B1E8417-8744-47EF-B043-09DE9286F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482" y="1790838"/>
            <a:ext cx="7153275" cy="4105275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677715D-CB04-449A-8336-341F86452EAF}"/>
              </a:ext>
            </a:extLst>
          </p:cNvPr>
          <p:cNvSpPr txBox="1"/>
          <p:nvPr/>
        </p:nvSpPr>
        <p:spPr>
          <a:xfrm>
            <a:off x="8528858" y="2377440"/>
            <a:ext cx="28762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管理员：</a:t>
            </a:r>
            <a:endParaRPr lang="en-US" altLang="zh-CN" sz="2000" dirty="0">
              <a:cs typeface="+mn-ea"/>
              <a:sym typeface="+mn-lt"/>
            </a:endParaRPr>
          </a:p>
          <a:p>
            <a:endParaRPr lang="en-US" altLang="zh-CN" sz="2000" dirty="0">
              <a:cs typeface="+mn-ea"/>
              <a:sym typeface="+mn-lt"/>
            </a:endParaRPr>
          </a:p>
          <a:p>
            <a:r>
              <a:rPr lang="zh-CN" altLang="en-US" sz="2000" dirty="0">
                <a:cs typeface="+mn-ea"/>
                <a:sym typeface="+mn-lt"/>
              </a:rPr>
              <a:t>主要通过</a:t>
            </a:r>
            <a:r>
              <a:rPr lang="en-US" altLang="zh-CN" sz="2000" dirty="0">
                <a:cs typeface="+mn-ea"/>
                <a:sym typeface="+mn-lt"/>
              </a:rPr>
              <a:t>Apache</a:t>
            </a:r>
            <a:r>
              <a:rPr lang="zh-CN" altLang="en-US" sz="2000" dirty="0">
                <a:cs typeface="+mn-ea"/>
                <a:sym typeface="+mn-lt"/>
              </a:rPr>
              <a:t>开源项目</a:t>
            </a:r>
            <a:r>
              <a:rPr lang="en-US" altLang="zh-CN" sz="2000" dirty="0" err="1">
                <a:cs typeface="+mn-ea"/>
                <a:sym typeface="+mn-lt"/>
              </a:rPr>
              <a:t>echarts</a:t>
            </a:r>
            <a:r>
              <a:rPr lang="zh-CN" altLang="en-US" sz="2000" dirty="0">
                <a:cs typeface="+mn-ea"/>
                <a:sym typeface="+mn-lt"/>
              </a:rPr>
              <a:t>进行绘制。</a:t>
            </a:r>
            <a:endParaRPr lang="en-US" altLang="zh-CN" sz="2000" dirty="0">
              <a:cs typeface="+mn-ea"/>
              <a:sym typeface="+mn-lt"/>
            </a:endParaRPr>
          </a:p>
          <a:p>
            <a:endParaRPr lang="en-US" altLang="zh-CN" sz="2000" dirty="0">
              <a:cs typeface="+mn-ea"/>
              <a:sym typeface="+mn-lt"/>
            </a:endParaRPr>
          </a:p>
          <a:p>
            <a:r>
              <a:rPr lang="zh-CN" altLang="en-US" sz="2000" dirty="0">
                <a:cs typeface="+mn-ea"/>
                <a:sym typeface="+mn-lt"/>
              </a:rPr>
              <a:t>数据来源于一段时期，通过科室进行分类，统计入出院人数占比。</a:t>
            </a:r>
            <a:endParaRPr lang="en-US" altLang="zh-CN" sz="2000" dirty="0">
              <a:cs typeface="+mn-ea"/>
              <a:sym typeface="+mn-lt"/>
            </a:endParaRPr>
          </a:p>
          <a:p>
            <a:endParaRPr lang="en-US" altLang="zh-CN" sz="2000" dirty="0">
              <a:cs typeface="+mn-ea"/>
              <a:sym typeface="+mn-lt"/>
            </a:endParaRPr>
          </a:p>
          <a:p>
            <a:endParaRPr lang="en-US" altLang="zh-CN" sz="2000" dirty="0">
              <a:cs typeface="+mn-ea"/>
              <a:sym typeface="+mn-lt"/>
            </a:endParaRPr>
          </a:p>
          <a:p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9169F0C-C988-4A2A-BEB0-DBC0F4AB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>
                <a:cs typeface="+mn-ea"/>
                <a:sym typeface="+mn-lt"/>
              </a:rPr>
              <a:pPr/>
              <a:t>11</a:t>
            </a:fld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065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03A2CAF-3628-4ABE-AFC8-DA597855FAD3}"/>
              </a:ext>
            </a:extLst>
          </p:cNvPr>
          <p:cNvSpPr txBox="1"/>
          <p:nvPr/>
        </p:nvSpPr>
        <p:spPr>
          <a:xfrm>
            <a:off x="1118883" y="961886"/>
            <a:ext cx="2224683" cy="47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结算中心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BA03015-7D23-43C3-85E6-EC2E74EF65CD}"/>
              </a:ext>
            </a:extLst>
          </p:cNvPr>
          <p:cNvCxnSpPr/>
          <p:nvPr/>
        </p:nvCxnSpPr>
        <p:spPr>
          <a:xfrm>
            <a:off x="1118883" y="961887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A2AA15B-10ED-4D8F-963A-0E02D14A4C6B}"/>
              </a:ext>
            </a:extLst>
          </p:cNvPr>
          <p:cNvSpPr txBox="1"/>
          <p:nvPr/>
        </p:nvSpPr>
        <p:spPr>
          <a:xfrm>
            <a:off x="8834511" y="2039815"/>
            <a:ext cx="2658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  <a:cs typeface="+mn-ea"/>
                <a:sym typeface="+mn-lt"/>
              </a:rPr>
              <a:t>输入住院号进行查询并结算。</a:t>
            </a:r>
            <a:endParaRPr lang="en-US" altLang="zh-CN" sz="2000" dirty="0">
              <a:latin typeface="+mn-ea"/>
              <a:cs typeface="+mn-ea"/>
              <a:sym typeface="+mn-lt"/>
            </a:endParaRPr>
          </a:p>
          <a:p>
            <a:endParaRPr lang="en-US" altLang="zh-CN" sz="2000" dirty="0">
              <a:latin typeface="+mn-ea"/>
              <a:cs typeface="+mn-ea"/>
              <a:sym typeface="+mn-lt"/>
            </a:endParaRPr>
          </a:p>
          <a:p>
            <a:r>
              <a:rPr lang="zh-CN" altLang="en-US" sz="2000" dirty="0">
                <a:latin typeface="+mn-ea"/>
                <a:cs typeface="+mn-ea"/>
                <a:sym typeface="+mn-lt"/>
              </a:rPr>
              <a:t>缴费。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D91D859-5851-4672-AAF7-F1772546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>
                <a:cs typeface="+mn-ea"/>
                <a:sym typeface="+mn-lt"/>
              </a:rPr>
              <a:pPr/>
              <a:t>12</a:t>
            </a:fld>
            <a:endParaRPr lang="en-US" altLang="zh-CN" dirty="0"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9A79A74-8615-4A05-AE78-BDA2ED4F9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913"/>
            <a:ext cx="79963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9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03A2CAF-3628-4ABE-AFC8-DA597855FAD3}"/>
              </a:ext>
            </a:extLst>
          </p:cNvPr>
          <p:cNvSpPr txBox="1"/>
          <p:nvPr/>
        </p:nvSpPr>
        <p:spPr>
          <a:xfrm>
            <a:off x="1118883" y="961886"/>
            <a:ext cx="2224683" cy="47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医嘱模块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BA03015-7D23-43C3-85E6-EC2E74EF65CD}"/>
              </a:ext>
            </a:extLst>
          </p:cNvPr>
          <p:cNvCxnSpPr/>
          <p:nvPr/>
        </p:nvCxnSpPr>
        <p:spPr>
          <a:xfrm>
            <a:off x="1118883" y="961887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53EA23F3-08BD-4F56-8BA4-0A38C67AB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B580AB1-282B-4057-971B-166C0BDE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2106"/>
            <a:ext cx="3776001" cy="435133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17BE1B3-DBE1-4AA6-B489-F9D27A1BB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202" y="1717724"/>
            <a:ext cx="6555546" cy="305122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83F98F9-6ACC-4D88-837B-37F60A17B98C}"/>
              </a:ext>
            </a:extLst>
          </p:cNvPr>
          <p:cNvSpPr txBox="1"/>
          <p:nvPr/>
        </p:nvSpPr>
        <p:spPr>
          <a:xfrm>
            <a:off x="6386732" y="4149969"/>
            <a:ext cx="4967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医生登陆后，可以对所负责的病人进行照看治疗，主要通过撰写医嘱并藉由护士去实现。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1CEBA30-8F12-4740-8311-F867519B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>
                <a:cs typeface="+mn-ea"/>
                <a:sym typeface="+mn-lt"/>
              </a:rPr>
              <a:pPr/>
              <a:t>13</a:t>
            </a:fld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04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354" y="107847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12494" y="4507475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26342" y="1194619"/>
            <a:ext cx="8539316" cy="446876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939476" y="2672858"/>
            <a:ext cx="1194134" cy="119413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1035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81739" y="2672859"/>
            <a:ext cx="432027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300" dirty="0">
                <a:solidFill>
                  <a:srgbClr val="1C4885"/>
                </a:solidFill>
                <a:cs typeface="+mn-ea"/>
                <a:sym typeface="+mn-lt"/>
              </a:rPr>
              <a:t>总结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021667" y="3428999"/>
            <a:ext cx="83430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84301" y="3613077"/>
            <a:ext cx="472631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675B02-2265-42B7-BED7-BE23192E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>
                <a:cs typeface="+mn-ea"/>
                <a:sym typeface="+mn-lt"/>
              </a:rPr>
              <a:pPr/>
              <a:t>14</a:t>
            </a:fld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02486" y="1164695"/>
            <a:ext cx="19038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02487" y="1487747"/>
            <a:ext cx="16886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YOUR ENGLISH TITLE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21310" y="1200153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22" y="2744327"/>
            <a:ext cx="382667" cy="38266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00" y="2744327"/>
            <a:ext cx="382667" cy="38266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22" y="3754605"/>
            <a:ext cx="382667" cy="38266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776E3BE-F182-4117-9D4F-2DA725CD34BA}"/>
              </a:ext>
            </a:extLst>
          </p:cNvPr>
          <p:cNvSpPr txBox="1"/>
          <p:nvPr/>
        </p:nvSpPr>
        <p:spPr>
          <a:xfrm>
            <a:off x="2053011" y="1997388"/>
            <a:ext cx="837318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  <a:cs typeface="+mn-ea"/>
                <a:sym typeface="+mn-lt"/>
              </a:rPr>
              <a:t>所做工作：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r>
              <a:rPr lang="en-US" altLang="zh-CN" sz="2400" dirty="0">
                <a:latin typeface="+mn-ea"/>
                <a:cs typeface="+mn-ea"/>
                <a:sym typeface="+mn-lt"/>
              </a:rPr>
              <a:t>	</a:t>
            </a:r>
            <a:r>
              <a:rPr lang="zh-CN" altLang="en-US" sz="2400" dirty="0">
                <a:latin typeface="+mn-ea"/>
                <a:cs typeface="+mn-ea"/>
                <a:sym typeface="+mn-lt"/>
              </a:rPr>
              <a:t>设计并完成了一个满足基本住院需求的系统，能在一定程度上提高医院住院的效率，</a:t>
            </a:r>
            <a:r>
              <a:rPr lang="zh-CN" altLang="en-US" sz="2400" dirty="0">
                <a:latin typeface="+mn-ea"/>
                <a:cs typeface="+mn-ea"/>
              </a:rPr>
              <a:t>具有结构清晰、便于扩展和维护等特点。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r>
              <a:rPr lang="en-US" altLang="zh-CN" sz="2000" dirty="0">
                <a:latin typeface="+mn-ea"/>
                <a:cs typeface="+mn-ea"/>
                <a:sym typeface="+mn-lt"/>
              </a:rPr>
              <a:t> </a:t>
            </a:r>
          </a:p>
          <a:p>
            <a:endParaRPr lang="en-US" altLang="zh-CN" sz="2000" dirty="0">
              <a:latin typeface="+mn-ea"/>
              <a:cs typeface="+mn-ea"/>
              <a:sym typeface="+mn-lt"/>
            </a:endParaRPr>
          </a:p>
          <a:p>
            <a:endParaRPr lang="en-US" altLang="zh-CN" sz="2000" dirty="0">
              <a:latin typeface="+mn-ea"/>
              <a:cs typeface="+mn-ea"/>
              <a:sym typeface="+mn-lt"/>
            </a:endParaRPr>
          </a:p>
          <a:p>
            <a:endParaRPr lang="en-US" altLang="zh-CN" sz="2000" dirty="0">
              <a:latin typeface="+mn-ea"/>
              <a:cs typeface="+mn-ea"/>
              <a:sym typeface="+mn-lt"/>
            </a:endParaRPr>
          </a:p>
          <a:p>
            <a:endParaRPr lang="en-US" altLang="zh-CN" sz="2000" dirty="0">
              <a:latin typeface="+mn-ea"/>
              <a:cs typeface="+mn-ea"/>
              <a:sym typeface="+mn-lt"/>
            </a:endParaRPr>
          </a:p>
          <a:p>
            <a:endParaRPr lang="en-US" altLang="zh-CN" sz="2400" dirty="0">
              <a:latin typeface="+mn-ea"/>
              <a:cs typeface="+mn-ea"/>
              <a:sym typeface="+mn-lt"/>
            </a:endParaRPr>
          </a:p>
          <a:p>
            <a:r>
              <a:rPr lang="zh-CN" altLang="en-US" sz="2400" dirty="0">
                <a:latin typeface="+mn-ea"/>
                <a:cs typeface="+mn-ea"/>
                <a:sym typeface="+mn-lt"/>
              </a:rPr>
              <a:t>展望：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r>
              <a:rPr lang="en-US" altLang="zh-CN" sz="2400" dirty="0">
                <a:latin typeface="+mn-ea"/>
                <a:cs typeface="+mn-ea"/>
                <a:sym typeface="+mn-lt"/>
              </a:rPr>
              <a:t>	</a:t>
            </a:r>
            <a:r>
              <a:rPr lang="zh-CN" altLang="en-US" sz="2400" dirty="0">
                <a:latin typeface="+mn-ea"/>
                <a:cs typeface="+mn-ea"/>
                <a:sym typeface="+mn-lt"/>
              </a:rPr>
              <a:t>病人出院批准。</a:t>
            </a:r>
            <a:endParaRPr lang="en-US" altLang="zh-CN" sz="2400" dirty="0">
              <a:latin typeface="+mn-ea"/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88542-23F4-4F06-ADFF-20E23AA1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4668" y="6356350"/>
            <a:ext cx="2743200" cy="365125"/>
          </a:xfrm>
        </p:spPr>
        <p:txBody>
          <a:bodyPr/>
          <a:lstStyle/>
          <a:p>
            <a:fld id="{F46799FB-52B8-4698-BECF-01ADD9E846BE}" type="slidenum">
              <a:rPr lang="zh-CN" altLang="en-US" smtClean="0">
                <a:cs typeface="+mn-ea"/>
                <a:sym typeface="+mn-lt"/>
              </a:rPr>
              <a:pPr/>
              <a:t>15</a:t>
            </a:fld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806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12494" y="4507475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8354" y="107847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8354" y="4507475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12494" y="107847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826342" y="1161435"/>
            <a:ext cx="8539316" cy="446876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36382" y="2433432"/>
            <a:ext cx="531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1C4885"/>
                </a:solidFill>
                <a:cs typeface="+mn-ea"/>
                <a:sym typeface="+mn-lt"/>
              </a:rPr>
              <a:t>感谢老师的指导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16580" y="3909046"/>
            <a:ext cx="3312392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答辩人：靳飞虎   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653666" y="2890838"/>
            <a:ext cx="6726079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50" dirty="0">
                <a:solidFill>
                  <a:srgbClr val="1C4885"/>
                </a:solidFill>
                <a:cs typeface="+mn-ea"/>
                <a:sym typeface="+mn-lt"/>
              </a:rPr>
              <a:t>Thanks for  guidance </a:t>
            </a:r>
            <a:r>
              <a:rPr lang="en-US" altLang="zh-CN" sz="1050">
                <a:solidFill>
                  <a:srgbClr val="1C4885"/>
                </a:solidFill>
                <a:cs typeface="+mn-ea"/>
                <a:sym typeface="+mn-lt"/>
              </a:rPr>
              <a:t>of the Teachers</a:t>
            </a:r>
            <a:endParaRPr lang="en-US" altLang="zh-CN" sz="105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758" y="1345089"/>
            <a:ext cx="739800" cy="739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16580" y="3587101"/>
            <a:ext cx="3312392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指导老师：拓守恒  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16580" y="4231626"/>
            <a:ext cx="3312392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答辩时间：</a:t>
            </a:r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2020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6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7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日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8332D8-6688-4FAB-BC29-01E0358C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>
                <a:cs typeface="+mn-ea"/>
                <a:sym typeface="+mn-lt"/>
              </a:rPr>
              <a:t>16</a:t>
            </a:fld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15532" y="5160092"/>
            <a:ext cx="2968114" cy="619432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8353" y="1078476"/>
            <a:ext cx="2968114" cy="619432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26342" y="1194619"/>
            <a:ext cx="8539316" cy="446876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55212" y="2007087"/>
            <a:ext cx="1744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rgbClr val="1C4885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55213" y="1721827"/>
            <a:ext cx="174445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500" dirty="0">
                <a:solidFill>
                  <a:srgbClr val="1C4885"/>
                </a:solidFill>
                <a:cs typeface="+mn-ea"/>
                <a:sym typeface="+mn-lt"/>
              </a:rPr>
              <a:t>CONTENT</a:t>
            </a:r>
          </a:p>
        </p:txBody>
      </p:sp>
      <p:sp>
        <p:nvSpPr>
          <p:cNvPr id="9" name="椭圆 8"/>
          <p:cNvSpPr/>
          <p:nvPr/>
        </p:nvSpPr>
        <p:spPr>
          <a:xfrm>
            <a:off x="2955213" y="3191635"/>
            <a:ext cx="482831" cy="482831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71434" y="3260426"/>
            <a:ext cx="27763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cs typeface="+mn-ea"/>
                <a:sym typeface="+mn-lt"/>
              </a:rPr>
              <a:t>研究背景及意义</a:t>
            </a:r>
          </a:p>
        </p:txBody>
      </p:sp>
      <p:sp>
        <p:nvSpPr>
          <p:cNvPr id="12" name="椭圆 11"/>
          <p:cNvSpPr/>
          <p:nvPr/>
        </p:nvSpPr>
        <p:spPr>
          <a:xfrm>
            <a:off x="6395511" y="3191635"/>
            <a:ext cx="482831" cy="482831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968882" y="3248996"/>
            <a:ext cx="27763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cs typeface="+mn-ea"/>
                <a:sym typeface="+mn-lt"/>
              </a:rPr>
              <a:t>项目设计</a:t>
            </a:r>
          </a:p>
        </p:txBody>
      </p:sp>
      <p:sp>
        <p:nvSpPr>
          <p:cNvPr id="15" name="椭圆 14"/>
          <p:cNvSpPr/>
          <p:nvPr/>
        </p:nvSpPr>
        <p:spPr>
          <a:xfrm>
            <a:off x="2955213" y="4123689"/>
            <a:ext cx="482831" cy="482831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86039" y="4152475"/>
            <a:ext cx="27763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cs typeface="+mn-ea"/>
                <a:sym typeface="+mn-lt"/>
              </a:rPr>
              <a:t>项目展示</a:t>
            </a:r>
          </a:p>
        </p:txBody>
      </p:sp>
      <p:sp>
        <p:nvSpPr>
          <p:cNvPr id="18" name="椭圆 17"/>
          <p:cNvSpPr/>
          <p:nvPr/>
        </p:nvSpPr>
        <p:spPr>
          <a:xfrm>
            <a:off x="6395511" y="4123689"/>
            <a:ext cx="482831" cy="482831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68882" y="4175461"/>
            <a:ext cx="27763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cs typeface="+mn-ea"/>
                <a:sym typeface="+mn-lt"/>
              </a:rPr>
              <a:t>总结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C539C12-35D4-4A88-82C6-7161CDA0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>
                <a:cs typeface="+mn-ea"/>
                <a:sym typeface="+mn-lt"/>
              </a:rPr>
              <a:pPr/>
              <a:t>2</a:t>
            </a:fld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354" y="107847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12494" y="4507475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26342" y="1194619"/>
            <a:ext cx="8539316" cy="446876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939476" y="2672858"/>
            <a:ext cx="1194134" cy="119413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035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81739" y="2672859"/>
            <a:ext cx="432027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300" dirty="0">
                <a:solidFill>
                  <a:srgbClr val="1C4885"/>
                </a:solidFill>
                <a:cs typeface="+mn-ea"/>
                <a:sym typeface="+mn-lt"/>
              </a:rPr>
              <a:t>研究背景及意义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021667" y="3428999"/>
            <a:ext cx="83430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84301" y="3613077"/>
            <a:ext cx="472631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F531D5-8CDF-4894-9105-4EC7BAF0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>
                <a:cs typeface="+mn-ea"/>
                <a:sym typeface="+mn-lt"/>
              </a:rPr>
              <a:pPr/>
              <a:t>3</a:t>
            </a:fld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6451" y="956211"/>
            <a:ext cx="21295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背景介绍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090314" y="969965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D9EE765-91C0-4F3E-883C-FAFCFB8F00E1}"/>
              </a:ext>
            </a:extLst>
          </p:cNvPr>
          <p:cNvSpPr txBox="1"/>
          <p:nvPr/>
        </p:nvSpPr>
        <p:spPr>
          <a:xfrm>
            <a:off x="2090314" y="1839913"/>
            <a:ext cx="89656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100" dirty="0">
                <a:effectLst/>
                <a:cs typeface="+mn-ea"/>
                <a:sym typeface="+mn-lt"/>
              </a:rPr>
              <a:t>       在进行住院相关的数据管理过程中，传统手工处理方式存在工作量大、易出错、检索不便等问题。</a:t>
            </a:r>
            <a:endParaRPr lang="en-US" altLang="zh-CN" sz="2000" kern="100" dirty="0">
              <a:effectLst/>
              <a:cs typeface="+mn-ea"/>
              <a:sym typeface="+mn-lt"/>
            </a:endParaRPr>
          </a:p>
          <a:p>
            <a:pPr algn="just"/>
            <a:r>
              <a:rPr lang="en-US" altLang="zh-CN" sz="2000" kern="100" dirty="0">
                <a:cs typeface="+mn-ea"/>
                <a:sym typeface="+mn-lt"/>
              </a:rPr>
              <a:t>	</a:t>
            </a:r>
            <a:r>
              <a:rPr lang="zh-CN" altLang="en-US" sz="2000" kern="100" dirty="0">
                <a:cs typeface="+mn-ea"/>
                <a:sym typeface="+mn-lt"/>
              </a:rPr>
              <a:t>另外从另一方面讲，随着互联网的不断发展，医院需要这样一种能够</a:t>
            </a:r>
            <a:r>
              <a:rPr lang="zh-CN" altLang="en-US" sz="2000" kern="100" dirty="0">
                <a:cs typeface="+mn-ea"/>
              </a:rPr>
              <a:t>提升医院住院部的工作效率及医疗方面的质量，还能规范医院的业务流程的软件系统。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zh-CN" altLang="en-US" sz="2000" kern="100" dirty="0">
              <a:effectLst/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453141A-F08D-4A34-81FA-543238F48DF5}"/>
              </a:ext>
            </a:extLst>
          </p:cNvPr>
          <p:cNvSpPr/>
          <p:nvPr/>
        </p:nvSpPr>
        <p:spPr>
          <a:xfrm>
            <a:off x="2540518" y="4193973"/>
            <a:ext cx="1202531" cy="1202531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en-US" altLang="zh-CN" sz="2000" dirty="0">
                <a:solidFill>
                  <a:srgbClr val="FFFFFF"/>
                </a:solidFill>
                <a:cs typeface="+mn-ea"/>
                <a:sym typeface="+mn-lt"/>
              </a:rPr>
              <a:t>Q1</a:t>
            </a:r>
          </a:p>
          <a:p>
            <a:pPr lvl="0" algn="ctr" eaLnBrk="1" hangingPunct="1"/>
            <a:r>
              <a:rPr lang="zh-CN" altLang="en-US" sz="2000" dirty="0">
                <a:solidFill>
                  <a:srgbClr val="FFFFFF"/>
                </a:solidFill>
                <a:cs typeface="+mn-ea"/>
                <a:sym typeface="+mn-lt"/>
              </a:rPr>
              <a:t>工作量大</a:t>
            </a:r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F9D460D-66C1-48C1-8112-6D448E6D328C}"/>
              </a:ext>
            </a:extLst>
          </p:cNvPr>
          <p:cNvSpPr/>
          <p:nvPr/>
        </p:nvSpPr>
        <p:spPr>
          <a:xfrm>
            <a:off x="5719836" y="4193971"/>
            <a:ext cx="1202531" cy="1202531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en-US" altLang="zh-CN" sz="2000" dirty="0">
                <a:solidFill>
                  <a:srgbClr val="FFFFFF"/>
                </a:solidFill>
                <a:cs typeface="+mn-ea"/>
                <a:sym typeface="+mn-lt"/>
              </a:rPr>
              <a:t>Q1</a:t>
            </a:r>
          </a:p>
          <a:p>
            <a:pPr lvl="0" algn="ctr" eaLnBrk="1" hangingPunct="1"/>
            <a:r>
              <a:rPr lang="zh-CN" altLang="en-US" sz="2000" dirty="0">
                <a:solidFill>
                  <a:srgbClr val="FFFFFF"/>
                </a:solidFill>
                <a:cs typeface="+mn-ea"/>
                <a:sym typeface="+mn-lt"/>
              </a:rPr>
              <a:t>易出错</a:t>
            </a:r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8B65BB-F80B-4751-B8CC-47D83A97E301}"/>
              </a:ext>
            </a:extLst>
          </p:cNvPr>
          <p:cNvSpPr/>
          <p:nvPr/>
        </p:nvSpPr>
        <p:spPr>
          <a:xfrm>
            <a:off x="8899154" y="4193972"/>
            <a:ext cx="1202531" cy="1202531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en-US" altLang="zh-CN" sz="2000" dirty="0">
                <a:solidFill>
                  <a:srgbClr val="FFFFFF"/>
                </a:solidFill>
                <a:cs typeface="+mn-ea"/>
                <a:sym typeface="+mn-lt"/>
              </a:rPr>
              <a:t>Q3</a:t>
            </a:r>
          </a:p>
          <a:p>
            <a:pPr lvl="0" algn="ctr" eaLnBrk="1" hangingPunct="1"/>
            <a:r>
              <a:rPr lang="zh-CN" altLang="en-US" sz="2000" dirty="0">
                <a:solidFill>
                  <a:srgbClr val="FFFFFF"/>
                </a:solidFill>
                <a:cs typeface="+mn-ea"/>
                <a:sym typeface="+mn-lt"/>
              </a:rPr>
              <a:t>检索不便</a:t>
            </a:r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E50C70-C99F-4F22-8DFE-F42C8DE1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>
                <a:cs typeface="+mn-ea"/>
                <a:sym typeface="+mn-lt"/>
              </a:rPr>
              <a:pPr/>
              <a:t>4</a:t>
            </a:fld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429" y="961887"/>
            <a:ext cx="2224683" cy="47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研究意义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117690" y="961887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C5BE5F5-B744-4AA5-AAB3-EA0A46B3AC58}"/>
              </a:ext>
            </a:extLst>
          </p:cNvPr>
          <p:cNvSpPr txBox="1"/>
          <p:nvPr/>
        </p:nvSpPr>
        <p:spPr>
          <a:xfrm>
            <a:off x="2287300" y="4450465"/>
            <a:ext cx="1758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提高住院效率</a:t>
            </a:r>
            <a:endParaRPr lang="en-US" altLang="zh-CN" sz="2000" dirty="0">
              <a:cs typeface="+mn-ea"/>
              <a:sym typeface="+mn-lt"/>
            </a:endParaRPr>
          </a:p>
          <a:p>
            <a:endParaRPr lang="en-US" altLang="zh-CN" sz="2000" dirty="0">
              <a:cs typeface="+mn-ea"/>
              <a:sym typeface="+mn-lt"/>
            </a:endParaRPr>
          </a:p>
          <a:p>
            <a:endParaRPr lang="en-US" altLang="zh-CN" sz="2000" dirty="0">
              <a:cs typeface="+mn-ea"/>
              <a:sym typeface="+mn-lt"/>
            </a:endParaRPr>
          </a:p>
          <a:p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CB3374-DFE8-4999-9A9A-D5D68A033B4A}"/>
              </a:ext>
            </a:extLst>
          </p:cNvPr>
          <p:cNvSpPr txBox="1"/>
          <p:nvPr/>
        </p:nvSpPr>
        <p:spPr>
          <a:xfrm>
            <a:off x="5492473" y="4446476"/>
            <a:ext cx="187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界面简洁友好</a:t>
            </a: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3064AD-8E15-4020-873E-66271C78D713}"/>
              </a:ext>
            </a:extLst>
          </p:cNvPr>
          <p:cNvSpPr txBox="1"/>
          <p:nvPr/>
        </p:nvSpPr>
        <p:spPr>
          <a:xfrm>
            <a:off x="8323448" y="4446476"/>
            <a:ext cx="2643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前后端分离</a:t>
            </a:r>
            <a:endParaRPr lang="en-US" altLang="zh-CN" sz="2000" dirty="0">
              <a:cs typeface="+mn-ea"/>
              <a:sym typeface="+mn-lt"/>
            </a:endParaRPr>
          </a:p>
          <a:p>
            <a:endParaRPr lang="en-US" altLang="zh-CN" sz="2000" dirty="0">
              <a:cs typeface="+mn-ea"/>
              <a:sym typeface="+mn-lt"/>
            </a:endParaRPr>
          </a:p>
          <a:p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518F095B-C578-49FE-8BB9-CFD8DE976D83}"/>
              </a:ext>
            </a:extLst>
          </p:cNvPr>
          <p:cNvSpPr/>
          <p:nvPr/>
        </p:nvSpPr>
        <p:spPr>
          <a:xfrm>
            <a:off x="2287300" y="2689426"/>
            <a:ext cx="1652450" cy="1202531"/>
          </a:xfrm>
          <a:prstGeom prst="triangle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r>
              <a:rPr lang="en-US" altLang="zh-CN" sz="2000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</a:p>
          <a:p>
            <a:pPr lvl="0" algn="ctr" eaLnBrk="1" hangingPunct="1"/>
            <a:r>
              <a:rPr lang="zh-CN" altLang="en-US" sz="2000" dirty="0">
                <a:solidFill>
                  <a:srgbClr val="FFFFFF"/>
                </a:solidFill>
                <a:cs typeface="+mn-ea"/>
                <a:sym typeface="+mn-lt"/>
              </a:rPr>
              <a:t>效率</a:t>
            </a:r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  <a:p>
            <a:pPr algn="ctr" defTabSz="914400"/>
            <a:endParaRPr lang="zh-CN" altLang="en-US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CB5E452A-7ECF-45E2-808B-58DE9D156809}"/>
              </a:ext>
            </a:extLst>
          </p:cNvPr>
          <p:cNvSpPr/>
          <p:nvPr/>
        </p:nvSpPr>
        <p:spPr>
          <a:xfrm>
            <a:off x="5492473" y="2689425"/>
            <a:ext cx="1652450" cy="1202531"/>
          </a:xfrm>
          <a:prstGeom prst="triangle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r>
              <a:rPr lang="en-US" altLang="zh-CN" sz="2000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</a:p>
          <a:p>
            <a:pPr lvl="0" algn="ctr" eaLnBrk="1" hangingPunct="1"/>
            <a:r>
              <a:rPr lang="zh-CN" altLang="en-US" sz="2000" dirty="0">
                <a:solidFill>
                  <a:srgbClr val="FFFFFF"/>
                </a:solidFill>
                <a:cs typeface="+mn-ea"/>
                <a:sym typeface="+mn-lt"/>
              </a:rPr>
              <a:t>界面简洁</a:t>
            </a:r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 eaLnBrk="1" hangingPunct="1"/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3276A8ED-12B9-405C-B3E4-4B63805AA9AF}"/>
              </a:ext>
            </a:extLst>
          </p:cNvPr>
          <p:cNvSpPr/>
          <p:nvPr/>
        </p:nvSpPr>
        <p:spPr>
          <a:xfrm>
            <a:off x="8323448" y="2689425"/>
            <a:ext cx="1652450" cy="1202531"/>
          </a:xfrm>
          <a:prstGeom prst="triangle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r>
              <a:rPr lang="en-US" altLang="zh-CN" sz="2000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</a:p>
          <a:p>
            <a:pPr lvl="0" algn="ctr" eaLnBrk="1" hangingPunct="1"/>
            <a:r>
              <a:rPr lang="zh-CN" altLang="en-US" sz="2000" dirty="0">
                <a:solidFill>
                  <a:srgbClr val="FFFFFF"/>
                </a:solidFill>
                <a:cs typeface="+mn-ea"/>
                <a:sym typeface="+mn-lt"/>
              </a:rPr>
              <a:t>迭代</a:t>
            </a:r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 eaLnBrk="1" hangingPunct="1"/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C0FBE95-7D60-49E1-B9A5-5DD829F5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>
                <a:cs typeface="+mn-ea"/>
                <a:sym typeface="+mn-lt"/>
              </a:rPr>
              <a:pPr/>
              <a:t>5</a:t>
            </a:fld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354" y="107847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12494" y="4507475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26342" y="1194619"/>
            <a:ext cx="8539316" cy="446876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939476" y="2672858"/>
            <a:ext cx="1194134" cy="119413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1035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81739" y="2672859"/>
            <a:ext cx="432027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300" dirty="0">
                <a:solidFill>
                  <a:srgbClr val="1C4885"/>
                </a:solidFill>
                <a:cs typeface="+mn-ea"/>
                <a:sym typeface="+mn-lt"/>
              </a:rPr>
              <a:t>项目设计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021667" y="3428999"/>
            <a:ext cx="83430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039" y="1408470"/>
            <a:ext cx="612062" cy="61206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C435C9-37D3-4D58-85B6-71E9C150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>
                <a:cs typeface="+mn-ea"/>
                <a:sym typeface="+mn-lt"/>
              </a:rPr>
              <a:pPr/>
              <a:t>6</a:t>
            </a:fld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02486" y="1164695"/>
            <a:ext cx="19038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模块设计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02487" y="1487747"/>
            <a:ext cx="16886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YOUR ENGLISH TITLE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21310" y="1200153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95C88B9-36B2-45EF-8717-887D2620BCC3}"/>
              </a:ext>
            </a:extLst>
          </p:cNvPr>
          <p:cNvSpPr txBox="1"/>
          <p:nvPr/>
        </p:nvSpPr>
        <p:spPr>
          <a:xfrm>
            <a:off x="942535" y="1839913"/>
            <a:ext cx="5153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4EABCBE-E0D7-451F-B84A-1C5763C12AB8}"/>
              </a:ext>
            </a:extLst>
          </p:cNvPr>
          <p:cNvSpPr txBox="1"/>
          <p:nvPr/>
        </p:nvSpPr>
        <p:spPr>
          <a:xfrm>
            <a:off x="6900490" y="2371927"/>
            <a:ext cx="461164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cs typeface="+mn-ea"/>
              <a:sym typeface="+mn-lt"/>
            </a:endParaRPr>
          </a:p>
          <a:p>
            <a:endParaRPr lang="en-US" altLang="zh-CN" sz="2000" dirty="0">
              <a:cs typeface="+mn-ea"/>
              <a:sym typeface="+mn-lt"/>
            </a:endParaRPr>
          </a:p>
          <a:p>
            <a:r>
              <a:rPr lang="zh-CN" altLang="en-US" sz="2000" dirty="0">
                <a:cs typeface="+mn-ea"/>
                <a:sym typeface="+mn-lt"/>
              </a:rPr>
              <a:t>系统总体划分为登陆模块、入院管理、出院管理、医生管理、病房管理、统计中心、结算中心、系统配置、用户管理。</a:t>
            </a:r>
            <a:endParaRPr lang="en-US" altLang="zh-CN" sz="2000" dirty="0">
              <a:cs typeface="+mn-ea"/>
              <a:sym typeface="+mn-lt"/>
            </a:endParaRPr>
          </a:p>
          <a:p>
            <a:endParaRPr lang="en-US" altLang="zh-CN" sz="2000" dirty="0">
              <a:cs typeface="+mn-ea"/>
              <a:sym typeface="+mn-lt"/>
            </a:endParaRPr>
          </a:p>
          <a:p>
            <a:r>
              <a:rPr lang="zh-CN" altLang="en-US" sz="2000" dirty="0">
                <a:cs typeface="+mn-ea"/>
                <a:sym typeface="+mn-lt"/>
              </a:rPr>
              <a:t>包含四类角色：</a:t>
            </a:r>
            <a:endParaRPr lang="en-US" altLang="zh-CN" sz="2000" dirty="0">
              <a:cs typeface="+mn-ea"/>
              <a:sym typeface="+mn-lt"/>
            </a:endParaRPr>
          </a:p>
          <a:p>
            <a:r>
              <a:rPr lang="en-US" altLang="zh-CN" sz="2000" dirty="0">
                <a:cs typeface="+mn-ea"/>
                <a:sym typeface="+mn-lt"/>
              </a:rPr>
              <a:t>	</a:t>
            </a:r>
            <a:r>
              <a:rPr lang="zh-CN" altLang="en-US" sz="2000" dirty="0">
                <a:cs typeface="+mn-ea"/>
                <a:sym typeface="+mn-lt"/>
              </a:rPr>
              <a:t>管理员</a:t>
            </a:r>
            <a:endParaRPr lang="en-US" altLang="zh-CN" sz="2000" dirty="0">
              <a:cs typeface="+mn-ea"/>
              <a:sym typeface="+mn-lt"/>
            </a:endParaRPr>
          </a:p>
          <a:p>
            <a:r>
              <a:rPr lang="en-US" altLang="zh-CN" sz="2000" dirty="0">
                <a:cs typeface="+mn-ea"/>
                <a:sym typeface="+mn-lt"/>
              </a:rPr>
              <a:t>	</a:t>
            </a:r>
            <a:r>
              <a:rPr lang="zh-CN" altLang="en-US" sz="2000" dirty="0">
                <a:cs typeface="+mn-ea"/>
                <a:sym typeface="+mn-lt"/>
              </a:rPr>
              <a:t>医生</a:t>
            </a:r>
            <a:endParaRPr lang="en-US" altLang="zh-CN" sz="2000" dirty="0">
              <a:cs typeface="+mn-ea"/>
              <a:sym typeface="+mn-lt"/>
            </a:endParaRPr>
          </a:p>
          <a:p>
            <a:r>
              <a:rPr lang="en-US" altLang="zh-CN" sz="2000" dirty="0">
                <a:cs typeface="+mn-ea"/>
                <a:sym typeface="+mn-lt"/>
              </a:rPr>
              <a:t>	</a:t>
            </a:r>
            <a:r>
              <a:rPr lang="zh-CN" altLang="en-US" sz="2000" dirty="0">
                <a:cs typeface="+mn-ea"/>
                <a:sym typeface="+mn-lt"/>
              </a:rPr>
              <a:t>护士</a:t>
            </a:r>
            <a:endParaRPr lang="en-US" altLang="zh-CN" sz="2000" dirty="0">
              <a:cs typeface="+mn-ea"/>
              <a:sym typeface="+mn-lt"/>
            </a:endParaRPr>
          </a:p>
          <a:p>
            <a:r>
              <a:rPr lang="en-US" altLang="zh-CN" sz="2000" dirty="0">
                <a:cs typeface="+mn-ea"/>
                <a:sym typeface="+mn-lt"/>
              </a:rPr>
              <a:t>	</a:t>
            </a:r>
            <a:r>
              <a:rPr lang="zh-CN" altLang="en-US" sz="2000" dirty="0">
                <a:cs typeface="+mn-ea"/>
                <a:sym typeface="+mn-lt"/>
              </a:rPr>
              <a:t>前台</a:t>
            </a:r>
            <a:endParaRPr lang="en-US" altLang="zh-CN" sz="2000" dirty="0">
              <a:cs typeface="+mn-ea"/>
              <a:sym typeface="+mn-lt"/>
            </a:endParaRPr>
          </a:p>
          <a:p>
            <a:endParaRPr lang="en-US" altLang="zh-CN" sz="2000" dirty="0">
              <a:cs typeface="+mn-ea"/>
              <a:sym typeface="+mn-lt"/>
            </a:endParaRPr>
          </a:p>
          <a:p>
            <a:endParaRPr lang="en-US" altLang="zh-CN" sz="2000" dirty="0">
              <a:cs typeface="+mn-ea"/>
              <a:sym typeface="+mn-lt"/>
            </a:endParaRPr>
          </a:p>
          <a:p>
            <a:endParaRPr lang="en-US" altLang="zh-CN" sz="2000" dirty="0">
              <a:cs typeface="+mn-ea"/>
              <a:sym typeface="+mn-lt"/>
            </a:endParaRPr>
          </a:p>
          <a:p>
            <a:endParaRPr lang="en-US" altLang="zh-CN" sz="2000" dirty="0">
              <a:cs typeface="+mn-ea"/>
              <a:sym typeface="+mn-lt"/>
            </a:endParaRPr>
          </a:p>
          <a:p>
            <a:endParaRPr lang="en-US" altLang="zh-CN" sz="2000" dirty="0">
              <a:cs typeface="+mn-ea"/>
              <a:sym typeface="+mn-lt"/>
            </a:endParaRPr>
          </a:p>
          <a:p>
            <a:endParaRPr lang="en-US" altLang="zh-CN" sz="2000" dirty="0">
              <a:cs typeface="+mn-ea"/>
              <a:sym typeface="+mn-lt"/>
            </a:endParaRPr>
          </a:p>
          <a:p>
            <a:endParaRPr lang="en-US" altLang="zh-CN" sz="2000" dirty="0">
              <a:cs typeface="+mn-ea"/>
              <a:sym typeface="+mn-lt"/>
            </a:endParaRPr>
          </a:p>
          <a:p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DC10B3C-CD69-4EF8-B499-44A9D8E3A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85" y="2117493"/>
            <a:ext cx="6419205" cy="38386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FB729F5-2D31-4B7F-9537-F17D4370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>
                <a:cs typeface="+mn-ea"/>
                <a:sym typeface="+mn-lt"/>
              </a:rPr>
              <a:pPr/>
              <a:t>7</a:t>
            </a:fld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02486" y="1164695"/>
            <a:ext cx="19038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使用技术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121310" y="1200153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22" y="2744327"/>
            <a:ext cx="382667" cy="38266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00" y="2744327"/>
            <a:ext cx="382667" cy="38266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22" y="3754605"/>
            <a:ext cx="382667" cy="38266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00" y="3754605"/>
            <a:ext cx="382667" cy="38266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EEB07C3-5C55-4568-8055-5780BDF5F281}"/>
              </a:ext>
            </a:extLst>
          </p:cNvPr>
          <p:cNvSpPr txBox="1"/>
          <p:nvPr/>
        </p:nvSpPr>
        <p:spPr>
          <a:xfrm>
            <a:off x="9180515" y="2600443"/>
            <a:ext cx="43465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主要技术</a:t>
            </a:r>
            <a:r>
              <a:rPr lang="zh-CN" altLang="en-US" sz="2000" dirty="0">
                <a:cs typeface="+mn-ea"/>
                <a:sym typeface="+mn-lt"/>
              </a:rPr>
              <a:t>：</a:t>
            </a:r>
            <a:endParaRPr lang="en-US" altLang="zh-CN" sz="2000" dirty="0">
              <a:cs typeface="+mn-ea"/>
              <a:sym typeface="+mn-lt"/>
            </a:endParaRPr>
          </a:p>
          <a:p>
            <a:endParaRPr lang="en-US" altLang="zh-CN" sz="2000" dirty="0">
              <a:cs typeface="+mn-ea"/>
              <a:sym typeface="+mn-lt"/>
            </a:endParaRPr>
          </a:p>
          <a:p>
            <a:r>
              <a:rPr lang="zh-CN" altLang="en-US" sz="2000" dirty="0">
                <a:cs typeface="+mn-ea"/>
                <a:sym typeface="+mn-lt"/>
              </a:rPr>
              <a:t>前端：</a:t>
            </a:r>
            <a:r>
              <a:rPr lang="en-US" altLang="zh-CN" sz="2000" dirty="0">
                <a:cs typeface="+mn-ea"/>
                <a:sym typeface="+mn-lt"/>
              </a:rPr>
              <a:t>Vue</a:t>
            </a:r>
            <a:r>
              <a:rPr lang="zh-CN" altLang="en-US" sz="2000" dirty="0">
                <a:cs typeface="+mn-ea"/>
                <a:sym typeface="+mn-lt"/>
              </a:rPr>
              <a:t>、</a:t>
            </a:r>
            <a:r>
              <a:rPr lang="en-US" altLang="zh-CN" sz="2000" dirty="0">
                <a:cs typeface="+mn-ea"/>
                <a:sym typeface="+mn-lt"/>
              </a:rPr>
              <a:t>Quasar</a:t>
            </a:r>
          </a:p>
          <a:p>
            <a:endParaRPr lang="en-US" altLang="zh-CN" sz="2000" dirty="0">
              <a:cs typeface="+mn-ea"/>
              <a:sym typeface="+mn-lt"/>
            </a:endParaRPr>
          </a:p>
          <a:p>
            <a:r>
              <a:rPr lang="zh-CN" altLang="en-US" sz="2000" dirty="0">
                <a:cs typeface="+mn-ea"/>
                <a:sym typeface="+mn-lt"/>
              </a:rPr>
              <a:t>后端：</a:t>
            </a:r>
            <a:r>
              <a:rPr lang="en-US" altLang="zh-CN" sz="2000" dirty="0">
                <a:cs typeface="+mn-ea"/>
                <a:sym typeface="+mn-lt"/>
              </a:rPr>
              <a:t>Spring Boot</a:t>
            </a:r>
          </a:p>
          <a:p>
            <a:endParaRPr lang="en-US" altLang="zh-CN" sz="2000" dirty="0">
              <a:cs typeface="+mn-ea"/>
              <a:sym typeface="+mn-lt"/>
            </a:endParaRPr>
          </a:p>
          <a:p>
            <a:r>
              <a:rPr lang="zh-CN" altLang="en-US" sz="2000" dirty="0">
                <a:cs typeface="+mn-ea"/>
                <a:sym typeface="+mn-lt"/>
              </a:rPr>
              <a:t>数据库：</a:t>
            </a:r>
            <a:r>
              <a:rPr lang="en-US" altLang="zh-CN" sz="2000" dirty="0">
                <a:cs typeface="+mn-ea"/>
                <a:sym typeface="+mn-lt"/>
              </a:rPr>
              <a:t>MYSQL</a:t>
            </a:r>
            <a:r>
              <a:rPr lang="zh-CN" altLang="en-US" sz="2000" dirty="0">
                <a:cs typeface="+mn-ea"/>
                <a:sym typeface="+mn-lt"/>
              </a:rPr>
              <a:t>、</a:t>
            </a:r>
            <a:r>
              <a:rPr lang="en-US" altLang="zh-CN" sz="2000" dirty="0">
                <a:cs typeface="+mn-ea"/>
                <a:sym typeface="+mn-lt"/>
              </a:rPr>
              <a:t>Redis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30AEE9C-B1C8-4663-9B22-343C28D9BA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3098" y="1674336"/>
            <a:ext cx="6867502" cy="44369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4DBDE45-334B-464B-8214-098FE6E7DCC2}"/>
              </a:ext>
            </a:extLst>
          </p:cNvPr>
          <p:cNvSpPr txBox="1"/>
          <p:nvPr/>
        </p:nvSpPr>
        <p:spPr>
          <a:xfrm>
            <a:off x="5307937" y="6067786"/>
            <a:ext cx="1293496" cy="38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cs typeface="+mn-ea"/>
                <a:sym typeface="+mn-lt"/>
              </a:rPr>
              <a:t>前端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2403807-DC3A-4A30-8D3F-CD23D259602D}"/>
              </a:ext>
            </a:extLst>
          </p:cNvPr>
          <p:cNvSpPr txBox="1"/>
          <p:nvPr/>
        </p:nvSpPr>
        <p:spPr>
          <a:xfrm>
            <a:off x="2570597" y="6001417"/>
            <a:ext cx="1167618" cy="38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cs typeface="+mn-ea"/>
                <a:sym typeface="+mn-lt"/>
              </a:rPr>
              <a:t>后端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E0CA3E3-BEFA-4B45-BC2E-C38691D8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>
                <a:cs typeface="+mn-ea"/>
                <a:sym typeface="+mn-lt"/>
              </a:rPr>
              <a:pPr/>
              <a:t>8</a:t>
            </a:fld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354" y="107847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12494" y="4507475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26342" y="1194619"/>
            <a:ext cx="8539316" cy="446876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939476" y="2672858"/>
            <a:ext cx="1194134" cy="119413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1035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81739" y="2672859"/>
            <a:ext cx="432027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300" dirty="0">
                <a:solidFill>
                  <a:srgbClr val="1C4885"/>
                </a:solidFill>
                <a:cs typeface="+mn-ea"/>
                <a:sym typeface="+mn-lt"/>
              </a:rPr>
              <a:t>项目展示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021667" y="3428999"/>
            <a:ext cx="83430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84301" y="3613077"/>
            <a:ext cx="472631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FBA0D9-1E38-4C25-9B7A-CD08C79A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>
                <a:cs typeface="+mn-ea"/>
                <a:sym typeface="+mn-lt"/>
              </a:rPr>
              <a:pPr/>
              <a:t>9</a:t>
            </a:fld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yzvguum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992</TotalTime>
  <Words>425</Words>
  <Application>Microsoft Office PowerPoint</Application>
  <PresentationFormat>宽屏</PresentationFormat>
  <Paragraphs>144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jff</cp:lastModifiedBy>
  <cp:revision>98</cp:revision>
  <dcterms:created xsi:type="dcterms:W3CDTF">2018-02-27T12:12:00Z</dcterms:created>
  <dcterms:modified xsi:type="dcterms:W3CDTF">2021-06-06T07:31:47Z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54FD76804E1340A39F151951B30C9816</vt:lpwstr>
  </property>
  <property fmtid="{D5CDD505-2E9C-101B-9397-08002B2CF9AE}" pid="3" name="KSOProductBuildVer">
    <vt:lpwstr>2052-11.1.0.10495</vt:lpwstr>
  </property>
</Properties>
</file>