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9" r:id="rId5"/>
    <p:sldId id="260" r:id="rId6"/>
    <p:sldId id="258" r:id="rId7"/>
    <p:sldId id="263" r:id="rId8"/>
    <p:sldId id="264" r:id="rId9"/>
    <p:sldId id="265" r:id="rId10"/>
    <p:sldId id="262" r:id="rId11"/>
    <p:sldId id="261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28F8C37-B12A-4728-B0A2-25600E168404}">
          <p14:sldIdLst>
            <p14:sldId id="256"/>
            <p14:sldId id="270"/>
            <p14:sldId id="257"/>
            <p14:sldId id="259"/>
            <p14:sldId id="260"/>
            <p14:sldId id="258"/>
            <p14:sldId id="263"/>
            <p14:sldId id="264"/>
            <p14:sldId id="265"/>
            <p14:sldId id="262"/>
            <p14:sldId id="261"/>
            <p14:sldId id="266"/>
            <p14:sldId id="267"/>
            <p14:sldId id="268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618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049F-7FF9-4C92-B4FA-6BE518C7A26C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FC7B-8C06-4CB9-A4AB-87851899B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452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049F-7FF9-4C92-B4FA-6BE518C7A26C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FC7B-8C06-4CB9-A4AB-87851899B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487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049F-7FF9-4C92-B4FA-6BE518C7A26C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FC7B-8C06-4CB9-A4AB-87851899B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12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049F-7FF9-4C92-B4FA-6BE518C7A26C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FC7B-8C06-4CB9-A4AB-87851899B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77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049F-7FF9-4C92-B4FA-6BE518C7A26C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FC7B-8C06-4CB9-A4AB-87851899B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695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049F-7FF9-4C92-B4FA-6BE518C7A26C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FC7B-8C06-4CB9-A4AB-87851899B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127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049F-7FF9-4C92-B4FA-6BE518C7A26C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FC7B-8C06-4CB9-A4AB-87851899B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386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049F-7FF9-4C92-B4FA-6BE518C7A26C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FC7B-8C06-4CB9-A4AB-87851899B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445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049F-7FF9-4C92-B4FA-6BE518C7A26C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FC7B-8C06-4CB9-A4AB-87851899B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55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049F-7FF9-4C92-B4FA-6BE518C7A26C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FC7B-8C06-4CB9-A4AB-87851899B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448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049F-7FF9-4C92-B4FA-6BE518C7A26C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FC7B-8C06-4CB9-A4AB-87851899B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793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D049F-7FF9-4C92-B4FA-6BE518C7A26C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DFC7B-8C06-4CB9-A4AB-87851899B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014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</a:t>
            </a:r>
            <a:r>
              <a:rPr lang="zh-CN" altLang="en-US" dirty="0" smtClean="0"/>
              <a:t>验</a:t>
            </a:r>
            <a:r>
              <a:rPr lang="zh-CN" altLang="en-US" dirty="0"/>
              <a:t>二</a:t>
            </a:r>
            <a:r>
              <a:rPr lang="zh-CN" altLang="en-US" dirty="0" smtClean="0"/>
              <a:t> 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通讯套接字与</a:t>
            </a:r>
            <a:r>
              <a:rPr lang="en-US" altLang="zh-CN" dirty="0" smtClean="0"/>
              <a:t>Echo</a:t>
            </a:r>
            <a:r>
              <a:rPr lang="zh-CN" altLang="en-US" dirty="0" smtClean="0"/>
              <a:t>客户服</a:t>
            </a:r>
            <a:r>
              <a:rPr lang="zh-CN" altLang="en-US" dirty="0" smtClean="0"/>
              <a:t>务</a:t>
            </a:r>
            <a:r>
              <a:rPr lang="zh-CN" altLang="en-US" dirty="0" smtClean="0"/>
              <a:t>器系统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个实验学时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0768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6613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实验内容补</a:t>
            </a:r>
            <a:r>
              <a:rPr lang="zh-CN" altLang="en-US" dirty="0" smtClean="0"/>
              <a:t>充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Java IO </a:t>
            </a:r>
            <a:r>
              <a:rPr lang="en-US" altLang="zh-CN" dirty="0" smtClean="0"/>
              <a:t>NIO</a:t>
            </a:r>
            <a:r>
              <a:rPr lang="zh-CN" altLang="en-US" dirty="0" smtClean="0"/>
              <a:t>阻</a:t>
            </a:r>
            <a:r>
              <a:rPr lang="zh-CN" altLang="en-US" dirty="0"/>
              <a:t>塞</a:t>
            </a:r>
            <a:r>
              <a:rPr lang="en-US" altLang="zh-CN" dirty="0"/>
              <a:t>/</a:t>
            </a:r>
            <a:r>
              <a:rPr lang="zh-CN" altLang="zh-CN" dirty="0"/>
              <a:t>非阻塞套接字</a:t>
            </a:r>
            <a:endParaRPr lang="zh-CN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1379360"/>
              </p:ext>
            </p:extLst>
          </p:nvPr>
        </p:nvGraphicFramePr>
        <p:xfrm>
          <a:off x="395536" y="1412776"/>
          <a:ext cx="8496944" cy="4760570"/>
        </p:xfrm>
        <a:graphic>
          <a:graphicData uri="http://schemas.openxmlformats.org/drawingml/2006/table">
            <a:tbl>
              <a:tblPr/>
              <a:tblGrid>
                <a:gridCol w="1800200"/>
                <a:gridCol w="1944216"/>
                <a:gridCol w="2232248"/>
                <a:gridCol w="2520280"/>
              </a:tblGrid>
              <a:tr h="189363">
                <a:tc gridSpan="4">
                  <a:txBody>
                    <a:bodyPr/>
                    <a:lstStyle/>
                    <a:p>
                      <a:r>
                        <a:rPr lang="en-US" sz="1800" b="1" dirty="0" smtClean="0"/>
                        <a:t>TCP Socket </a:t>
                      </a:r>
                      <a:r>
                        <a:rPr lang="zh-CN" altLang="en-US" sz="1800" b="1" dirty="0" smtClean="0"/>
                        <a:t>编程接口动作</a:t>
                      </a:r>
                      <a:endParaRPr lang="en-US" sz="1800" b="1" dirty="0"/>
                    </a:p>
                  </a:txBody>
                  <a:tcPr marL="17341" marR="17341" marT="17341" marB="17341"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9363"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600" b="1" dirty="0" smtClean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调用类型</a:t>
                      </a:r>
                      <a:endParaRPr lang="en-US" sz="1600" b="1" dirty="0">
                        <a:solidFill>
                          <a:srgbClr val="161616"/>
                        </a:solidFill>
                        <a:effectLst/>
                        <a:latin typeface="inherit"/>
                      </a:endParaRPr>
                    </a:p>
                  </a:txBody>
                  <a:tcPr marL="17341" marR="17341" marT="17341" marB="17341" anchor="ctr">
                    <a:lnL>
                      <a:noFill/>
                    </a:lnL>
                    <a:lnR>
                      <a:noFill/>
                    </a:lnR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Socket </a:t>
                      </a:r>
                      <a:r>
                        <a:rPr lang="zh-CN" altLang="en-US" sz="1600" b="1" dirty="0" smtClean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状态</a:t>
                      </a:r>
                      <a:endParaRPr lang="en-US" sz="1600" b="1" dirty="0">
                        <a:solidFill>
                          <a:srgbClr val="161616"/>
                        </a:solidFill>
                        <a:effectLst/>
                        <a:latin typeface="inherit"/>
                      </a:endParaRPr>
                    </a:p>
                  </a:txBody>
                  <a:tcPr marL="17341" marR="17341" marT="17341" marB="173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600" b="1" dirty="0" smtClean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阻塞</a:t>
                      </a:r>
                      <a:endParaRPr lang="en-US" sz="1600" b="1" dirty="0">
                        <a:solidFill>
                          <a:srgbClr val="161616"/>
                        </a:solidFill>
                        <a:effectLst/>
                        <a:latin typeface="inherit"/>
                      </a:endParaRPr>
                    </a:p>
                  </a:txBody>
                  <a:tcPr marL="17341" marR="17341" marT="17341" marB="173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600" b="1" dirty="0" smtClean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非阻塞</a:t>
                      </a:r>
                      <a:endParaRPr lang="en-US" sz="1600" b="1" dirty="0">
                        <a:solidFill>
                          <a:srgbClr val="161616"/>
                        </a:solidFill>
                        <a:effectLst/>
                        <a:latin typeface="inherit"/>
                      </a:endParaRPr>
                    </a:p>
                  </a:txBody>
                  <a:tcPr marL="17341" marR="17341" marT="17341" marB="173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44298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b="1" dirty="0" smtClean="0">
                          <a:solidFill>
                            <a:srgbClr val="525252"/>
                          </a:solidFill>
                          <a:effectLst/>
                          <a:latin typeface="inherit"/>
                        </a:rPr>
                        <a:t>read()</a:t>
                      </a:r>
                      <a:r>
                        <a:rPr lang="zh-CN" altLang="en-US" sz="1400" b="1" dirty="0" smtClean="0">
                          <a:solidFill>
                            <a:srgbClr val="525252"/>
                          </a:solidFill>
                          <a:effectLst/>
                          <a:latin typeface="inherit"/>
                        </a:rPr>
                        <a:t>调用类型</a:t>
                      </a:r>
                      <a:endParaRPr lang="en-US" sz="1400" b="1" dirty="0">
                        <a:solidFill>
                          <a:srgbClr val="525252"/>
                        </a:solidFill>
                        <a:effectLst/>
                        <a:latin typeface="inherit"/>
                      </a:endParaRPr>
                    </a:p>
                  </a:txBody>
                  <a:tcPr marL="17341" marR="17341" marT="17341" marB="1734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dirty="0" smtClean="0">
                          <a:solidFill>
                            <a:srgbClr val="525252"/>
                          </a:solidFill>
                          <a:effectLst/>
                          <a:latin typeface="inherit"/>
                        </a:rPr>
                        <a:t>有可用的输入数据</a:t>
                      </a:r>
                      <a:endParaRPr lang="en-US" sz="1400" b="1" dirty="0">
                        <a:solidFill>
                          <a:srgbClr val="525252"/>
                        </a:solidFill>
                        <a:effectLst/>
                        <a:latin typeface="inherit"/>
                      </a:endParaRPr>
                    </a:p>
                  </a:txBody>
                  <a:tcPr marL="17341" marR="17341" marT="17341" marB="1734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dirty="0" smtClean="0">
                          <a:solidFill>
                            <a:srgbClr val="525252"/>
                          </a:solidFill>
                          <a:effectLst/>
                          <a:latin typeface="inherit"/>
                        </a:rPr>
                        <a:t>立即返回</a:t>
                      </a:r>
                      <a:endParaRPr lang="en-US" sz="1400" b="1" dirty="0">
                        <a:solidFill>
                          <a:srgbClr val="525252"/>
                        </a:solidFill>
                        <a:effectLst/>
                        <a:latin typeface="inherit"/>
                      </a:endParaRPr>
                    </a:p>
                  </a:txBody>
                  <a:tcPr marL="17341" marR="17341" marT="17341" marB="1734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dirty="0" smtClean="0">
                          <a:solidFill>
                            <a:srgbClr val="525252"/>
                          </a:solidFill>
                          <a:effectLst/>
                          <a:latin typeface="inherit"/>
                        </a:rPr>
                        <a:t>立即返回</a:t>
                      </a:r>
                      <a:endParaRPr lang="en-US" altLang="zh-CN" sz="1400" b="1" dirty="0">
                        <a:solidFill>
                          <a:srgbClr val="525252"/>
                        </a:solidFill>
                        <a:effectLst/>
                        <a:latin typeface="inherit"/>
                      </a:endParaRPr>
                    </a:p>
                  </a:txBody>
                  <a:tcPr marL="17341" marR="17341" marT="17341" marB="1734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</a:tr>
              <a:tr h="8091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dirty="0" smtClean="0">
                          <a:solidFill>
                            <a:srgbClr val="525252"/>
                          </a:solidFill>
                          <a:effectLst/>
                          <a:latin typeface="inherit"/>
                        </a:rPr>
                        <a:t>没有可用的输入数据</a:t>
                      </a:r>
                      <a:endParaRPr lang="en-US" altLang="zh-CN" sz="1400" b="1" dirty="0">
                        <a:solidFill>
                          <a:srgbClr val="525252"/>
                        </a:solidFill>
                        <a:effectLst/>
                        <a:latin typeface="inherit"/>
                      </a:endParaRPr>
                    </a:p>
                  </a:txBody>
                  <a:tcPr marL="17341" marR="17341" marT="17341" marB="1734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dirty="0" smtClean="0">
                          <a:solidFill>
                            <a:srgbClr val="525252"/>
                          </a:solidFill>
                          <a:effectLst/>
                          <a:latin typeface="inherit"/>
                        </a:rPr>
                        <a:t>等候输入数据到达</a:t>
                      </a:r>
                      <a:endParaRPr lang="en-US" sz="1400" b="1" dirty="0">
                        <a:solidFill>
                          <a:srgbClr val="525252"/>
                        </a:solidFill>
                        <a:effectLst/>
                        <a:latin typeface="inherit"/>
                      </a:endParaRPr>
                    </a:p>
                  </a:txBody>
                  <a:tcPr marL="17341" marR="17341" marT="17341" marB="1734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solidFill>
                            <a:srgbClr val="525252"/>
                          </a:solidFill>
                          <a:effectLst/>
                          <a:latin typeface="inherit"/>
                        </a:rPr>
                        <a:t>立即带</a:t>
                      </a:r>
                      <a:r>
                        <a:rPr lang="en-US" altLang="zh-CN" sz="1400" b="1" dirty="0" smtClean="0">
                          <a:solidFill>
                            <a:srgbClr val="525252"/>
                          </a:solidFill>
                          <a:effectLst/>
                          <a:latin typeface="inherit"/>
                        </a:rPr>
                        <a:t>EWOULDBLOCK</a:t>
                      </a:r>
                      <a:r>
                        <a:rPr lang="zh-CN" altLang="en-US" sz="1400" b="1" dirty="0" smtClean="0">
                          <a:solidFill>
                            <a:srgbClr val="525252"/>
                          </a:solidFill>
                          <a:effectLst/>
                          <a:latin typeface="inherit"/>
                        </a:rPr>
                        <a:t>错误号返回</a:t>
                      </a:r>
                      <a:endParaRPr lang="en-US" altLang="zh-CN" sz="1400" b="1" dirty="0" smtClean="0">
                        <a:solidFill>
                          <a:srgbClr val="525252"/>
                        </a:solidFill>
                        <a:effectLst/>
                        <a:latin typeface="inherit"/>
                      </a:endParaRPr>
                    </a:p>
                    <a:p>
                      <a:pPr algn="l" fontAlgn="ctr"/>
                      <a:r>
                        <a:rPr lang="en-US" sz="1400" b="1" dirty="0" smtClean="0">
                          <a:solidFill>
                            <a:srgbClr val="525252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400" b="1" dirty="0">
                          <a:solidFill>
                            <a:srgbClr val="525252"/>
                          </a:solidFill>
                          <a:effectLst/>
                          <a:latin typeface="inherit"/>
                        </a:rPr>
                        <a:t>select() exception: READ)</a:t>
                      </a:r>
                    </a:p>
                  </a:txBody>
                  <a:tcPr marL="17341" marR="17341" marT="17341" marB="1734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</a:tr>
              <a:tr h="344298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b="1" dirty="0" smtClean="0">
                          <a:solidFill>
                            <a:srgbClr val="525252"/>
                          </a:solidFill>
                          <a:effectLst/>
                          <a:latin typeface="inherit"/>
                        </a:rPr>
                        <a:t>write</a:t>
                      </a:r>
                      <a:r>
                        <a:rPr lang="en-US" sz="1400" b="1" dirty="0">
                          <a:solidFill>
                            <a:srgbClr val="525252"/>
                          </a:solidFill>
                          <a:effectLst/>
                          <a:latin typeface="inherit"/>
                        </a:rPr>
                        <a:t>() </a:t>
                      </a:r>
                      <a:r>
                        <a:rPr lang="zh-CN" altLang="en-US" sz="1400" b="1" dirty="0" smtClean="0">
                          <a:solidFill>
                            <a:srgbClr val="525252"/>
                          </a:solidFill>
                          <a:effectLst/>
                          <a:latin typeface="inherit"/>
                        </a:rPr>
                        <a:t>调用类型</a:t>
                      </a:r>
                      <a:endParaRPr lang="en-US" sz="1400" b="1" dirty="0">
                        <a:solidFill>
                          <a:srgbClr val="525252"/>
                        </a:solidFill>
                        <a:effectLst/>
                        <a:latin typeface="inherit"/>
                      </a:endParaRPr>
                    </a:p>
                  </a:txBody>
                  <a:tcPr marL="17341" marR="17341" marT="17341" marB="1734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kern="1200" dirty="0" smtClean="0">
                          <a:solidFill>
                            <a:srgbClr val="525252"/>
                          </a:solidFill>
                          <a:effectLst/>
                          <a:latin typeface="inherit"/>
                          <a:ea typeface="+mn-ea"/>
                          <a:cs typeface="+mn-cs"/>
                        </a:rPr>
                        <a:t>输出缓冲区可用</a:t>
                      </a:r>
                      <a:endParaRPr lang="en-US" sz="1400" b="1" kern="1200" dirty="0">
                        <a:solidFill>
                          <a:srgbClr val="525252"/>
                        </a:solidFill>
                        <a:effectLst/>
                        <a:latin typeface="inherit"/>
                        <a:ea typeface="+mn-ea"/>
                        <a:cs typeface="+mn-cs"/>
                      </a:endParaRPr>
                    </a:p>
                  </a:txBody>
                  <a:tcPr marL="17341" marR="17341" marT="17341" marB="1734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dirty="0" smtClean="0">
                          <a:solidFill>
                            <a:srgbClr val="525252"/>
                          </a:solidFill>
                          <a:effectLst/>
                          <a:latin typeface="inherit"/>
                        </a:rPr>
                        <a:t>立即返回</a:t>
                      </a:r>
                      <a:endParaRPr lang="en-US" altLang="zh-CN" sz="1400" b="1" dirty="0">
                        <a:solidFill>
                          <a:srgbClr val="525252"/>
                        </a:solidFill>
                        <a:effectLst/>
                        <a:latin typeface="inherit"/>
                      </a:endParaRPr>
                    </a:p>
                  </a:txBody>
                  <a:tcPr marL="17341" marR="17341" marT="17341" marB="1734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400" b="1" kern="1200" dirty="0" smtClean="0">
                          <a:solidFill>
                            <a:srgbClr val="525252"/>
                          </a:solidFill>
                          <a:effectLst/>
                          <a:latin typeface="inherit"/>
                          <a:ea typeface="+mn-ea"/>
                          <a:cs typeface="+mn-cs"/>
                        </a:rPr>
                        <a:t>立即返回</a:t>
                      </a:r>
                      <a:endParaRPr lang="en-US" altLang="zh-CN" sz="1400" b="1" kern="1200" dirty="0">
                        <a:solidFill>
                          <a:srgbClr val="525252"/>
                        </a:solidFill>
                        <a:effectLst/>
                        <a:latin typeface="inherit"/>
                        <a:ea typeface="+mn-ea"/>
                        <a:cs typeface="+mn-cs"/>
                      </a:endParaRPr>
                    </a:p>
                  </a:txBody>
                  <a:tcPr marL="17341" marR="17341" marT="17341" marB="1734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091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400" b="1" kern="1200" dirty="0" smtClean="0">
                          <a:solidFill>
                            <a:srgbClr val="525252"/>
                          </a:solidFill>
                          <a:effectLst/>
                          <a:latin typeface="inherit"/>
                          <a:ea typeface="+mn-ea"/>
                          <a:cs typeface="+mn-cs"/>
                        </a:rPr>
                        <a:t>输出缓冲区不可用</a:t>
                      </a:r>
                      <a:endParaRPr lang="en-US" altLang="zh-CN" sz="1400" b="1" kern="1200" dirty="0">
                        <a:solidFill>
                          <a:srgbClr val="525252"/>
                        </a:solidFill>
                        <a:effectLst/>
                        <a:latin typeface="inherit"/>
                        <a:ea typeface="+mn-ea"/>
                        <a:cs typeface="+mn-cs"/>
                      </a:endParaRPr>
                    </a:p>
                  </a:txBody>
                  <a:tcPr marL="17341" marR="17341" marT="17341" marB="1734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dirty="0" smtClean="0">
                          <a:solidFill>
                            <a:srgbClr val="525252"/>
                          </a:solidFill>
                          <a:effectLst/>
                          <a:latin typeface="inherit"/>
                        </a:rPr>
                        <a:t>等候</a:t>
                      </a:r>
                      <a:r>
                        <a:rPr lang="zh-CN" altLang="en-US" sz="1400" b="1" kern="1200" dirty="0" smtClean="0">
                          <a:solidFill>
                            <a:srgbClr val="525252"/>
                          </a:solidFill>
                          <a:effectLst/>
                          <a:latin typeface="inherit"/>
                          <a:ea typeface="+mn-ea"/>
                          <a:cs typeface="+mn-cs"/>
                        </a:rPr>
                        <a:t>输出缓冲区数据到达</a:t>
                      </a:r>
                      <a:endParaRPr lang="en-US" sz="1400" dirty="0">
                        <a:solidFill>
                          <a:srgbClr val="525252"/>
                        </a:solidFill>
                        <a:effectLst/>
                        <a:latin typeface="inherit"/>
                      </a:endParaRPr>
                    </a:p>
                  </a:txBody>
                  <a:tcPr marL="17341" marR="17341" marT="17341" marB="1734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 smtClean="0">
                          <a:solidFill>
                            <a:srgbClr val="525252"/>
                          </a:solidFill>
                          <a:effectLst/>
                          <a:latin typeface="inherit"/>
                          <a:ea typeface="+mn-ea"/>
                          <a:cs typeface="+mn-cs"/>
                        </a:rPr>
                        <a:t>立即带</a:t>
                      </a:r>
                      <a:r>
                        <a:rPr lang="en-US" altLang="zh-CN" sz="1400" b="1" kern="1200" dirty="0" smtClean="0">
                          <a:solidFill>
                            <a:srgbClr val="525252"/>
                          </a:solidFill>
                          <a:effectLst/>
                          <a:latin typeface="inherit"/>
                          <a:ea typeface="+mn-ea"/>
                          <a:cs typeface="+mn-cs"/>
                        </a:rPr>
                        <a:t>EWOULDBLOCK</a:t>
                      </a:r>
                      <a:r>
                        <a:rPr lang="zh-CN" altLang="en-US" sz="1400" b="1" kern="1200" dirty="0" smtClean="0">
                          <a:solidFill>
                            <a:srgbClr val="525252"/>
                          </a:solidFill>
                          <a:effectLst/>
                          <a:latin typeface="inherit"/>
                          <a:ea typeface="+mn-ea"/>
                          <a:cs typeface="+mn-cs"/>
                        </a:rPr>
                        <a:t>错误号返回</a:t>
                      </a:r>
                      <a:endParaRPr lang="en-US" altLang="zh-CN" sz="1400" b="1" kern="1200" dirty="0" smtClean="0">
                        <a:solidFill>
                          <a:srgbClr val="525252"/>
                        </a:solidFill>
                        <a:effectLst/>
                        <a:latin typeface="inheri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ctr" latinLnBrk="0" hangingPunct="1"/>
                      <a:r>
                        <a:rPr lang="en-US" sz="1400" b="1" kern="1200" dirty="0" smtClean="0">
                          <a:solidFill>
                            <a:srgbClr val="525252"/>
                          </a:solidFill>
                          <a:effectLst/>
                          <a:latin typeface="inheri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b="1" kern="1200" dirty="0">
                          <a:solidFill>
                            <a:srgbClr val="525252"/>
                          </a:solidFill>
                          <a:effectLst/>
                          <a:latin typeface="inherit"/>
                          <a:ea typeface="+mn-ea"/>
                          <a:cs typeface="+mn-cs"/>
                        </a:rPr>
                        <a:t>select() exception: WRITE)</a:t>
                      </a:r>
                    </a:p>
                  </a:txBody>
                  <a:tcPr marL="17341" marR="17341" marT="17341" marB="1734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9363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b="1" dirty="0">
                          <a:solidFill>
                            <a:srgbClr val="525252"/>
                          </a:solidFill>
                          <a:effectLst/>
                          <a:latin typeface="inherit"/>
                        </a:rPr>
                        <a:t>accept() </a:t>
                      </a:r>
                      <a:r>
                        <a:rPr lang="zh-CN" altLang="en-US" sz="1400" b="1" dirty="0" smtClean="0">
                          <a:solidFill>
                            <a:srgbClr val="525252"/>
                          </a:solidFill>
                          <a:effectLst/>
                          <a:latin typeface="inherit"/>
                        </a:rPr>
                        <a:t>调用</a:t>
                      </a:r>
                      <a:endParaRPr lang="en-US" sz="1400" b="1" dirty="0">
                        <a:solidFill>
                          <a:srgbClr val="525252"/>
                        </a:solidFill>
                        <a:effectLst/>
                        <a:latin typeface="inherit"/>
                      </a:endParaRPr>
                    </a:p>
                  </a:txBody>
                  <a:tcPr marL="17341" marR="17341" marT="17341" marB="1734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400" b="1" kern="1200" dirty="0" smtClean="0">
                          <a:solidFill>
                            <a:srgbClr val="525252"/>
                          </a:solidFill>
                          <a:effectLst/>
                          <a:latin typeface="inherit"/>
                          <a:ea typeface="+mn-ea"/>
                          <a:cs typeface="+mn-cs"/>
                        </a:rPr>
                        <a:t>建立新连接</a:t>
                      </a:r>
                      <a:endParaRPr lang="en-US" sz="1400" b="1" kern="1200" dirty="0">
                        <a:solidFill>
                          <a:srgbClr val="525252"/>
                        </a:solidFill>
                        <a:effectLst/>
                        <a:latin typeface="inherit"/>
                        <a:ea typeface="+mn-ea"/>
                        <a:cs typeface="+mn-cs"/>
                      </a:endParaRPr>
                    </a:p>
                  </a:txBody>
                  <a:tcPr marL="17341" marR="17341" marT="17341" marB="1734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dirty="0" smtClean="0">
                          <a:solidFill>
                            <a:srgbClr val="525252"/>
                          </a:solidFill>
                          <a:effectLst/>
                          <a:latin typeface="inherit"/>
                        </a:rPr>
                        <a:t>立即返回</a:t>
                      </a:r>
                      <a:endParaRPr lang="en-US" altLang="zh-CN" sz="1400" b="1" dirty="0">
                        <a:solidFill>
                          <a:srgbClr val="525252"/>
                        </a:solidFill>
                        <a:effectLst/>
                        <a:latin typeface="inherit"/>
                      </a:endParaRPr>
                    </a:p>
                  </a:txBody>
                  <a:tcPr marL="17341" marR="17341" marT="17341" marB="1734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400" b="1" kern="1200" dirty="0" smtClean="0">
                          <a:solidFill>
                            <a:srgbClr val="525252"/>
                          </a:solidFill>
                          <a:effectLst/>
                          <a:latin typeface="inherit"/>
                          <a:ea typeface="+mn-ea"/>
                          <a:cs typeface="+mn-cs"/>
                        </a:rPr>
                        <a:t>立即返回</a:t>
                      </a:r>
                      <a:endParaRPr lang="en-US" altLang="zh-CN" sz="1400" b="1" kern="1200" dirty="0">
                        <a:solidFill>
                          <a:srgbClr val="525252"/>
                        </a:solidFill>
                        <a:effectLst/>
                        <a:latin typeface="inherit"/>
                        <a:ea typeface="+mn-ea"/>
                        <a:cs typeface="+mn-cs"/>
                      </a:endParaRPr>
                    </a:p>
                  </a:txBody>
                  <a:tcPr marL="17341" marR="17341" marT="17341" marB="1734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</a:tr>
              <a:tr h="8091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 smtClean="0">
                          <a:solidFill>
                            <a:srgbClr val="525252"/>
                          </a:solidFill>
                          <a:effectLst/>
                          <a:latin typeface="inherit"/>
                          <a:ea typeface="+mn-ea"/>
                          <a:cs typeface="+mn-cs"/>
                        </a:rPr>
                        <a:t>无新连接队列</a:t>
                      </a:r>
                      <a:endParaRPr lang="en-US" altLang="zh-CN" sz="1400" b="1" kern="1200" dirty="0" smtClean="0">
                        <a:solidFill>
                          <a:srgbClr val="525252"/>
                        </a:solidFill>
                        <a:effectLst/>
                        <a:latin typeface="inherit"/>
                        <a:ea typeface="+mn-ea"/>
                        <a:cs typeface="+mn-cs"/>
                      </a:endParaRPr>
                    </a:p>
                  </a:txBody>
                  <a:tcPr marL="17341" marR="17341" marT="17341" marB="1734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dirty="0" smtClean="0">
                          <a:solidFill>
                            <a:srgbClr val="525252"/>
                          </a:solidFill>
                          <a:effectLst/>
                          <a:latin typeface="inherit"/>
                        </a:rPr>
                        <a:t>等候新的连接</a:t>
                      </a:r>
                      <a:endParaRPr lang="en-US" sz="1400" dirty="0">
                        <a:solidFill>
                          <a:srgbClr val="525252"/>
                        </a:solidFill>
                        <a:effectLst/>
                        <a:latin typeface="inherit"/>
                      </a:endParaRPr>
                    </a:p>
                  </a:txBody>
                  <a:tcPr marL="17341" marR="17341" marT="17341" marB="1734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 smtClean="0">
                          <a:solidFill>
                            <a:srgbClr val="525252"/>
                          </a:solidFill>
                          <a:effectLst/>
                          <a:latin typeface="inherit"/>
                          <a:ea typeface="+mn-ea"/>
                          <a:cs typeface="+mn-cs"/>
                        </a:rPr>
                        <a:t>立即带</a:t>
                      </a:r>
                      <a:r>
                        <a:rPr lang="en-US" altLang="zh-CN" sz="1400" b="1" kern="1200" dirty="0" smtClean="0">
                          <a:solidFill>
                            <a:srgbClr val="525252"/>
                          </a:solidFill>
                          <a:effectLst/>
                          <a:latin typeface="inherit"/>
                          <a:ea typeface="+mn-ea"/>
                          <a:cs typeface="+mn-cs"/>
                        </a:rPr>
                        <a:t>EWOULDBLOCK</a:t>
                      </a:r>
                      <a:r>
                        <a:rPr lang="zh-CN" altLang="en-US" sz="1400" b="1" kern="1200" dirty="0" smtClean="0">
                          <a:solidFill>
                            <a:srgbClr val="525252"/>
                          </a:solidFill>
                          <a:effectLst/>
                          <a:latin typeface="inherit"/>
                          <a:ea typeface="+mn-ea"/>
                          <a:cs typeface="+mn-cs"/>
                        </a:rPr>
                        <a:t>错误号返回</a:t>
                      </a:r>
                      <a:endParaRPr lang="en-US" altLang="zh-CN" sz="1400" b="1" kern="1200" dirty="0" smtClean="0">
                        <a:solidFill>
                          <a:srgbClr val="525252"/>
                        </a:solidFill>
                        <a:effectLst/>
                        <a:latin typeface="inherit"/>
                        <a:ea typeface="+mn-ea"/>
                        <a:cs typeface="+mn-cs"/>
                      </a:endParaRPr>
                    </a:p>
                    <a:p>
                      <a:pPr algn="l" fontAlgn="ctr"/>
                      <a:r>
                        <a:rPr lang="en-US" altLang="zh-CN" sz="1400" b="1" kern="1200" dirty="0" smtClean="0">
                          <a:solidFill>
                            <a:srgbClr val="525252"/>
                          </a:solidFill>
                          <a:effectLst/>
                          <a:latin typeface="inherit"/>
                          <a:ea typeface="+mn-ea"/>
                          <a:cs typeface="+mn-cs"/>
                        </a:rPr>
                        <a:t>(select() exception: READ)</a:t>
                      </a:r>
                      <a:endParaRPr lang="en-US" altLang="zh-CN" sz="1400" b="1" kern="1200" dirty="0">
                        <a:solidFill>
                          <a:srgbClr val="525252"/>
                        </a:solidFill>
                        <a:effectLst/>
                        <a:latin typeface="inherit"/>
                        <a:ea typeface="+mn-ea"/>
                        <a:cs typeface="+mn-cs"/>
                      </a:endParaRPr>
                    </a:p>
                  </a:txBody>
                  <a:tcPr marL="17341" marR="17341" marT="17341" marB="1734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</a:tr>
              <a:tr h="809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connect() </a:t>
                      </a:r>
                      <a:r>
                        <a:rPr lang="zh-CN" altLang="en-US" sz="1400" b="1" dirty="0" smtClean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调用</a:t>
                      </a:r>
                      <a:endParaRPr lang="en-US" sz="1400" b="1" dirty="0">
                        <a:solidFill>
                          <a:srgbClr val="161616"/>
                        </a:solidFill>
                        <a:effectLst/>
                        <a:latin typeface="inherit"/>
                      </a:endParaRPr>
                    </a:p>
                  </a:txBody>
                  <a:tcPr marL="17341" marR="17341" marT="17341" marB="1734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</a:txBody>
                  <a:tcPr marL="17341" marR="17341" marT="17341" marB="1734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dirty="0" smtClean="0">
                          <a:solidFill>
                            <a:srgbClr val="525252"/>
                          </a:solidFill>
                          <a:effectLst/>
                          <a:latin typeface="inherit"/>
                        </a:rPr>
                        <a:t>等候</a:t>
                      </a:r>
                      <a:endParaRPr lang="en-US" sz="1400" dirty="0">
                        <a:solidFill>
                          <a:srgbClr val="161616"/>
                        </a:solidFill>
                        <a:effectLst/>
                        <a:latin typeface="inherit"/>
                      </a:endParaRPr>
                    </a:p>
                  </a:txBody>
                  <a:tcPr marL="17341" marR="17341" marT="17341" marB="1734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 smtClean="0">
                          <a:solidFill>
                            <a:srgbClr val="525252"/>
                          </a:solidFill>
                          <a:effectLst/>
                          <a:latin typeface="inherit"/>
                          <a:ea typeface="+mn-ea"/>
                          <a:cs typeface="+mn-cs"/>
                        </a:rPr>
                        <a:t>立即带</a:t>
                      </a:r>
                      <a:r>
                        <a:rPr lang="en-US" altLang="zh-CN" sz="1400" b="1" kern="1200" dirty="0" smtClean="0">
                          <a:solidFill>
                            <a:srgbClr val="525252"/>
                          </a:solidFill>
                          <a:effectLst/>
                          <a:latin typeface="inherit"/>
                          <a:ea typeface="+mn-ea"/>
                          <a:cs typeface="+mn-cs"/>
                        </a:rPr>
                        <a:t>EINPROGRESS</a:t>
                      </a:r>
                      <a:r>
                        <a:rPr lang="zh-CN" altLang="en-US" sz="1400" b="1" kern="1200" dirty="0" smtClean="0">
                          <a:solidFill>
                            <a:srgbClr val="525252"/>
                          </a:solidFill>
                          <a:effectLst/>
                          <a:latin typeface="inherit"/>
                          <a:ea typeface="+mn-ea"/>
                          <a:cs typeface="+mn-cs"/>
                        </a:rPr>
                        <a:t>错误号返回</a:t>
                      </a:r>
                      <a:endParaRPr lang="en-US" altLang="zh-CN" sz="1400" b="1" kern="1200" dirty="0" smtClean="0">
                        <a:solidFill>
                          <a:srgbClr val="525252"/>
                        </a:solidFill>
                        <a:effectLst/>
                        <a:latin typeface="inherit"/>
                        <a:ea typeface="+mn-ea"/>
                        <a:cs typeface="+mn-cs"/>
                      </a:endParaRPr>
                    </a:p>
                    <a:p>
                      <a:pPr algn="l" fontAlgn="ctr"/>
                      <a:r>
                        <a:rPr lang="en-US" sz="1400" b="1" kern="1200" dirty="0" smtClean="0">
                          <a:solidFill>
                            <a:srgbClr val="525252"/>
                          </a:solidFill>
                          <a:effectLst/>
                          <a:latin typeface="inheri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b="1" kern="1200" dirty="0">
                          <a:solidFill>
                            <a:srgbClr val="525252"/>
                          </a:solidFill>
                          <a:effectLst/>
                          <a:latin typeface="inherit"/>
                          <a:ea typeface="+mn-ea"/>
                          <a:cs typeface="+mn-cs"/>
                        </a:rPr>
                        <a:t>select() exception: WRITE)</a:t>
                      </a:r>
                    </a:p>
                  </a:txBody>
                  <a:tcPr marL="17341" marR="17341" marT="17341" marB="1734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274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016"/>
            <a:ext cx="8229600" cy="112474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实验内容补</a:t>
            </a:r>
            <a:r>
              <a:rPr lang="zh-CN" altLang="en-US" dirty="0" smtClean="0"/>
              <a:t>充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Java IO </a:t>
            </a:r>
            <a:r>
              <a:rPr lang="en-US" altLang="zh-CN" dirty="0" smtClean="0"/>
              <a:t>NIO</a:t>
            </a:r>
            <a:r>
              <a:rPr lang="zh-CN" altLang="en-US" dirty="0" smtClean="0"/>
              <a:t>阻</a:t>
            </a:r>
            <a:r>
              <a:rPr lang="zh-CN" altLang="en-US" dirty="0"/>
              <a:t>塞</a:t>
            </a:r>
            <a:r>
              <a:rPr lang="en-US" altLang="zh-CN" dirty="0"/>
              <a:t>/</a:t>
            </a:r>
            <a:r>
              <a:rPr lang="zh-CN" altLang="zh-CN" dirty="0"/>
              <a:t>非阻塞套接字</a:t>
            </a:r>
            <a:endParaRPr lang="zh-CN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8204693"/>
              </p:ext>
            </p:extLst>
          </p:nvPr>
        </p:nvGraphicFramePr>
        <p:xfrm>
          <a:off x="395536" y="1412776"/>
          <a:ext cx="8496944" cy="3405672"/>
        </p:xfrm>
        <a:graphic>
          <a:graphicData uri="http://schemas.openxmlformats.org/drawingml/2006/table">
            <a:tbl>
              <a:tblPr/>
              <a:tblGrid>
                <a:gridCol w="2232248"/>
                <a:gridCol w="1800200"/>
                <a:gridCol w="2340260"/>
                <a:gridCol w="2124236"/>
              </a:tblGrid>
              <a:tr h="189363">
                <a:tc gridSpan="4">
                  <a:txBody>
                    <a:bodyPr/>
                    <a:lstStyle/>
                    <a:p>
                      <a:r>
                        <a:rPr lang="en-US" sz="1800" b="1" dirty="0" smtClean="0"/>
                        <a:t>UDP Socket </a:t>
                      </a:r>
                      <a:r>
                        <a:rPr lang="zh-CN" altLang="en-US" sz="1800" b="1" dirty="0" smtClean="0"/>
                        <a:t>编程接口动作</a:t>
                      </a:r>
                      <a:endParaRPr lang="en-US" sz="1800" b="1" dirty="0"/>
                    </a:p>
                  </a:txBody>
                  <a:tcPr marL="17341" marR="17341" marT="17341" marB="17341"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9363"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600" b="1" dirty="0" smtClean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调用类型</a:t>
                      </a:r>
                      <a:endParaRPr lang="en-US" sz="1600" b="1" dirty="0">
                        <a:solidFill>
                          <a:srgbClr val="161616"/>
                        </a:solidFill>
                        <a:effectLst/>
                        <a:latin typeface="inherit"/>
                      </a:endParaRPr>
                    </a:p>
                  </a:txBody>
                  <a:tcPr marL="17341" marR="17341" marT="17341" marB="17341" anchor="ctr">
                    <a:lnL>
                      <a:noFill/>
                    </a:lnL>
                    <a:lnR>
                      <a:noFill/>
                    </a:lnR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Socket </a:t>
                      </a:r>
                      <a:r>
                        <a:rPr lang="zh-CN" altLang="en-US" sz="1600" b="1" dirty="0" smtClean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状态</a:t>
                      </a:r>
                      <a:endParaRPr lang="en-US" sz="1600" b="1" dirty="0">
                        <a:solidFill>
                          <a:srgbClr val="161616"/>
                        </a:solidFill>
                        <a:effectLst/>
                        <a:latin typeface="inherit"/>
                      </a:endParaRPr>
                    </a:p>
                  </a:txBody>
                  <a:tcPr marL="17341" marR="17341" marT="17341" marB="173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600" b="1" dirty="0" smtClean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阻塞</a:t>
                      </a:r>
                      <a:endParaRPr lang="en-US" sz="1600" b="1" dirty="0">
                        <a:solidFill>
                          <a:srgbClr val="161616"/>
                        </a:solidFill>
                        <a:effectLst/>
                        <a:latin typeface="inherit"/>
                      </a:endParaRPr>
                    </a:p>
                  </a:txBody>
                  <a:tcPr marL="17341" marR="17341" marT="17341" marB="173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600" b="1" dirty="0" smtClean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非阻塞</a:t>
                      </a:r>
                      <a:endParaRPr lang="en-US" sz="1600" b="1" dirty="0">
                        <a:solidFill>
                          <a:srgbClr val="161616"/>
                        </a:solidFill>
                        <a:effectLst/>
                        <a:latin typeface="inherit"/>
                      </a:endParaRPr>
                    </a:p>
                  </a:txBody>
                  <a:tcPr marL="17341" marR="17341" marT="17341" marB="173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</a:tr>
              <a:tr h="564604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b="1" dirty="0" smtClean="0">
                          <a:solidFill>
                            <a:srgbClr val="525252"/>
                          </a:solidFill>
                          <a:effectLst/>
                          <a:latin typeface="inherit"/>
                        </a:rPr>
                        <a:t>send</a:t>
                      </a:r>
                      <a:r>
                        <a:rPr lang="en-US" altLang="zh-CN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kern="1200" dirty="0" smtClean="0">
                          <a:solidFill>
                            <a:srgbClr val="525252"/>
                          </a:solidFill>
                          <a:effectLst/>
                          <a:latin typeface="inherit"/>
                          <a:ea typeface="+mn-ea"/>
                          <a:cs typeface="+mn-cs"/>
                        </a:rPr>
                        <a:t>(DatagramPacket p)</a:t>
                      </a:r>
                      <a:endParaRPr lang="en-US" sz="1400" b="1" kern="1200" dirty="0">
                        <a:solidFill>
                          <a:srgbClr val="525252"/>
                        </a:solidFill>
                        <a:effectLst/>
                        <a:latin typeface="inherit"/>
                        <a:ea typeface="+mn-ea"/>
                        <a:cs typeface="+mn-cs"/>
                      </a:endParaRPr>
                    </a:p>
                  </a:txBody>
                  <a:tcPr marL="17341" marR="17341" marT="17341" marB="1734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 smtClean="0">
                          <a:solidFill>
                            <a:srgbClr val="525252"/>
                          </a:solidFill>
                          <a:effectLst/>
                          <a:latin typeface="inherit"/>
                          <a:ea typeface="+mn-ea"/>
                          <a:cs typeface="+mn-cs"/>
                        </a:rPr>
                        <a:t>输出缓冲区可用</a:t>
                      </a:r>
                      <a:endParaRPr lang="en-US" altLang="zh-CN" sz="1400" b="1" kern="1200" dirty="0" smtClean="0">
                        <a:solidFill>
                          <a:srgbClr val="525252"/>
                        </a:solidFill>
                        <a:effectLst/>
                        <a:latin typeface="inherit"/>
                        <a:ea typeface="+mn-ea"/>
                        <a:cs typeface="+mn-cs"/>
                      </a:endParaRPr>
                    </a:p>
                  </a:txBody>
                  <a:tcPr marL="17341" marR="17341" marT="17341" marB="1734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1" dirty="0">
                        <a:solidFill>
                          <a:srgbClr val="525252"/>
                        </a:solidFill>
                        <a:effectLst/>
                        <a:latin typeface="inherit"/>
                      </a:endParaRPr>
                    </a:p>
                  </a:txBody>
                  <a:tcPr marL="17341" marR="17341" marT="17341" marB="1734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 smtClean="0">
                          <a:solidFill>
                            <a:srgbClr val="525252"/>
                          </a:solidFill>
                          <a:effectLst/>
                          <a:latin typeface="inherit"/>
                          <a:ea typeface="+mn-ea"/>
                          <a:cs typeface="+mn-cs"/>
                        </a:rPr>
                        <a:t>该方法发送一个数据报文，立即返回程序控制流。</a:t>
                      </a:r>
                      <a:endParaRPr lang="en-US" altLang="zh-CN" sz="1400" b="1" kern="1200" dirty="0" smtClean="0">
                        <a:solidFill>
                          <a:srgbClr val="525252"/>
                        </a:solidFill>
                        <a:effectLst/>
                        <a:latin typeface="inherit"/>
                        <a:ea typeface="+mn-ea"/>
                        <a:cs typeface="+mn-cs"/>
                      </a:endParaRPr>
                    </a:p>
                  </a:txBody>
                  <a:tcPr marL="17341" marR="17341" marT="17341" marB="1734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</a:tr>
              <a:tr h="8091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 smtClean="0">
                          <a:solidFill>
                            <a:srgbClr val="525252"/>
                          </a:solidFill>
                          <a:effectLst/>
                          <a:latin typeface="inherit"/>
                          <a:ea typeface="+mn-ea"/>
                          <a:cs typeface="+mn-cs"/>
                        </a:rPr>
                        <a:t>输出缓冲区不可用</a:t>
                      </a:r>
                      <a:endParaRPr lang="en-US" altLang="zh-CN" sz="1400" b="1" kern="1200" dirty="0" smtClean="0">
                        <a:solidFill>
                          <a:srgbClr val="525252"/>
                        </a:solidFill>
                        <a:effectLst/>
                        <a:latin typeface="inherit"/>
                        <a:ea typeface="+mn-ea"/>
                        <a:cs typeface="+mn-cs"/>
                      </a:endParaRPr>
                    </a:p>
                  </a:txBody>
                  <a:tcPr marL="17341" marR="17341" marT="17341" marB="1734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1" dirty="0">
                        <a:solidFill>
                          <a:srgbClr val="525252"/>
                        </a:solidFill>
                        <a:effectLst/>
                        <a:latin typeface="inherit"/>
                      </a:endParaRPr>
                    </a:p>
                  </a:txBody>
                  <a:tcPr marL="17341" marR="17341" marT="17341" marB="1734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dirty="0">
                        <a:solidFill>
                          <a:srgbClr val="525252"/>
                        </a:solidFill>
                        <a:effectLst/>
                        <a:latin typeface="inherit"/>
                      </a:endParaRPr>
                    </a:p>
                  </a:txBody>
                  <a:tcPr marL="17341" marR="17341" marT="17341" marB="1734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</a:tr>
              <a:tr h="63534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kern="1200" dirty="0" smtClean="0">
                          <a:solidFill>
                            <a:srgbClr val="525252"/>
                          </a:solidFill>
                          <a:effectLst/>
                          <a:latin typeface="inherit"/>
                          <a:ea typeface="+mn-ea"/>
                          <a:cs typeface="+mn-cs"/>
                        </a:rPr>
                        <a:t>receive(DatagramPacket p)</a:t>
                      </a:r>
                      <a:endParaRPr lang="en-US" sz="1400" b="1" kern="1200" dirty="0">
                        <a:solidFill>
                          <a:srgbClr val="525252"/>
                        </a:solidFill>
                        <a:effectLst/>
                        <a:latin typeface="inherit"/>
                        <a:ea typeface="+mn-ea"/>
                        <a:cs typeface="+mn-cs"/>
                      </a:endParaRPr>
                    </a:p>
                  </a:txBody>
                  <a:tcPr marL="17341" marR="17341" marT="17341" marB="1734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solidFill>
                            <a:srgbClr val="525252"/>
                          </a:solidFill>
                          <a:effectLst/>
                          <a:latin typeface="inherit"/>
                        </a:rPr>
                        <a:t>有可用的输出数据</a:t>
                      </a:r>
                      <a:endParaRPr lang="en-US" altLang="zh-CN" sz="1400" b="1" dirty="0" smtClean="0">
                        <a:solidFill>
                          <a:srgbClr val="525252"/>
                        </a:solidFill>
                        <a:effectLst/>
                        <a:latin typeface="inherit"/>
                      </a:endParaRPr>
                    </a:p>
                  </a:txBody>
                  <a:tcPr marL="17341" marR="17341" marT="17341" marB="1734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1400" b="1" dirty="0">
                        <a:solidFill>
                          <a:srgbClr val="525252"/>
                        </a:solidFill>
                        <a:effectLst/>
                        <a:latin typeface="inherit"/>
                      </a:endParaRPr>
                    </a:p>
                  </a:txBody>
                  <a:tcPr marL="17341" marR="17341" marT="17341" marB="1734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dirty="0">
                        <a:solidFill>
                          <a:srgbClr val="525252"/>
                        </a:solidFill>
                        <a:effectLst/>
                        <a:latin typeface="inherit"/>
                      </a:endParaRPr>
                    </a:p>
                  </a:txBody>
                  <a:tcPr marL="17341" marR="17341" marT="17341" marB="1734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091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solidFill>
                            <a:srgbClr val="525252"/>
                          </a:solidFill>
                          <a:effectLst/>
                          <a:latin typeface="inherit"/>
                        </a:rPr>
                        <a:t>无可用的输出数据</a:t>
                      </a:r>
                      <a:endParaRPr lang="en-US" altLang="zh-CN" sz="1400" b="1" dirty="0" smtClean="0">
                        <a:solidFill>
                          <a:srgbClr val="525252"/>
                        </a:solidFill>
                        <a:effectLst/>
                        <a:latin typeface="inherit"/>
                      </a:endParaRPr>
                    </a:p>
                  </a:txBody>
                  <a:tcPr marL="17341" marR="17341" marT="17341" marB="1734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solidFill>
                            <a:srgbClr val="525252"/>
                          </a:solidFill>
                          <a:effectLst/>
                          <a:latin typeface="inherit"/>
                        </a:rPr>
                        <a:t>该方法阻塞直到一个数据报文到达后，返回程序控制流。</a:t>
                      </a:r>
                      <a:endParaRPr lang="en-US" altLang="zh-CN" sz="1400" b="1" dirty="0" smtClean="0">
                        <a:solidFill>
                          <a:srgbClr val="525252"/>
                        </a:solidFill>
                        <a:effectLst/>
                        <a:latin typeface="inherit"/>
                      </a:endParaRPr>
                    </a:p>
                  </a:txBody>
                  <a:tcPr marL="17341" marR="17341" marT="17341" marB="1734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dirty="0">
                        <a:solidFill>
                          <a:srgbClr val="525252"/>
                        </a:solidFill>
                        <a:effectLst/>
                        <a:latin typeface="inherit"/>
                      </a:endParaRPr>
                    </a:p>
                  </a:txBody>
                  <a:tcPr marL="17341" marR="17341" marT="17341" marB="1734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1997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实验内容补</a:t>
            </a:r>
            <a:r>
              <a:rPr lang="zh-CN" altLang="en-US" dirty="0" smtClean="0"/>
              <a:t>充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Java IO </a:t>
            </a:r>
            <a:r>
              <a:rPr lang="en-US" altLang="zh-CN" dirty="0" smtClean="0"/>
              <a:t>NIO</a:t>
            </a:r>
            <a:r>
              <a:rPr lang="zh-CN" altLang="en-US" dirty="0" smtClean="0"/>
              <a:t>阻塞</a:t>
            </a:r>
            <a:r>
              <a:rPr lang="en-US" altLang="zh-CN" dirty="0" smtClean="0"/>
              <a:t>/</a:t>
            </a:r>
            <a:r>
              <a:rPr lang="zh-CN" altLang="zh-CN" dirty="0" smtClean="0"/>
              <a:t>非</a:t>
            </a:r>
            <a:r>
              <a:rPr lang="zh-CN" altLang="zh-CN" dirty="0"/>
              <a:t>阻塞套接</a:t>
            </a:r>
            <a:r>
              <a:rPr lang="zh-CN" altLang="zh-CN" dirty="0" smtClean="0"/>
              <a:t>字</a:t>
            </a:r>
            <a:endParaRPr lang="zh-CN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1245568"/>
              </p:ext>
            </p:extLst>
          </p:nvPr>
        </p:nvGraphicFramePr>
        <p:xfrm>
          <a:off x="899592" y="1772816"/>
          <a:ext cx="7776864" cy="4188406"/>
        </p:xfrm>
        <a:graphic>
          <a:graphicData uri="http://schemas.openxmlformats.org/drawingml/2006/table">
            <a:tbl>
              <a:tblPr/>
              <a:tblGrid>
                <a:gridCol w="2304256"/>
                <a:gridCol w="5472608"/>
              </a:tblGrid>
              <a:tr h="5033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非阻塞套接字类</a:t>
                      </a:r>
                      <a:endParaRPr lang="en-US" sz="1800" dirty="0">
                        <a:effectLst/>
                      </a:endParaRPr>
                    </a:p>
                  </a:txBody>
                  <a:tcPr marL="28423" marR="28423" marT="28423" marB="284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描述</a:t>
                      </a:r>
                      <a:endParaRPr lang="en-US" sz="2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423" marR="28423" marT="28423" marB="284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760">
                <a:tc>
                  <a:txBody>
                    <a:bodyPr/>
                    <a:lstStyle/>
                    <a:p>
                      <a:r>
                        <a:rPr lang="en-US" sz="1500" i="0" dirty="0" smtClean="0">
                          <a:effectLst/>
                          <a:latin typeface="+mn-ea"/>
                          <a:ea typeface="+mn-ea"/>
                        </a:rPr>
                        <a:t>Channel</a:t>
                      </a:r>
                      <a:endParaRPr lang="en-US" sz="1500" i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423" marR="28423" marT="28423" marB="284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通道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是</a:t>
                      </a:r>
                      <a:r>
                        <a:rPr lang="zh-CN" altLang="zh-CN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与能够执行I/O操作的实体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之间的</a:t>
                      </a:r>
                      <a:r>
                        <a:rPr lang="zh-CN" altLang="zh-CN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连接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。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423" marR="28423" marT="28423" marB="284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6816">
                <a:tc>
                  <a:txBody>
                    <a:bodyPr/>
                    <a:lstStyle/>
                    <a:p>
                      <a:r>
                        <a:rPr lang="en-US" sz="1500" i="0" dirty="0" smtClean="0">
                          <a:effectLst/>
                          <a:latin typeface="+mn-ea"/>
                          <a:ea typeface="+mn-ea"/>
                        </a:rPr>
                        <a:t>ServerSocketChannel</a:t>
                      </a:r>
                      <a:endParaRPr lang="en-US" sz="1500" i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423" marR="28423" marT="28423" marB="284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600" dirty="0" smtClean="0">
                          <a:latin typeface="+mn-ea"/>
                          <a:ea typeface="+mn-ea"/>
                        </a:rPr>
                        <a:t>面向流</a:t>
                      </a: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的监</a:t>
                      </a:r>
                      <a:r>
                        <a:rPr lang="zh-CN" altLang="zh-CN" sz="1600" dirty="0" smtClean="0">
                          <a:latin typeface="+mn-ea"/>
                          <a:ea typeface="+mn-ea"/>
                        </a:rPr>
                        <a:t>听套接字可选通道</a:t>
                      </a: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，</a:t>
                      </a:r>
                      <a:r>
                        <a:rPr lang="zh-CN" altLang="zh-CN" sz="1600" dirty="0" smtClean="0">
                          <a:latin typeface="+mn-ea"/>
                          <a:ea typeface="+mn-ea"/>
                        </a:rPr>
                        <a:t>通道是调用</a:t>
                      </a: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该类</a:t>
                      </a:r>
                      <a:r>
                        <a:rPr lang="zh-CN" altLang="zh-CN" sz="1600" dirty="0" smtClean="0">
                          <a:latin typeface="+mn-ea"/>
                          <a:ea typeface="+mn-ea"/>
                        </a:rPr>
                        <a:t>open方法创建的。此类在</a:t>
                      </a: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后台</a:t>
                      </a:r>
                      <a:r>
                        <a:rPr lang="zh-CN" altLang="zh-CN" sz="1600" dirty="0" smtClean="0">
                          <a:latin typeface="+mn-ea"/>
                          <a:ea typeface="+mn-ea"/>
                        </a:rPr>
                        <a:t>使用ServerSocket类。此类的实例用于服务器中接受新的连接请求，例如ServerSocket类实例。</a:t>
                      </a:r>
                      <a:endParaRPr lang="en-US" sz="15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423" marR="28423" marT="28423" marB="284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8112">
                <a:tc>
                  <a:txBody>
                    <a:bodyPr/>
                    <a:lstStyle/>
                    <a:p>
                      <a:r>
                        <a:rPr lang="en-US" sz="1500" i="0" dirty="0" smtClean="0">
                          <a:effectLst/>
                          <a:latin typeface="+mn-ea"/>
                          <a:ea typeface="+mn-ea"/>
                        </a:rPr>
                        <a:t>SocketChannel</a:t>
                      </a:r>
                      <a:endParaRPr lang="en-US" sz="1500" i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423" marR="28423" marT="28423" marB="284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600" dirty="0" smtClean="0">
                          <a:latin typeface="+mn-ea"/>
                          <a:ea typeface="+mn-ea"/>
                        </a:rPr>
                        <a:t>面向流的</a:t>
                      </a: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监</a:t>
                      </a:r>
                      <a:r>
                        <a:rPr lang="zh-CN" altLang="zh-CN" sz="1600" dirty="0" smtClean="0">
                          <a:latin typeface="+mn-ea"/>
                          <a:ea typeface="+mn-ea"/>
                        </a:rPr>
                        <a:t>听套接字可选通道</a:t>
                      </a: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，</a:t>
                      </a:r>
                      <a:r>
                        <a:rPr lang="zh-CN" altLang="zh-CN" sz="1600" dirty="0" smtClean="0">
                          <a:latin typeface="+mn-ea"/>
                          <a:ea typeface="+mn-ea"/>
                        </a:rPr>
                        <a:t>通道是调用</a:t>
                      </a: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该</a:t>
                      </a:r>
                      <a:r>
                        <a:rPr lang="zh-CN" altLang="zh-CN" sz="1600" dirty="0" smtClean="0">
                          <a:latin typeface="+mn-ea"/>
                          <a:ea typeface="+mn-ea"/>
                        </a:rPr>
                        <a:t>类open方法创建的。此类在幕后使用Socket类。此类的实例用于在客户端和服务器之间建立连接，如Socket类实例。</a:t>
                      </a:r>
                      <a:endParaRPr lang="en-US" sz="15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423" marR="28423" marT="28423" marB="284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095">
                <a:tc>
                  <a:txBody>
                    <a:bodyPr/>
                    <a:lstStyle/>
                    <a:p>
                      <a:r>
                        <a:rPr lang="en-US" sz="1500" i="0" dirty="0" smtClean="0">
                          <a:effectLst/>
                          <a:latin typeface="+mn-ea"/>
                          <a:ea typeface="+mn-ea"/>
                        </a:rPr>
                        <a:t>Selector</a:t>
                      </a:r>
                      <a:endParaRPr lang="en-US" sz="1500" i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423" marR="28423" marT="28423" marB="284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600" dirty="0" smtClean="0">
                          <a:latin typeface="+mn-ea"/>
                          <a:ea typeface="+mn-ea"/>
                        </a:rPr>
                        <a:t>SelectableChannel对象的多路复用器。</a:t>
                      </a:r>
                      <a:endParaRPr lang="en-US" sz="15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423" marR="28423" marT="28423" marB="284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44">
                <a:tc>
                  <a:txBody>
                    <a:bodyPr/>
                    <a:lstStyle/>
                    <a:p>
                      <a:r>
                        <a:rPr lang="en-US" sz="1500" i="0" dirty="0" smtClean="0">
                          <a:effectLst/>
                          <a:latin typeface="+mn-ea"/>
                          <a:ea typeface="+mn-ea"/>
                        </a:rPr>
                        <a:t>SelectionKey</a:t>
                      </a:r>
                      <a:endParaRPr lang="en-US" sz="1500" i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423" marR="28423" marT="28423" marB="284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600" dirty="0" smtClean="0"/>
                        <a:t>用于表示 SelectableChannel 与 Selector 的注册。</a:t>
                      </a:r>
                      <a:endParaRPr lang="en-US" sz="1500" dirty="0">
                        <a:effectLst/>
                      </a:endParaRPr>
                    </a:p>
                  </a:txBody>
                  <a:tcPr marL="28423" marR="28423" marT="28423" marB="284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44">
                <a:tc>
                  <a:txBody>
                    <a:bodyPr/>
                    <a:lstStyle/>
                    <a:p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Buffter</a:t>
                      </a:r>
                      <a:endParaRPr lang="en-US" sz="15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423" marR="28423" marT="28423" marB="284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数据容器。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423" marR="28423" marT="28423" marB="284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1893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实验内容补充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Java IO </a:t>
            </a:r>
            <a:r>
              <a:rPr lang="en-US" altLang="zh-CN" dirty="0" smtClean="0"/>
              <a:t>NIO</a:t>
            </a:r>
            <a:r>
              <a:rPr lang="zh-CN" altLang="en-US" dirty="0" smtClean="0"/>
              <a:t>阻</a:t>
            </a:r>
            <a:r>
              <a:rPr lang="zh-CN" altLang="en-US" dirty="0"/>
              <a:t>塞</a:t>
            </a:r>
            <a:r>
              <a:rPr lang="en-US" altLang="zh-CN" dirty="0"/>
              <a:t>/</a:t>
            </a:r>
            <a:r>
              <a:rPr lang="zh-CN" altLang="zh-CN" dirty="0"/>
              <a:t>非阻塞套接字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>
                <a:latin typeface="+mn-ea"/>
              </a:rPr>
              <a:t>Selector </a:t>
            </a:r>
            <a:r>
              <a:rPr lang="zh-CN" altLang="en-US" dirty="0">
                <a:latin typeface="+mn-ea"/>
              </a:rPr>
              <a:t>类对</a:t>
            </a:r>
            <a:r>
              <a:rPr lang="zh-CN" altLang="en-US" dirty="0" smtClean="0">
                <a:latin typeface="+mn-ea"/>
              </a:rPr>
              <a:t>象如下图所示，充当</a:t>
            </a:r>
            <a:r>
              <a:rPr lang="zh-CN" altLang="en-US" dirty="0">
                <a:latin typeface="+mn-ea"/>
              </a:rPr>
              <a:t>远程客户端和服务器之间的接</a:t>
            </a:r>
            <a:r>
              <a:rPr lang="zh-CN" altLang="en-US" dirty="0" smtClean="0">
                <a:latin typeface="+mn-ea"/>
              </a:rPr>
              <a:t>口</a:t>
            </a:r>
            <a:endParaRPr lang="en-US" altLang="zh-CN" dirty="0" smtClean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Selector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Selector.open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ServerSocketChannel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serverSocketChannel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ServerSocketChannel.open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serverSocketChannel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configureBlocking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(false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 //channel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默认是阻塞状态，改为非阻塞状态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InetAddress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InetAddress.getByName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("localhost");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serverSocketChannel.bind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(new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InetSocketAddress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1234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7" y="2805113"/>
            <a:ext cx="5184576" cy="1271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5748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实验内容补充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Java IO </a:t>
            </a:r>
            <a:r>
              <a:rPr lang="en-US" altLang="zh-CN" dirty="0" smtClean="0"/>
              <a:t>NIO</a:t>
            </a:r>
            <a:r>
              <a:rPr lang="zh-CN" altLang="en-US" dirty="0" smtClean="0"/>
              <a:t>阻</a:t>
            </a:r>
            <a:r>
              <a:rPr lang="zh-CN" altLang="en-US" dirty="0"/>
              <a:t>塞</a:t>
            </a:r>
            <a:r>
              <a:rPr lang="en-US" altLang="zh-CN" dirty="0"/>
              <a:t>/</a:t>
            </a:r>
            <a:r>
              <a:rPr lang="zh-CN" altLang="zh-CN" dirty="0"/>
              <a:t>非阻塞套接字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>
                <a:latin typeface="+mn-ea"/>
              </a:rPr>
              <a:t>Selector </a:t>
            </a:r>
            <a:r>
              <a:rPr lang="zh-CN" altLang="en-US" dirty="0">
                <a:latin typeface="+mn-ea"/>
              </a:rPr>
              <a:t>类对</a:t>
            </a:r>
            <a:r>
              <a:rPr lang="zh-CN" altLang="en-US" dirty="0" smtClean="0">
                <a:latin typeface="+mn-ea"/>
              </a:rPr>
              <a:t>象如下图所示，充当</a:t>
            </a:r>
            <a:r>
              <a:rPr lang="zh-CN" altLang="en-US" dirty="0">
                <a:latin typeface="+mn-ea"/>
              </a:rPr>
              <a:t>远程客户端和服务器之间的接</a:t>
            </a:r>
            <a:r>
              <a:rPr lang="zh-CN" altLang="en-US" dirty="0" smtClean="0">
                <a:latin typeface="+mn-ea"/>
              </a:rPr>
              <a:t>口</a:t>
            </a:r>
            <a:endParaRPr lang="en-US" altLang="zh-CN" dirty="0" smtClean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r>
              <a:rPr lang="zh-CN" altLang="zh-CN" sz="1800" dirty="0"/>
              <a:t>服务器套接字必须向选择器注册自己。选择器充当可选通道的多路复用器。</a:t>
            </a:r>
            <a:r>
              <a:rPr lang="zh-CN" altLang="zh-CN" sz="1800" dirty="0" smtClean="0"/>
              <a:t>这意味选</a:t>
            </a:r>
            <a:r>
              <a:rPr lang="zh-CN" altLang="zh-CN" sz="1800" dirty="0"/>
              <a:t>择器注册一个特</a:t>
            </a:r>
            <a:r>
              <a:rPr lang="zh-CN" altLang="zh-CN" sz="1800" dirty="0" smtClean="0"/>
              <a:t>定操</a:t>
            </a:r>
            <a:r>
              <a:rPr lang="zh-CN" altLang="zh-CN" sz="1800" dirty="0"/>
              <a:t>作。 SelectionKey 类整数约束来指定每个操作。</a:t>
            </a:r>
            <a:r>
              <a:rPr lang="zh-CN" altLang="zh-CN" sz="1800" dirty="0" smtClean="0"/>
              <a:t>例如：</a:t>
            </a:r>
            <a:endParaRPr lang="en-US" altLang="zh-CN" sz="1800" dirty="0" smtClean="0"/>
          </a:p>
          <a:p>
            <a:pPr lvl="1"/>
            <a:r>
              <a:rPr lang="en-US" altLang="zh-CN" sz="1400" dirty="0" err="1" smtClean="0"/>
              <a:t>SelectonKey.OP_CONNECT</a:t>
            </a:r>
            <a:r>
              <a:rPr lang="zh-CN" altLang="en-US" sz="1400" dirty="0"/>
              <a:t>：指定连接操作进</a:t>
            </a:r>
            <a:r>
              <a:rPr lang="zh-CN" altLang="en-US" sz="1400" dirty="0" smtClean="0"/>
              <a:t>度</a:t>
            </a:r>
            <a:endParaRPr lang="en-US" altLang="zh-CN" sz="1400" dirty="0" smtClean="0"/>
          </a:p>
          <a:p>
            <a:pPr lvl="1"/>
            <a:r>
              <a:rPr lang="en-US" altLang="zh-CN" sz="1400" dirty="0" err="1" smtClean="0"/>
              <a:t>SelectonKey.OP_ACCEPT</a:t>
            </a:r>
            <a:r>
              <a:rPr lang="zh-CN" altLang="en-US" sz="1400" dirty="0"/>
              <a:t>：指定新连接的客户端请</a:t>
            </a:r>
            <a:r>
              <a:rPr lang="zh-CN" altLang="en-US" sz="1400" dirty="0" smtClean="0"/>
              <a:t>求</a:t>
            </a:r>
            <a:endParaRPr lang="en-US" altLang="zh-CN" sz="1400" dirty="0" smtClean="0"/>
          </a:p>
          <a:p>
            <a:pPr lvl="1"/>
            <a:r>
              <a:rPr lang="en-US" altLang="zh-CN" sz="1400" dirty="0" err="1" smtClean="0"/>
              <a:t>SelectonKey.OP_READ</a:t>
            </a:r>
            <a:r>
              <a:rPr lang="zh-CN" altLang="en-US" sz="1400" dirty="0"/>
              <a:t>：指定准备读取一些数据 </a:t>
            </a:r>
            <a:endParaRPr lang="en-US" altLang="zh-CN" sz="1400" dirty="0" smtClean="0"/>
          </a:p>
          <a:p>
            <a:pPr lvl="1"/>
            <a:r>
              <a:rPr lang="en-US" altLang="zh-CN" sz="1400" dirty="0" err="1" smtClean="0"/>
              <a:t>SelectonKey.OP_WRITE</a:t>
            </a:r>
            <a:r>
              <a:rPr lang="zh-CN" altLang="en-US" sz="1400" dirty="0"/>
              <a:t>：指定准备写入一些数</a:t>
            </a:r>
            <a:r>
              <a:rPr lang="zh-CN" altLang="en-US" sz="1400" dirty="0" smtClean="0"/>
              <a:t>据</a:t>
            </a:r>
            <a:endParaRPr lang="en-US" altLang="zh-CN" sz="1400" dirty="0" smtClean="0"/>
          </a:p>
          <a:p>
            <a:r>
              <a:rPr lang="en-US" altLang="zh-CN" sz="1800" dirty="0" err="1"/>
              <a:t>ServerSocketChannel.register</a:t>
            </a:r>
            <a:r>
              <a:rPr lang="en-US" altLang="zh-CN" sz="1800" dirty="0"/>
              <a:t>(selector, </a:t>
            </a:r>
            <a:r>
              <a:rPr lang="en-US" altLang="zh-CN" sz="1800" dirty="0" err="1"/>
              <a:t>SelectionKey.OP_ACCEPT</a:t>
            </a:r>
            <a:r>
              <a:rPr lang="en-US" altLang="zh-CN" sz="1800" dirty="0" smtClean="0"/>
              <a:t>);//</a:t>
            </a:r>
            <a:r>
              <a:rPr lang="zh-CN" altLang="en-US" sz="1800" dirty="0" smtClean="0"/>
              <a:t>完成</a:t>
            </a:r>
            <a:r>
              <a:rPr lang="zh-CN" altLang="zh-CN" sz="1800" dirty="0"/>
              <a:t>注</a:t>
            </a:r>
            <a:r>
              <a:rPr lang="zh-CN" altLang="zh-CN" sz="1800" dirty="0" smtClean="0"/>
              <a:t>册</a:t>
            </a:r>
            <a:r>
              <a:rPr lang="zh-CN" altLang="en-US" sz="1800" dirty="0" smtClean="0"/>
              <a:t>，选</a:t>
            </a:r>
            <a:r>
              <a:rPr lang="zh-CN" altLang="en-US" sz="1800" dirty="0"/>
              <a:t>择</a:t>
            </a:r>
            <a:r>
              <a:rPr lang="zh-CN" altLang="en-US" sz="1800" dirty="0" smtClean="0"/>
              <a:t>器已就绪，可拦</a:t>
            </a:r>
            <a:r>
              <a:rPr lang="zh-CN" altLang="en-US" sz="1800" dirty="0"/>
              <a:t>截客户端套接字连</a:t>
            </a:r>
            <a:r>
              <a:rPr lang="zh-CN" altLang="en-US" sz="1800" dirty="0" smtClean="0"/>
              <a:t>接，并</a:t>
            </a:r>
            <a:r>
              <a:rPr lang="zh-CN" altLang="en-US" sz="1800" dirty="0"/>
              <a:t>中继到服务器套接字通道。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780928"/>
            <a:ext cx="5616624" cy="1343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2346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实验内容补充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Java </a:t>
            </a:r>
            <a:r>
              <a:rPr lang="en-US" altLang="zh-CN" dirty="0" smtClean="0"/>
              <a:t>IO NIO</a:t>
            </a:r>
            <a:r>
              <a:rPr lang="zh-CN" altLang="en-US" dirty="0" smtClean="0"/>
              <a:t>阻</a:t>
            </a:r>
            <a:r>
              <a:rPr lang="zh-CN" altLang="en-US" dirty="0"/>
              <a:t>塞</a:t>
            </a:r>
            <a:r>
              <a:rPr lang="en-US" altLang="zh-CN" dirty="0"/>
              <a:t>/</a:t>
            </a:r>
            <a:r>
              <a:rPr lang="zh-CN" altLang="zh-CN" dirty="0"/>
              <a:t>非阻塞套接字</a:t>
            </a:r>
            <a:endParaRPr lang="zh-CN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1868489"/>
              </p:ext>
            </p:extLst>
          </p:nvPr>
        </p:nvGraphicFramePr>
        <p:xfrm>
          <a:off x="683568" y="1552030"/>
          <a:ext cx="7992888" cy="2961060"/>
        </p:xfrm>
        <a:graphic>
          <a:graphicData uri="http://schemas.openxmlformats.org/drawingml/2006/table">
            <a:tbl>
              <a:tblPr/>
              <a:tblGrid>
                <a:gridCol w="3528392"/>
                <a:gridCol w="4464496"/>
              </a:tblGrid>
              <a:tr h="4953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非阻塞套接字类</a:t>
                      </a:r>
                      <a:endParaRPr lang="en-US" sz="1800" dirty="0">
                        <a:effectLst/>
                      </a:endParaRPr>
                    </a:p>
                  </a:txBody>
                  <a:tcPr marL="28423" marR="28423" marT="28423" marB="284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描述</a:t>
                      </a:r>
                      <a:endParaRPr lang="en-US" sz="2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423" marR="28423" marT="28423" marB="284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955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5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AsynchronousServerSocketChannel</a:t>
                      </a:r>
                      <a:endParaRPr lang="en-US" sz="1500" b="1" i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423" marR="28423" marT="28423" marB="284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异步频道：用于面向流的监听套接字。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423" marR="28423" marT="28423" marB="284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5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AsynchronousSocketChannel</a:t>
                      </a:r>
                      <a:endParaRPr lang="en-US" sz="1500" b="1" i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423" marR="28423" marT="28423" marB="284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异步频道：用于面向流的连接套接字。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423" marR="28423" marT="28423" marB="284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924">
                <a:tc>
                  <a:txBody>
                    <a:bodyPr/>
                    <a:lstStyle/>
                    <a:p>
                      <a:r>
                        <a:rPr lang="en-US" altLang="zh-CN" sz="15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java.util.concurrent.Future</a:t>
                      </a:r>
                      <a:endParaRPr lang="en-US" sz="1500" b="1" i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423" marR="28423" marT="28423" marB="284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它建模挂起的操作，可用于查询状态并获取结果。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423" marR="28423" marT="28423" marB="284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37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5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java.nio.channels.CompletionHandler</a:t>
                      </a:r>
                      <a:r>
                        <a:rPr lang="en-US" altLang="zh-CN" sz="15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 </a:t>
                      </a:r>
                      <a:endParaRPr lang="en-US" sz="1500" b="1" i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423" marR="28423" marT="28423" marB="284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处理程序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，用于处理</a:t>
                      </a:r>
                      <a:r>
                        <a:rPr lang="zh-CN" altLang="zh-CN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异步 I/O 操作结果。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423" marR="28423" marT="28423" marB="284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737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</a:t>
            </a:r>
            <a:r>
              <a:rPr lang="zh-CN" altLang="en-US" dirty="0" smtClean="0"/>
              <a:t>容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、安装</a:t>
            </a:r>
            <a:r>
              <a:rPr lang="en-US" altLang="zh-CN" dirty="0"/>
              <a:t>Java</a:t>
            </a:r>
            <a:r>
              <a:rPr lang="zh-CN" altLang="en-US" dirty="0"/>
              <a:t>开发环境（</a:t>
            </a:r>
            <a:r>
              <a:rPr lang="en-US" altLang="zh-CN" dirty="0"/>
              <a:t>JDK 7</a:t>
            </a:r>
            <a:r>
              <a:rPr lang="zh-CN" altLang="en-US" dirty="0"/>
              <a:t>以上</a:t>
            </a:r>
            <a:r>
              <a:rPr lang="zh-CN" altLang="en-US" dirty="0" smtClean="0"/>
              <a:t>），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、调试并成功执行</a:t>
            </a:r>
            <a:r>
              <a:rPr lang="zh-CN" altLang="en-US" dirty="0"/>
              <a:t>“</a:t>
            </a:r>
            <a:r>
              <a:rPr lang="zh-CN" altLang="en-US" dirty="0" smtClean="0"/>
              <a:t>学习通”中的各程序，</a:t>
            </a:r>
            <a:endParaRPr lang="en-US" altLang="zh-CN" dirty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、观察执行结果并截屏记录结果，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、实验报告中对此部分内容的代码要逐行解释说明。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8382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zh-CN" altLang="en-US" dirty="0"/>
              <a:t>内</a:t>
            </a:r>
            <a:r>
              <a:rPr lang="zh-CN" altLang="en-US" dirty="0" smtClean="0"/>
              <a:t>容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424936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dirty="0" smtClean="0"/>
              <a:t>熟悉回响</a:t>
            </a:r>
            <a:r>
              <a:rPr lang="zh-CN" altLang="en-US" dirty="0" smtClean="0">
                <a:solidFill>
                  <a:srgbClr val="000000"/>
                </a:solidFill>
                <a:latin typeface="宋体" charset="-122"/>
                <a:ea typeface="宋体" charset="-122"/>
              </a:rPr>
              <a:t>协议，原文见</a:t>
            </a:r>
            <a:r>
              <a:rPr lang="en-US" altLang="zh-CN" dirty="0" smtClean="0">
                <a:solidFill>
                  <a:srgbClr val="000000"/>
                </a:solidFill>
                <a:latin typeface="宋体" charset="-122"/>
                <a:ea typeface="宋体" charset="-122"/>
              </a:rPr>
              <a:t>PDF</a:t>
            </a:r>
            <a:r>
              <a:rPr lang="zh-CN" altLang="en-US" dirty="0" smtClean="0">
                <a:solidFill>
                  <a:srgbClr val="000000"/>
                </a:solidFill>
                <a:latin typeface="宋体" charset="-122"/>
                <a:ea typeface="宋体" charset="-122"/>
              </a:rPr>
              <a:t>文件。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宋体" charset="-122"/>
                <a:ea typeface="宋体" charset="-122"/>
              </a:rPr>
              <a:t>    </a:t>
            </a:r>
            <a:r>
              <a:rPr lang="en-US" altLang="zh-CN" dirty="0" smtClean="0">
                <a:solidFill>
                  <a:srgbClr val="000000"/>
                </a:solidFill>
                <a:latin typeface="宋体" charset="-122"/>
                <a:ea typeface="宋体" charset="-122"/>
              </a:rPr>
              <a:t>Echo</a:t>
            </a:r>
            <a:r>
              <a:rPr lang="zh-CN" altLang="en-US" dirty="0" smtClean="0">
                <a:solidFill>
                  <a:srgbClr val="000000"/>
                </a:solidFill>
                <a:latin typeface="宋体" charset="-122"/>
                <a:ea typeface="宋体" charset="-122"/>
              </a:rPr>
              <a:t>协议是一个互联网服务，它允许一个客户端一次向服务器发送一行文本，并接收来自服务器回响的每行文本，</a:t>
            </a:r>
            <a:r>
              <a:rPr lang="en-US" altLang="zh-CN" dirty="0" smtClean="0">
                <a:latin typeface="+mj-ea"/>
              </a:rPr>
              <a:t>Echo</a:t>
            </a:r>
            <a:r>
              <a:rPr lang="zh-CN" altLang="en-US" dirty="0">
                <a:latin typeface="+mj-ea"/>
              </a:rPr>
              <a:t>服务器在</a:t>
            </a:r>
            <a:r>
              <a:rPr lang="en-US" altLang="zh-CN" dirty="0">
                <a:latin typeface="+mj-ea"/>
              </a:rPr>
              <a:t>TCP/UDP</a:t>
            </a:r>
            <a:r>
              <a:rPr lang="zh-CN" altLang="en-US" dirty="0">
                <a:latin typeface="+mj-ea"/>
              </a:rPr>
              <a:t>端口</a:t>
            </a:r>
            <a:r>
              <a:rPr lang="en-US" altLang="zh-CN" dirty="0">
                <a:latin typeface="+mj-ea"/>
              </a:rPr>
              <a:t>7</a:t>
            </a:r>
            <a:r>
              <a:rPr lang="zh-CN" altLang="en-US" dirty="0">
                <a:latin typeface="+mj-ea"/>
              </a:rPr>
              <a:t>监听请求。请求到达，服务器接收客户端的文本行，并将其返回客户端，服务器丢弃接收到的所有数据。</a:t>
            </a:r>
            <a:endParaRPr lang="en-US" altLang="zh-CN" dirty="0">
              <a:solidFill>
                <a:srgbClr val="000000"/>
              </a:solidFill>
              <a:latin typeface="宋体" charset="-122"/>
              <a:ea typeface="宋体" charset="-122"/>
            </a:endParaRPr>
          </a:p>
          <a:p>
            <a:pPr marL="0" indent="0"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宋体" charset="-122"/>
                <a:ea typeface="宋体" charset="-122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宋体" charset="-122"/>
                <a:ea typeface="宋体" charset="-122"/>
              </a:rPr>
              <a:t>Echo</a:t>
            </a:r>
            <a:r>
              <a:rPr lang="zh-CN" altLang="en-US" dirty="0" smtClean="0">
                <a:solidFill>
                  <a:srgbClr val="000000"/>
                </a:solidFill>
                <a:latin typeface="宋体" charset="-122"/>
                <a:ea typeface="宋体" charset="-122"/>
              </a:rPr>
              <a:t>语法</a:t>
            </a:r>
            <a:r>
              <a:rPr lang="zh-CN" altLang="en-US" dirty="0">
                <a:solidFill>
                  <a:srgbClr val="000000"/>
                </a:solidFill>
                <a:latin typeface="宋体" charset="-122"/>
                <a:ea typeface="宋体" charset="-122"/>
              </a:rPr>
              <a:t>：</a:t>
            </a:r>
            <a:r>
              <a:rPr lang="en-US" altLang="zh-CN" dirty="0" smtClean="0">
                <a:solidFill>
                  <a:srgbClr val="000000"/>
                </a:solidFill>
                <a:latin typeface="宋体" charset="-122"/>
                <a:ea typeface="宋体" charset="-122"/>
              </a:rPr>
              <a:t>Echo</a:t>
            </a:r>
            <a:r>
              <a:rPr lang="zh-CN" altLang="en-US" dirty="0" smtClean="0">
                <a:solidFill>
                  <a:srgbClr val="000000"/>
                </a:solidFill>
                <a:latin typeface="宋体" charset="-122"/>
                <a:ea typeface="宋体" charset="-122"/>
              </a:rPr>
              <a:t>服</a:t>
            </a:r>
            <a:r>
              <a:rPr lang="zh-CN" altLang="en-US" dirty="0">
                <a:solidFill>
                  <a:srgbClr val="000000"/>
                </a:solidFill>
                <a:latin typeface="宋体" charset="-122"/>
                <a:ea typeface="宋体" charset="-122"/>
              </a:rPr>
              <a:t>务没有特别的语法</a:t>
            </a:r>
            <a:r>
              <a:rPr lang="zh-CN" altLang="en-US" dirty="0" smtClean="0">
                <a:solidFill>
                  <a:srgbClr val="000000"/>
                </a:solidFill>
                <a:latin typeface="宋体" charset="-122"/>
                <a:ea typeface="宋体" charset="-122"/>
              </a:rPr>
              <a:t>。使用</a:t>
            </a:r>
            <a:r>
              <a:rPr lang="en-US" altLang="zh-CN" dirty="0" smtClean="0">
                <a:solidFill>
                  <a:srgbClr val="000000"/>
                </a:solidFill>
                <a:latin typeface="宋体" charset="-122"/>
                <a:ea typeface="宋体" charset="-122"/>
              </a:rPr>
              <a:t>Ascii</a:t>
            </a:r>
            <a:r>
              <a:rPr lang="zh-CN" altLang="en-US" dirty="0">
                <a:solidFill>
                  <a:srgbClr val="000000"/>
                </a:solidFill>
                <a:latin typeface="宋体" charset="-122"/>
                <a:ea typeface="宋体" charset="-122"/>
              </a:rPr>
              <a:t>可打印字符，空格、回车和换行</a:t>
            </a:r>
            <a:r>
              <a:rPr lang="zh-CN" altLang="en-US" dirty="0" smtClean="0">
                <a:solidFill>
                  <a:srgbClr val="000000"/>
                </a:solidFill>
                <a:latin typeface="宋体" charset="-122"/>
                <a:ea typeface="宋体" charset="-122"/>
              </a:rPr>
              <a:t>。</a:t>
            </a:r>
            <a:r>
              <a:rPr lang="en-US" altLang="zh-CN" dirty="0">
                <a:solidFill>
                  <a:srgbClr val="000000"/>
                </a:solidFill>
                <a:latin typeface="宋体" charset="-122"/>
                <a:ea typeface="宋体" charset="-122"/>
              </a:rPr>
              <a:t> Echo</a:t>
            </a:r>
            <a:r>
              <a:rPr lang="zh-CN" altLang="en-US" dirty="0" smtClean="0">
                <a:solidFill>
                  <a:srgbClr val="000000"/>
                </a:solidFill>
                <a:latin typeface="宋体" charset="-122"/>
                <a:ea typeface="宋体" charset="-122"/>
              </a:rPr>
              <a:t>限</a:t>
            </a:r>
            <a:r>
              <a:rPr lang="zh-CN" altLang="en-US" dirty="0">
                <a:solidFill>
                  <a:srgbClr val="000000"/>
                </a:solidFill>
                <a:latin typeface="宋体" charset="-122"/>
                <a:ea typeface="宋体" charset="-122"/>
              </a:rPr>
              <a:t>制在一行</a:t>
            </a:r>
            <a:r>
              <a:rPr lang="zh-CN" altLang="en-US" dirty="0" smtClean="0">
                <a:solidFill>
                  <a:srgbClr val="000000"/>
                </a:solidFill>
                <a:latin typeface="宋体" charset="-122"/>
                <a:ea typeface="宋体" charset="-122"/>
              </a:rPr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31225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50106"/>
          </a:xfrm>
        </p:spPr>
        <p:txBody>
          <a:bodyPr/>
          <a:lstStyle/>
          <a:p>
            <a:r>
              <a:rPr lang="zh-CN" altLang="en-US" dirty="0"/>
              <a:t>实验内容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784976" cy="5256584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+mj-ea"/>
                <a:ea typeface="+mj-ea"/>
              </a:rPr>
              <a:t>2</a:t>
            </a:r>
            <a:r>
              <a:rPr lang="zh-CN" altLang="en-US" dirty="0" smtClean="0">
                <a:latin typeface="+mj-ea"/>
                <a:ea typeface="+mj-ea"/>
              </a:rPr>
              <a:t>、</a:t>
            </a:r>
            <a:r>
              <a:rPr lang="zh-CN" altLang="en-US" dirty="0" smtClean="0">
                <a:latin typeface="+mj-ea"/>
                <a:ea typeface="+mj-ea"/>
              </a:rPr>
              <a:t>根据</a:t>
            </a:r>
            <a:r>
              <a:rPr lang="en-US" altLang="zh-CN" dirty="0" smtClean="0">
                <a:latin typeface="+mj-ea"/>
                <a:ea typeface="+mj-ea"/>
              </a:rPr>
              <a:t>《</a:t>
            </a:r>
            <a:r>
              <a:rPr lang="zh-CN" altLang="en-US" dirty="0" smtClean="0">
                <a:latin typeface="+mj-ea"/>
                <a:ea typeface="+mj-ea"/>
              </a:rPr>
              <a:t>软件工程</a:t>
            </a:r>
            <a:r>
              <a:rPr lang="en-US" altLang="zh-CN" dirty="0" smtClean="0">
                <a:latin typeface="+mj-ea"/>
                <a:ea typeface="+mj-ea"/>
              </a:rPr>
              <a:t>》</a:t>
            </a:r>
            <a:r>
              <a:rPr lang="zh-CN" altLang="en-US" dirty="0" smtClean="0">
                <a:latin typeface="+mj-ea"/>
                <a:ea typeface="+mj-ea"/>
              </a:rPr>
              <a:t>开发项目要求完成实验</a:t>
            </a:r>
            <a:endParaRPr lang="en-US" altLang="zh-CN" dirty="0" smtClean="0">
              <a:latin typeface="+mj-ea"/>
              <a:ea typeface="+mj-ea"/>
            </a:endParaRPr>
          </a:p>
          <a:p>
            <a:pPr marL="914400" lvl="1" indent="-514350"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首先，采用</a:t>
            </a:r>
            <a:r>
              <a:rPr lang="en-US" altLang="zh-CN" dirty="0" smtClean="0">
                <a:latin typeface="+mj-ea"/>
                <a:ea typeface="+mj-ea"/>
              </a:rPr>
              <a:t>UML</a:t>
            </a:r>
            <a:r>
              <a:rPr lang="zh-CN" altLang="en-US" dirty="0" smtClean="0">
                <a:latin typeface="+mj-ea"/>
                <a:ea typeface="+mj-ea"/>
              </a:rPr>
              <a:t>建模语言分析设计</a:t>
            </a:r>
            <a:r>
              <a:rPr lang="en-US" altLang="zh-CN" dirty="0" smtClean="0">
                <a:latin typeface="+mj-ea"/>
                <a:ea typeface="+mj-ea"/>
              </a:rPr>
              <a:t>Echo</a:t>
            </a:r>
            <a:r>
              <a:rPr lang="zh-CN" altLang="en-US" dirty="0" smtClean="0">
                <a:latin typeface="+mj-ea"/>
                <a:ea typeface="+mj-ea"/>
              </a:rPr>
              <a:t>服务。</a:t>
            </a:r>
            <a:endParaRPr lang="en-US" altLang="zh-CN" dirty="0">
              <a:latin typeface="+mj-ea"/>
              <a:ea typeface="+mj-ea"/>
            </a:endParaRPr>
          </a:p>
          <a:p>
            <a:pPr marL="914400" lvl="1" indent="-514350"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其次，分别采用</a:t>
            </a:r>
            <a:r>
              <a:rPr lang="en-US" altLang="zh-CN" dirty="0" smtClean="0">
                <a:latin typeface="+mj-ea"/>
                <a:ea typeface="+mj-ea"/>
              </a:rPr>
              <a:t>Java TCP/UDP</a:t>
            </a:r>
            <a:r>
              <a:rPr lang="zh-CN" altLang="en-US" dirty="0" smtClean="0">
                <a:latin typeface="+mj-ea"/>
                <a:ea typeface="+mj-ea"/>
              </a:rPr>
              <a:t>套接字编写程序，可以同时支持</a:t>
            </a:r>
            <a:r>
              <a:rPr lang="zh-CN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多个客</a:t>
            </a:r>
            <a:r>
              <a:rPr lang="zh-CN" altLang="en-US" b="1" dirty="0">
                <a:solidFill>
                  <a:srgbClr val="FF0000"/>
                </a:solidFill>
                <a:latin typeface="+mj-ea"/>
                <a:ea typeface="+mj-ea"/>
              </a:rPr>
              <a:t>户并</a:t>
            </a:r>
            <a:r>
              <a:rPr lang="zh-CN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发请求</a:t>
            </a:r>
            <a:r>
              <a:rPr lang="zh-CN" altLang="en-US" dirty="0" smtClean="0">
                <a:latin typeface="+mj-ea"/>
                <a:ea typeface="+mj-ea"/>
              </a:rPr>
              <a:t>。</a:t>
            </a:r>
            <a:endParaRPr lang="en-US" altLang="zh-CN" dirty="0" smtClean="0">
              <a:latin typeface="+mj-ea"/>
              <a:ea typeface="+mj-ea"/>
            </a:endParaRPr>
          </a:p>
          <a:p>
            <a:pPr marL="914400" lvl="1" indent="-514350"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学习</a:t>
            </a:r>
            <a:r>
              <a:rPr lang="en-US" altLang="zh-CN" dirty="0" smtClean="0">
                <a:latin typeface="+mj-ea"/>
                <a:ea typeface="+mj-ea"/>
              </a:rPr>
              <a:t>Java NIO</a:t>
            </a:r>
            <a:r>
              <a:rPr lang="zh-CN" altLang="en-US" dirty="0" smtClean="0">
                <a:latin typeface="+mj-ea"/>
                <a:ea typeface="+mj-ea"/>
              </a:rPr>
              <a:t>的套接字，并用来开发响应服务器。</a:t>
            </a:r>
            <a:endParaRPr lang="en-US" altLang="zh-CN" dirty="0">
              <a:latin typeface="+mj-ea"/>
              <a:ea typeface="+mj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2127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</a:t>
            </a:r>
            <a:r>
              <a:rPr lang="zh-CN" altLang="en-US" dirty="0" smtClean="0"/>
              <a:t>容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496944" cy="4824536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en-US" dirty="0" smtClean="0"/>
              <a:t>具体要求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使用活动图画出该项目的业务流程图，并给出业务用例图和详细用例说明；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使用顺序图表示客户与服务器之间的交互过程；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zh-CN" altLang="en-US" dirty="0"/>
              <a:t>回</a:t>
            </a:r>
            <a:r>
              <a:rPr lang="zh-CN" altLang="en-US" dirty="0" smtClean="0"/>
              <a:t>响客户端和服务器软件架构图。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en-US" dirty="0" smtClean="0"/>
              <a:t>测试开发的项目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zh-CN" altLang="en-US" dirty="0"/>
              <a:t>功</a:t>
            </a:r>
            <a:r>
              <a:rPr lang="zh-CN" altLang="en-US" dirty="0" smtClean="0"/>
              <a:t>能测试</a:t>
            </a:r>
            <a:r>
              <a:rPr lang="en-US" altLang="zh-CN" dirty="0" smtClean="0"/>
              <a:t>;</a:t>
            </a:r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并发测试</a:t>
            </a:r>
            <a:r>
              <a:rPr lang="zh-CN" altLang="en-US" dirty="0" smtClean="0"/>
              <a:t>（测试工具</a:t>
            </a:r>
            <a:r>
              <a:rPr lang="en-US" altLang="zh-CN" dirty="0" err="1" smtClean="0"/>
              <a:t>Jmeter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>
              <a:lnSpc>
                <a:spcPct val="170000"/>
              </a:lnSpc>
            </a:pPr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zh-CN" altLang="en-US" dirty="0"/>
              <a:t>根据分布式进程通讯理</a:t>
            </a:r>
            <a:r>
              <a:rPr lang="zh-CN" altLang="en-US" dirty="0" smtClean="0"/>
              <a:t>论和实验</a:t>
            </a:r>
            <a:r>
              <a:rPr lang="zh-CN" altLang="en-US" dirty="0" smtClean="0"/>
              <a:t>所用的</a:t>
            </a:r>
            <a:r>
              <a:rPr lang="zh-CN" altLang="en-US" dirty="0" smtClean="0"/>
              <a:t>各类型套接字，</a:t>
            </a:r>
            <a:r>
              <a:rPr lang="zh-CN" altLang="en-US" dirty="0"/>
              <a:t>分析讨</a:t>
            </a:r>
            <a:r>
              <a:rPr lang="zh-CN" altLang="en-US" dirty="0" smtClean="0"/>
              <a:t>论发</a:t>
            </a:r>
            <a:r>
              <a:rPr lang="zh-CN" altLang="en-US" dirty="0"/>
              <a:t>送、接收操作有</a:t>
            </a:r>
            <a:r>
              <a:rPr lang="zh-CN" altLang="en-US" dirty="0" smtClean="0"/>
              <a:t>关阻</a:t>
            </a:r>
            <a:r>
              <a:rPr lang="zh-CN" altLang="en-US" dirty="0"/>
              <a:t>塞</a:t>
            </a:r>
            <a:r>
              <a:rPr lang="en-US" altLang="zh-CN" dirty="0"/>
              <a:t>/</a:t>
            </a:r>
            <a:r>
              <a:rPr lang="zh-CN" altLang="en-US" dirty="0"/>
              <a:t>非阻塞，同步异</a:t>
            </a:r>
            <a:r>
              <a:rPr lang="zh-CN" altLang="en-US" dirty="0" smtClean="0"/>
              <a:t>步，用顺序图完成讨论。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3434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实验要求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7</a:t>
            </a:r>
            <a:r>
              <a:rPr lang="zh-CN" altLang="en-US" dirty="0" smtClean="0"/>
              <a:t>、</a:t>
            </a:r>
            <a:r>
              <a:rPr lang="zh-CN" altLang="en-US" dirty="0"/>
              <a:t>每位同学撰写实验报告（电子版</a:t>
            </a:r>
            <a:r>
              <a:rPr lang="zh-CN" altLang="en-US" dirty="0" smtClean="0"/>
              <a:t>），于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25</a:t>
            </a:r>
            <a:r>
              <a:rPr lang="zh-CN" altLang="en-US" dirty="0" smtClean="0"/>
              <a:t>日</a:t>
            </a:r>
            <a:r>
              <a:rPr lang="zh-CN" altLang="en-US" dirty="0" smtClean="0"/>
              <a:t>之前在</a:t>
            </a:r>
            <a:r>
              <a:rPr lang="zh-CN" altLang="en-US" dirty="0"/>
              <a:t>学</a:t>
            </a:r>
            <a:r>
              <a:rPr lang="zh-CN" altLang="en-US" dirty="0" smtClean="0"/>
              <a:t>习通提交。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833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实验内容补充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j</a:t>
            </a:r>
            <a:r>
              <a:rPr lang="zh-CN" altLang="zh-CN" dirty="0" smtClean="0"/>
              <a:t>ava 套</a:t>
            </a:r>
            <a:r>
              <a:rPr lang="zh-CN" altLang="zh-CN" dirty="0"/>
              <a:t>接</a:t>
            </a:r>
            <a:r>
              <a:rPr lang="zh-CN" altLang="zh-CN" dirty="0" smtClean="0"/>
              <a:t>字程</a:t>
            </a:r>
            <a:r>
              <a:rPr lang="zh-CN" altLang="zh-CN" dirty="0"/>
              <a:t>序可以在阻塞和非阻塞模式下工作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目前，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有</a:t>
            </a:r>
            <a:r>
              <a:rPr lang="en-US" altLang="zh-CN" dirty="0" smtClean="0"/>
              <a:t>IO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NIO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NIO2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/>
            <a:r>
              <a:rPr lang="zh-CN" altLang="zh-CN" dirty="0" smtClean="0"/>
              <a:t>在</a:t>
            </a:r>
            <a:r>
              <a:rPr lang="zh-CN" altLang="zh-CN" dirty="0"/>
              <a:t>阻塞套接</a:t>
            </a:r>
            <a:r>
              <a:rPr lang="zh-CN" altLang="zh-CN" dirty="0" smtClean="0"/>
              <a:t>字</a:t>
            </a:r>
            <a:r>
              <a:rPr lang="zh-CN" altLang="en-US" dirty="0"/>
              <a:t>（</a:t>
            </a:r>
            <a:r>
              <a:rPr lang="en-US" altLang="zh-CN" dirty="0"/>
              <a:t>socket</a:t>
            </a:r>
            <a:r>
              <a:rPr lang="zh-CN" altLang="en-US" dirty="0"/>
              <a:t>）</a:t>
            </a:r>
            <a:r>
              <a:rPr lang="zh-CN" altLang="zh-CN" dirty="0" smtClean="0"/>
              <a:t>模</a:t>
            </a:r>
            <a:r>
              <a:rPr lang="zh-CN" altLang="zh-CN" dirty="0"/>
              <a:t>式下，系统调用事件会暂停执行，直到收到适当的回复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在</a:t>
            </a:r>
            <a:r>
              <a:rPr lang="zh-CN" altLang="zh-CN" dirty="0"/>
              <a:t>非阻塞套接</a:t>
            </a:r>
            <a:r>
              <a:rPr lang="zh-CN" altLang="zh-CN" dirty="0" smtClean="0"/>
              <a:t>字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nio socket</a:t>
            </a:r>
            <a:r>
              <a:rPr lang="zh-CN" altLang="en-US" dirty="0"/>
              <a:t>）</a:t>
            </a:r>
            <a:r>
              <a:rPr lang="zh-CN" altLang="zh-CN" dirty="0" smtClean="0"/>
              <a:t>模</a:t>
            </a:r>
            <a:r>
              <a:rPr lang="zh-CN" altLang="zh-CN" dirty="0"/>
              <a:t>式下</a:t>
            </a:r>
            <a:r>
              <a:rPr lang="zh-CN" altLang="zh-CN" dirty="0" smtClean="0"/>
              <a:t>，</a:t>
            </a:r>
            <a:r>
              <a:rPr lang="zh-CN" altLang="zh-CN" dirty="0"/>
              <a:t>即使系统调用</a:t>
            </a:r>
            <a:r>
              <a:rPr lang="zh-CN" altLang="zh-CN" dirty="0" smtClean="0"/>
              <a:t>已</a:t>
            </a:r>
            <a:r>
              <a:rPr lang="zh-CN" altLang="en-US" dirty="0" smtClean="0"/>
              <a:t>被调用</a:t>
            </a:r>
            <a:r>
              <a:rPr lang="zh-CN" altLang="zh-CN" dirty="0" smtClean="0"/>
              <a:t>，</a:t>
            </a:r>
            <a:r>
              <a:rPr lang="zh-CN" altLang="zh-CN" dirty="0"/>
              <a:t>它也会继续执行，并在稍后适当地处理其回复</a:t>
            </a:r>
            <a:r>
              <a:rPr lang="zh-CN" altLang="zh-CN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15445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实验内容补</a:t>
            </a:r>
            <a:r>
              <a:rPr lang="zh-CN" altLang="en-US" dirty="0" smtClean="0"/>
              <a:t>充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Java IO </a:t>
            </a:r>
            <a:r>
              <a:rPr lang="en-US" altLang="zh-CN" dirty="0" smtClean="0"/>
              <a:t>NIO</a:t>
            </a:r>
            <a:r>
              <a:rPr lang="zh-CN" altLang="en-US" dirty="0" smtClean="0"/>
              <a:t>阻</a:t>
            </a:r>
            <a:r>
              <a:rPr lang="zh-CN" altLang="en-US" dirty="0"/>
              <a:t>塞</a:t>
            </a:r>
            <a:r>
              <a:rPr lang="en-US" altLang="zh-CN" dirty="0"/>
              <a:t>/</a:t>
            </a:r>
            <a:r>
              <a:rPr lang="zh-CN" altLang="zh-CN" dirty="0"/>
              <a:t>非阻塞套接字</a:t>
            </a:r>
            <a:endParaRPr lang="zh-CN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8718549"/>
              </p:ext>
            </p:extLst>
          </p:nvPr>
        </p:nvGraphicFramePr>
        <p:xfrm>
          <a:off x="467544" y="1844824"/>
          <a:ext cx="8208912" cy="1651000"/>
        </p:xfrm>
        <a:graphic>
          <a:graphicData uri="http://schemas.openxmlformats.org/drawingml/2006/table">
            <a:tbl>
              <a:tblPr/>
              <a:tblGrid>
                <a:gridCol w="1872208"/>
                <a:gridCol w="1224136"/>
                <a:gridCol w="511256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effectLst/>
                        </a:rPr>
                        <a:t>Socket </a:t>
                      </a:r>
                      <a:r>
                        <a:rPr lang="zh-CN" altLang="en-US" b="1" i="0" dirty="0" smtClean="0">
                          <a:effectLst/>
                        </a:rPr>
                        <a:t>类型</a:t>
                      </a:r>
                      <a:endParaRPr lang="en-US" i="0" dirty="0">
                        <a:effectLst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协议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描述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+mn-ea"/>
                          <a:ea typeface="+mn-ea"/>
                        </a:rPr>
                        <a:t>SOCK_STREAM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+mn-ea"/>
                          <a:ea typeface="+mn-ea"/>
                        </a:rPr>
                        <a:t>TCP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effectLst/>
                          <a:latin typeface="+mn-ea"/>
                          <a:ea typeface="+mn-ea"/>
                        </a:rPr>
                        <a:t>提供可靠的面向连接的服务</a:t>
                      </a:r>
                      <a:endParaRPr lang="en-US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+mn-ea"/>
                          <a:ea typeface="+mn-ea"/>
                        </a:rPr>
                        <a:t>SOCK_DGRAM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+mn-ea"/>
                          <a:ea typeface="+mn-ea"/>
                        </a:rPr>
                        <a:t>UDP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为数据报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文</a:t>
                      </a:r>
                      <a:r>
                        <a:rPr lang="zh-CN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提供无连接服务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+mn-ea"/>
                          <a:ea typeface="+mn-ea"/>
                        </a:rPr>
                        <a:t>SOCK_RAW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+mn-ea"/>
                          <a:ea typeface="+mn-ea"/>
                        </a:rPr>
                        <a:t>IP, RAW, ICMP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提供低层协议的持，例如 IP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协议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3645024"/>
            <a:ext cx="82089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+mj-ea"/>
                <a:ea typeface="+mj-ea"/>
              </a:rPr>
              <a:t>    </a:t>
            </a:r>
            <a:r>
              <a:rPr lang="zh-CN" altLang="zh-CN" sz="2400" dirty="0" smtClean="0">
                <a:latin typeface="+mj-ea"/>
                <a:ea typeface="+mj-ea"/>
              </a:rPr>
              <a:t>阻</a:t>
            </a:r>
            <a:r>
              <a:rPr lang="zh-CN" altLang="zh-CN" sz="2400" dirty="0">
                <a:latin typeface="+mj-ea"/>
                <a:ea typeface="+mj-ea"/>
              </a:rPr>
              <a:t>塞和非阻塞套接字都有其用</a:t>
            </a:r>
            <a:r>
              <a:rPr lang="zh-CN" altLang="zh-CN" sz="2400" dirty="0" smtClean="0">
                <a:latin typeface="+mj-ea"/>
                <a:ea typeface="+mj-ea"/>
              </a:rPr>
              <a:t>途</a:t>
            </a:r>
            <a:r>
              <a:rPr lang="zh-CN" altLang="en-US" sz="2400" dirty="0">
                <a:latin typeface="+mj-ea"/>
                <a:ea typeface="+mj-ea"/>
              </a:rPr>
              <a:t>。</a:t>
            </a:r>
            <a:r>
              <a:rPr lang="zh-CN" altLang="zh-CN" sz="2400" dirty="0" smtClean="0">
                <a:solidFill>
                  <a:srgbClr val="FF0000"/>
                </a:solidFill>
                <a:latin typeface="+mj-ea"/>
                <a:ea typeface="+mj-ea"/>
              </a:rPr>
              <a:t>阻</a:t>
            </a:r>
            <a:r>
              <a:rPr lang="zh-CN" altLang="zh-CN" sz="2400" dirty="0">
                <a:solidFill>
                  <a:srgbClr val="FF0000"/>
                </a:solidFill>
                <a:latin typeface="+mj-ea"/>
                <a:ea typeface="+mj-ea"/>
              </a:rPr>
              <a:t>塞套接</a:t>
            </a:r>
            <a:r>
              <a:rPr lang="zh-CN" altLang="zh-CN" sz="2400" dirty="0" smtClean="0">
                <a:solidFill>
                  <a:srgbClr val="FF0000"/>
                </a:solidFill>
                <a:latin typeface="+mj-ea"/>
                <a:ea typeface="+mj-ea"/>
              </a:rPr>
              <a:t>字</a:t>
            </a:r>
            <a:r>
              <a:rPr lang="zh-CN" altLang="zh-CN" sz="2400" dirty="0" smtClean="0">
                <a:latin typeface="+mj-ea"/>
                <a:ea typeface="+mj-ea"/>
              </a:rPr>
              <a:t>易</a:t>
            </a:r>
            <a:r>
              <a:rPr lang="zh-CN" altLang="zh-CN" sz="2400" dirty="0">
                <a:latin typeface="+mj-ea"/>
                <a:ea typeface="+mj-ea"/>
              </a:rPr>
              <a:t>于处</a:t>
            </a:r>
            <a:r>
              <a:rPr lang="zh-CN" altLang="zh-CN" sz="2400" dirty="0" smtClean="0">
                <a:latin typeface="+mj-ea"/>
                <a:ea typeface="+mj-ea"/>
              </a:rPr>
              <a:t>理</a:t>
            </a:r>
            <a:r>
              <a:rPr lang="zh-CN" altLang="en-US" sz="2400" dirty="0" smtClean="0">
                <a:latin typeface="+mj-ea"/>
                <a:ea typeface="+mj-ea"/>
              </a:rPr>
              <a:t>，</a:t>
            </a:r>
            <a:r>
              <a:rPr lang="zh-CN" altLang="zh-CN" sz="2400" dirty="0" smtClean="0">
                <a:latin typeface="+mj-ea"/>
                <a:ea typeface="+mj-ea"/>
              </a:rPr>
              <a:t>是 </a:t>
            </a:r>
            <a:r>
              <a:rPr lang="en-US" altLang="zh-CN" sz="2400" dirty="0" smtClean="0">
                <a:latin typeface="+mj-ea"/>
                <a:ea typeface="+mj-ea"/>
              </a:rPr>
              <a:t>j</a:t>
            </a:r>
            <a:r>
              <a:rPr lang="zh-CN" altLang="zh-CN" sz="2400" dirty="0" smtClean="0">
                <a:latin typeface="+mj-ea"/>
                <a:ea typeface="+mj-ea"/>
              </a:rPr>
              <a:t>ava 套</a:t>
            </a:r>
            <a:r>
              <a:rPr lang="zh-CN" altLang="zh-CN" sz="2400" dirty="0">
                <a:latin typeface="+mj-ea"/>
                <a:ea typeface="+mj-ea"/>
              </a:rPr>
              <a:t>接字编</a:t>
            </a:r>
            <a:r>
              <a:rPr lang="zh-CN" altLang="zh-CN" sz="2400" dirty="0" smtClean="0">
                <a:latin typeface="+mj-ea"/>
                <a:ea typeface="+mj-ea"/>
              </a:rPr>
              <a:t>程</a:t>
            </a:r>
            <a:r>
              <a:rPr lang="zh-CN" altLang="zh-CN" sz="2400" dirty="0" smtClean="0">
                <a:solidFill>
                  <a:srgbClr val="FF0000"/>
                </a:solidFill>
                <a:latin typeface="+mj-ea"/>
                <a:ea typeface="+mj-ea"/>
              </a:rPr>
              <a:t>默</a:t>
            </a:r>
            <a:r>
              <a:rPr lang="zh-CN" altLang="zh-CN" sz="2400" dirty="0">
                <a:solidFill>
                  <a:srgbClr val="FF0000"/>
                </a:solidFill>
                <a:latin typeface="+mj-ea"/>
                <a:ea typeface="+mj-ea"/>
              </a:rPr>
              <a:t>认选择</a:t>
            </a:r>
            <a:r>
              <a:rPr lang="zh-CN" altLang="zh-CN" sz="2400" dirty="0" smtClean="0">
                <a:latin typeface="+mj-ea"/>
                <a:ea typeface="+mj-ea"/>
              </a:rPr>
              <a:t>。</a:t>
            </a:r>
            <a:endParaRPr lang="en-US" altLang="zh-CN" sz="2400" dirty="0" smtClean="0">
              <a:latin typeface="+mj-ea"/>
              <a:ea typeface="+mj-ea"/>
            </a:endParaRPr>
          </a:p>
          <a:p>
            <a:r>
              <a:rPr lang="en-US" altLang="zh-CN" sz="2400" dirty="0" smtClean="0">
                <a:latin typeface="+mj-ea"/>
                <a:ea typeface="+mj-ea"/>
              </a:rPr>
              <a:t>    </a:t>
            </a:r>
            <a:r>
              <a:rPr lang="zh-CN" altLang="zh-CN" sz="2400" dirty="0" smtClean="0">
                <a:latin typeface="+mj-ea"/>
                <a:ea typeface="+mj-ea"/>
              </a:rPr>
              <a:t>在</a:t>
            </a:r>
            <a:r>
              <a:rPr lang="zh-CN" altLang="zh-CN" sz="2400" dirty="0">
                <a:latin typeface="+mj-ea"/>
                <a:ea typeface="+mj-ea"/>
              </a:rPr>
              <a:t>阻塞套接字程序中，代</a:t>
            </a:r>
            <a:r>
              <a:rPr lang="zh-CN" altLang="zh-CN" sz="2400" dirty="0" smtClean="0">
                <a:latin typeface="+mj-ea"/>
                <a:ea typeface="+mj-ea"/>
              </a:rPr>
              <a:t>码</a:t>
            </a:r>
            <a:r>
              <a:rPr lang="zh-CN" altLang="zh-CN" sz="2400" dirty="0">
                <a:latin typeface="+mj-ea"/>
              </a:rPr>
              <a:t>一</a:t>
            </a:r>
            <a:r>
              <a:rPr lang="zh-CN" altLang="zh-CN" sz="2400" dirty="0" smtClean="0">
                <a:latin typeface="+mj-ea"/>
                <a:ea typeface="+mj-ea"/>
              </a:rPr>
              <a:t>行</a:t>
            </a:r>
            <a:r>
              <a:rPr lang="zh-CN" altLang="zh-CN" sz="2400" dirty="0">
                <a:latin typeface="+mj-ea"/>
              </a:rPr>
              <a:t>一行</a:t>
            </a:r>
            <a:r>
              <a:rPr lang="zh-CN" altLang="zh-CN" sz="2400" dirty="0" smtClean="0">
                <a:latin typeface="+mj-ea"/>
                <a:ea typeface="+mj-ea"/>
              </a:rPr>
              <a:t>地</a:t>
            </a:r>
            <a:r>
              <a:rPr lang="zh-CN" altLang="zh-CN" sz="2400" dirty="0">
                <a:latin typeface="+mj-ea"/>
                <a:ea typeface="+mj-ea"/>
              </a:rPr>
              <a:t>执行</a:t>
            </a:r>
            <a:r>
              <a:rPr lang="zh-CN" altLang="zh-CN" sz="2400" dirty="0" smtClean="0">
                <a:latin typeface="+mj-ea"/>
                <a:ea typeface="+mj-ea"/>
              </a:rPr>
              <a:t>，在</a:t>
            </a:r>
            <a:r>
              <a:rPr lang="zh-CN" altLang="zh-CN" sz="2400" dirty="0">
                <a:latin typeface="+mj-ea"/>
                <a:ea typeface="+mj-ea"/>
              </a:rPr>
              <a:t>进行系统调用的指令处被阻塞或停止</a:t>
            </a:r>
            <a:r>
              <a:rPr lang="zh-CN" altLang="zh-CN" sz="2400" dirty="0" smtClean="0">
                <a:latin typeface="+mj-ea"/>
                <a:ea typeface="+mj-ea"/>
              </a:rPr>
              <a:t>。</a:t>
            </a:r>
            <a:r>
              <a:rPr lang="zh-CN" altLang="en-US" sz="2400" dirty="0" smtClean="0">
                <a:latin typeface="+mj-ea"/>
                <a:ea typeface="+mj-ea"/>
              </a:rPr>
              <a:t>它</a:t>
            </a:r>
            <a:r>
              <a:rPr lang="zh-CN" altLang="zh-CN" sz="2400" dirty="0" smtClean="0">
                <a:latin typeface="+mj-ea"/>
                <a:ea typeface="+mj-ea"/>
              </a:rPr>
              <a:t>等</a:t>
            </a:r>
            <a:r>
              <a:rPr lang="zh-CN" altLang="zh-CN" sz="2400" dirty="0">
                <a:latin typeface="+mj-ea"/>
                <a:ea typeface="+mj-ea"/>
              </a:rPr>
              <a:t>待，直到收到适当的回复、发生超时或遇到某些错误</a:t>
            </a:r>
            <a:r>
              <a:rPr lang="zh-CN" altLang="zh-CN" sz="2400" dirty="0" smtClean="0">
                <a:latin typeface="+mj-ea"/>
                <a:ea typeface="+mj-ea"/>
              </a:rPr>
              <a:t>。</a:t>
            </a:r>
            <a:endParaRPr lang="en-US" altLang="zh-CN" sz="2400" dirty="0" smtClean="0">
              <a:latin typeface="+mj-ea"/>
              <a:ea typeface="+mj-ea"/>
            </a:endParaRPr>
          </a:p>
          <a:p>
            <a:r>
              <a:rPr lang="en-US" altLang="zh-CN" sz="2400" dirty="0" smtClean="0">
                <a:latin typeface="+mj-ea"/>
                <a:ea typeface="+mj-ea"/>
              </a:rPr>
              <a:t>    </a:t>
            </a:r>
            <a:r>
              <a:rPr lang="zh-CN" altLang="zh-CN" sz="2400" dirty="0" smtClean="0">
                <a:latin typeface="+mj-ea"/>
                <a:ea typeface="+mj-ea"/>
              </a:rPr>
              <a:t>非</a:t>
            </a:r>
            <a:r>
              <a:rPr lang="zh-CN" altLang="zh-CN" sz="2400" dirty="0">
                <a:latin typeface="+mj-ea"/>
                <a:ea typeface="+mj-ea"/>
              </a:rPr>
              <a:t>阻塞套接字程</a:t>
            </a:r>
            <a:r>
              <a:rPr lang="zh-CN" altLang="zh-CN" sz="2400" dirty="0" smtClean="0">
                <a:latin typeface="+mj-ea"/>
                <a:ea typeface="+mj-ea"/>
              </a:rPr>
              <a:t>序</a:t>
            </a:r>
            <a:r>
              <a:rPr lang="zh-CN" altLang="en-US" sz="2400" dirty="0" smtClean="0">
                <a:latin typeface="+mj-ea"/>
                <a:ea typeface="+mj-ea"/>
              </a:rPr>
              <a:t>执行系统调用，</a:t>
            </a:r>
            <a:r>
              <a:rPr lang="zh-CN" altLang="zh-CN" sz="2400" dirty="0" smtClean="0">
                <a:latin typeface="+mj-ea"/>
                <a:ea typeface="+mj-ea"/>
              </a:rPr>
              <a:t>不</a:t>
            </a:r>
            <a:r>
              <a:rPr lang="zh-CN" altLang="zh-CN" sz="2400" dirty="0">
                <a:latin typeface="+mj-ea"/>
                <a:ea typeface="+mj-ea"/>
              </a:rPr>
              <a:t>等待回</a:t>
            </a:r>
            <a:r>
              <a:rPr lang="zh-CN" altLang="zh-CN" sz="2400" dirty="0" smtClean="0">
                <a:latin typeface="+mj-ea"/>
                <a:ea typeface="+mj-ea"/>
              </a:rPr>
              <a:t>复</a:t>
            </a:r>
            <a:r>
              <a:rPr lang="zh-CN" altLang="en-US" sz="2400" dirty="0" smtClean="0">
                <a:latin typeface="+mj-ea"/>
                <a:ea typeface="+mj-ea"/>
              </a:rPr>
              <a:t>，</a:t>
            </a:r>
            <a:r>
              <a:rPr lang="zh-CN" altLang="zh-CN" sz="2400" dirty="0" smtClean="0">
                <a:latin typeface="+mj-ea"/>
                <a:ea typeface="+mj-ea"/>
              </a:rPr>
              <a:t>并</a:t>
            </a:r>
            <a:r>
              <a:rPr lang="zh-CN" altLang="zh-CN" sz="2400" dirty="0">
                <a:latin typeface="+mj-ea"/>
                <a:ea typeface="+mj-ea"/>
              </a:rPr>
              <a:t>继续执行，即使调用可能尚未完成</a:t>
            </a:r>
            <a:r>
              <a:rPr lang="zh-CN" altLang="zh-CN" sz="2400" dirty="0" smtClean="0">
                <a:latin typeface="+mj-ea"/>
                <a:ea typeface="+mj-ea"/>
              </a:rPr>
              <a:t>。被调用</a:t>
            </a:r>
            <a:r>
              <a:rPr lang="zh-CN" altLang="en-US" sz="2400" dirty="0" smtClean="0">
                <a:latin typeface="+mj-ea"/>
                <a:ea typeface="+mj-ea"/>
              </a:rPr>
              <a:t>的</a:t>
            </a:r>
            <a:r>
              <a:rPr lang="zh-CN" altLang="zh-CN" sz="2400" dirty="0" smtClean="0">
                <a:latin typeface="+mj-ea"/>
                <a:ea typeface="+mj-ea"/>
              </a:rPr>
              <a:t>系</a:t>
            </a:r>
            <a:r>
              <a:rPr lang="zh-CN" altLang="zh-CN" sz="2400" dirty="0">
                <a:latin typeface="+mj-ea"/>
                <a:ea typeface="+mj-ea"/>
              </a:rPr>
              <a:t>统调用的任何不完整回复都将单独处理。</a:t>
            </a:r>
            <a:endParaRPr lang="zh-CN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3282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实验内容补</a:t>
            </a:r>
            <a:r>
              <a:rPr lang="zh-CN" altLang="en-US" dirty="0" smtClean="0"/>
              <a:t>充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Java IO </a:t>
            </a:r>
            <a:r>
              <a:rPr lang="en-US" altLang="zh-CN" dirty="0" smtClean="0"/>
              <a:t>NIO</a:t>
            </a:r>
            <a:r>
              <a:rPr lang="zh-CN" altLang="en-US" dirty="0" smtClean="0"/>
              <a:t>阻</a:t>
            </a:r>
            <a:r>
              <a:rPr lang="zh-CN" altLang="en-US" dirty="0"/>
              <a:t>塞</a:t>
            </a:r>
            <a:r>
              <a:rPr lang="en-US" altLang="zh-CN" dirty="0"/>
              <a:t>/</a:t>
            </a:r>
            <a:r>
              <a:rPr lang="zh-CN" altLang="zh-CN" dirty="0"/>
              <a:t>非阻塞套接字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00200"/>
            <a:ext cx="8496944" cy="4525963"/>
          </a:xfrm>
        </p:spPr>
        <p:txBody>
          <a:bodyPr/>
          <a:lstStyle/>
          <a:p>
            <a:r>
              <a:rPr lang="zh-CN" altLang="zh-CN" dirty="0"/>
              <a:t>Java 有 TCP 和 UDP 套接字。 ServerSocket 和 Socket 类中定义的 connect()、accept()、read() 和 write() 等方法用于阻塞套接字编程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例</a:t>
            </a:r>
            <a:r>
              <a:rPr lang="zh-CN" altLang="zh-CN" dirty="0"/>
              <a:t>如，当客户端调用 read() 方法从服务器读取数据时，线程会被阻塞，直到数据可用。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828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1858</Words>
  <Application>Microsoft Office PowerPoint</Application>
  <PresentationFormat>On-screen Show (4:3)</PresentationFormat>
  <Paragraphs>149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实验二 Java通讯套接字与Echo客户服务器系统</vt:lpstr>
      <vt:lpstr>实验内容1</vt:lpstr>
      <vt:lpstr>实验内容2</vt:lpstr>
      <vt:lpstr>实验内容2</vt:lpstr>
      <vt:lpstr>实验内容2</vt:lpstr>
      <vt:lpstr>实验要求</vt:lpstr>
      <vt:lpstr>实验内容补充</vt:lpstr>
      <vt:lpstr>实验内容补充 Java IO NIO阻塞/非阻塞套接字</vt:lpstr>
      <vt:lpstr>实验内容补充 Java IO NIO阻塞/非阻塞套接字</vt:lpstr>
      <vt:lpstr>实验内容补充 Java IO NIO阻塞/非阻塞套接字</vt:lpstr>
      <vt:lpstr>实验内容补充 Java IO NIO阻塞/非阻塞套接字</vt:lpstr>
      <vt:lpstr>实验内容补充 Java IO NIO阻塞/非阻塞套接字</vt:lpstr>
      <vt:lpstr>实验内容补充 Java IO NIO阻塞/非阻塞套接字</vt:lpstr>
      <vt:lpstr>实验内容补充 Java IO NIO阻塞/非阻塞套接字</vt:lpstr>
      <vt:lpstr>实验内容补充 Java IO NIO阻塞/非阻塞套接字</vt:lpstr>
    </vt:vector>
  </TitlesOfParts>
  <Company>computersoftware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实验一 OpenMPI</dc:title>
  <dc:creator>qzhang</dc:creator>
  <cp:lastModifiedBy>qzhang</cp:lastModifiedBy>
  <cp:revision>49</cp:revision>
  <dcterms:created xsi:type="dcterms:W3CDTF">2021-09-21T06:14:59Z</dcterms:created>
  <dcterms:modified xsi:type="dcterms:W3CDTF">2023-10-08T16:27:04Z</dcterms:modified>
</cp:coreProperties>
</file>