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03" autoAdjust="0"/>
  </p:normalViewPr>
  <p:slideViewPr>
    <p:cSldViewPr snapToGrid="0">
      <p:cViewPr varScale="1">
        <p:scale>
          <a:sx n="113" d="100"/>
          <a:sy n="113" d="100"/>
        </p:scale>
        <p:origin x="155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40b1f378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40b1f378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40b1f378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40b1f378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40b1f378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40b1f378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40b1f378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40b1f378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35743016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35743016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3d6f870e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f3d6f870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35743016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35743016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3d6f870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3d6f870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35743016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3574301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35743016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35743016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40b1f37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40b1f37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35743016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35743016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40b1f378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40b1f37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35743016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35743016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357430169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35743016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0b1f378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0b1f378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Correlated events that may be a factor to this phenomena: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Weather conditions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Local events that are tied to that season</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https://chicago.suntimes.com/entertainment-and-culture/2021/5/7/22417349/summer-chicago-festivals-events-rescheduled-2021-music-neighborhoods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November 2021 - February 2022 was the surge of the Omnicron Variant, which may have impacted travel.</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https://news.wttw.com/2021/12/07/chicago-facing-very-significant-covid-19-surge-omicron-variant-looms-top-doc-says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document/d/1T00lFuV3IMP7R_MNPEYaaMsE_SFQjniygDydQcoXZIg/edit?usp=shari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How Does a Bike-Share Navigate Speedy Success?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23"/>
              <a:buNone/>
            </a:pPr>
            <a:r>
              <a:rPr lang="en" sz="1797"/>
              <a:t>Presented By Audra Roberts</a:t>
            </a:r>
            <a:endParaRPr sz="1797"/>
          </a:p>
          <a:p>
            <a:pPr marL="0" lvl="0" indent="0" algn="l" rtl="0">
              <a:lnSpc>
                <a:spcPct val="80000"/>
              </a:lnSpc>
              <a:spcBef>
                <a:spcPts val="0"/>
              </a:spcBef>
              <a:spcAft>
                <a:spcPts val="0"/>
              </a:spcAft>
              <a:buSzPts val="523"/>
              <a:buNone/>
            </a:pPr>
            <a:r>
              <a:rPr lang="en" sz="1797"/>
              <a:t>Last Updated: May 28, 2022</a:t>
            </a:r>
            <a:endParaRPr sz="1797"/>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4877725" y="672625"/>
            <a:ext cx="36423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Members, on average, have shorter trip durations on weekdays, which may be attributed to going to and coming back from work.</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Average duration: 13 minutes</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Casual users, on average, have longer trip durations on weekdays.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Average duration: 28 minutes</a:t>
            </a:r>
            <a:endParaRPr>
              <a:latin typeface="Roboto"/>
              <a:ea typeface="Roboto"/>
              <a:cs typeface="Roboto"/>
              <a:sym typeface="Roboto"/>
            </a:endParaRPr>
          </a:p>
        </p:txBody>
      </p:sp>
      <p:pic>
        <p:nvPicPr>
          <p:cNvPr id="141" name="Google Shape;141;p22"/>
          <p:cNvPicPr preferRelativeResize="0"/>
          <p:nvPr/>
        </p:nvPicPr>
        <p:blipFill>
          <a:blip r:embed="rId3">
            <a:alphaModFix/>
          </a:blip>
          <a:stretch>
            <a:fillRect/>
          </a:stretch>
        </p:blipFill>
        <p:spPr>
          <a:xfrm>
            <a:off x="304825" y="533650"/>
            <a:ext cx="4267178" cy="261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p:nvPr/>
        </p:nvSpPr>
        <p:spPr>
          <a:xfrm>
            <a:off x="4877725" y="672625"/>
            <a:ext cx="36423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The average ride length appears to be consistent for both casual users and members throughout the year.</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Longer trip duration for casual users.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Shorter trip duration for members.</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Members, on average, have consistent trip durations throughout the year, possibly attributed to the typical work week.</a:t>
            </a:r>
            <a:endParaRPr>
              <a:latin typeface="Roboto"/>
              <a:ea typeface="Roboto"/>
              <a:cs typeface="Roboto"/>
              <a:sym typeface="Roboto"/>
            </a:endParaRPr>
          </a:p>
        </p:txBody>
      </p:sp>
      <p:pic>
        <p:nvPicPr>
          <p:cNvPr id="147" name="Google Shape;147;p23"/>
          <p:cNvPicPr preferRelativeResize="0"/>
          <p:nvPr/>
        </p:nvPicPr>
        <p:blipFill>
          <a:blip r:embed="rId3">
            <a:alphaModFix/>
          </a:blip>
          <a:stretch>
            <a:fillRect/>
          </a:stretch>
        </p:blipFill>
        <p:spPr>
          <a:xfrm>
            <a:off x="198725" y="291350"/>
            <a:ext cx="4572926" cy="27989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4877725" y="672625"/>
            <a:ext cx="36423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Classic bikes appear to be the go-to-bike for both casual users and members.</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Casual users seem to also exclusively favor docked bikes.</a:t>
            </a:r>
            <a:endParaRPr>
              <a:latin typeface="Roboto"/>
              <a:ea typeface="Roboto"/>
              <a:cs typeface="Roboto"/>
              <a:sym typeface="Roboto"/>
            </a:endParaRPr>
          </a:p>
        </p:txBody>
      </p:sp>
      <p:pic>
        <p:nvPicPr>
          <p:cNvPr id="153" name="Google Shape;153;p24"/>
          <p:cNvPicPr preferRelativeResize="0"/>
          <p:nvPr/>
        </p:nvPicPr>
        <p:blipFill>
          <a:blip r:embed="rId3">
            <a:alphaModFix/>
          </a:blip>
          <a:stretch>
            <a:fillRect/>
          </a:stretch>
        </p:blipFill>
        <p:spPr>
          <a:xfrm>
            <a:off x="263575" y="291350"/>
            <a:ext cx="4572925" cy="35755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4877725" y="672625"/>
            <a:ext cx="36423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For members, ride demands increase between 4 AM to 9 AM, and again from 12 PM to 5:30 PM.</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These times correspond to the typical 9-to-5 working hours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casuals ride demands have a larger interval, starting at 4PM, reaching its peak at 5:30 PM.</a:t>
            </a:r>
            <a:endParaRPr>
              <a:latin typeface="Roboto"/>
              <a:ea typeface="Roboto"/>
              <a:cs typeface="Roboto"/>
              <a:sym typeface="Roboto"/>
            </a:endParaRPr>
          </a:p>
        </p:txBody>
      </p:sp>
      <p:pic>
        <p:nvPicPr>
          <p:cNvPr id="159" name="Google Shape;159;p25"/>
          <p:cNvPicPr preferRelativeResize="0"/>
          <p:nvPr/>
        </p:nvPicPr>
        <p:blipFill>
          <a:blip r:embed="rId3">
            <a:alphaModFix/>
          </a:blip>
          <a:stretch>
            <a:fillRect/>
          </a:stretch>
        </p:blipFill>
        <p:spPr>
          <a:xfrm>
            <a:off x="152400" y="152400"/>
            <a:ext cx="4572925" cy="30430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Recommendations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a:t>
            </a:r>
            <a:endParaRPr/>
          </a:p>
        </p:txBody>
      </p:sp>
      <p:sp>
        <p:nvSpPr>
          <p:cNvPr id="170" name="Google Shape;170;p27"/>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Design weekend or trip duration marketing campaigns on the rideshare app that will incentivize casual users to convert to members.</a:t>
            </a:r>
            <a:endParaRPr/>
          </a:p>
          <a:p>
            <a:pPr marL="457200" lvl="0" indent="-342900" algn="l" rtl="0">
              <a:spcBef>
                <a:spcPts val="0"/>
              </a:spcBef>
              <a:spcAft>
                <a:spcPts val="0"/>
              </a:spcAft>
              <a:buSzPts val="1800"/>
              <a:buAutoNum type="arabicPeriod"/>
            </a:pPr>
            <a:r>
              <a:rPr lang="en"/>
              <a:t>Create partnerships with go-to destinations casual users frequent that incentivize membership enrollment.</a:t>
            </a:r>
            <a:endParaRPr/>
          </a:p>
          <a:p>
            <a:pPr marL="457200" lvl="0" indent="-342900" algn="l" rtl="0">
              <a:spcBef>
                <a:spcPts val="0"/>
              </a:spcBef>
              <a:spcAft>
                <a:spcPts val="0"/>
              </a:spcAft>
              <a:buSzPts val="1800"/>
              <a:buAutoNum type="arabicPeriod"/>
            </a:pPr>
            <a:r>
              <a:rPr lang="en"/>
              <a:t>Tracking data since the offset of COVID-19 until now, and comparing the data to pre-pandemic findings may provide more insight on how our current marketing strategy faired from 2020 to 2022 and what adjustments would need to be made for marketing in light of changing, governmental regulations on COVID-19.</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Appendix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a:t>
            </a:r>
            <a:endParaRPr/>
          </a:p>
        </p:txBody>
      </p:sp>
      <p:sp>
        <p:nvSpPr>
          <p:cNvPr id="181" name="Google Shape;181;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About and Notes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of Contents</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Business Task</a:t>
            </a:r>
            <a:endParaRPr/>
          </a:p>
          <a:p>
            <a:pPr marL="457200" lvl="0" indent="-342900" algn="l" rtl="0">
              <a:spcBef>
                <a:spcPts val="0"/>
              </a:spcBef>
              <a:spcAft>
                <a:spcPts val="0"/>
              </a:spcAft>
              <a:buSzPts val="1800"/>
              <a:buAutoNum type="arabicPeriod"/>
            </a:pPr>
            <a:r>
              <a:rPr lang="en"/>
              <a:t>Data</a:t>
            </a:r>
            <a:endParaRPr/>
          </a:p>
          <a:p>
            <a:pPr marL="457200" lvl="0" indent="-342900" algn="l" rtl="0">
              <a:spcBef>
                <a:spcPts val="0"/>
              </a:spcBef>
              <a:spcAft>
                <a:spcPts val="0"/>
              </a:spcAft>
              <a:buSzPts val="1800"/>
              <a:buAutoNum type="arabicPeriod"/>
            </a:pPr>
            <a:r>
              <a:rPr lang="en"/>
              <a:t>Recommendations</a:t>
            </a:r>
            <a:endParaRPr/>
          </a:p>
          <a:p>
            <a:pPr marL="457200" lvl="0" indent="-342900" algn="l" rtl="0">
              <a:spcBef>
                <a:spcPts val="0"/>
              </a:spcBef>
              <a:spcAft>
                <a:spcPts val="0"/>
              </a:spcAft>
              <a:buSzPts val="1800"/>
              <a:buAutoNum type="arabicPeriod"/>
            </a:pPr>
            <a:r>
              <a:rPr lang="e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What are we talking about?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 of Cyclistic</a:t>
            </a:r>
            <a:endParaRPr/>
          </a:p>
        </p:txBody>
      </p:sp>
      <p:sp>
        <p:nvSpPr>
          <p:cNvPr id="103" name="Google Shape;103;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Based in Chicago</a:t>
            </a:r>
            <a:endParaRPr/>
          </a:p>
          <a:p>
            <a:pPr marL="457200" lvl="0" indent="-342900" algn="l" rtl="0">
              <a:spcBef>
                <a:spcPts val="0"/>
              </a:spcBef>
              <a:spcAft>
                <a:spcPts val="0"/>
              </a:spcAft>
              <a:buSzPts val="1800"/>
              <a:buChar char="●"/>
            </a:pPr>
            <a:r>
              <a:rPr lang="en"/>
              <a:t>Bike-share program that features more than 5800 bicycles and 600 docking stations</a:t>
            </a:r>
            <a:endParaRPr/>
          </a:p>
          <a:p>
            <a:pPr marL="457200" lvl="0" indent="-342900" algn="l" rtl="0">
              <a:spcBef>
                <a:spcPts val="0"/>
              </a:spcBef>
              <a:spcAft>
                <a:spcPts val="0"/>
              </a:spcAft>
              <a:buSzPts val="1800"/>
              <a:buChar char="●"/>
            </a:pPr>
            <a:r>
              <a:rPr lang="en"/>
              <a:t>Offers reclining bikes, hand tricycles, and cargo bikes</a:t>
            </a:r>
            <a:endParaRPr/>
          </a:p>
          <a:p>
            <a:pPr marL="457200" lvl="0" indent="-342900" algn="l" rtl="0">
              <a:spcBef>
                <a:spcPts val="0"/>
              </a:spcBef>
              <a:spcAft>
                <a:spcPts val="0"/>
              </a:spcAft>
              <a:buSzPts val="1800"/>
              <a:buChar char="●"/>
            </a:pPr>
            <a:r>
              <a:rPr lang="en"/>
              <a:t>Currently, Cyclistics marketing strategy relies on building general awareness and appealing to broad consumer segments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Task</a:t>
            </a:r>
            <a:endParaRPr/>
          </a:p>
        </p:txBody>
      </p:sp>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Cyclistic’s goal is to </a:t>
            </a:r>
            <a:r>
              <a:rPr lang="en" b="1"/>
              <a:t>design marketing strategies aimed at converting casual riders into annual members.</a:t>
            </a:r>
            <a:endParaRPr b="1"/>
          </a:p>
          <a:p>
            <a:pPr marL="457200" lvl="0" indent="-342900" algn="l" rtl="0">
              <a:spcBef>
                <a:spcPts val="0"/>
              </a:spcBef>
              <a:spcAft>
                <a:spcPts val="0"/>
              </a:spcAft>
              <a:buSzPts val="1800"/>
              <a:buChar char="●"/>
            </a:pPr>
            <a:r>
              <a:rPr lang="en"/>
              <a:t>To address this, this question needed to be answered: </a:t>
            </a:r>
            <a:r>
              <a:rPr lang="en" b="1"/>
              <a:t>How do annual members and casual riders use Cyclistic bikes differently?</a:t>
            </a:r>
            <a:endParaRPr b="1"/>
          </a:p>
          <a:p>
            <a:pPr marL="914400" lvl="1" indent="-317500" algn="l" rtl="0">
              <a:spcBef>
                <a:spcPts val="0"/>
              </a:spcBef>
              <a:spcAft>
                <a:spcPts val="0"/>
              </a:spcAft>
              <a:buSzPts val="1400"/>
              <a:buChar char="○"/>
            </a:pPr>
            <a:r>
              <a:rPr lang="en"/>
              <a:t>This question will be the first step in building a marketing strategy to address the casual user demographic.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Stakeholders</a:t>
            </a:r>
            <a:endParaRPr/>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Lily Moreno</a:t>
            </a:r>
            <a:endParaRPr/>
          </a:p>
          <a:p>
            <a:pPr marL="914400" lvl="1" indent="-317500" algn="l" rtl="0">
              <a:spcBef>
                <a:spcPts val="0"/>
              </a:spcBef>
              <a:spcAft>
                <a:spcPts val="0"/>
              </a:spcAft>
              <a:buSzPts val="1400"/>
              <a:buChar char="○"/>
            </a:pPr>
            <a:r>
              <a:rPr lang="en"/>
              <a:t>Director of Marketing and manager</a:t>
            </a:r>
            <a:endParaRPr/>
          </a:p>
          <a:p>
            <a:pPr marL="914400" lvl="1" indent="-317500" algn="l" rtl="0">
              <a:spcBef>
                <a:spcPts val="0"/>
              </a:spcBef>
              <a:spcAft>
                <a:spcPts val="0"/>
              </a:spcAft>
              <a:buSzPts val="1400"/>
              <a:buChar char="○"/>
            </a:pPr>
            <a:r>
              <a:rPr lang="en"/>
              <a:t>Responsible for the development of campaigns and initiatives to promote the bike-share program</a:t>
            </a:r>
            <a:endParaRPr/>
          </a:p>
          <a:p>
            <a:pPr marL="457200" lvl="0" indent="-342900" algn="l" rtl="0">
              <a:spcBef>
                <a:spcPts val="0"/>
              </a:spcBef>
              <a:spcAft>
                <a:spcPts val="0"/>
              </a:spcAft>
              <a:buSzPts val="1800"/>
              <a:buChar char="●"/>
            </a:pPr>
            <a:r>
              <a:rPr lang="en"/>
              <a:t>Cyclistic marketing analytics team</a:t>
            </a:r>
            <a:endParaRPr/>
          </a:p>
          <a:p>
            <a:pPr marL="914400" lvl="1" indent="-317500" algn="l" rtl="0">
              <a:spcBef>
                <a:spcPts val="0"/>
              </a:spcBef>
              <a:spcAft>
                <a:spcPts val="0"/>
              </a:spcAft>
              <a:buSzPts val="1400"/>
              <a:buChar char="○"/>
            </a:pPr>
            <a:r>
              <a:rPr lang="en"/>
              <a:t>Team of data analysts who are responsible for collecting, analyzing, and reporting data that helps guide Cyclistic’s marketing strategy</a:t>
            </a:r>
            <a:endParaRPr/>
          </a:p>
          <a:p>
            <a:pPr marL="457200" lvl="0" indent="-342900" algn="l" rtl="0">
              <a:spcBef>
                <a:spcPts val="0"/>
              </a:spcBef>
              <a:spcAft>
                <a:spcPts val="0"/>
              </a:spcAft>
              <a:buSzPts val="1800"/>
              <a:buChar char="●"/>
            </a:pPr>
            <a:r>
              <a:rPr lang="en"/>
              <a:t>Cyclistic executive team</a:t>
            </a:r>
            <a:endParaRPr/>
          </a:p>
          <a:p>
            <a:pPr marL="914400" lvl="1" indent="-317500" algn="l" rtl="0">
              <a:spcBef>
                <a:spcPts val="0"/>
              </a:spcBef>
              <a:spcAft>
                <a:spcPts val="0"/>
              </a:spcAft>
              <a:buSzPts val="1400"/>
              <a:buChar char="○"/>
            </a:pPr>
            <a:r>
              <a:rPr lang="en"/>
              <a:t>Notoriously detail-oriented</a:t>
            </a:r>
            <a:endParaRPr/>
          </a:p>
          <a:p>
            <a:pPr marL="914400" lvl="1" indent="-317500" algn="l" rtl="0">
              <a:spcBef>
                <a:spcPts val="0"/>
              </a:spcBef>
              <a:spcAft>
                <a:spcPts val="0"/>
              </a:spcAft>
              <a:buSzPts val="1400"/>
              <a:buChar char="○"/>
            </a:pPr>
            <a:r>
              <a:rPr lang="en"/>
              <a:t>Will decide whether to approve the recommended program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p:nvPr/>
        </p:nvSpPr>
        <p:spPr>
          <a:xfrm>
            <a:off x="4572000" y="533650"/>
            <a:ext cx="36423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Members predominantly use the bikes on weekdays.</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Casuals predominantly use the bikes on weekends.</a:t>
            </a:r>
            <a:endParaRPr>
              <a:latin typeface="Roboto"/>
              <a:ea typeface="Roboto"/>
              <a:cs typeface="Roboto"/>
              <a:sym typeface="Roboto"/>
            </a:endParaRPr>
          </a:p>
        </p:txBody>
      </p:sp>
      <p:pic>
        <p:nvPicPr>
          <p:cNvPr id="126" name="Google Shape;126;p20"/>
          <p:cNvPicPr preferRelativeResize="0"/>
          <p:nvPr/>
        </p:nvPicPr>
        <p:blipFill>
          <a:blip r:embed="rId3">
            <a:alphaModFix/>
          </a:blip>
          <a:stretch>
            <a:fillRect/>
          </a:stretch>
        </p:blipFill>
        <p:spPr>
          <a:xfrm>
            <a:off x="152400" y="152400"/>
            <a:ext cx="4267200" cy="33734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p:nvPr/>
        </p:nvSpPr>
        <p:spPr>
          <a:xfrm>
            <a:off x="5461625" y="598500"/>
            <a:ext cx="36423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Bike usage is high in the summer months and low in the winter months for both members and casual users.</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pic>
        <p:nvPicPr>
          <p:cNvPr id="132" name="Google Shape;132;p21"/>
          <p:cNvPicPr preferRelativeResize="0"/>
          <p:nvPr/>
        </p:nvPicPr>
        <p:blipFill>
          <a:blip r:embed="rId3">
            <a:alphaModFix/>
          </a:blip>
          <a:stretch>
            <a:fillRect/>
          </a:stretch>
        </p:blipFill>
        <p:spPr>
          <a:xfrm>
            <a:off x="152400" y="336150"/>
            <a:ext cx="5531585" cy="3042949"/>
          </a:xfrm>
          <a:prstGeom prst="rect">
            <a:avLst/>
          </a:prstGeom>
          <a:noFill/>
          <a:ln>
            <a:noFill/>
          </a:ln>
        </p:spPr>
      </p:pic>
      <p:sp>
        <p:nvSpPr>
          <p:cNvPr id="133" name="Google Shape;133;p21"/>
          <p:cNvSpPr/>
          <p:nvPr/>
        </p:nvSpPr>
        <p:spPr>
          <a:xfrm>
            <a:off x="3278750" y="1508700"/>
            <a:ext cx="1528512" cy="1608875"/>
          </a:xfrm>
          <a:custGeom>
            <a:avLst/>
            <a:gdLst/>
            <a:ahLst/>
            <a:cxnLst/>
            <a:rect l="l" t="t" r="r" b="b"/>
            <a:pathLst>
              <a:path w="76550" h="80909" extrusionOk="0">
                <a:moveTo>
                  <a:pt x="59658" y="14330"/>
                </a:moveTo>
                <a:cubicBezTo>
                  <a:pt x="54565" y="4144"/>
                  <a:pt x="39831" y="-1162"/>
                  <a:pt x="28530" y="248"/>
                </a:cubicBezTo>
                <a:cubicBezTo>
                  <a:pt x="21124" y="1172"/>
                  <a:pt x="14166" y="5718"/>
                  <a:pt x="8889" y="10995"/>
                </a:cubicBezTo>
                <a:cubicBezTo>
                  <a:pt x="135" y="19749"/>
                  <a:pt x="-1320" y="35171"/>
                  <a:pt x="1107" y="47311"/>
                </a:cubicBezTo>
                <a:cubicBezTo>
                  <a:pt x="2494" y="54249"/>
                  <a:pt x="1601" y="63163"/>
                  <a:pt x="7036" y="67693"/>
                </a:cubicBezTo>
                <a:cubicBezTo>
                  <a:pt x="13662" y="73216"/>
                  <a:pt x="21067" y="79339"/>
                  <a:pt x="29641" y="80293"/>
                </a:cubicBezTo>
                <a:cubicBezTo>
                  <a:pt x="43995" y="81890"/>
                  <a:pt x="62652" y="80576"/>
                  <a:pt x="71517" y="69175"/>
                </a:cubicBezTo>
                <a:cubicBezTo>
                  <a:pt x="83618" y="53613"/>
                  <a:pt x="71374" y="25675"/>
                  <a:pt x="57435" y="11736"/>
                </a:cubicBezTo>
              </a:path>
            </a:pathLst>
          </a:custGeom>
          <a:noFill/>
          <a:ln w="9525" cap="flat" cmpd="sng">
            <a:solidFill>
              <a:srgbClr val="FF0000"/>
            </a:solidFill>
            <a:prstDash val="solid"/>
            <a:round/>
            <a:headEnd type="none" w="med" len="med"/>
            <a:tailEnd type="none" w="med" len="med"/>
          </a:ln>
        </p:spPr>
      </p:sp>
      <p:sp>
        <p:nvSpPr>
          <p:cNvPr id="134" name="Google Shape;134;p21"/>
          <p:cNvSpPr txBox="1"/>
          <p:nvPr/>
        </p:nvSpPr>
        <p:spPr>
          <a:xfrm>
            <a:off x="5150075" y="2472850"/>
            <a:ext cx="214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Omicron/Delta Variant Surge</a:t>
            </a:r>
            <a:endParaRPr>
              <a:latin typeface="Roboto"/>
              <a:ea typeface="Roboto"/>
              <a:cs typeface="Roboto"/>
              <a:sym typeface="Roboto"/>
            </a:endParaRPr>
          </a:p>
        </p:txBody>
      </p:sp>
      <p:cxnSp>
        <p:nvCxnSpPr>
          <p:cNvPr id="135" name="Google Shape;135;p21"/>
          <p:cNvCxnSpPr/>
          <p:nvPr/>
        </p:nvCxnSpPr>
        <p:spPr>
          <a:xfrm>
            <a:off x="4900000" y="2672950"/>
            <a:ext cx="2964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572</Words>
  <Application>Microsoft Office PowerPoint</Application>
  <PresentationFormat>On-screen Show (16:9)</PresentationFormat>
  <Paragraphs>65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Roboto</vt:lpstr>
      <vt:lpstr>Geometric</vt:lpstr>
      <vt:lpstr>How Does a Bike-Share Navigate Speedy Success?</vt:lpstr>
      <vt:lpstr>Table of Contents</vt:lpstr>
      <vt:lpstr>What are we talking about?</vt:lpstr>
      <vt:lpstr>Overview of Cyclistic</vt:lpstr>
      <vt:lpstr>Business Task</vt:lpstr>
      <vt:lpstr>Stakeholders</vt:lpstr>
      <vt:lpstr>Data</vt:lpstr>
      <vt:lpstr>PowerPoint Presentation</vt:lpstr>
      <vt:lpstr>PowerPoint Presentation</vt:lpstr>
      <vt:lpstr>PowerPoint Presentation</vt:lpstr>
      <vt:lpstr>PowerPoint Presentation</vt:lpstr>
      <vt:lpstr>PowerPoint Presentation</vt:lpstr>
      <vt:lpstr>PowerPoint Presentation</vt:lpstr>
      <vt:lpstr>Recommendations</vt:lpstr>
      <vt:lpstr>Recommendations</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dc:title>
  <dc:creator>Audra Roberts</dc:creator>
  <cp:lastModifiedBy>Audra Roberts</cp:lastModifiedBy>
  <cp:revision>1</cp:revision>
  <dcterms:modified xsi:type="dcterms:W3CDTF">2022-05-28T20:11:08Z</dcterms:modified>
</cp:coreProperties>
</file>