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51" r:id="rId1"/>
    <p:sldMasterId id="2147483963" r:id="rId2"/>
  </p:sldMasterIdLst>
  <p:notesMasterIdLst>
    <p:notesMasterId r:id="rId24"/>
  </p:notesMasterIdLst>
  <p:sldIdLst>
    <p:sldId id="256" r:id="rId3"/>
    <p:sldId id="397" r:id="rId4"/>
    <p:sldId id="402" r:id="rId5"/>
    <p:sldId id="431" r:id="rId6"/>
    <p:sldId id="446" r:id="rId7"/>
    <p:sldId id="445" r:id="rId8"/>
    <p:sldId id="432" r:id="rId9"/>
    <p:sldId id="433" r:id="rId10"/>
    <p:sldId id="434" r:id="rId11"/>
    <p:sldId id="435" r:id="rId12"/>
    <p:sldId id="443" r:id="rId13"/>
    <p:sldId id="444" r:id="rId14"/>
    <p:sldId id="438" r:id="rId15"/>
    <p:sldId id="439" r:id="rId16"/>
    <p:sldId id="440" r:id="rId17"/>
    <p:sldId id="442" r:id="rId18"/>
    <p:sldId id="441" r:id="rId19"/>
    <p:sldId id="437" r:id="rId20"/>
    <p:sldId id="448" r:id="rId21"/>
    <p:sldId id="447" r:id="rId22"/>
    <p:sldId id="394" r:id="rId23"/>
  </p:sldIdLst>
  <p:sldSz cx="9144000" cy="6858000" type="screen4x3"/>
  <p:notesSz cx="6858000" cy="9144000"/>
  <p:defaultTextStyle>
    <a:defPPr>
      <a:defRPr lang="cs-CZ"/>
    </a:defPPr>
    <a:lvl1pPr algn="l" rtl="0" fontAlgn="base">
      <a:spcBef>
        <a:spcPct val="0"/>
      </a:spcBef>
      <a:spcAft>
        <a:spcPct val="0"/>
      </a:spcAft>
      <a:defRPr sz="12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12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12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12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1200" kern="1200">
        <a:solidFill>
          <a:schemeClr val="tx1"/>
        </a:solidFill>
        <a:latin typeface="Tahoma" panose="020B0604030504040204" pitchFamily="34" charset="0"/>
        <a:ea typeface="+mn-ea"/>
        <a:cs typeface="+mn-cs"/>
      </a:defRPr>
    </a:lvl5pPr>
    <a:lvl6pPr marL="2286000" algn="l" defTabSz="914400" rtl="0" eaLnBrk="1" latinLnBrk="0" hangingPunct="1">
      <a:defRPr sz="1200" kern="1200">
        <a:solidFill>
          <a:schemeClr val="tx1"/>
        </a:solidFill>
        <a:latin typeface="Tahoma" panose="020B0604030504040204" pitchFamily="34" charset="0"/>
        <a:ea typeface="+mn-ea"/>
        <a:cs typeface="+mn-cs"/>
      </a:defRPr>
    </a:lvl6pPr>
    <a:lvl7pPr marL="2743200" algn="l" defTabSz="914400" rtl="0" eaLnBrk="1" latinLnBrk="0" hangingPunct="1">
      <a:defRPr sz="1200" kern="1200">
        <a:solidFill>
          <a:schemeClr val="tx1"/>
        </a:solidFill>
        <a:latin typeface="Tahoma" panose="020B0604030504040204" pitchFamily="34" charset="0"/>
        <a:ea typeface="+mn-ea"/>
        <a:cs typeface="+mn-cs"/>
      </a:defRPr>
    </a:lvl7pPr>
    <a:lvl8pPr marL="3200400" algn="l" defTabSz="914400" rtl="0" eaLnBrk="1" latinLnBrk="0" hangingPunct="1">
      <a:defRPr sz="1200" kern="1200">
        <a:solidFill>
          <a:schemeClr val="tx1"/>
        </a:solidFill>
        <a:latin typeface="Tahoma" panose="020B0604030504040204" pitchFamily="34" charset="0"/>
        <a:ea typeface="+mn-ea"/>
        <a:cs typeface="+mn-cs"/>
      </a:defRPr>
    </a:lvl8pPr>
    <a:lvl9pPr marL="3657600" algn="l" defTabSz="914400" rtl="0" eaLnBrk="1" latinLnBrk="0" hangingPunct="1">
      <a:defRPr sz="12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162" autoAdjust="0"/>
    <p:restoredTop sz="92731" autoAdjust="0"/>
  </p:normalViewPr>
  <p:slideViewPr>
    <p:cSldViewPr>
      <p:cViewPr varScale="1">
        <p:scale>
          <a:sx n="123" d="100"/>
          <a:sy n="123" d="100"/>
        </p:scale>
        <p:origin x="1686"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atin typeface="Arial" charset="0"/>
              </a:defRPr>
            </a:lvl1pPr>
          </a:lstStyle>
          <a:p>
            <a:pPr>
              <a:defRPr/>
            </a:pPr>
            <a:endParaRPr lang="cs-CZ"/>
          </a:p>
        </p:txBody>
      </p:sp>
      <p:sp>
        <p:nvSpPr>
          <p:cNvPr id="256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atin typeface="Arial" charset="0"/>
              </a:defRPr>
            </a:lvl1pPr>
          </a:lstStyle>
          <a:p>
            <a:pPr>
              <a:defRPr/>
            </a:pPr>
            <a:endParaRPr lang="cs-CZ"/>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cs-CZ" noProof="0"/>
              <a:t>Klepnutím lze upravit styly předlohy textu.</a:t>
            </a:r>
          </a:p>
          <a:p>
            <a:pPr lvl="1"/>
            <a:r>
              <a:rPr lang="cs-CZ" noProof="0"/>
              <a:t>Druhá úroveň</a:t>
            </a:r>
          </a:p>
          <a:p>
            <a:pPr lvl="2"/>
            <a:r>
              <a:rPr lang="cs-CZ" noProof="0"/>
              <a:t>Třetí úroveň</a:t>
            </a:r>
          </a:p>
          <a:p>
            <a:pPr lvl="3"/>
            <a:r>
              <a:rPr lang="cs-CZ" noProof="0"/>
              <a:t>Čtvrtá úroveň</a:t>
            </a:r>
          </a:p>
          <a:p>
            <a:pPr lvl="4"/>
            <a:r>
              <a:rPr lang="cs-CZ" noProof="0"/>
              <a:t>Pátá úroveň</a:t>
            </a:r>
          </a:p>
        </p:txBody>
      </p:sp>
      <p:sp>
        <p:nvSpPr>
          <p:cNvPr id="256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a:latin typeface="Arial" charset="0"/>
              </a:defRPr>
            </a:lvl1pPr>
          </a:lstStyle>
          <a:p>
            <a:pPr>
              <a:defRPr/>
            </a:pPr>
            <a:endParaRPr lang="cs-CZ"/>
          </a:p>
        </p:txBody>
      </p:sp>
      <p:sp>
        <p:nvSpPr>
          <p:cNvPr id="256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a:latin typeface="Arial" panose="020B0604020202020204" pitchFamily="34" charset="0"/>
              </a:defRPr>
            </a:lvl1pPr>
          </a:lstStyle>
          <a:p>
            <a:fld id="{5016749B-89E1-44F9-AD38-BE41078F45A4}" type="slidenum">
              <a:rPr lang="cs-CZ" altLang="cs-CZ"/>
              <a:pPr/>
              <a:t>‹#›</a:t>
            </a:fld>
            <a:endParaRPr lang="cs-CZ" altLang="cs-CZ"/>
          </a:p>
        </p:txBody>
      </p:sp>
    </p:spTree>
    <p:extLst>
      <p:ext uri="{BB962C8B-B14F-4D97-AF65-F5344CB8AC3E}">
        <p14:creationId xmlns:p14="http://schemas.microsoft.com/office/powerpoint/2010/main" val="37516930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fld id="{5016749B-89E1-44F9-AD38-BE41078F45A4}" type="slidenum">
              <a:rPr lang="cs-CZ" altLang="cs-CZ" smtClean="0"/>
              <a:pPr/>
              <a:t>2</a:t>
            </a:fld>
            <a:endParaRPr lang="cs-CZ" altLang="cs-CZ"/>
          </a:p>
        </p:txBody>
      </p:sp>
    </p:spTree>
    <p:extLst>
      <p:ext uri="{BB962C8B-B14F-4D97-AF65-F5344CB8AC3E}">
        <p14:creationId xmlns:p14="http://schemas.microsoft.com/office/powerpoint/2010/main" val="4273071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10"/>
          </p:nvPr>
        </p:nvSpPr>
        <p:spPr/>
        <p:txBody>
          <a:bodyPr/>
          <a:lstStyle/>
          <a:p>
            <a:fld id="{5016749B-89E1-44F9-AD38-BE41078F45A4}" type="slidenum">
              <a:rPr lang="cs-CZ" altLang="cs-CZ" smtClean="0"/>
              <a:pPr/>
              <a:t>3</a:t>
            </a:fld>
            <a:endParaRPr lang="cs-CZ" altLang="cs-CZ"/>
          </a:p>
        </p:txBody>
      </p:sp>
    </p:spTree>
    <p:extLst>
      <p:ext uri="{BB962C8B-B14F-4D97-AF65-F5344CB8AC3E}">
        <p14:creationId xmlns:p14="http://schemas.microsoft.com/office/powerpoint/2010/main" val="4273071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í snímek">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2130425"/>
            <a:ext cx="7772400" cy="1470025"/>
          </a:xfrm>
        </p:spPr>
        <p:txBody>
          <a:bodyPr/>
          <a:lstStyle/>
          <a:p>
            <a:r>
              <a:rPr lang="cs-CZ"/>
              <a:t>Kliknutím lze upravit styl.</a:t>
            </a:r>
          </a:p>
        </p:txBody>
      </p:sp>
      <p:sp>
        <p:nvSpPr>
          <p:cNvPr id="3" name="Podnadpis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cs-CZ"/>
              <a:t>Kliknutím lze upravit styl předlohy.</a:t>
            </a:r>
          </a:p>
        </p:txBody>
      </p:sp>
      <p:sp>
        <p:nvSpPr>
          <p:cNvPr id="4" name="Zástupný symbol pro datum 3"/>
          <p:cNvSpPr>
            <a:spLocks noGrp="1"/>
          </p:cNvSpPr>
          <p:nvPr>
            <p:ph type="dt" sz="half" idx="10"/>
          </p:nvPr>
        </p:nvSpPr>
        <p:spPr/>
        <p:txBody>
          <a:bodyPr/>
          <a:lstStyle/>
          <a:p>
            <a:pPr>
              <a:defRPr/>
            </a:pPr>
            <a:endParaRPr lang="cs-CZ"/>
          </a:p>
        </p:txBody>
      </p:sp>
      <p:sp>
        <p:nvSpPr>
          <p:cNvPr id="5" name="Zástupný symbol pro zápatí 4"/>
          <p:cNvSpPr>
            <a:spLocks noGrp="1"/>
          </p:cNvSpPr>
          <p:nvPr>
            <p:ph type="ftr" sz="quarter" idx="11"/>
          </p:nvPr>
        </p:nvSpPr>
        <p:spPr/>
        <p:txBody>
          <a:bodyPr/>
          <a:lstStyle/>
          <a:p>
            <a:pPr>
              <a:defRPr/>
            </a:pPr>
            <a:r>
              <a:rPr lang="cs-CZ"/>
              <a:t>IDAS2 - Cvičení I</a:t>
            </a:r>
            <a:endParaRPr lang="cs-CZ" dirty="0"/>
          </a:p>
        </p:txBody>
      </p:sp>
      <p:sp>
        <p:nvSpPr>
          <p:cNvPr id="6" name="Zástupný symbol pro číslo snímku 5"/>
          <p:cNvSpPr>
            <a:spLocks noGrp="1"/>
          </p:cNvSpPr>
          <p:nvPr>
            <p:ph type="sldNum" sz="quarter" idx="12"/>
          </p:nvPr>
        </p:nvSpPr>
        <p:spPr/>
        <p:txBody>
          <a:bodyPr/>
          <a:lstStyle/>
          <a:p>
            <a:fld id="{08151F04-513A-410A-9B7C-D647C69796C1}" type="slidenum">
              <a:rPr lang="cs-CZ" altLang="cs-CZ" smtClean="0"/>
              <a:pPr/>
              <a:t>‹#›</a:t>
            </a:fld>
            <a:endParaRPr lang="cs-CZ" altLang="cs-CZ"/>
          </a:p>
        </p:txBody>
      </p:sp>
    </p:spTree>
    <p:extLst>
      <p:ext uri="{BB962C8B-B14F-4D97-AF65-F5344CB8AC3E}">
        <p14:creationId xmlns:p14="http://schemas.microsoft.com/office/powerpoint/2010/main" val="96740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Nadpis a s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p>
        </p:txBody>
      </p:sp>
      <p:sp>
        <p:nvSpPr>
          <p:cNvPr id="3" name="Zástupný symbol pro svislý text 2"/>
          <p:cNvSpPr>
            <a:spLocks noGrp="1"/>
          </p:cNvSpPr>
          <p:nvPr>
            <p:ph type="body" orient="vert" idx="1"/>
          </p:nvPr>
        </p:nvSpPr>
        <p:spPr/>
        <p:txBody>
          <a:bodyPr vert="eaVert"/>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p:cNvSpPr>
            <a:spLocks noGrp="1"/>
          </p:cNvSpPr>
          <p:nvPr>
            <p:ph type="dt" sz="half" idx="10"/>
          </p:nvPr>
        </p:nvSpPr>
        <p:spPr/>
        <p:txBody>
          <a:bodyPr/>
          <a:lstStyle/>
          <a:p>
            <a:pPr>
              <a:defRPr/>
            </a:pPr>
            <a:endParaRPr lang="cs-CZ"/>
          </a:p>
        </p:txBody>
      </p:sp>
      <p:sp>
        <p:nvSpPr>
          <p:cNvPr id="5" name="Zástupný symbol pro zápatí 4"/>
          <p:cNvSpPr>
            <a:spLocks noGrp="1"/>
          </p:cNvSpPr>
          <p:nvPr>
            <p:ph type="ftr" sz="quarter" idx="11"/>
          </p:nvPr>
        </p:nvSpPr>
        <p:spPr/>
        <p:txBody>
          <a:bodyPr/>
          <a:lstStyle/>
          <a:p>
            <a:pPr>
              <a:defRPr/>
            </a:pPr>
            <a:r>
              <a:rPr lang="cs-CZ"/>
              <a:t>IDAS2 - Cvičení I</a:t>
            </a:r>
            <a:endParaRPr lang="cs-CZ" dirty="0"/>
          </a:p>
        </p:txBody>
      </p:sp>
      <p:sp>
        <p:nvSpPr>
          <p:cNvPr id="6" name="Zástupný symbol pro číslo snímku 5"/>
          <p:cNvSpPr>
            <a:spLocks noGrp="1"/>
          </p:cNvSpPr>
          <p:nvPr>
            <p:ph type="sldNum" sz="quarter" idx="12"/>
          </p:nvPr>
        </p:nvSpPr>
        <p:spPr/>
        <p:txBody>
          <a:bodyPr/>
          <a:lstStyle/>
          <a:p>
            <a:fld id="{8EA1008E-20D3-49D1-AD4D-40CCBCA6173C}" type="slidenum">
              <a:rPr lang="cs-CZ" altLang="cs-CZ" smtClean="0"/>
              <a:pPr/>
              <a:t>‹#›</a:t>
            </a:fld>
            <a:endParaRPr lang="cs-CZ" altLang="cs-CZ"/>
          </a:p>
        </p:txBody>
      </p:sp>
    </p:spTree>
    <p:extLst>
      <p:ext uri="{BB962C8B-B14F-4D97-AF65-F5344CB8AC3E}">
        <p14:creationId xmlns:p14="http://schemas.microsoft.com/office/powerpoint/2010/main" val="3571323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Svislý nadpis a text">
    <p:spTree>
      <p:nvGrpSpPr>
        <p:cNvPr id="1" name=""/>
        <p:cNvGrpSpPr/>
        <p:nvPr/>
      </p:nvGrpSpPr>
      <p:grpSpPr>
        <a:xfrm>
          <a:off x="0" y="0"/>
          <a:ext cx="0" cy="0"/>
          <a:chOff x="0" y="0"/>
          <a:chExt cx="0" cy="0"/>
        </a:xfrm>
      </p:grpSpPr>
      <p:sp>
        <p:nvSpPr>
          <p:cNvPr id="2" name="Svislý nadpis 1"/>
          <p:cNvSpPr>
            <a:spLocks noGrp="1"/>
          </p:cNvSpPr>
          <p:nvPr>
            <p:ph type="title" orient="vert"/>
          </p:nvPr>
        </p:nvSpPr>
        <p:spPr>
          <a:xfrm>
            <a:off x="6629400" y="274638"/>
            <a:ext cx="2057400" cy="5851525"/>
          </a:xfrm>
        </p:spPr>
        <p:txBody>
          <a:bodyPr vert="eaVert"/>
          <a:lstStyle/>
          <a:p>
            <a:r>
              <a:rPr lang="cs-CZ"/>
              <a:t>Kliknutím lze upravit styl.</a:t>
            </a:r>
          </a:p>
        </p:txBody>
      </p:sp>
      <p:sp>
        <p:nvSpPr>
          <p:cNvPr id="3" name="Zástupný symbol pro svislý text 2"/>
          <p:cNvSpPr>
            <a:spLocks noGrp="1"/>
          </p:cNvSpPr>
          <p:nvPr>
            <p:ph type="body" orient="vert" idx="1"/>
          </p:nvPr>
        </p:nvSpPr>
        <p:spPr>
          <a:xfrm>
            <a:off x="457200" y="274638"/>
            <a:ext cx="6019800" cy="5851525"/>
          </a:xfrm>
        </p:spPr>
        <p:txBody>
          <a:bodyPr vert="eaVert"/>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p:cNvSpPr>
            <a:spLocks noGrp="1"/>
          </p:cNvSpPr>
          <p:nvPr>
            <p:ph type="dt" sz="half" idx="10"/>
          </p:nvPr>
        </p:nvSpPr>
        <p:spPr/>
        <p:txBody>
          <a:bodyPr/>
          <a:lstStyle/>
          <a:p>
            <a:pPr>
              <a:defRPr/>
            </a:pPr>
            <a:endParaRPr lang="cs-CZ"/>
          </a:p>
        </p:txBody>
      </p:sp>
      <p:sp>
        <p:nvSpPr>
          <p:cNvPr id="5" name="Zástupný symbol pro zápatí 4"/>
          <p:cNvSpPr>
            <a:spLocks noGrp="1"/>
          </p:cNvSpPr>
          <p:nvPr>
            <p:ph type="ftr" sz="quarter" idx="11"/>
          </p:nvPr>
        </p:nvSpPr>
        <p:spPr/>
        <p:txBody>
          <a:bodyPr/>
          <a:lstStyle/>
          <a:p>
            <a:pPr>
              <a:defRPr/>
            </a:pPr>
            <a:r>
              <a:rPr lang="cs-CZ"/>
              <a:t>IDAS2 - Cvičení I</a:t>
            </a:r>
            <a:endParaRPr lang="cs-CZ" dirty="0"/>
          </a:p>
        </p:txBody>
      </p:sp>
      <p:sp>
        <p:nvSpPr>
          <p:cNvPr id="6" name="Zástupný symbol pro číslo snímku 5"/>
          <p:cNvSpPr>
            <a:spLocks noGrp="1"/>
          </p:cNvSpPr>
          <p:nvPr>
            <p:ph type="sldNum" sz="quarter" idx="12"/>
          </p:nvPr>
        </p:nvSpPr>
        <p:spPr/>
        <p:txBody>
          <a:bodyPr/>
          <a:lstStyle/>
          <a:p>
            <a:fld id="{EB54FF1D-0761-40B6-B249-D664F5B6F381}" type="slidenum">
              <a:rPr lang="cs-CZ" altLang="cs-CZ" smtClean="0"/>
              <a:pPr/>
              <a:t>‹#›</a:t>
            </a:fld>
            <a:endParaRPr lang="cs-CZ" altLang="cs-CZ"/>
          </a:p>
        </p:txBody>
      </p:sp>
    </p:spTree>
    <p:extLst>
      <p:ext uri="{BB962C8B-B14F-4D97-AF65-F5344CB8AC3E}">
        <p14:creationId xmlns:p14="http://schemas.microsoft.com/office/powerpoint/2010/main" val="1810618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Úvodní snímek">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2130425"/>
            <a:ext cx="7772400" cy="1470025"/>
          </a:xfrm>
        </p:spPr>
        <p:txBody>
          <a:bodyPr/>
          <a:lstStyle/>
          <a:p>
            <a:r>
              <a:rPr lang="cs-CZ"/>
              <a:t>Kliknutím lze upravit styl.</a:t>
            </a:r>
          </a:p>
        </p:txBody>
      </p:sp>
      <p:sp>
        <p:nvSpPr>
          <p:cNvPr id="3" name="Podnadpis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cs-CZ"/>
              <a:t>Kliknutím lze upravit styl předlohy.</a:t>
            </a:r>
          </a:p>
        </p:txBody>
      </p:sp>
      <p:sp>
        <p:nvSpPr>
          <p:cNvPr id="4" name="Zástupný symbol pro datum 3"/>
          <p:cNvSpPr>
            <a:spLocks noGrp="1"/>
          </p:cNvSpPr>
          <p:nvPr>
            <p:ph type="dt" sz="half" idx="10"/>
          </p:nvPr>
        </p:nvSpPr>
        <p:spPr/>
        <p:txBody>
          <a:bodyPr/>
          <a:lstStyle/>
          <a:p>
            <a:fld id="{8109616B-0849-459A-898E-B87E5364772F}" type="datetimeFigureOut">
              <a:rPr lang="cs-CZ" smtClean="0">
                <a:solidFill>
                  <a:prstClr val="black">
                    <a:tint val="75000"/>
                  </a:prstClr>
                </a:solidFill>
              </a:rPr>
              <a:pPr/>
              <a:t>04.03.2019</a:t>
            </a:fld>
            <a:endParaRPr lang="cs-CZ">
              <a:solidFill>
                <a:prstClr val="black">
                  <a:tint val="75000"/>
                </a:prstClr>
              </a:solidFill>
            </a:endParaRPr>
          </a:p>
        </p:txBody>
      </p:sp>
      <p:sp>
        <p:nvSpPr>
          <p:cNvPr id="5" name="Zástupný symbol pro zápatí 4"/>
          <p:cNvSpPr>
            <a:spLocks noGrp="1"/>
          </p:cNvSpPr>
          <p:nvPr>
            <p:ph type="ftr" sz="quarter" idx="11"/>
          </p:nvPr>
        </p:nvSpPr>
        <p:spPr/>
        <p:txBody>
          <a:bodyPr/>
          <a:lstStyle/>
          <a:p>
            <a:endParaRPr lang="cs-CZ">
              <a:solidFill>
                <a:prstClr val="black">
                  <a:tint val="75000"/>
                </a:prstClr>
              </a:solidFill>
            </a:endParaRPr>
          </a:p>
        </p:txBody>
      </p:sp>
      <p:sp>
        <p:nvSpPr>
          <p:cNvPr id="6" name="Zástupný symbol pro číslo snímku 5"/>
          <p:cNvSpPr>
            <a:spLocks noGrp="1"/>
          </p:cNvSpPr>
          <p:nvPr>
            <p:ph type="sldNum" sz="quarter" idx="12"/>
          </p:nvPr>
        </p:nvSpPr>
        <p:spPr/>
        <p:txBody>
          <a:bodyPr/>
          <a:lstStyle/>
          <a:p>
            <a:fld id="{3D4A9A7C-3CB1-4B02-9A36-B0F9ED3D011B}" type="slidenum">
              <a:rPr lang="cs-CZ" smtClean="0">
                <a:solidFill>
                  <a:prstClr val="black">
                    <a:tint val="75000"/>
                  </a:prstClr>
                </a:solidFill>
              </a:rPr>
              <a:pPr/>
              <a:t>‹#›</a:t>
            </a:fld>
            <a:endParaRPr lang="cs-CZ">
              <a:solidFill>
                <a:prstClr val="black">
                  <a:tint val="75000"/>
                </a:prstClr>
              </a:solidFill>
            </a:endParaRPr>
          </a:p>
        </p:txBody>
      </p:sp>
    </p:spTree>
    <p:extLst>
      <p:ext uri="{BB962C8B-B14F-4D97-AF65-F5344CB8AC3E}">
        <p14:creationId xmlns:p14="http://schemas.microsoft.com/office/powerpoint/2010/main" val="24688804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p>
        </p:txBody>
      </p:sp>
      <p:sp>
        <p:nvSpPr>
          <p:cNvPr id="3" name="Zástupný symbol pro obsah 2"/>
          <p:cNvSpPr>
            <a:spLocks noGrp="1"/>
          </p:cNvSpPr>
          <p:nvPr>
            <p:ph idx="1"/>
          </p:nvPr>
        </p:nvSpPr>
        <p:spPr/>
        <p:txBody>
          <a:body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p:cNvSpPr>
            <a:spLocks noGrp="1"/>
          </p:cNvSpPr>
          <p:nvPr>
            <p:ph type="dt" sz="half" idx="10"/>
          </p:nvPr>
        </p:nvSpPr>
        <p:spPr/>
        <p:txBody>
          <a:bodyPr/>
          <a:lstStyle/>
          <a:p>
            <a:fld id="{8109616B-0849-459A-898E-B87E5364772F}" type="datetimeFigureOut">
              <a:rPr lang="cs-CZ" smtClean="0">
                <a:solidFill>
                  <a:prstClr val="black">
                    <a:tint val="75000"/>
                  </a:prstClr>
                </a:solidFill>
              </a:rPr>
              <a:pPr/>
              <a:t>04.03.2019</a:t>
            </a:fld>
            <a:endParaRPr lang="cs-CZ">
              <a:solidFill>
                <a:prstClr val="black">
                  <a:tint val="75000"/>
                </a:prstClr>
              </a:solidFill>
            </a:endParaRPr>
          </a:p>
        </p:txBody>
      </p:sp>
      <p:sp>
        <p:nvSpPr>
          <p:cNvPr id="5" name="Zástupný symbol pro zápatí 4"/>
          <p:cNvSpPr>
            <a:spLocks noGrp="1"/>
          </p:cNvSpPr>
          <p:nvPr>
            <p:ph type="ftr" sz="quarter" idx="11"/>
          </p:nvPr>
        </p:nvSpPr>
        <p:spPr/>
        <p:txBody>
          <a:bodyPr/>
          <a:lstStyle/>
          <a:p>
            <a:endParaRPr lang="cs-CZ">
              <a:solidFill>
                <a:prstClr val="black">
                  <a:tint val="75000"/>
                </a:prstClr>
              </a:solidFill>
            </a:endParaRPr>
          </a:p>
        </p:txBody>
      </p:sp>
      <p:sp>
        <p:nvSpPr>
          <p:cNvPr id="6" name="Zástupný symbol pro číslo snímku 5"/>
          <p:cNvSpPr>
            <a:spLocks noGrp="1"/>
          </p:cNvSpPr>
          <p:nvPr>
            <p:ph type="sldNum" sz="quarter" idx="12"/>
          </p:nvPr>
        </p:nvSpPr>
        <p:spPr/>
        <p:txBody>
          <a:bodyPr/>
          <a:lstStyle/>
          <a:p>
            <a:fld id="{3D4A9A7C-3CB1-4B02-9A36-B0F9ED3D011B}" type="slidenum">
              <a:rPr lang="cs-CZ" smtClean="0">
                <a:solidFill>
                  <a:prstClr val="black">
                    <a:tint val="75000"/>
                  </a:prstClr>
                </a:solidFill>
              </a:rPr>
              <a:pPr/>
              <a:t>‹#›</a:t>
            </a:fld>
            <a:endParaRPr lang="cs-CZ">
              <a:solidFill>
                <a:prstClr val="black">
                  <a:tint val="75000"/>
                </a:prstClr>
              </a:solidFill>
            </a:endParaRPr>
          </a:p>
        </p:txBody>
      </p:sp>
    </p:spTree>
    <p:extLst>
      <p:ext uri="{BB962C8B-B14F-4D97-AF65-F5344CB8AC3E}">
        <p14:creationId xmlns:p14="http://schemas.microsoft.com/office/powerpoint/2010/main" val="27707498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Záhlaví části">
    <p:spTree>
      <p:nvGrpSpPr>
        <p:cNvPr id="1" name=""/>
        <p:cNvGrpSpPr/>
        <p:nvPr/>
      </p:nvGrpSpPr>
      <p:grpSpPr>
        <a:xfrm>
          <a:off x="0" y="0"/>
          <a:ext cx="0" cy="0"/>
          <a:chOff x="0" y="0"/>
          <a:chExt cx="0" cy="0"/>
        </a:xfrm>
      </p:grpSpPr>
      <p:sp>
        <p:nvSpPr>
          <p:cNvPr id="2" name="Nadpis 1"/>
          <p:cNvSpPr>
            <a:spLocks noGrp="1"/>
          </p:cNvSpPr>
          <p:nvPr>
            <p:ph type="title"/>
          </p:nvPr>
        </p:nvSpPr>
        <p:spPr>
          <a:xfrm>
            <a:off x="722313" y="4406900"/>
            <a:ext cx="7772400" cy="1362075"/>
          </a:xfrm>
        </p:spPr>
        <p:txBody>
          <a:bodyPr anchor="t"/>
          <a:lstStyle>
            <a:lvl1pPr algn="l">
              <a:defRPr sz="4000" b="1" cap="all"/>
            </a:lvl1pPr>
          </a:lstStyle>
          <a:p>
            <a:r>
              <a:rPr lang="cs-CZ"/>
              <a:t>Kliknutím lze upravit styl.</a:t>
            </a:r>
          </a:p>
        </p:txBody>
      </p:sp>
      <p:sp>
        <p:nvSpPr>
          <p:cNvPr id="3" name="Zástupný symbol pro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a:t>Kliknutím lze upravit styly předlohy textu.</a:t>
            </a:r>
          </a:p>
        </p:txBody>
      </p:sp>
      <p:sp>
        <p:nvSpPr>
          <p:cNvPr id="4" name="Zástupný symbol pro datum 3"/>
          <p:cNvSpPr>
            <a:spLocks noGrp="1"/>
          </p:cNvSpPr>
          <p:nvPr>
            <p:ph type="dt" sz="half" idx="10"/>
          </p:nvPr>
        </p:nvSpPr>
        <p:spPr/>
        <p:txBody>
          <a:bodyPr/>
          <a:lstStyle/>
          <a:p>
            <a:fld id="{8109616B-0849-459A-898E-B87E5364772F}" type="datetimeFigureOut">
              <a:rPr lang="cs-CZ" smtClean="0">
                <a:solidFill>
                  <a:prstClr val="black">
                    <a:tint val="75000"/>
                  </a:prstClr>
                </a:solidFill>
              </a:rPr>
              <a:pPr/>
              <a:t>04.03.2019</a:t>
            </a:fld>
            <a:endParaRPr lang="cs-CZ">
              <a:solidFill>
                <a:prstClr val="black">
                  <a:tint val="75000"/>
                </a:prstClr>
              </a:solidFill>
            </a:endParaRPr>
          </a:p>
        </p:txBody>
      </p:sp>
      <p:sp>
        <p:nvSpPr>
          <p:cNvPr id="5" name="Zástupný symbol pro zápatí 4"/>
          <p:cNvSpPr>
            <a:spLocks noGrp="1"/>
          </p:cNvSpPr>
          <p:nvPr>
            <p:ph type="ftr" sz="quarter" idx="11"/>
          </p:nvPr>
        </p:nvSpPr>
        <p:spPr/>
        <p:txBody>
          <a:bodyPr/>
          <a:lstStyle/>
          <a:p>
            <a:endParaRPr lang="cs-CZ">
              <a:solidFill>
                <a:prstClr val="black">
                  <a:tint val="75000"/>
                </a:prstClr>
              </a:solidFill>
            </a:endParaRPr>
          </a:p>
        </p:txBody>
      </p:sp>
      <p:sp>
        <p:nvSpPr>
          <p:cNvPr id="6" name="Zástupný symbol pro číslo snímku 5"/>
          <p:cNvSpPr>
            <a:spLocks noGrp="1"/>
          </p:cNvSpPr>
          <p:nvPr>
            <p:ph type="sldNum" sz="quarter" idx="12"/>
          </p:nvPr>
        </p:nvSpPr>
        <p:spPr/>
        <p:txBody>
          <a:bodyPr/>
          <a:lstStyle/>
          <a:p>
            <a:fld id="{3D4A9A7C-3CB1-4B02-9A36-B0F9ED3D011B}" type="slidenum">
              <a:rPr lang="cs-CZ" smtClean="0">
                <a:solidFill>
                  <a:prstClr val="black">
                    <a:tint val="75000"/>
                  </a:prstClr>
                </a:solidFill>
              </a:rPr>
              <a:pPr/>
              <a:t>‹#›</a:t>
            </a:fld>
            <a:endParaRPr lang="cs-CZ">
              <a:solidFill>
                <a:prstClr val="black">
                  <a:tint val="75000"/>
                </a:prstClr>
              </a:solidFill>
            </a:endParaRPr>
          </a:p>
        </p:txBody>
      </p:sp>
    </p:spTree>
    <p:extLst>
      <p:ext uri="{BB962C8B-B14F-4D97-AF65-F5344CB8AC3E}">
        <p14:creationId xmlns:p14="http://schemas.microsoft.com/office/powerpoint/2010/main" val="3508647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p>
        </p:txBody>
      </p:sp>
      <p:sp>
        <p:nvSpPr>
          <p:cNvPr id="3" name="Zástupný symbol pro obsah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obsah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datum 4"/>
          <p:cNvSpPr>
            <a:spLocks noGrp="1"/>
          </p:cNvSpPr>
          <p:nvPr>
            <p:ph type="dt" sz="half" idx="10"/>
          </p:nvPr>
        </p:nvSpPr>
        <p:spPr/>
        <p:txBody>
          <a:bodyPr/>
          <a:lstStyle/>
          <a:p>
            <a:fld id="{8109616B-0849-459A-898E-B87E5364772F}" type="datetimeFigureOut">
              <a:rPr lang="cs-CZ" smtClean="0">
                <a:solidFill>
                  <a:prstClr val="black">
                    <a:tint val="75000"/>
                  </a:prstClr>
                </a:solidFill>
              </a:rPr>
              <a:pPr/>
              <a:t>04.03.2019</a:t>
            </a:fld>
            <a:endParaRPr lang="cs-CZ">
              <a:solidFill>
                <a:prstClr val="black">
                  <a:tint val="75000"/>
                </a:prstClr>
              </a:solidFill>
            </a:endParaRPr>
          </a:p>
        </p:txBody>
      </p:sp>
      <p:sp>
        <p:nvSpPr>
          <p:cNvPr id="6" name="Zástupný symbol pro zápatí 5"/>
          <p:cNvSpPr>
            <a:spLocks noGrp="1"/>
          </p:cNvSpPr>
          <p:nvPr>
            <p:ph type="ftr" sz="quarter" idx="11"/>
          </p:nvPr>
        </p:nvSpPr>
        <p:spPr/>
        <p:txBody>
          <a:bodyPr/>
          <a:lstStyle/>
          <a:p>
            <a:endParaRPr lang="cs-CZ">
              <a:solidFill>
                <a:prstClr val="black">
                  <a:tint val="75000"/>
                </a:prstClr>
              </a:solidFill>
            </a:endParaRPr>
          </a:p>
        </p:txBody>
      </p:sp>
      <p:sp>
        <p:nvSpPr>
          <p:cNvPr id="7" name="Zástupný symbol pro číslo snímku 6"/>
          <p:cNvSpPr>
            <a:spLocks noGrp="1"/>
          </p:cNvSpPr>
          <p:nvPr>
            <p:ph type="sldNum" sz="quarter" idx="12"/>
          </p:nvPr>
        </p:nvSpPr>
        <p:spPr/>
        <p:txBody>
          <a:bodyPr/>
          <a:lstStyle/>
          <a:p>
            <a:fld id="{3D4A9A7C-3CB1-4B02-9A36-B0F9ED3D011B}" type="slidenum">
              <a:rPr lang="cs-CZ" smtClean="0">
                <a:solidFill>
                  <a:prstClr val="black">
                    <a:tint val="75000"/>
                  </a:prstClr>
                </a:solidFill>
              </a:rPr>
              <a:pPr/>
              <a:t>‹#›</a:t>
            </a:fld>
            <a:endParaRPr lang="cs-CZ">
              <a:solidFill>
                <a:prstClr val="black">
                  <a:tint val="75000"/>
                </a:prstClr>
              </a:solidFill>
            </a:endParaRPr>
          </a:p>
        </p:txBody>
      </p:sp>
    </p:spTree>
    <p:extLst>
      <p:ext uri="{BB962C8B-B14F-4D97-AF65-F5344CB8AC3E}">
        <p14:creationId xmlns:p14="http://schemas.microsoft.com/office/powerpoint/2010/main" val="619020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Porovnání">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a:lvl1pPr>
          </a:lstStyle>
          <a:p>
            <a:r>
              <a:rPr lang="cs-CZ"/>
              <a:t>Kliknutím lze upravit styl.</a:t>
            </a:r>
          </a:p>
        </p:txBody>
      </p:sp>
      <p:sp>
        <p:nvSpPr>
          <p:cNvPr id="3" name="Zástupný symbol pro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Kliknutím lze upravit styly předlohy textu.</a:t>
            </a:r>
          </a:p>
        </p:txBody>
      </p:sp>
      <p:sp>
        <p:nvSpPr>
          <p:cNvPr id="4" name="Zástupný symbol pro obsah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Kliknutím lze upravit styly předlohy textu.</a:t>
            </a:r>
          </a:p>
        </p:txBody>
      </p:sp>
      <p:sp>
        <p:nvSpPr>
          <p:cNvPr id="6" name="Zástupný symbol pro obsah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7" name="Zástupný symbol pro datum 6"/>
          <p:cNvSpPr>
            <a:spLocks noGrp="1"/>
          </p:cNvSpPr>
          <p:nvPr>
            <p:ph type="dt" sz="half" idx="10"/>
          </p:nvPr>
        </p:nvSpPr>
        <p:spPr/>
        <p:txBody>
          <a:bodyPr/>
          <a:lstStyle/>
          <a:p>
            <a:fld id="{8109616B-0849-459A-898E-B87E5364772F}" type="datetimeFigureOut">
              <a:rPr lang="cs-CZ" smtClean="0">
                <a:solidFill>
                  <a:prstClr val="black">
                    <a:tint val="75000"/>
                  </a:prstClr>
                </a:solidFill>
              </a:rPr>
              <a:pPr/>
              <a:t>04.03.2019</a:t>
            </a:fld>
            <a:endParaRPr lang="cs-CZ">
              <a:solidFill>
                <a:prstClr val="black">
                  <a:tint val="75000"/>
                </a:prstClr>
              </a:solidFill>
            </a:endParaRPr>
          </a:p>
        </p:txBody>
      </p:sp>
      <p:sp>
        <p:nvSpPr>
          <p:cNvPr id="8" name="Zástupný symbol pro zápatí 7"/>
          <p:cNvSpPr>
            <a:spLocks noGrp="1"/>
          </p:cNvSpPr>
          <p:nvPr>
            <p:ph type="ftr" sz="quarter" idx="11"/>
          </p:nvPr>
        </p:nvSpPr>
        <p:spPr/>
        <p:txBody>
          <a:bodyPr/>
          <a:lstStyle/>
          <a:p>
            <a:endParaRPr lang="cs-CZ">
              <a:solidFill>
                <a:prstClr val="black">
                  <a:tint val="75000"/>
                </a:prstClr>
              </a:solidFill>
            </a:endParaRPr>
          </a:p>
        </p:txBody>
      </p:sp>
      <p:sp>
        <p:nvSpPr>
          <p:cNvPr id="9" name="Zástupný symbol pro číslo snímku 8"/>
          <p:cNvSpPr>
            <a:spLocks noGrp="1"/>
          </p:cNvSpPr>
          <p:nvPr>
            <p:ph type="sldNum" sz="quarter" idx="12"/>
          </p:nvPr>
        </p:nvSpPr>
        <p:spPr/>
        <p:txBody>
          <a:bodyPr/>
          <a:lstStyle/>
          <a:p>
            <a:fld id="{3D4A9A7C-3CB1-4B02-9A36-B0F9ED3D011B}" type="slidenum">
              <a:rPr lang="cs-CZ" smtClean="0">
                <a:solidFill>
                  <a:prstClr val="black">
                    <a:tint val="75000"/>
                  </a:prstClr>
                </a:solidFill>
              </a:rPr>
              <a:pPr/>
              <a:t>‹#›</a:t>
            </a:fld>
            <a:endParaRPr lang="cs-CZ">
              <a:solidFill>
                <a:prstClr val="black">
                  <a:tint val="75000"/>
                </a:prstClr>
              </a:solidFill>
            </a:endParaRPr>
          </a:p>
        </p:txBody>
      </p:sp>
    </p:spTree>
    <p:extLst>
      <p:ext uri="{BB962C8B-B14F-4D97-AF65-F5344CB8AC3E}">
        <p14:creationId xmlns:p14="http://schemas.microsoft.com/office/powerpoint/2010/main" val="22976585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Pouze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p>
        </p:txBody>
      </p:sp>
      <p:sp>
        <p:nvSpPr>
          <p:cNvPr id="3" name="Zástupný symbol pro datum 2"/>
          <p:cNvSpPr>
            <a:spLocks noGrp="1"/>
          </p:cNvSpPr>
          <p:nvPr>
            <p:ph type="dt" sz="half" idx="10"/>
          </p:nvPr>
        </p:nvSpPr>
        <p:spPr/>
        <p:txBody>
          <a:bodyPr/>
          <a:lstStyle/>
          <a:p>
            <a:fld id="{8109616B-0849-459A-898E-B87E5364772F}" type="datetimeFigureOut">
              <a:rPr lang="cs-CZ" smtClean="0">
                <a:solidFill>
                  <a:prstClr val="black">
                    <a:tint val="75000"/>
                  </a:prstClr>
                </a:solidFill>
              </a:rPr>
              <a:pPr/>
              <a:t>04.03.2019</a:t>
            </a:fld>
            <a:endParaRPr lang="cs-CZ">
              <a:solidFill>
                <a:prstClr val="black">
                  <a:tint val="75000"/>
                </a:prstClr>
              </a:solidFill>
            </a:endParaRPr>
          </a:p>
        </p:txBody>
      </p:sp>
      <p:sp>
        <p:nvSpPr>
          <p:cNvPr id="4" name="Zástupný symbol pro zápatí 3"/>
          <p:cNvSpPr>
            <a:spLocks noGrp="1"/>
          </p:cNvSpPr>
          <p:nvPr>
            <p:ph type="ftr" sz="quarter" idx="11"/>
          </p:nvPr>
        </p:nvSpPr>
        <p:spPr/>
        <p:txBody>
          <a:bodyPr/>
          <a:lstStyle/>
          <a:p>
            <a:endParaRPr lang="cs-CZ">
              <a:solidFill>
                <a:prstClr val="black">
                  <a:tint val="75000"/>
                </a:prstClr>
              </a:solidFill>
            </a:endParaRPr>
          </a:p>
        </p:txBody>
      </p:sp>
      <p:sp>
        <p:nvSpPr>
          <p:cNvPr id="5" name="Zástupný symbol pro číslo snímku 4"/>
          <p:cNvSpPr>
            <a:spLocks noGrp="1"/>
          </p:cNvSpPr>
          <p:nvPr>
            <p:ph type="sldNum" sz="quarter" idx="12"/>
          </p:nvPr>
        </p:nvSpPr>
        <p:spPr/>
        <p:txBody>
          <a:bodyPr/>
          <a:lstStyle/>
          <a:p>
            <a:fld id="{3D4A9A7C-3CB1-4B02-9A36-B0F9ED3D011B}" type="slidenum">
              <a:rPr lang="cs-CZ" smtClean="0">
                <a:solidFill>
                  <a:prstClr val="black">
                    <a:tint val="75000"/>
                  </a:prstClr>
                </a:solidFill>
              </a:rPr>
              <a:pPr/>
              <a:t>‹#›</a:t>
            </a:fld>
            <a:endParaRPr lang="cs-CZ">
              <a:solidFill>
                <a:prstClr val="black">
                  <a:tint val="75000"/>
                </a:prstClr>
              </a:solidFill>
            </a:endParaRPr>
          </a:p>
        </p:txBody>
      </p:sp>
    </p:spTree>
    <p:extLst>
      <p:ext uri="{BB962C8B-B14F-4D97-AF65-F5344CB8AC3E}">
        <p14:creationId xmlns:p14="http://schemas.microsoft.com/office/powerpoint/2010/main" val="3736373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Prázdný">
    <p:spTree>
      <p:nvGrpSpPr>
        <p:cNvPr id="1" name=""/>
        <p:cNvGrpSpPr/>
        <p:nvPr/>
      </p:nvGrpSpPr>
      <p:grpSpPr>
        <a:xfrm>
          <a:off x="0" y="0"/>
          <a:ext cx="0" cy="0"/>
          <a:chOff x="0" y="0"/>
          <a:chExt cx="0" cy="0"/>
        </a:xfrm>
      </p:grpSpPr>
      <p:sp>
        <p:nvSpPr>
          <p:cNvPr id="2" name="Zástupný symbol pro datum 1"/>
          <p:cNvSpPr>
            <a:spLocks noGrp="1"/>
          </p:cNvSpPr>
          <p:nvPr>
            <p:ph type="dt" sz="half" idx="10"/>
          </p:nvPr>
        </p:nvSpPr>
        <p:spPr/>
        <p:txBody>
          <a:bodyPr/>
          <a:lstStyle/>
          <a:p>
            <a:fld id="{8109616B-0849-459A-898E-B87E5364772F}" type="datetimeFigureOut">
              <a:rPr lang="cs-CZ" smtClean="0">
                <a:solidFill>
                  <a:prstClr val="black">
                    <a:tint val="75000"/>
                  </a:prstClr>
                </a:solidFill>
              </a:rPr>
              <a:pPr/>
              <a:t>04.03.2019</a:t>
            </a:fld>
            <a:endParaRPr lang="cs-CZ">
              <a:solidFill>
                <a:prstClr val="black">
                  <a:tint val="75000"/>
                </a:prstClr>
              </a:solidFill>
            </a:endParaRPr>
          </a:p>
        </p:txBody>
      </p:sp>
      <p:sp>
        <p:nvSpPr>
          <p:cNvPr id="3" name="Zástupný symbol pro zápatí 2"/>
          <p:cNvSpPr>
            <a:spLocks noGrp="1"/>
          </p:cNvSpPr>
          <p:nvPr>
            <p:ph type="ftr" sz="quarter" idx="11"/>
          </p:nvPr>
        </p:nvSpPr>
        <p:spPr/>
        <p:txBody>
          <a:bodyPr/>
          <a:lstStyle/>
          <a:p>
            <a:endParaRPr lang="cs-CZ">
              <a:solidFill>
                <a:prstClr val="black">
                  <a:tint val="75000"/>
                </a:prstClr>
              </a:solidFill>
            </a:endParaRPr>
          </a:p>
        </p:txBody>
      </p:sp>
      <p:sp>
        <p:nvSpPr>
          <p:cNvPr id="4" name="Zástupný symbol pro číslo snímku 3"/>
          <p:cNvSpPr>
            <a:spLocks noGrp="1"/>
          </p:cNvSpPr>
          <p:nvPr>
            <p:ph type="sldNum" sz="quarter" idx="12"/>
          </p:nvPr>
        </p:nvSpPr>
        <p:spPr/>
        <p:txBody>
          <a:bodyPr/>
          <a:lstStyle/>
          <a:p>
            <a:fld id="{3D4A9A7C-3CB1-4B02-9A36-B0F9ED3D011B}" type="slidenum">
              <a:rPr lang="cs-CZ" smtClean="0">
                <a:solidFill>
                  <a:prstClr val="black">
                    <a:tint val="75000"/>
                  </a:prstClr>
                </a:solidFill>
              </a:rPr>
              <a:pPr/>
              <a:t>‹#›</a:t>
            </a:fld>
            <a:endParaRPr lang="cs-CZ">
              <a:solidFill>
                <a:prstClr val="black">
                  <a:tint val="75000"/>
                </a:prstClr>
              </a:solidFill>
            </a:endParaRPr>
          </a:p>
        </p:txBody>
      </p:sp>
    </p:spTree>
    <p:extLst>
      <p:ext uri="{BB962C8B-B14F-4D97-AF65-F5344CB8AC3E}">
        <p14:creationId xmlns:p14="http://schemas.microsoft.com/office/powerpoint/2010/main" val="35131910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Obsah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3008313" cy="1162050"/>
          </a:xfrm>
        </p:spPr>
        <p:txBody>
          <a:bodyPr anchor="b"/>
          <a:lstStyle>
            <a:lvl1pPr algn="l">
              <a:defRPr sz="2000" b="1"/>
            </a:lvl1pPr>
          </a:lstStyle>
          <a:p>
            <a:r>
              <a:rPr lang="cs-CZ"/>
              <a:t>Kliknutím lze upravit styl.</a:t>
            </a:r>
          </a:p>
        </p:txBody>
      </p:sp>
      <p:sp>
        <p:nvSpPr>
          <p:cNvPr id="3" name="Zástupný symbol pro obsah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a:t>Kliknutím lze upravit styly předlohy textu.</a:t>
            </a:r>
          </a:p>
        </p:txBody>
      </p:sp>
      <p:sp>
        <p:nvSpPr>
          <p:cNvPr id="5" name="Zástupný symbol pro datum 4"/>
          <p:cNvSpPr>
            <a:spLocks noGrp="1"/>
          </p:cNvSpPr>
          <p:nvPr>
            <p:ph type="dt" sz="half" idx="10"/>
          </p:nvPr>
        </p:nvSpPr>
        <p:spPr/>
        <p:txBody>
          <a:bodyPr/>
          <a:lstStyle/>
          <a:p>
            <a:fld id="{8109616B-0849-459A-898E-B87E5364772F}" type="datetimeFigureOut">
              <a:rPr lang="cs-CZ" smtClean="0">
                <a:solidFill>
                  <a:prstClr val="black">
                    <a:tint val="75000"/>
                  </a:prstClr>
                </a:solidFill>
              </a:rPr>
              <a:pPr/>
              <a:t>04.03.2019</a:t>
            </a:fld>
            <a:endParaRPr lang="cs-CZ">
              <a:solidFill>
                <a:prstClr val="black">
                  <a:tint val="75000"/>
                </a:prstClr>
              </a:solidFill>
            </a:endParaRPr>
          </a:p>
        </p:txBody>
      </p:sp>
      <p:sp>
        <p:nvSpPr>
          <p:cNvPr id="6" name="Zástupný symbol pro zápatí 5"/>
          <p:cNvSpPr>
            <a:spLocks noGrp="1"/>
          </p:cNvSpPr>
          <p:nvPr>
            <p:ph type="ftr" sz="quarter" idx="11"/>
          </p:nvPr>
        </p:nvSpPr>
        <p:spPr/>
        <p:txBody>
          <a:bodyPr/>
          <a:lstStyle/>
          <a:p>
            <a:endParaRPr lang="cs-CZ">
              <a:solidFill>
                <a:prstClr val="black">
                  <a:tint val="75000"/>
                </a:prstClr>
              </a:solidFill>
            </a:endParaRPr>
          </a:p>
        </p:txBody>
      </p:sp>
      <p:sp>
        <p:nvSpPr>
          <p:cNvPr id="7" name="Zástupný symbol pro číslo snímku 6"/>
          <p:cNvSpPr>
            <a:spLocks noGrp="1"/>
          </p:cNvSpPr>
          <p:nvPr>
            <p:ph type="sldNum" sz="quarter" idx="12"/>
          </p:nvPr>
        </p:nvSpPr>
        <p:spPr/>
        <p:txBody>
          <a:bodyPr/>
          <a:lstStyle/>
          <a:p>
            <a:fld id="{3D4A9A7C-3CB1-4B02-9A36-B0F9ED3D011B}" type="slidenum">
              <a:rPr lang="cs-CZ" smtClean="0">
                <a:solidFill>
                  <a:prstClr val="black">
                    <a:tint val="75000"/>
                  </a:prstClr>
                </a:solidFill>
              </a:rPr>
              <a:pPr/>
              <a:t>‹#›</a:t>
            </a:fld>
            <a:endParaRPr lang="cs-CZ">
              <a:solidFill>
                <a:prstClr val="black">
                  <a:tint val="75000"/>
                </a:prstClr>
              </a:solidFill>
            </a:endParaRPr>
          </a:p>
        </p:txBody>
      </p:sp>
    </p:spTree>
    <p:extLst>
      <p:ext uri="{BB962C8B-B14F-4D97-AF65-F5344CB8AC3E}">
        <p14:creationId xmlns:p14="http://schemas.microsoft.com/office/powerpoint/2010/main" val="1448510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p>
        </p:txBody>
      </p:sp>
      <p:sp>
        <p:nvSpPr>
          <p:cNvPr id="3" name="Zástupný symbol pro obsah 2"/>
          <p:cNvSpPr>
            <a:spLocks noGrp="1"/>
          </p:cNvSpPr>
          <p:nvPr>
            <p:ph idx="1"/>
          </p:nvPr>
        </p:nvSpPr>
        <p:spPr/>
        <p:txBody>
          <a:body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p:cNvSpPr>
            <a:spLocks noGrp="1"/>
          </p:cNvSpPr>
          <p:nvPr>
            <p:ph type="dt" sz="half" idx="10"/>
          </p:nvPr>
        </p:nvSpPr>
        <p:spPr/>
        <p:txBody>
          <a:bodyPr/>
          <a:lstStyle/>
          <a:p>
            <a:pPr>
              <a:defRPr/>
            </a:pPr>
            <a:endParaRPr lang="cs-CZ"/>
          </a:p>
        </p:txBody>
      </p:sp>
      <p:sp>
        <p:nvSpPr>
          <p:cNvPr id="5" name="Zástupný symbol pro zápatí 4"/>
          <p:cNvSpPr>
            <a:spLocks noGrp="1"/>
          </p:cNvSpPr>
          <p:nvPr>
            <p:ph type="ftr" sz="quarter" idx="11"/>
          </p:nvPr>
        </p:nvSpPr>
        <p:spPr/>
        <p:txBody>
          <a:bodyPr/>
          <a:lstStyle/>
          <a:p>
            <a:pPr>
              <a:defRPr/>
            </a:pPr>
            <a:r>
              <a:rPr lang="cs-CZ"/>
              <a:t>IDAS2 - Cvičení I</a:t>
            </a:r>
            <a:endParaRPr lang="cs-CZ" dirty="0"/>
          </a:p>
        </p:txBody>
      </p:sp>
      <p:sp>
        <p:nvSpPr>
          <p:cNvPr id="6" name="Zástupný symbol pro číslo snímku 5"/>
          <p:cNvSpPr>
            <a:spLocks noGrp="1"/>
          </p:cNvSpPr>
          <p:nvPr>
            <p:ph type="sldNum" sz="quarter" idx="12"/>
          </p:nvPr>
        </p:nvSpPr>
        <p:spPr/>
        <p:txBody>
          <a:bodyPr/>
          <a:lstStyle/>
          <a:p>
            <a:fld id="{2A39A1A9-D5CD-492C-B5CA-F7425983DD13}" type="slidenum">
              <a:rPr lang="cs-CZ" altLang="cs-CZ" smtClean="0"/>
              <a:pPr/>
              <a:t>‹#›</a:t>
            </a:fld>
            <a:endParaRPr lang="cs-CZ" altLang="cs-CZ"/>
          </a:p>
        </p:txBody>
      </p:sp>
    </p:spTree>
    <p:extLst>
      <p:ext uri="{BB962C8B-B14F-4D97-AF65-F5344CB8AC3E}">
        <p14:creationId xmlns:p14="http://schemas.microsoft.com/office/powerpoint/2010/main" val="13270350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Obrázek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1792288" y="4800600"/>
            <a:ext cx="5486400" cy="566738"/>
          </a:xfrm>
        </p:spPr>
        <p:txBody>
          <a:bodyPr anchor="b"/>
          <a:lstStyle>
            <a:lvl1pPr algn="l">
              <a:defRPr sz="2000" b="1"/>
            </a:lvl1pPr>
          </a:lstStyle>
          <a:p>
            <a:r>
              <a:rPr lang="cs-CZ"/>
              <a:t>Kliknutím lze upravit styl.</a:t>
            </a:r>
          </a:p>
        </p:txBody>
      </p:sp>
      <p:sp>
        <p:nvSpPr>
          <p:cNvPr id="3" name="Zástupný symbol pro obrázek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cs-CZ"/>
              <a:t>Kliknutím na ikonu přidáte obrázek.</a:t>
            </a:r>
          </a:p>
        </p:txBody>
      </p:sp>
      <p:sp>
        <p:nvSpPr>
          <p:cNvPr id="4" name="Zástupný symbol pro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a:t>Kliknutím lze upravit styly předlohy textu.</a:t>
            </a:r>
          </a:p>
        </p:txBody>
      </p:sp>
      <p:sp>
        <p:nvSpPr>
          <p:cNvPr id="5" name="Zástupný symbol pro datum 4"/>
          <p:cNvSpPr>
            <a:spLocks noGrp="1"/>
          </p:cNvSpPr>
          <p:nvPr>
            <p:ph type="dt" sz="half" idx="10"/>
          </p:nvPr>
        </p:nvSpPr>
        <p:spPr/>
        <p:txBody>
          <a:bodyPr/>
          <a:lstStyle/>
          <a:p>
            <a:fld id="{8109616B-0849-459A-898E-B87E5364772F}" type="datetimeFigureOut">
              <a:rPr lang="cs-CZ" smtClean="0">
                <a:solidFill>
                  <a:prstClr val="black">
                    <a:tint val="75000"/>
                  </a:prstClr>
                </a:solidFill>
              </a:rPr>
              <a:pPr/>
              <a:t>04.03.2019</a:t>
            </a:fld>
            <a:endParaRPr lang="cs-CZ">
              <a:solidFill>
                <a:prstClr val="black">
                  <a:tint val="75000"/>
                </a:prstClr>
              </a:solidFill>
            </a:endParaRPr>
          </a:p>
        </p:txBody>
      </p:sp>
      <p:sp>
        <p:nvSpPr>
          <p:cNvPr id="6" name="Zástupný symbol pro zápatí 5"/>
          <p:cNvSpPr>
            <a:spLocks noGrp="1"/>
          </p:cNvSpPr>
          <p:nvPr>
            <p:ph type="ftr" sz="quarter" idx="11"/>
          </p:nvPr>
        </p:nvSpPr>
        <p:spPr/>
        <p:txBody>
          <a:bodyPr/>
          <a:lstStyle/>
          <a:p>
            <a:endParaRPr lang="cs-CZ">
              <a:solidFill>
                <a:prstClr val="black">
                  <a:tint val="75000"/>
                </a:prstClr>
              </a:solidFill>
            </a:endParaRPr>
          </a:p>
        </p:txBody>
      </p:sp>
      <p:sp>
        <p:nvSpPr>
          <p:cNvPr id="7" name="Zástupný symbol pro číslo snímku 6"/>
          <p:cNvSpPr>
            <a:spLocks noGrp="1"/>
          </p:cNvSpPr>
          <p:nvPr>
            <p:ph type="sldNum" sz="quarter" idx="12"/>
          </p:nvPr>
        </p:nvSpPr>
        <p:spPr/>
        <p:txBody>
          <a:bodyPr/>
          <a:lstStyle/>
          <a:p>
            <a:fld id="{3D4A9A7C-3CB1-4B02-9A36-B0F9ED3D011B}" type="slidenum">
              <a:rPr lang="cs-CZ" smtClean="0">
                <a:solidFill>
                  <a:prstClr val="black">
                    <a:tint val="75000"/>
                  </a:prstClr>
                </a:solidFill>
              </a:rPr>
              <a:pPr/>
              <a:t>‹#›</a:t>
            </a:fld>
            <a:endParaRPr lang="cs-CZ">
              <a:solidFill>
                <a:prstClr val="black">
                  <a:tint val="75000"/>
                </a:prstClr>
              </a:solidFill>
            </a:endParaRPr>
          </a:p>
        </p:txBody>
      </p:sp>
    </p:spTree>
    <p:extLst>
      <p:ext uri="{BB962C8B-B14F-4D97-AF65-F5344CB8AC3E}">
        <p14:creationId xmlns:p14="http://schemas.microsoft.com/office/powerpoint/2010/main" val="26745240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Nadpis a s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p>
        </p:txBody>
      </p:sp>
      <p:sp>
        <p:nvSpPr>
          <p:cNvPr id="3" name="Zástupný symbol pro svislý text 2"/>
          <p:cNvSpPr>
            <a:spLocks noGrp="1"/>
          </p:cNvSpPr>
          <p:nvPr>
            <p:ph type="body" orient="vert" idx="1"/>
          </p:nvPr>
        </p:nvSpPr>
        <p:spPr/>
        <p:txBody>
          <a:bodyPr vert="eaVert"/>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p:cNvSpPr>
            <a:spLocks noGrp="1"/>
          </p:cNvSpPr>
          <p:nvPr>
            <p:ph type="dt" sz="half" idx="10"/>
          </p:nvPr>
        </p:nvSpPr>
        <p:spPr/>
        <p:txBody>
          <a:bodyPr/>
          <a:lstStyle/>
          <a:p>
            <a:fld id="{8109616B-0849-459A-898E-B87E5364772F}" type="datetimeFigureOut">
              <a:rPr lang="cs-CZ" smtClean="0">
                <a:solidFill>
                  <a:prstClr val="black">
                    <a:tint val="75000"/>
                  </a:prstClr>
                </a:solidFill>
              </a:rPr>
              <a:pPr/>
              <a:t>04.03.2019</a:t>
            </a:fld>
            <a:endParaRPr lang="cs-CZ">
              <a:solidFill>
                <a:prstClr val="black">
                  <a:tint val="75000"/>
                </a:prstClr>
              </a:solidFill>
            </a:endParaRPr>
          </a:p>
        </p:txBody>
      </p:sp>
      <p:sp>
        <p:nvSpPr>
          <p:cNvPr id="5" name="Zástupný symbol pro zápatí 4"/>
          <p:cNvSpPr>
            <a:spLocks noGrp="1"/>
          </p:cNvSpPr>
          <p:nvPr>
            <p:ph type="ftr" sz="quarter" idx="11"/>
          </p:nvPr>
        </p:nvSpPr>
        <p:spPr/>
        <p:txBody>
          <a:bodyPr/>
          <a:lstStyle/>
          <a:p>
            <a:endParaRPr lang="cs-CZ">
              <a:solidFill>
                <a:prstClr val="black">
                  <a:tint val="75000"/>
                </a:prstClr>
              </a:solidFill>
            </a:endParaRPr>
          </a:p>
        </p:txBody>
      </p:sp>
      <p:sp>
        <p:nvSpPr>
          <p:cNvPr id="6" name="Zástupný symbol pro číslo snímku 5"/>
          <p:cNvSpPr>
            <a:spLocks noGrp="1"/>
          </p:cNvSpPr>
          <p:nvPr>
            <p:ph type="sldNum" sz="quarter" idx="12"/>
          </p:nvPr>
        </p:nvSpPr>
        <p:spPr/>
        <p:txBody>
          <a:bodyPr/>
          <a:lstStyle/>
          <a:p>
            <a:fld id="{3D4A9A7C-3CB1-4B02-9A36-B0F9ED3D011B}" type="slidenum">
              <a:rPr lang="cs-CZ" smtClean="0">
                <a:solidFill>
                  <a:prstClr val="black">
                    <a:tint val="75000"/>
                  </a:prstClr>
                </a:solidFill>
              </a:rPr>
              <a:pPr/>
              <a:t>‹#›</a:t>
            </a:fld>
            <a:endParaRPr lang="cs-CZ">
              <a:solidFill>
                <a:prstClr val="black">
                  <a:tint val="75000"/>
                </a:prstClr>
              </a:solidFill>
            </a:endParaRPr>
          </a:p>
        </p:txBody>
      </p:sp>
    </p:spTree>
    <p:extLst>
      <p:ext uri="{BB962C8B-B14F-4D97-AF65-F5344CB8AC3E}">
        <p14:creationId xmlns:p14="http://schemas.microsoft.com/office/powerpoint/2010/main" val="73682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Svislý nadpis a text">
    <p:spTree>
      <p:nvGrpSpPr>
        <p:cNvPr id="1" name=""/>
        <p:cNvGrpSpPr/>
        <p:nvPr/>
      </p:nvGrpSpPr>
      <p:grpSpPr>
        <a:xfrm>
          <a:off x="0" y="0"/>
          <a:ext cx="0" cy="0"/>
          <a:chOff x="0" y="0"/>
          <a:chExt cx="0" cy="0"/>
        </a:xfrm>
      </p:grpSpPr>
      <p:sp>
        <p:nvSpPr>
          <p:cNvPr id="2" name="Svislý nadpis 1"/>
          <p:cNvSpPr>
            <a:spLocks noGrp="1"/>
          </p:cNvSpPr>
          <p:nvPr>
            <p:ph type="title" orient="vert"/>
          </p:nvPr>
        </p:nvSpPr>
        <p:spPr>
          <a:xfrm>
            <a:off x="6629400" y="274638"/>
            <a:ext cx="2057400" cy="5851525"/>
          </a:xfrm>
        </p:spPr>
        <p:txBody>
          <a:bodyPr vert="eaVert"/>
          <a:lstStyle/>
          <a:p>
            <a:r>
              <a:rPr lang="cs-CZ"/>
              <a:t>Kliknutím lze upravit styl.</a:t>
            </a:r>
          </a:p>
        </p:txBody>
      </p:sp>
      <p:sp>
        <p:nvSpPr>
          <p:cNvPr id="3" name="Zástupný symbol pro svislý text 2"/>
          <p:cNvSpPr>
            <a:spLocks noGrp="1"/>
          </p:cNvSpPr>
          <p:nvPr>
            <p:ph type="body" orient="vert" idx="1"/>
          </p:nvPr>
        </p:nvSpPr>
        <p:spPr>
          <a:xfrm>
            <a:off x="457200" y="274638"/>
            <a:ext cx="6019800" cy="5851525"/>
          </a:xfrm>
        </p:spPr>
        <p:txBody>
          <a:bodyPr vert="eaVert"/>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p:cNvSpPr>
            <a:spLocks noGrp="1"/>
          </p:cNvSpPr>
          <p:nvPr>
            <p:ph type="dt" sz="half" idx="10"/>
          </p:nvPr>
        </p:nvSpPr>
        <p:spPr/>
        <p:txBody>
          <a:bodyPr/>
          <a:lstStyle/>
          <a:p>
            <a:fld id="{8109616B-0849-459A-898E-B87E5364772F}" type="datetimeFigureOut">
              <a:rPr lang="cs-CZ" smtClean="0">
                <a:solidFill>
                  <a:prstClr val="black">
                    <a:tint val="75000"/>
                  </a:prstClr>
                </a:solidFill>
              </a:rPr>
              <a:pPr/>
              <a:t>04.03.2019</a:t>
            </a:fld>
            <a:endParaRPr lang="cs-CZ">
              <a:solidFill>
                <a:prstClr val="black">
                  <a:tint val="75000"/>
                </a:prstClr>
              </a:solidFill>
            </a:endParaRPr>
          </a:p>
        </p:txBody>
      </p:sp>
      <p:sp>
        <p:nvSpPr>
          <p:cNvPr id="5" name="Zástupný symbol pro zápatí 4"/>
          <p:cNvSpPr>
            <a:spLocks noGrp="1"/>
          </p:cNvSpPr>
          <p:nvPr>
            <p:ph type="ftr" sz="quarter" idx="11"/>
          </p:nvPr>
        </p:nvSpPr>
        <p:spPr/>
        <p:txBody>
          <a:bodyPr/>
          <a:lstStyle/>
          <a:p>
            <a:endParaRPr lang="cs-CZ">
              <a:solidFill>
                <a:prstClr val="black">
                  <a:tint val="75000"/>
                </a:prstClr>
              </a:solidFill>
            </a:endParaRPr>
          </a:p>
        </p:txBody>
      </p:sp>
      <p:sp>
        <p:nvSpPr>
          <p:cNvPr id="6" name="Zástupný symbol pro číslo snímku 5"/>
          <p:cNvSpPr>
            <a:spLocks noGrp="1"/>
          </p:cNvSpPr>
          <p:nvPr>
            <p:ph type="sldNum" sz="quarter" idx="12"/>
          </p:nvPr>
        </p:nvSpPr>
        <p:spPr/>
        <p:txBody>
          <a:bodyPr/>
          <a:lstStyle/>
          <a:p>
            <a:fld id="{3D4A9A7C-3CB1-4B02-9A36-B0F9ED3D011B}" type="slidenum">
              <a:rPr lang="cs-CZ" smtClean="0">
                <a:solidFill>
                  <a:prstClr val="black">
                    <a:tint val="75000"/>
                  </a:prstClr>
                </a:solidFill>
              </a:rPr>
              <a:pPr/>
              <a:t>‹#›</a:t>
            </a:fld>
            <a:endParaRPr lang="cs-CZ">
              <a:solidFill>
                <a:prstClr val="black">
                  <a:tint val="75000"/>
                </a:prstClr>
              </a:solidFill>
            </a:endParaRPr>
          </a:p>
        </p:txBody>
      </p:sp>
    </p:spTree>
    <p:extLst>
      <p:ext uri="{BB962C8B-B14F-4D97-AF65-F5344CB8AC3E}">
        <p14:creationId xmlns:p14="http://schemas.microsoft.com/office/powerpoint/2010/main" val="3739266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Záhlaví části">
    <p:spTree>
      <p:nvGrpSpPr>
        <p:cNvPr id="1" name=""/>
        <p:cNvGrpSpPr/>
        <p:nvPr/>
      </p:nvGrpSpPr>
      <p:grpSpPr>
        <a:xfrm>
          <a:off x="0" y="0"/>
          <a:ext cx="0" cy="0"/>
          <a:chOff x="0" y="0"/>
          <a:chExt cx="0" cy="0"/>
        </a:xfrm>
      </p:grpSpPr>
      <p:sp>
        <p:nvSpPr>
          <p:cNvPr id="2" name="Nadpis 1"/>
          <p:cNvSpPr>
            <a:spLocks noGrp="1"/>
          </p:cNvSpPr>
          <p:nvPr>
            <p:ph type="title"/>
          </p:nvPr>
        </p:nvSpPr>
        <p:spPr>
          <a:xfrm>
            <a:off x="722313" y="4406900"/>
            <a:ext cx="7772400" cy="1362075"/>
          </a:xfrm>
        </p:spPr>
        <p:txBody>
          <a:bodyPr anchor="t"/>
          <a:lstStyle>
            <a:lvl1pPr algn="l">
              <a:defRPr sz="4000" b="1" cap="all"/>
            </a:lvl1pPr>
          </a:lstStyle>
          <a:p>
            <a:r>
              <a:rPr lang="cs-CZ"/>
              <a:t>Kliknutím lze upravit styl.</a:t>
            </a:r>
          </a:p>
        </p:txBody>
      </p:sp>
      <p:sp>
        <p:nvSpPr>
          <p:cNvPr id="3" name="Zástupný symbol pro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a:t>Kliknutím lze upravit styly předlohy textu.</a:t>
            </a:r>
          </a:p>
        </p:txBody>
      </p:sp>
      <p:sp>
        <p:nvSpPr>
          <p:cNvPr id="4" name="Zástupný symbol pro datum 3"/>
          <p:cNvSpPr>
            <a:spLocks noGrp="1"/>
          </p:cNvSpPr>
          <p:nvPr>
            <p:ph type="dt" sz="half" idx="10"/>
          </p:nvPr>
        </p:nvSpPr>
        <p:spPr/>
        <p:txBody>
          <a:bodyPr/>
          <a:lstStyle/>
          <a:p>
            <a:pPr>
              <a:defRPr/>
            </a:pPr>
            <a:endParaRPr lang="cs-CZ"/>
          </a:p>
        </p:txBody>
      </p:sp>
      <p:sp>
        <p:nvSpPr>
          <p:cNvPr id="5" name="Zástupný symbol pro zápatí 4"/>
          <p:cNvSpPr>
            <a:spLocks noGrp="1"/>
          </p:cNvSpPr>
          <p:nvPr>
            <p:ph type="ftr" sz="quarter" idx="11"/>
          </p:nvPr>
        </p:nvSpPr>
        <p:spPr/>
        <p:txBody>
          <a:bodyPr/>
          <a:lstStyle/>
          <a:p>
            <a:pPr>
              <a:defRPr/>
            </a:pPr>
            <a:r>
              <a:rPr lang="cs-CZ"/>
              <a:t>IDAS2 - Cvičení I</a:t>
            </a:r>
            <a:endParaRPr lang="cs-CZ" dirty="0"/>
          </a:p>
        </p:txBody>
      </p:sp>
      <p:sp>
        <p:nvSpPr>
          <p:cNvPr id="6" name="Zástupný symbol pro číslo snímku 5"/>
          <p:cNvSpPr>
            <a:spLocks noGrp="1"/>
          </p:cNvSpPr>
          <p:nvPr>
            <p:ph type="sldNum" sz="quarter" idx="12"/>
          </p:nvPr>
        </p:nvSpPr>
        <p:spPr/>
        <p:txBody>
          <a:bodyPr/>
          <a:lstStyle/>
          <a:p>
            <a:fld id="{03D8907A-59CB-4415-87CB-3D7D5C21DC52}" type="slidenum">
              <a:rPr lang="cs-CZ" altLang="cs-CZ" smtClean="0"/>
              <a:pPr/>
              <a:t>‹#›</a:t>
            </a:fld>
            <a:endParaRPr lang="cs-CZ" altLang="cs-CZ"/>
          </a:p>
        </p:txBody>
      </p:sp>
    </p:spTree>
    <p:extLst>
      <p:ext uri="{BB962C8B-B14F-4D97-AF65-F5344CB8AC3E}">
        <p14:creationId xmlns:p14="http://schemas.microsoft.com/office/powerpoint/2010/main" val="3527919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p>
        </p:txBody>
      </p:sp>
      <p:sp>
        <p:nvSpPr>
          <p:cNvPr id="3" name="Zástupný symbol pro obsah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obsah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datum 4"/>
          <p:cNvSpPr>
            <a:spLocks noGrp="1"/>
          </p:cNvSpPr>
          <p:nvPr>
            <p:ph type="dt" sz="half" idx="10"/>
          </p:nvPr>
        </p:nvSpPr>
        <p:spPr/>
        <p:txBody>
          <a:bodyPr/>
          <a:lstStyle/>
          <a:p>
            <a:pPr>
              <a:defRPr/>
            </a:pPr>
            <a:endParaRPr lang="cs-CZ"/>
          </a:p>
        </p:txBody>
      </p:sp>
      <p:sp>
        <p:nvSpPr>
          <p:cNvPr id="6" name="Zástupný symbol pro zápatí 5"/>
          <p:cNvSpPr>
            <a:spLocks noGrp="1"/>
          </p:cNvSpPr>
          <p:nvPr>
            <p:ph type="ftr" sz="quarter" idx="11"/>
          </p:nvPr>
        </p:nvSpPr>
        <p:spPr/>
        <p:txBody>
          <a:bodyPr/>
          <a:lstStyle/>
          <a:p>
            <a:pPr>
              <a:defRPr/>
            </a:pPr>
            <a:r>
              <a:rPr lang="cs-CZ"/>
              <a:t>IDAS2 - Cvičení I</a:t>
            </a:r>
            <a:endParaRPr lang="cs-CZ" dirty="0"/>
          </a:p>
        </p:txBody>
      </p:sp>
      <p:sp>
        <p:nvSpPr>
          <p:cNvPr id="7" name="Zástupný symbol pro číslo snímku 6"/>
          <p:cNvSpPr>
            <a:spLocks noGrp="1"/>
          </p:cNvSpPr>
          <p:nvPr>
            <p:ph type="sldNum" sz="quarter" idx="12"/>
          </p:nvPr>
        </p:nvSpPr>
        <p:spPr/>
        <p:txBody>
          <a:bodyPr/>
          <a:lstStyle/>
          <a:p>
            <a:fld id="{C27B28B4-3AEA-4C22-848B-0C0ACC18F99C}" type="slidenum">
              <a:rPr lang="cs-CZ" altLang="cs-CZ" smtClean="0"/>
              <a:pPr/>
              <a:t>‹#›</a:t>
            </a:fld>
            <a:endParaRPr lang="cs-CZ" altLang="cs-CZ"/>
          </a:p>
        </p:txBody>
      </p:sp>
    </p:spTree>
    <p:extLst>
      <p:ext uri="{BB962C8B-B14F-4D97-AF65-F5344CB8AC3E}">
        <p14:creationId xmlns:p14="http://schemas.microsoft.com/office/powerpoint/2010/main" val="3879790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Porovnání">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a:lvl1pPr>
          </a:lstStyle>
          <a:p>
            <a:r>
              <a:rPr lang="cs-CZ"/>
              <a:t>Kliknutím lze upravit styl.</a:t>
            </a:r>
          </a:p>
        </p:txBody>
      </p:sp>
      <p:sp>
        <p:nvSpPr>
          <p:cNvPr id="3" name="Zástupný symbol pro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Kliknutím lze upravit styly předlohy textu.</a:t>
            </a:r>
          </a:p>
        </p:txBody>
      </p:sp>
      <p:sp>
        <p:nvSpPr>
          <p:cNvPr id="4" name="Zástupný symbol pro obsah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Kliknutím lze upravit styly předlohy textu.</a:t>
            </a:r>
          </a:p>
        </p:txBody>
      </p:sp>
      <p:sp>
        <p:nvSpPr>
          <p:cNvPr id="6" name="Zástupný symbol pro obsah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7" name="Zástupný symbol pro datum 6"/>
          <p:cNvSpPr>
            <a:spLocks noGrp="1"/>
          </p:cNvSpPr>
          <p:nvPr>
            <p:ph type="dt" sz="half" idx="10"/>
          </p:nvPr>
        </p:nvSpPr>
        <p:spPr/>
        <p:txBody>
          <a:bodyPr/>
          <a:lstStyle/>
          <a:p>
            <a:pPr>
              <a:defRPr/>
            </a:pPr>
            <a:endParaRPr lang="cs-CZ"/>
          </a:p>
        </p:txBody>
      </p:sp>
      <p:sp>
        <p:nvSpPr>
          <p:cNvPr id="8" name="Zástupný symbol pro zápatí 7"/>
          <p:cNvSpPr>
            <a:spLocks noGrp="1"/>
          </p:cNvSpPr>
          <p:nvPr>
            <p:ph type="ftr" sz="quarter" idx="11"/>
          </p:nvPr>
        </p:nvSpPr>
        <p:spPr/>
        <p:txBody>
          <a:bodyPr/>
          <a:lstStyle/>
          <a:p>
            <a:pPr>
              <a:defRPr/>
            </a:pPr>
            <a:r>
              <a:rPr lang="cs-CZ"/>
              <a:t>IDAS2 - Cvičení I</a:t>
            </a:r>
            <a:endParaRPr lang="cs-CZ" dirty="0"/>
          </a:p>
        </p:txBody>
      </p:sp>
      <p:sp>
        <p:nvSpPr>
          <p:cNvPr id="9" name="Zástupný symbol pro číslo snímku 8"/>
          <p:cNvSpPr>
            <a:spLocks noGrp="1"/>
          </p:cNvSpPr>
          <p:nvPr>
            <p:ph type="sldNum" sz="quarter" idx="12"/>
          </p:nvPr>
        </p:nvSpPr>
        <p:spPr/>
        <p:txBody>
          <a:bodyPr/>
          <a:lstStyle/>
          <a:p>
            <a:fld id="{0D5209D0-AD47-4295-ACC1-5F851D4DF25D}" type="slidenum">
              <a:rPr lang="cs-CZ" altLang="cs-CZ" smtClean="0"/>
              <a:pPr/>
              <a:t>‹#›</a:t>
            </a:fld>
            <a:endParaRPr lang="cs-CZ" altLang="cs-CZ"/>
          </a:p>
        </p:txBody>
      </p:sp>
    </p:spTree>
    <p:extLst>
      <p:ext uri="{BB962C8B-B14F-4D97-AF65-F5344CB8AC3E}">
        <p14:creationId xmlns:p14="http://schemas.microsoft.com/office/powerpoint/2010/main" val="993123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Pouze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p>
        </p:txBody>
      </p:sp>
      <p:sp>
        <p:nvSpPr>
          <p:cNvPr id="3" name="Zástupný symbol pro datum 2"/>
          <p:cNvSpPr>
            <a:spLocks noGrp="1"/>
          </p:cNvSpPr>
          <p:nvPr>
            <p:ph type="dt" sz="half" idx="10"/>
          </p:nvPr>
        </p:nvSpPr>
        <p:spPr/>
        <p:txBody>
          <a:bodyPr/>
          <a:lstStyle/>
          <a:p>
            <a:pPr>
              <a:defRPr/>
            </a:pPr>
            <a:endParaRPr lang="cs-CZ"/>
          </a:p>
        </p:txBody>
      </p:sp>
      <p:sp>
        <p:nvSpPr>
          <p:cNvPr id="4" name="Zástupný symbol pro zápatí 3"/>
          <p:cNvSpPr>
            <a:spLocks noGrp="1"/>
          </p:cNvSpPr>
          <p:nvPr>
            <p:ph type="ftr" sz="quarter" idx="11"/>
          </p:nvPr>
        </p:nvSpPr>
        <p:spPr/>
        <p:txBody>
          <a:bodyPr/>
          <a:lstStyle/>
          <a:p>
            <a:pPr>
              <a:defRPr/>
            </a:pPr>
            <a:r>
              <a:rPr lang="cs-CZ"/>
              <a:t>IDAS2 - Cvičení I</a:t>
            </a:r>
            <a:endParaRPr lang="cs-CZ" dirty="0"/>
          </a:p>
        </p:txBody>
      </p:sp>
      <p:sp>
        <p:nvSpPr>
          <p:cNvPr id="5" name="Zástupný symbol pro číslo snímku 4"/>
          <p:cNvSpPr>
            <a:spLocks noGrp="1"/>
          </p:cNvSpPr>
          <p:nvPr>
            <p:ph type="sldNum" sz="quarter" idx="12"/>
          </p:nvPr>
        </p:nvSpPr>
        <p:spPr/>
        <p:txBody>
          <a:bodyPr/>
          <a:lstStyle/>
          <a:p>
            <a:fld id="{EE85AD6E-B533-4360-803F-2C810C7F750B}" type="slidenum">
              <a:rPr lang="cs-CZ" altLang="cs-CZ" smtClean="0"/>
              <a:pPr/>
              <a:t>‹#›</a:t>
            </a:fld>
            <a:endParaRPr lang="cs-CZ" altLang="cs-CZ"/>
          </a:p>
        </p:txBody>
      </p:sp>
    </p:spTree>
    <p:extLst>
      <p:ext uri="{BB962C8B-B14F-4D97-AF65-F5344CB8AC3E}">
        <p14:creationId xmlns:p14="http://schemas.microsoft.com/office/powerpoint/2010/main" val="773523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rázdný">
    <p:spTree>
      <p:nvGrpSpPr>
        <p:cNvPr id="1" name=""/>
        <p:cNvGrpSpPr/>
        <p:nvPr/>
      </p:nvGrpSpPr>
      <p:grpSpPr>
        <a:xfrm>
          <a:off x="0" y="0"/>
          <a:ext cx="0" cy="0"/>
          <a:chOff x="0" y="0"/>
          <a:chExt cx="0" cy="0"/>
        </a:xfrm>
      </p:grpSpPr>
      <p:sp>
        <p:nvSpPr>
          <p:cNvPr id="2" name="Zástupný symbol pro datum 1"/>
          <p:cNvSpPr>
            <a:spLocks noGrp="1"/>
          </p:cNvSpPr>
          <p:nvPr>
            <p:ph type="dt" sz="half" idx="10"/>
          </p:nvPr>
        </p:nvSpPr>
        <p:spPr/>
        <p:txBody>
          <a:bodyPr/>
          <a:lstStyle/>
          <a:p>
            <a:pPr>
              <a:defRPr/>
            </a:pPr>
            <a:endParaRPr lang="cs-CZ"/>
          </a:p>
        </p:txBody>
      </p:sp>
      <p:sp>
        <p:nvSpPr>
          <p:cNvPr id="3" name="Zástupný symbol pro zápatí 2"/>
          <p:cNvSpPr>
            <a:spLocks noGrp="1"/>
          </p:cNvSpPr>
          <p:nvPr>
            <p:ph type="ftr" sz="quarter" idx="11"/>
          </p:nvPr>
        </p:nvSpPr>
        <p:spPr/>
        <p:txBody>
          <a:bodyPr/>
          <a:lstStyle/>
          <a:p>
            <a:pPr>
              <a:defRPr/>
            </a:pPr>
            <a:r>
              <a:rPr lang="cs-CZ"/>
              <a:t>IDAS2 - Cvičení I</a:t>
            </a:r>
            <a:endParaRPr lang="cs-CZ" dirty="0"/>
          </a:p>
        </p:txBody>
      </p:sp>
      <p:sp>
        <p:nvSpPr>
          <p:cNvPr id="4" name="Zástupný symbol pro číslo snímku 3"/>
          <p:cNvSpPr>
            <a:spLocks noGrp="1"/>
          </p:cNvSpPr>
          <p:nvPr>
            <p:ph type="sldNum" sz="quarter" idx="12"/>
          </p:nvPr>
        </p:nvSpPr>
        <p:spPr/>
        <p:txBody>
          <a:bodyPr/>
          <a:lstStyle/>
          <a:p>
            <a:fld id="{26242D3C-7CE6-4699-9533-0589024D957B}" type="slidenum">
              <a:rPr lang="cs-CZ" altLang="cs-CZ" smtClean="0"/>
              <a:pPr/>
              <a:t>‹#›</a:t>
            </a:fld>
            <a:endParaRPr lang="cs-CZ" altLang="cs-CZ"/>
          </a:p>
        </p:txBody>
      </p:sp>
    </p:spTree>
    <p:extLst>
      <p:ext uri="{BB962C8B-B14F-4D97-AF65-F5344CB8AC3E}">
        <p14:creationId xmlns:p14="http://schemas.microsoft.com/office/powerpoint/2010/main" val="3354393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Obsah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3008313" cy="1162050"/>
          </a:xfrm>
        </p:spPr>
        <p:txBody>
          <a:bodyPr anchor="b"/>
          <a:lstStyle>
            <a:lvl1pPr algn="l">
              <a:defRPr sz="2000" b="1"/>
            </a:lvl1pPr>
          </a:lstStyle>
          <a:p>
            <a:r>
              <a:rPr lang="cs-CZ"/>
              <a:t>Kliknutím lze upravit styl.</a:t>
            </a:r>
          </a:p>
        </p:txBody>
      </p:sp>
      <p:sp>
        <p:nvSpPr>
          <p:cNvPr id="3" name="Zástupný symbol pro obsah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a:t>Kliknutím lze upravit styly předlohy textu.</a:t>
            </a:r>
          </a:p>
        </p:txBody>
      </p:sp>
      <p:sp>
        <p:nvSpPr>
          <p:cNvPr id="5" name="Zástupný symbol pro datum 4"/>
          <p:cNvSpPr>
            <a:spLocks noGrp="1"/>
          </p:cNvSpPr>
          <p:nvPr>
            <p:ph type="dt" sz="half" idx="10"/>
          </p:nvPr>
        </p:nvSpPr>
        <p:spPr/>
        <p:txBody>
          <a:bodyPr/>
          <a:lstStyle/>
          <a:p>
            <a:pPr>
              <a:defRPr/>
            </a:pPr>
            <a:endParaRPr lang="cs-CZ"/>
          </a:p>
        </p:txBody>
      </p:sp>
      <p:sp>
        <p:nvSpPr>
          <p:cNvPr id="6" name="Zástupný symbol pro zápatí 5"/>
          <p:cNvSpPr>
            <a:spLocks noGrp="1"/>
          </p:cNvSpPr>
          <p:nvPr>
            <p:ph type="ftr" sz="quarter" idx="11"/>
          </p:nvPr>
        </p:nvSpPr>
        <p:spPr/>
        <p:txBody>
          <a:bodyPr/>
          <a:lstStyle/>
          <a:p>
            <a:pPr>
              <a:defRPr/>
            </a:pPr>
            <a:r>
              <a:rPr lang="cs-CZ"/>
              <a:t>IDAS2 - Cvičení I</a:t>
            </a:r>
            <a:endParaRPr lang="cs-CZ" dirty="0"/>
          </a:p>
        </p:txBody>
      </p:sp>
      <p:sp>
        <p:nvSpPr>
          <p:cNvPr id="7" name="Zástupný symbol pro číslo snímku 6"/>
          <p:cNvSpPr>
            <a:spLocks noGrp="1"/>
          </p:cNvSpPr>
          <p:nvPr>
            <p:ph type="sldNum" sz="quarter" idx="12"/>
          </p:nvPr>
        </p:nvSpPr>
        <p:spPr/>
        <p:txBody>
          <a:bodyPr/>
          <a:lstStyle/>
          <a:p>
            <a:fld id="{4660EFAF-DEB9-4FA3-8331-16ED06C71320}" type="slidenum">
              <a:rPr lang="cs-CZ" altLang="cs-CZ" smtClean="0"/>
              <a:pPr/>
              <a:t>‹#›</a:t>
            </a:fld>
            <a:endParaRPr lang="cs-CZ" altLang="cs-CZ"/>
          </a:p>
        </p:txBody>
      </p:sp>
    </p:spTree>
    <p:extLst>
      <p:ext uri="{BB962C8B-B14F-4D97-AF65-F5344CB8AC3E}">
        <p14:creationId xmlns:p14="http://schemas.microsoft.com/office/powerpoint/2010/main" val="2720374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ázek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1792288" y="4800600"/>
            <a:ext cx="5486400" cy="566738"/>
          </a:xfrm>
        </p:spPr>
        <p:txBody>
          <a:bodyPr anchor="b"/>
          <a:lstStyle>
            <a:lvl1pPr algn="l">
              <a:defRPr sz="2000" b="1"/>
            </a:lvl1pPr>
          </a:lstStyle>
          <a:p>
            <a:r>
              <a:rPr lang="cs-CZ"/>
              <a:t>Kliknutím lze upravit styl.</a:t>
            </a:r>
          </a:p>
        </p:txBody>
      </p:sp>
      <p:sp>
        <p:nvSpPr>
          <p:cNvPr id="3" name="Zástupný symbol pro obrázek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cs-CZ"/>
              <a:t>Kliknutím na ikonu přidáte obrázek.</a:t>
            </a:r>
          </a:p>
        </p:txBody>
      </p:sp>
      <p:sp>
        <p:nvSpPr>
          <p:cNvPr id="4" name="Zástupný symbol pro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a:t>Kliknutím lze upravit styly předlohy textu.</a:t>
            </a:r>
          </a:p>
        </p:txBody>
      </p:sp>
      <p:sp>
        <p:nvSpPr>
          <p:cNvPr id="5" name="Zástupný symbol pro datum 4"/>
          <p:cNvSpPr>
            <a:spLocks noGrp="1"/>
          </p:cNvSpPr>
          <p:nvPr>
            <p:ph type="dt" sz="half" idx="10"/>
          </p:nvPr>
        </p:nvSpPr>
        <p:spPr/>
        <p:txBody>
          <a:bodyPr/>
          <a:lstStyle/>
          <a:p>
            <a:pPr>
              <a:defRPr/>
            </a:pPr>
            <a:endParaRPr lang="cs-CZ"/>
          </a:p>
        </p:txBody>
      </p:sp>
      <p:sp>
        <p:nvSpPr>
          <p:cNvPr id="6" name="Zástupný symbol pro zápatí 5"/>
          <p:cNvSpPr>
            <a:spLocks noGrp="1"/>
          </p:cNvSpPr>
          <p:nvPr>
            <p:ph type="ftr" sz="quarter" idx="11"/>
          </p:nvPr>
        </p:nvSpPr>
        <p:spPr/>
        <p:txBody>
          <a:bodyPr/>
          <a:lstStyle/>
          <a:p>
            <a:pPr>
              <a:defRPr/>
            </a:pPr>
            <a:r>
              <a:rPr lang="cs-CZ"/>
              <a:t>IDAS2 - Cvičení I</a:t>
            </a:r>
            <a:endParaRPr lang="cs-CZ" dirty="0"/>
          </a:p>
        </p:txBody>
      </p:sp>
      <p:sp>
        <p:nvSpPr>
          <p:cNvPr id="7" name="Zástupný symbol pro číslo snímku 6"/>
          <p:cNvSpPr>
            <a:spLocks noGrp="1"/>
          </p:cNvSpPr>
          <p:nvPr>
            <p:ph type="sldNum" sz="quarter" idx="12"/>
          </p:nvPr>
        </p:nvSpPr>
        <p:spPr/>
        <p:txBody>
          <a:bodyPr/>
          <a:lstStyle/>
          <a:p>
            <a:fld id="{09F952DD-8C0D-49C7-8FEA-26CBE11EDDF3}" type="slidenum">
              <a:rPr lang="cs-CZ" altLang="cs-CZ" smtClean="0"/>
              <a:pPr/>
              <a:t>‹#›</a:t>
            </a:fld>
            <a:endParaRPr lang="cs-CZ" altLang="cs-CZ"/>
          </a:p>
        </p:txBody>
      </p:sp>
    </p:spTree>
    <p:extLst>
      <p:ext uri="{BB962C8B-B14F-4D97-AF65-F5344CB8AC3E}">
        <p14:creationId xmlns:p14="http://schemas.microsoft.com/office/powerpoint/2010/main" val="1690430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nadpis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cs-CZ"/>
              <a:t>Kliknutím lze upravit styl.</a:t>
            </a:r>
          </a:p>
        </p:txBody>
      </p:sp>
      <p:sp>
        <p:nvSpPr>
          <p:cNvPr id="3" name="Zástupný symbol pro tex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cs-CZ"/>
          </a:p>
        </p:txBody>
      </p:sp>
      <p:sp>
        <p:nvSpPr>
          <p:cNvPr id="5" name="Zástupný symbol pro zápatí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cs-CZ"/>
              <a:t>IDAS2 - Cvičení I</a:t>
            </a:r>
            <a:endParaRPr lang="cs-CZ" dirty="0"/>
          </a:p>
        </p:txBody>
      </p:sp>
      <p:sp>
        <p:nvSpPr>
          <p:cNvPr id="6" name="Zástupný symbol pro číslo snímk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918ED-9B17-4F6C-9CDD-6C0CD2781440}" type="slidenum">
              <a:rPr lang="cs-CZ" altLang="cs-CZ" smtClean="0"/>
              <a:pPr/>
              <a:t>‹#›</a:t>
            </a:fld>
            <a:endParaRPr lang="cs-CZ" altLang="cs-CZ"/>
          </a:p>
        </p:txBody>
      </p:sp>
      <p:pic>
        <p:nvPicPr>
          <p:cNvPr id="7" name="Picture 22" descr="lista-UEI-znak-01-A"/>
          <p:cNvPicPr>
            <a:picLocks noChangeAspect="1" noChangeArrowheads="1"/>
          </p:cNvPicPr>
          <p:nvPr userDrawn="1"/>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5492750"/>
            <a:ext cx="9140825" cy="136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3" descr="lista-FEI"/>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3175" y="0"/>
            <a:ext cx="91408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3345150"/>
      </p:ext>
    </p:extLst>
  </p:cSld>
  <p:clrMap bg1="lt1" tx1="dk1" bg2="lt2" tx2="dk2" accent1="accent1" accent2="accent2" accent3="accent3" accent4="accent4" accent5="accent5" accent6="accent6" hlink="hlink" folHlink="folHlink"/>
  <p:sldLayoutIdLst>
    <p:sldLayoutId id="2147483952" r:id="rId1"/>
    <p:sldLayoutId id="2147483953" r:id="rId2"/>
    <p:sldLayoutId id="2147483954" r:id="rId3"/>
    <p:sldLayoutId id="2147483955" r:id="rId4"/>
    <p:sldLayoutId id="2147483956" r:id="rId5"/>
    <p:sldLayoutId id="2147483957" r:id="rId6"/>
    <p:sldLayoutId id="2147483958" r:id="rId7"/>
    <p:sldLayoutId id="2147483959" r:id="rId8"/>
    <p:sldLayoutId id="2147483960" r:id="rId9"/>
    <p:sldLayoutId id="2147483961" r:id="rId10"/>
    <p:sldLayoutId id="2147483962"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nadpis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cs-CZ"/>
              <a:t>Kliknutím lze upravit styl.</a:t>
            </a:r>
          </a:p>
        </p:txBody>
      </p:sp>
      <p:sp>
        <p:nvSpPr>
          <p:cNvPr id="3" name="Zástupný symbol pro tex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8109616B-0849-459A-898E-B87E5364772F}" type="datetimeFigureOut">
              <a:rPr lang="cs-CZ" smtClean="0">
                <a:solidFill>
                  <a:prstClr val="black">
                    <a:tint val="75000"/>
                  </a:prstClr>
                </a:solidFill>
                <a:latin typeface="Calibri"/>
              </a:rPr>
              <a:pPr fontAlgn="auto">
                <a:spcBef>
                  <a:spcPts val="0"/>
                </a:spcBef>
                <a:spcAft>
                  <a:spcPts val="0"/>
                </a:spcAft>
              </a:pPr>
              <a:t>04.03.2019</a:t>
            </a:fld>
            <a:endParaRPr lang="cs-CZ">
              <a:solidFill>
                <a:prstClr val="black">
                  <a:tint val="75000"/>
                </a:prstClr>
              </a:solidFill>
              <a:latin typeface="Calibri"/>
            </a:endParaRPr>
          </a:p>
        </p:txBody>
      </p:sp>
      <p:sp>
        <p:nvSpPr>
          <p:cNvPr id="5" name="Zástupný symbol pro zápatí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cs-CZ">
              <a:solidFill>
                <a:prstClr val="black">
                  <a:tint val="75000"/>
                </a:prstClr>
              </a:solidFill>
              <a:latin typeface="Calibri"/>
            </a:endParaRPr>
          </a:p>
        </p:txBody>
      </p:sp>
      <p:sp>
        <p:nvSpPr>
          <p:cNvPr id="6" name="Zástupný symbol pro číslo snímk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3D4A9A7C-3CB1-4B02-9A36-B0F9ED3D011B}" type="slidenum">
              <a:rPr lang="cs-CZ" smtClean="0">
                <a:solidFill>
                  <a:prstClr val="black">
                    <a:tint val="75000"/>
                  </a:prstClr>
                </a:solidFill>
                <a:latin typeface="Calibri"/>
              </a:rPr>
              <a:pPr fontAlgn="auto">
                <a:spcBef>
                  <a:spcPts val="0"/>
                </a:spcBef>
                <a:spcAft>
                  <a:spcPts val="0"/>
                </a:spcAft>
              </a:pPr>
              <a:t>‹#›</a:t>
            </a:fld>
            <a:endParaRPr lang="cs-CZ">
              <a:solidFill>
                <a:prstClr val="black">
                  <a:tint val="75000"/>
                </a:prstClr>
              </a:solidFill>
              <a:latin typeface="Calibri"/>
            </a:endParaRPr>
          </a:p>
        </p:txBody>
      </p:sp>
    </p:spTree>
    <p:extLst>
      <p:ext uri="{BB962C8B-B14F-4D97-AF65-F5344CB8AC3E}">
        <p14:creationId xmlns:p14="http://schemas.microsoft.com/office/powerpoint/2010/main" val="4254248635"/>
      </p:ext>
    </p:extLst>
  </p:cSld>
  <p:clrMap bg1="lt1" tx1="dk1" bg2="lt2" tx2="dk2" accent1="accent1" accent2="accent2" accent3="accent3" accent4="accent4" accent5="accent5" accent6="accent6" hlink="hlink" folHlink="folHlink"/>
  <p:sldLayoutIdLst>
    <p:sldLayoutId id="2147483964" r:id="rId1"/>
    <p:sldLayoutId id="2147483965" r:id="rId2"/>
    <p:sldLayoutId id="2147483966" r:id="rId3"/>
    <p:sldLayoutId id="2147483967" r:id="rId4"/>
    <p:sldLayoutId id="2147483968" r:id="rId5"/>
    <p:sldLayoutId id="2147483969" r:id="rId6"/>
    <p:sldLayoutId id="2147483970" r:id="rId7"/>
    <p:sldLayoutId id="2147483971" r:id="rId8"/>
    <p:sldLayoutId id="2147483972" r:id="rId9"/>
    <p:sldLayoutId id="2147483973" r:id="rId10"/>
    <p:sldLayoutId id="21474839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a:bodyPr>
          <a:lstStyle/>
          <a:p>
            <a:pPr eaLnBrk="1" hangingPunct="1"/>
            <a:r>
              <a:rPr lang="cs-CZ" altLang="cs-CZ" dirty="0"/>
              <a:t>Databázové systémy 1</a:t>
            </a:r>
          </a:p>
        </p:txBody>
      </p:sp>
      <p:sp>
        <p:nvSpPr>
          <p:cNvPr id="6" name="TextovéPole 5"/>
          <p:cNvSpPr txBox="1"/>
          <p:nvPr/>
        </p:nvSpPr>
        <p:spPr>
          <a:xfrm>
            <a:off x="3183639" y="3861048"/>
            <a:ext cx="2776722" cy="492443"/>
          </a:xfrm>
          <a:prstGeom prst="rect">
            <a:avLst/>
          </a:prstGeom>
          <a:noFill/>
        </p:spPr>
        <p:txBody>
          <a:bodyPr wrap="none" rtlCol="0">
            <a:spAutoFit/>
          </a:bodyPr>
          <a:lstStyle/>
          <a:p>
            <a:r>
              <a:rPr lang="cs-CZ" sz="2600" dirty="0"/>
              <a:t>2. týden – cvičení</a:t>
            </a:r>
          </a:p>
        </p:txBody>
      </p:sp>
      <p:pic>
        <p:nvPicPr>
          <p:cNvPr id="7" name="Obráze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94430"/>
            <a:ext cx="2219325" cy="952500"/>
          </a:xfrm>
          <a:prstGeom prst="rect">
            <a:avLst/>
          </a:prstGeom>
        </p:spPr>
      </p:pic>
      <p:sp>
        <p:nvSpPr>
          <p:cNvPr id="8" name="Obdélník 7"/>
          <p:cNvSpPr/>
          <p:nvPr/>
        </p:nvSpPr>
        <p:spPr>
          <a:xfrm>
            <a:off x="0" y="6415855"/>
            <a:ext cx="9144000" cy="476672"/>
          </a:xfrm>
          <a:prstGeom prst="rect">
            <a:avLst/>
          </a:prstGeom>
          <a:solidFill>
            <a:srgbClr val="00B3C5"/>
          </a:solidFill>
          <a:ln>
            <a:solidFill>
              <a:srgbClr val="00B3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9" name="TextovéPole 8"/>
          <p:cNvSpPr txBox="1"/>
          <p:nvPr/>
        </p:nvSpPr>
        <p:spPr>
          <a:xfrm>
            <a:off x="0" y="6450387"/>
            <a:ext cx="2932021" cy="338554"/>
          </a:xfrm>
          <a:prstGeom prst="rect">
            <a:avLst/>
          </a:prstGeom>
          <a:noFill/>
        </p:spPr>
        <p:txBody>
          <a:bodyPr wrap="none" rtlCol="0">
            <a:spAutoFit/>
          </a:bodyPr>
          <a:lstStyle/>
          <a:p>
            <a:r>
              <a:rPr lang="cs-CZ" sz="1600" dirty="0">
                <a:latin typeface="+mj-lt"/>
              </a:rPr>
              <a:t>Katedra informačních technologií</a:t>
            </a:r>
            <a:endParaRPr lang="en-US" sz="1600" dirty="0">
              <a:latin typeface="+mj-lt"/>
            </a:endParaRPr>
          </a:p>
        </p:txBody>
      </p:sp>
      <p:sp>
        <p:nvSpPr>
          <p:cNvPr id="10" name="TextovéPole 9"/>
          <p:cNvSpPr txBox="1"/>
          <p:nvPr/>
        </p:nvSpPr>
        <p:spPr>
          <a:xfrm>
            <a:off x="8028384" y="6450387"/>
            <a:ext cx="676980" cy="338554"/>
          </a:xfrm>
          <a:prstGeom prst="rect">
            <a:avLst/>
          </a:prstGeom>
          <a:noFill/>
        </p:spPr>
        <p:txBody>
          <a:bodyPr wrap="none" rtlCol="0">
            <a:spAutoFit/>
          </a:bodyPr>
          <a:lstStyle/>
          <a:p>
            <a:r>
              <a:rPr lang="cs-CZ" sz="1600" dirty="0">
                <a:latin typeface="+mj-lt"/>
              </a:rPr>
              <a:t>IDAS1</a:t>
            </a:r>
            <a:endParaRPr lang="en-US" sz="1600"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Zástupný symbol pro obsah 2"/>
          <p:cNvSpPr>
            <a:spLocks noGrp="1"/>
          </p:cNvSpPr>
          <p:nvPr>
            <p:ph idx="1"/>
          </p:nvPr>
        </p:nvSpPr>
        <p:spPr/>
        <p:txBody>
          <a:bodyPr>
            <a:normAutofit lnSpcReduction="10000"/>
          </a:bodyPr>
          <a:lstStyle/>
          <a:p>
            <a:r>
              <a:rPr lang="cs-CZ" altLang="cs-CZ"/>
              <a:t>Podobné jako odvozování tříd v objektovém modelu</a:t>
            </a:r>
          </a:p>
          <a:p>
            <a:r>
              <a:rPr lang="cs-CZ" altLang="cs-CZ"/>
              <a:t>Super-entita (supertype) tvoří základ pro odvozené entity.</a:t>
            </a:r>
          </a:p>
          <a:p>
            <a:r>
              <a:rPr lang="cs-CZ" altLang="cs-CZ"/>
              <a:t>Odvozená entita dědí všechny relace a atributy od super-entity + může mít vlastní atributy a vlastní relace</a:t>
            </a:r>
          </a:p>
          <a:p>
            <a:r>
              <a:rPr lang="cs-CZ" altLang="cs-CZ"/>
              <a:t>Příklad:</a:t>
            </a:r>
          </a:p>
          <a:p>
            <a:pPr lvl="1"/>
            <a:r>
              <a:rPr lang="cs-CZ" altLang="cs-CZ"/>
              <a:t>Super-entita ZVIRE, odvozené entity PES, KOCKA </a:t>
            </a:r>
          </a:p>
        </p:txBody>
      </p:sp>
      <p:sp>
        <p:nvSpPr>
          <p:cNvPr id="5" name="Rectangle 2">
            <a:extLst>
              <a:ext uri="{FF2B5EF4-FFF2-40B4-BE49-F238E27FC236}">
                <a16:creationId xmlns:a16="http://schemas.microsoft.com/office/drawing/2014/main" id="{DC2BC8F0-B6EF-4D1C-BBFB-E71F313FA867}"/>
              </a:ext>
            </a:extLst>
          </p:cNvPr>
          <p:cNvSpPr txBox="1">
            <a:spLocks noChangeArrowheads="1"/>
          </p:cNvSpPr>
          <p:nvPr/>
        </p:nvSpPr>
        <p:spPr>
          <a:xfrm>
            <a:off x="0" y="662"/>
            <a:ext cx="9036496" cy="7657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cs-CZ" altLang="cs-CZ" dirty="0"/>
              <a:t>Cvičení 2 – Odvozené entity</a:t>
            </a:r>
            <a:endParaRPr lang="cs-CZ" altLang="cs-CZ" sz="3000" dirty="0"/>
          </a:p>
        </p:txBody>
      </p:sp>
      <p:sp>
        <p:nvSpPr>
          <p:cNvPr id="6" name="Obdélník 5">
            <a:extLst>
              <a:ext uri="{FF2B5EF4-FFF2-40B4-BE49-F238E27FC236}">
                <a16:creationId xmlns:a16="http://schemas.microsoft.com/office/drawing/2014/main" id="{39AAA383-03C5-4BC2-B621-8B68BF2F526B}"/>
              </a:ext>
            </a:extLst>
          </p:cNvPr>
          <p:cNvSpPr/>
          <p:nvPr/>
        </p:nvSpPr>
        <p:spPr>
          <a:xfrm>
            <a:off x="0" y="6389351"/>
            <a:ext cx="9144000" cy="476672"/>
          </a:xfrm>
          <a:prstGeom prst="rect">
            <a:avLst/>
          </a:prstGeom>
          <a:solidFill>
            <a:srgbClr val="00B3C5"/>
          </a:solidFill>
          <a:ln>
            <a:solidFill>
              <a:srgbClr val="00B3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7" name="TextovéPole 6">
            <a:extLst>
              <a:ext uri="{FF2B5EF4-FFF2-40B4-BE49-F238E27FC236}">
                <a16:creationId xmlns:a16="http://schemas.microsoft.com/office/drawing/2014/main" id="{2EDE608D-B808-42A5-9014-E52614332075}"/>
              </a:ext>
            </a:extLst>
          </p:cNvPr>
          <p:cNvSpPr txBox="1"/>
          <p:nvPr/>
        </p:nvSpPr>
        <p:spPr>
          <a:xfrm>
            <a:off x="0" y="6450387"/>
            <a:ext cx="2932021" cy="338554"/>
          </a:xfrm>
          <a:prstGeom prst="rect">
            <a:avLst/>
          </a:prstGeom>
          <a:noFill/>
        </p:spPr>
        <p:txBody>
          <a:bodyPr wrap="none" rtlCol="0">
            <a:spAutoFit/>
          </a:bodyPr>
          <a:lstStyle/>
          <a:p>
            <a:r>
              <a:rPr lang="cs-CZ" sz="1600" dirty="0">
                <a:latin typeface="+mj-lt"/>
              </a:rPr>
              <a:t>Katedra informačních technologií</a:t>
            </a:r>
            <a:endParaRPr lang="en-US" sz="1600" dirty="0">
              <a:latin typeface="+mj-lt"/>
            </a:endParaRPr>
          </a:p>
        </p:txBody>
      </p:sp>
      <p:sp>
        <p:nvSpPr>
          <p:cNvPr id="8" name="Obdélník 7">
            <a:extLst>
              <a:ext uri="{FF2B5EF4-FFF2-40B4-BE49-F238E27FC236}">
                <a16:creationId xmlns:a16="http://schemas.microsoft.com/office/drawing/2014/main" id="{4C6098C7-894F-4AEC-A6BA-9448D6065A62}"/>
              </a:ext>
            </a:extLst>
          </p:cNvPr>
          <p:cNvSpPr/>
          <p:nvPr/>
        </p:nvSpPr>
        <p:spPr>
          <a:xfrm flipV="1">
            <a:off x="-1" y="764704"/>
            <a:ext cx="6228185" cy="45719"/>
          </a:xfrm>
          <a:prstGeom prst="rect">
            <a:avLst/>
          </a:prstGeom>
          <a:solidFill>
            <a:srgbClr val="00B3C5"/>
          </a:solidFill>
          <a:ln>
            <a:solidFill>
              <a:srgbClr val="00B3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9" name="TextovéPole 8">
            <a:extLst>
              <a:ext uri="{FF2B5EF4-FFF2-40B4-BE49-F238E27FC236}">
                <a16:creationId xmlns:a16="http://schemas.microsoft.com/office/drawing/2014/main" id="{44D865D8-F5EF-42B9-BC52-4B5F9582A082}"/>
              </a:ext>
            </a:extLst>
          </p:cNvPr>
          <p:cNvSpPr txBox="1"/>
          <p:nvPr/>
        </p:nvSpPr>
        <p:spPr>
          <a:xfrm>
            <a:off x="8028384" y="6450387"/>
            <a:ext cx="676980" cy="338554"/>
          </a:xfrm>
          <a:prstGeom prst="rect">
            <a:avLst/>
          </a:prstGeom>
          <a:noFill/>
        </p:spPr>
        <p:txBody>
          <a:bodyPr wrap="none" rtlCol="0">
            <a:spAutoFit/>
          </a:bodyPr>
          <a:lstStyle/>
          <a:p>
            <a:r>
              <a:rPr lang="cs-CZ" sz="1600" dirty="0">
                <a:latin typeface="+mj-lt"/>
              </a:rPr>
              <a:t>IDAS1</a:t>
            </a:r>
            <a:endParaRPr lang="en-US" sz="1600" dirty="0">
              <a:latin typeface="+mj-lt"/>
            </a:endParaRPr>
          </a:p>
        </p:txBody>
      </p:sp>
    </p:spTree>
    <p:extLst>
      <p:ext uri="{BB962C8B-B14F-4D97-AF65-F5344CB8AC3E}">
        <p14:creationId xmlns:p14="http://schemas.microsoft.com/office/powerpoint/2010/main" val="1464186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DC2BC8F0-B6EF-4D1C-BBFB-E71F313FA867}"/>
              </a:ext>
            </a:extLst>
          </p:cNvPr>
          <p:cNvSpPr txBox="1">
            <a:spLocks noChangeArrowheads="1"/>
          </p:cNvSpPr>
          <p:nvPr/>
        </p:nvSpPr>
        <p:spPr>
          <a:xfrm>
            <a:off x="0" y="662"/>
            <a:ext cx="9036496" cy="7657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cs-CZ" altLang="cs-CZ" dirty="0"/>
              <a:t>Cvičení 2 – </a:t>
            </a:r>
            <a:r>
              <a:rPr lang="cs-CZ" altLang="cs-CZ" dirty="0" err="1"/>
              <a:t>Supertype</a:t>
            </a:r>
            <a:r>
              <a:rPr lang="cs-CZ" altLang="cs-CZ" dirty="0"/>
              <a:t>/Subtype</a:t>
            </a:r>
            <a:endParaRPr lang="cs-CZ" altLang="cs-CZ" sz="3000" dirty="0"/>
          </a:p>
        </p:txBody>
      </p:sp>
      <p:sp>
        <p:nvSpPr>
          <p:cNvPr id="6" name="Obdélník 5">
            <a:extLst>
              <a:ext uri="{FF2B5EF4-FFF2-40B4-BE49-F238E27FC236}">
                <a16:creationId xmlns:a16="http://schemas.microsoft.com/office/drawing/2014/main" id="{39AAA383-03C5-4BC2-B621-8B68BF2F526B}"/>
              </a:ext>
            </a:extLst>
          </p:cNvPr>
          <p:cNvSpPr/>
          <p:nvPr/>
        </p:nvSpPr>
        <p:spPr>
          <a:xfrm>
            <a:off x="0" y="6389351"/>
            <a:ext cx="9144000" cy="476672"/>
          </a:xfrm>
          <a:prstGeom prst="rect">
            <a:avLst/>
          </a:prstGeom>
          <a:solidFill>
            <a:srgbClr val="00B3C5"/>
          </a:solidFill>
          <a:ln>
            <a:solidFill>
              <a:srgbClr val="00B3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7" name="TextovéPole 6">
            <a:extLst>
              <a:ext uri="{FF2B5EF4-FFF2-40B4-BE49-F238E27FC236}">
                <a16:creationId xmlns:a16="http://schemas.microsoft.com/office/drawing/2014/main" id="{2EDE608D-B808-42A5-9014-E52614332075}"/>
              </a:ext>
            </a:extLst>
          </p:cNvPr>
          <p:cNvSpPr txBox="1"/>
          <p:nvPr/>
        </p:nvSpPr>
        <p:spPr>
          <a:xfrm>
            <a:off x="0" y="6450387"/>
            <a:ext cx="2932021" cy="338554"/>
          </a:xfrm>
          <a:prstGeom prst="rect">
            <a:avLst/>
          </a:prstGeom>
          <a:noFill/>
        </p:spPr>
        <p:txBody>
          <a:bodyPr wrap="none" rtlCol="0">
            <a:spAutoFit/>
          </a:bodyPr>
          <a:lstStyle/>
          <a:p>
            <a:r>
              <a:rPr lang="cs-CZ" sz="1600" dirty="0">
                <a:latin typeface="+mj-lt"/>
              </a:rPr>
              <a:t>Katedra informačních technologií</a:t>
            </a:r>
            <a:endParaRPr lang="en-US" sz="1600" dirty="0">
              <a:latin typeface="+mj-lt"/>
            </a:endParaRPr>
          </a:p>
        </p:txBody>
      </p:sp>
      <p:sp>
        <p:nvSpPr>
          <p:cNvPr id="8" name="Obdélník 7">
            <a:extLst>
              <a:ext uri="{FF2B5EF4-FFF2-40B4-BE49-F238E27FC236}">
                <a16:creationId xmlns:a16="http://schemas.microsoft.com/office/drawing/2014/main" id="{4C6098C7-894F-4AEC-A6BA-9448D6065A62}"/>
              </a:ext>
            </a:extLst>
          </p:cNvPr>
          <p:cNvSpPr/>
          <p:nvPr/>
        </p:nvSpPr>
        <p:spPr>
          <a:xfrm flipV="1">
            <a:off x="-1" y="764704"/>
            <a:ext cx="6228185" cy="45719"/>
          </a:xfrm>
          <a:prstGeom prst="rect">
            <a:avLst/>
          </a:prstGeom>
          <a:solidFill>
            <a:srgbClr val="00B3C5"/>
          </a:solidFill>
          <a:ln>
            <a:solidFill>
              <a:srgbClr val="00B3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9" name="TextovéPole 8">
            <a:extLst>
              <a:ext uri="{FF2B5EF4-FFF2-40B4-BE49-F238E27FC236}">
                <a16:creationId xmlns:a16="http://schemas.microsoft.com/office/drawing/2014/main" id="{44D865D8-F5EF-42B9-BC52-4B5F9582A082}"/>
              </a:ext>
            </a:extLst>
          </p:cNvPr>
          <p:cNvSpPr txBox="1"/>
          <p:nvPr/>
        </p:nvSpPr>
        <p:spPr>
          <a:xfrm>
            <a:off x="8028384" y="6450387"/>
            <a:ext cx="676980" cy="338554"/>
          </a:xfrm>
          <a:prstGeom prst="rect">
            <a:avLst/>
          </a:prstGeom>
          <a:noFill/>
        </p:spPr>
        <p:txBody>
          <a:bodyPr wrap="none" rtlCol="0">
            <a:spAutoFit/>
          </a:bodyPr>
          <a:lstStyle/>
          <a:p>
            <a:r>
              <a:rPr lang="cs-CZ" sz="1600" dirty="0">
                <a:latin typeface="+mj-lt"/>
              </a:rPr>
              <a:t>IDAS1</a:t>
            </a:r>
            <a:endParaRPr lang="en-US" sz="1600" dirty="0">
              <a:latin typeface="+mj-lt"/>
            </a:endParaRPr>
          </a:p>
        </p:txBody>
      </p:sp>
      <p:pic>
        <p:nvPicPr>
          <p:cNvPr id="10" name="Obrázek 9">
            <a:extLst>
              <a:ext uri="{FF2B5EF4-FFF2-40B4-BE49-F238E27FC236}">
                <a16:creationId xmlns:a16="http://schemas.microsoft.com/office/drawing/2014/main" id="{C7E97DD1-BF55-4ABA-A921-2339F85BFE75}"/>
              </a:ext>
            </a:extLst>
          </p:cNvPr>
          <p:cNvPicPr/>
          <p:nvPr/>
        </p:nvPicPr>
        <p:blipFill rotWithShape="1">
          <a:blip r:embed="rId2">
            <a:extLst>
              <a:ext uri="{28A0092B-C50C-407E-A947-70E740481C1C}">
                <a14:useLocalDpi xmlns:a14="http://schemas.microsoft.com/office/drawing/2010/main" val="0"/>
              </a:ext>
            </a:extLst>
          </a:blip>
          <a:srcRect r="1250" b="2985"/>
          <a:stretch/>
        </p:blipFill>
        <p:spPr bwMode="auto">
          <a:xfrm>
            <a:off x="1729679" y="1340768"/>
            <a:ext cx="4464496" cy="4392488"/>
          </a:xfrm>
          <a:prstGeom prst="rect">
            <a:avLst/>
          </a:prstGeom>
          <a:solidFill>
            <a:srgbClr val="FFFFFF"/>
          </a:solidFill>
          <a:ln>
            <a:noFill/>
          </a:ln>
        </p:spPr>
      </p:pic>
    </p:spTree>
    <p:extLst>
      <p:ext uri="{BB962C8B-B14F-4D97-AF65-F5344CB8AC3E}">
        <p14:creationId xmlns:p14="http://schemas.microsoft.com/office/powerpoint/2010/main" val="3417098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DC2BC8F0-B6EF-4D1C-BBFB-E71F313FA867}"/>
              </a:ext>
            </a:extLst>
          </p:cNvPr>
          <p:cNvSpPr txBox="1">
            <a:spLocks noChangeArrowheads="1"/>
          </p:cNvSpPr>
          <p:nvPr/>
        </p:nvSpPr>
        <p:spPr>
          <a:xfrm>
            <a:off x="0" y="662"/>
            <a:ext cx="9036496" cy="7657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cs-CZ" altLang="cs-CZ" dirty="0"/>
              <a:t>Cvičení 2 – Přenositelnost relací</a:t>
            </a:r>
            <a:endParaRPr lang="cs-CZ" altLang="cs-CZ" sz="3000" dirty="0"/>
          </a:p>
        </p:txBody>
      </p:sp>
      <p:sp>
        <p:nvSpPr>
          <p:cNvPr id="6" name="Obdélník 5">
            <a:extLst>
              <a:ext uri="{FF2B5EF4-FFF2-40B4-BE49-F238E27FC236}">
                <a16:creationId xmlns:a16="http://schemas.microsoft.com/office/drawing/2014/main" id="{39AAA383-03C5-4BC2-B621-8B68BF2F526B}"/>
              </a:ext>
            </a:extLst>
          </p:cNvPr>
          <p:cNvSpPr/>
          <p:nvPr/>
        </p:nvSpPr>
        <p:spPr>
          <a:xfrm>
            <a:off x="0" y="6389351"/>
            <a:ext cx="9144000" cy="476672"/>
          </a:xfrm>
          <a:prstGeom prst="rect">
            <a:avLst/>
          </a:prstGeom>
          <a:solidFill>
            <a:srgbClr val="00B3C5"/>
          </a:solidFill>
          <a:ln>
            <a:solidFill>
              <a:srgbClr val="00B3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7" name="TextovéPole 6">
            <a:extLst>
              <a:ext uri="{FF2B5EF4-FFF2-40B4-BE49-F238E27FC236}">
                <a16:creationId xmlns:a16="http://schemas.microsoft.com/office/drawing/2014/main" id="{2EDE608D-B808-42A5-9014-E52614332075}"/>
              </a:ext>
            </a:extLst>
          </p:cNvPr>
          <p:cNvSpPr txBox="1"/>
          <p:nvPr/>
        </p:nvSpPr>
        <p:spPr>
          <a:xfrm>
            <a:off x="0" y="6450387"/>
            <a:ext cx="2932021" cy="338554"/>
          </a:xfrm>
          <a:prstGeom prst="rect">
            <a:avLst/>
          </a:prstGeom>
          <a:noFill/>
        </p:spPr>
        <p:txBody>
          <a:bodyPr wrap="none" rtlCol="0">
            <a:spAutoFit/>
          </a:bodyPr>
          <a:lstStyle/>
          <a:p>
            <a:r>
              <a:rPr lang="cs-CZ" sz="1600" dirty="0">
                <a:latin typeface="+mj-lt"/>
              </a:rPr>
              <a:t>Katedra informačních technologií</a:t>
            </a:r>
            <a:endParaRPr lang="en-US" sz="1600" dirty="0">
              <a:latin typeface="+mj-lt"/>
            </a:endParaRPr>
          </a:p>
        </p:txBody>
      </p:sp>
      <p:sp>
        <p:nvSpPr>
          <p:cNvPr id="8" name="Obdélník 7">
            <a:extLst>
              <a:ext uri="{FF2B5EF4-FFF2-40B4-BE49-F238E27FC236}">
                <a16:creationId xmlns:a16="http://schemas.microsoft.com/office/drawing/2014/main" id="{4C6098C7-894F-4AEC-A6BA-9448D6065A62}"/>
              </a:ext>
            </a:extLst>
          </p:cNvPr>
          <p:cNvSpPr/>
          <p:nvPr/>
        </p:nvSpPr>
        <p:spPr>
          <a:xfrm flipV="1">
            <a:off x="-1" y="764704"/>
            <a:ext cx="6228185" cy="45719"/>
          </a:xfrm>
          <a:prstGeom prst="rect">
            <a:avLst/>
          </a:prstGeom>
          <a:solidFill>
            <a:srgbClr val="00B3C5"/>
          </a:solidFill>
          <a:ln>
            <a:solidFill>
              <a:srgbClr val="00B3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9" name="TextovéPole 8">
            <a:extLst>
              <a:ext uri="{FF2B5EF4-FFF2-40B4-BE49-F238E27FC236}">
                <a16:creationId xmlns:a16="http://schemas.microsoft.com/office/drawing/2014/main" id="{44D865D8-F5EF-42B9-BC52-4B5F9582A082}"/>
              </a:ext>
            </a:extLst>
          </p:cNvPr>
          <p:cNvSpPr txBox="1"/>
          <p:nvPr/>
        </p:nvSpPr>
        <p:spPr>
          <a:xfrm>
            <a:off x="8028384" y="6450387"/>
            <a:ext cx="676980" cy="338554"/>
          </a:xfrm>
          <a:prstGeom prst="rect">
            <a:avLst/>
          </a:prstGeom>
          <a:noFill/>
        </p:spPr>
        <p:txBody>
          <a:bodyPr wrap="none" rtlCol="0">
            <a:spAutoFit/>
          </a:bodyPr>
          <a:lstStyle/>
          <a:p>
            <a:r>
              <a:rPr lang="cs-CZ" sz="1600" dirty="0">
                <a:latin typeface="+mj-lt"/>
              </a:rPr>
              <a:t>IDAS1</a:t>
            </a:r>
            <a:endParaRPr lang="en-US" sz="1600" dirty="0">
              <a:latin typeface="+mj-lt"/>
            </a:endParaRPr>
          </a:p>
        </p:txBody>
      </p:sp>
      <p:pic>
        <p:nvPicPr>
          <p:cNvPr id="11" name="Obrázek 10">
            <a:extLst>
              <a:ext uri="{FF2B5EF4-FFF2-40B4-BE49-F238E27FC236}">
                <a16:creationId xmlns:a16="http://schemas.microsoft.com/office/drawing/2014/main" id="{6EE1749C-8200-4FD3-ACCF-D20413182577}"/>
              </a:ext>
            </a:extLst>
          </p:cNvPr>
          <p:cNvPicPr/>
          <p:nvPr/>
        </p:nvPicPr>
        <p:blipFill rotWithShape="1">
          <a:blip r:embed="rId2">
            <a:extLst>
              <a:ext uri="{28A0092B-C50C-407E-A947-70E740481C1C}">
                <a14:useLocalDpi xmlns:a14="http://schemas.microsoft.com/office/drawing/2010/main" val="0"/>
              </a:ext>
            </a:extLst>
          </a:blip>
          <a:srcRect b="7771"/>
          <a:stretch/>
        </p:blipFill>
        <p:spPr bwMode="auto">
          <a:xfrm>
            <a:off x="144016" y="1108000"/>
            <a:ext cx="6084168" cy="1765453"/>
          </a:xfrm>
          <a:prstGeom prst="rect">
            <a:avLst/>
          </a:prstGeom>
          <a:solidFill>
            <a:srgbClr val="FFFFFF"/>
          </a:solidFill>
          <a:ln>
            <a:noFill/>
          </a:ln>
        </p:spPr>
      </p:pic>
      <p:pic>
        <p:nvPicPr>
          <p:cNvPr id="12" name="Obrázek 11">
            <a:extLst>
              <a:ext uri="{FF2B5EF4-FFF2-40B4-BE49-F238E27FC236}">
                <a16:creationId xmlns:a16="http://schemas.microsoft.com/office/drawing/2014/main" id="{4E3449AA-7C00-43EF-8D39-E8AEA23EAFE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038282" y="3258955"/>
            <a:ext cx="5328592" cy="2379018"/>
          </a:xfrm>
          <a:prstGeom prst="rect">
            <a:avLst/>
          </a:prstGeom>
          <a:solidFill>
            <a:srgbClr val="FFFFFF"/>
          </a:solidFill>
          <a:ln>
            <a:noFill/>
          </a:ln>
        </p:spPr>
      </p:pic>
      <p:sp>
        <p:nvSpPr>
          <p:cNvPr id="2" name="Obdélník 1">
            <a:extLst>
              <a:ext uri="{FF2B5EF4-FFF2-40B4-BE49-F238E27FC236}">
                <a16:creationId xmlns:a16="http://schemas.microsoft.com/office/drawing/2014/main" id="{B38FBA4E-9371-4A29-A22C-B12F0B80033C}"/>
              </a:ext>
            </a:extLst>
          </p:cNvPr>
          <p:cNvSpPr/>
          <p:nvPr/>
        </p:nvSpPr>
        <p:spPr>
          <a:xfrm>
            <a:off x="308473" y="5649088"/>
            <a:ext cx="8419549" cy="544765"/>
          </a:xfrm>
          <a:prstGeom prst="rect">
            <a:avLst/>
          </a:prstGeom>
        </p:spPr>
        <p:txBody>
          <a:bodyPr wrap="none">
            <a:spAutoFit/>
          </a:bodyPr>
          <a:lstStyle/>
          <a:p>
            <a:pPr lvl="0">
              <a:lnSpc>
                <a:spcPct val="105000"/>
              </a:lnSpc>
              <a:spcAft>
                <a:spcPts val="0"/>
              </a:spcAft>
            </a:pPr>
            <a:r>
              <a:rPr lang="cs-CZ" sz="2800" dirty="0">
                <a:latin typeface="Calibri" panose="020F0502020204030204" pitchFamily="34" charset="0"/>
                <a:ea typeface="SimSun" panose="02010600030101010101" pitchFamily="2" charset="-122"/>
                <a:cs typeface="font303"/>
              </a:rPr>
              <a:t>Nepřesunutelná relace se označuje </a:t>
            </a:r>
            <a:r>
              <a:rPr lang="cs-CZ" sz="2800" i="1" dirty="0">
                <a:latin typeface="Calibri" panose="020F0502020204030204" pitchFamily="34" charset="0"/>
                <a:ea typeface="SimSun" panose="02010600030101010101" pitchFamily="2" charset="-122"/>
                <a:cs typeface="font303"/>
              </a:rPr>
              <a:t>diamantem</a:t>
            </a:r>
            <a:r>
              <a:rPr lang="cs-CZ" sz="2800" dirty="0">
                <a:latin typeface="Calibri" panose="020F0502020204030204" pitchFamily="34" charset="0"/>
                <a:ea typeface="SimSun" panose="02010600030101010101" pitchFamily="2" charset="-122"/>
                <a:cs typeface="font303"/>
              </a:rPr>
              <a:t> na relací.</a:t>
            </a:r>
          </a:p>
        </p:txBody>
      </p:sp>
    </p:spTree>
    <p:extLst>
      <p:ext uri="{BB962C8B-B14F-4D97-AF65-F5344CB8AC3E}">
        <p14:creationId xmlns:p14="http://schemas.microsoft.com/office/powerpoint/2010/main" val="1581598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Zástupný symbol pro obsah 2"/>
          <p:cNvSpPr>
            <a:spLocks noGrp="1"/>
          </p:cNvSpPr>
          <p:nvPr>
            <p:ph idx="1"/>
          </p:nvPr>
        </p:nvSpPr>
        <p:spPr>
          <a:xfrm>
            <a:off x="146875" y="1052736"/>
            <a:ext cx="8229600" cy="4525963"/>
          </a:xfrm>
        </p:spPr>
        <p:txBody>
          <a:bodyPr/>
          <a:lstStyle/>
          <a:p>
            <a:r>
              <a:rPr lang="cs-CZ" dirty="0"/>
              <a:t>„V naší restauraci: zákazníci chodí a sami si objednávají. Zákazník si může objednat pouze pro sebe nebo pro sebe a ostatní. např. matka může objednat sobě a dětem.  - My bereme v úvahu, že matka je zákazník, který vlastní objednávku a je zodpovědná za platbu. Zákazník může v průběhu času vytvořit tolik objednávek, kolik si přeje.“</a:t>
            </a:r>
          </a:p>
          <a:p>
            <a:pPr marL="0" indent="0">
              <a:buNone/>
            </a:pPr>
            <a:endParaRPr lang="cs-CZ" b="1" dirty="0"/>
          </a:p>
          <a:p>
            <a:endParaRPr lang="cs-CZ" b="1" dirty="0"/>
          </a:p>
          <a:p>
            <a:pPr marL="457200" lvl="1" indent="0">
              <a:buNone/>
            </a:pPr>
            <a:endParaRPr lang="cs-CZ" b="1" dirty="0"/>
          </a:p>
          <a:p>
            <a:pPr lvl="1"/>
            <a:endParaRPr lang="cs-CZ" altLang="cs-CZ" dirty="0"/>
          </a:p>
        </p:txBody>
      </p:sp>
      <p:sp>
        <p:nvSpPr>
          <p:cNvPr id="5" name="Rectangle 2">
            <a:extLst>
              <a:ext uri="{FF2B5EF4-FFF2-40B4-BE49-F238E27FC236}">
                <a16:creationId xmlns:a16="http://schemas.microsoft.com/office/drawing/2014/main" id="{58F7345D-FD00-44B1-8196-25849AB32273}"/>
              </a:ext>
            </a:extLst>
          </p:cNvPr>
          <p:cNvSpPr txBox="1">
            <a:spLocks noChangeArrowheads="1"/>
          </p:cNvSpPr>
          <p:nvPr/>
        </p:nvSpPr>
        <p:spPr>
          <a:xfrm>
            <a:off x="0" y="662"/>
            <a:ext cx="9036496" cy="7657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cs-CZ" altLang="cs-CZ" dirty="0"/>
              <a:t>Cvičení 2 – Opakování - procvičování</a:t>
            </a:r>
            <a:endParaRPr lang="cs-CZ" altLang="cs-CZ" sz="3000" dirty="0"/>
          </a:p>
        </p:txBody>
      </p:sp>
      <p:sp>
        <p:nvSpPr>
          <p:cNvPr id="6" name="Obdélník 5">
            <a:extLst>
              <a:ext uri="{FF2B5EF4-FFF2-40B4-BE49-F238E27FC236}">
                <a16:creationId xmlns:a16="http://schemas.microsoft.com/office/drawing/2014/main" id="{515E35EA-F998-4ED2-AE6F-D45CB0D99250}"/>
              </a:ext>
            </a:extLst>
          </p:cNvPr>
          <p:cNvSpPr/>
          <p:nvPr/>
        </p:nvSpPr>
        <p:spPr>
          <a:xfrm>
            <a:off x="0" y="6389351"/>
            <a:ext cx="9144000" cy="476672"/>
          </a:xfrm>
          <a:prstGeom prst="rect">
            <a:avLst/>
          </a:prstGeom>
          <a:solidFill>
            <a:srgbClr val="00B3C5"/>
          </a:solidFill>
          <a:ln>
            <a:solidFill>
              <a:srgbClr val="00B3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7" name="TextovéPole 6">
            <a:extLst>
              <a:ext uri="{FF2B5EF4-FFF2-40B4-BE49-F238E27FC236}">
                <a16:creationId xmlns:a16="http://schemas.microsoft.com/office/drawing/2014/main" id="{768050C2-9546-4A03-90B8-80492E8CB484}"/>
              </a:ext>
            </a:extLst>
          </p:cNvPr>
          <p:cNvSpPr txBox="1"/>
          <p:nvPr/>
        </p:nvSpPr>
        <p:spPr>
          <a:xfrm>
            <a:off x="0" y="6450387"/>
            <a:ext cx="2932021" cy="338554"/>
          </a:xfrm>
          <a:prstGeom prst="rect">
            <a:avLst/>
          </a:prstGeom>
          <a:noFill/>
        </p:spPr>
        <p:txBody>
          <a:bodyPr wrap="none" rtlCol="0">
            <a:spAutoFit/>
          </a:bodyPr>
          <a:lstStyle/>
          <a:p>
            <a:r>
              <a:rPr lang="cs-CZ" sz="1600" dirty="0">
                <a:latin typeface="+mj-lt"/>
              </a:rPr>
              <a:t>Katedra informačních technologií</a:t>
            </a:r>
            <a:endParaRPr lang="en-US" sz="1600" dirty="0">
              <a:latin typeface="+mj-lt"/>
            </a:endParaRPr>
          </a:p>
        </p:txBody>
      </p:sp>
      <p:sp>
        <p:nvSpPr>
          <p:cNvPr id="8" name="Obdélník 7">
            <a:extLst>
              <a:ext uri="{FF2B5EF4-FFF2-40B4-BE49-F238E27FC236}">
                <a16:creationId xmlns:a16="http://schemas.microsoft.com/office/drawing/2014/main" id="{AC308613-4C06-4308-861B-1D955E20EC1B}"/>
              </a:ext>
            </a:extLst>
          </p:cNvPr>
          <p:cNvSpPr/>
          <p:nvPr/>
        </p:nvSpPr>
        <p:spPr>
          <a:xfrm flipV="1">
            <a:off x="-1" y="764704"/>
            <a:ext cx="6228185" cy="45719"/>
          </a:xfrm>
          <a:prstGeom prst="rect">
            <a:avLst/>
          </a:prstGeom>
          <a:solidFill>
            <a:srgbClr val="00B3C5"/>
          </a:solidFill>
          <a:ln>
            <a:solidFill>
              <a:srgbClr val="00B3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9" name="TextovéPole 8">
            <a:extLst>
              <a:ext uri="{FF2B5EF4-FFF2-40B4-BE49-F238E27FC236}">
                <a16:creationId xmlns:a16="http://schemas.microsoft.com/office/drawing/2014/main" id="{D924E46A-581C-40F2-8A86-28619942DF54}"/>
              </a:ext>
            </a:extLst>
          </p:cNvPr>
          <p:cNvSpPr txBox="1"/>
          <p:nvPr/>
        </p:nvSpPr>
        <p:spPr>
          <a:xfrm>
            <a:off x="8028384" y="6450387"/>
            <a:ext cx="676980" cy="338554"/>
          </a:xfrm>
          <a:prstGeom prst="rect">
            <a:avLst/>
          </a:prstGeom>
          <a:noFill/>
        </p:spPr>
        <p:txBody>
          <a:bodyPr wrap="none" rtlCol="0">
            <a:spAutoFit/>
          </a:bodyPr>
          <a:lstStyle/>
          <a:p>
            <a:r>
              <a:rPr lang="cs-CZ" sz="1600" dirty="0">
                <a:latin typeface="+mj-lt"/>
              </a:rPr>
              <a:t>IDAS1</a:t>
            </a:r>
            <a:endParaRPr lang="en-US" sz="1600" dirty="0">
              <a:latin typeface="+mj-lt"/>
            </a:endParaRPr>
          </a:p>
        </p:txBody>
      </p:sp>
    </p:spTree>
    <p:extLst>
      <p:ext uri="{BB962C8B-B14F-4D97-AF65-F5344CB8AC3E}">
        <p14:creationId xmlns:p14="http://schemas.microsoft.com/office/powerpoint/2010/main" val="572730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Zástupný symbol pro obsah 2"/>
          <p:cNvSpPr>
            <a:spLocks noGrp="1"/>
          </p:cNvSpPr>
          <p:nvPr>
            <p:ph idx="1"/>
          </p:nvPr>
        </p:nvSpPr>
        <p:spPr>
          <a:xfrm>
            <a:off x="146875" y="1052736"/>
            <a:ext cx="8229600" cy="4525963"/>
          </a:xfrm>
        </p:spPr>
        <p:txBody>
          <a:bodyPr/>
          <a:lstStyle/>
          <a:p>
            <a:r>
              <a:rPr lang="cs-CZ" dirty="0"/>
              <a:t>Zákazník vytváří objednávky, jak vyřešit kardinalitu a </a:t>
            </a:r>
            <a:r>
              <a:rPr lang="cs-CZ" dirty="0" err="1"/>
              <a:t>optionalitu</a:t>
            </a:r>
            <a:r>
              <a:rPr lang="cs-CZ" dirty="0"/>
              <a:t>.</a:t>
            </a:r>
          </a:p>
          <a:p>
            <a:r>
              <a:rPr lang="cs-CZ" i="1" u="sng" dirty="0" err="1"/>
              <a:t>Optionalita</a:t>
            </a:r>
            <a:r>
              <a:rPr lang="cs-CZ" dirty="0"/>
              <a:t> = musí nebo může?</a:t>
            </a:r>
          </a:p>
          <a:p>
            <a:pPr lvl="1"/>
            <a:r>
              <a:rPr lang="cs-CZ" dirty="0"/>
              <a:t>každá objednávka MUSÍ být vytvořena jedním (a pouze jedním) zákazníkem.</a:t>
            </a:r>
          </a:p>
          <a:p>
            <a:pPr lvl="1"/>
            <a:r>
              <a:rPr lang="cs-CZ" dirty="0"/>
              <a:t>každý zákazník MUSÍ vytvořit jednu nebo více objednávek.</a:t>
            </a:r>
          </a:p>
          <a:p>
            <a:endParaRPr lang="cs-CZ" b="1" dirty="0"/>
          </a:p>
          <a:p>
            <a:pPr marL="457200" lvl="1" indent="0">
              <a:buNone/>
            </a:pPr>
            <a:endParaRPr lang="cs-CZ" b="1" dirty="0"/>
          </a:p>
          <a:p>
            <a:pPr lvl="1"/>
            <a:endParaRPr lang="cs-CZ" altLang="cs-CZ" dirty="0"/>
          </a:p>
        </p:txBody>
      </p:sp>
      <p:sp>
        <p:nvSpPr>
          <p:cNvPr id="5" name="Rectangle 2">
            <a:extLst>
              <a:ext uri="{FF2B5EF4-FFF2-40B4-BE49-F238E27FC236}">
                <a16:creationId xmlns:a16="http://schemas.microsoft.com/office/drawing/2014/main" id="{58F7345D-FD00-44B1-8196-25849AB32273}"/>
              </a:ext>
            </a:extLst>
          </p:cNvPr>
          <p:cNvSpPr txBox="1">
            <a:spLocks noChangeArrowheads="1"/>
          </p:cNvSpPr>
          <p:nvPr/>
        </p:nvSpPr>
        <p:spPr>
          <a:xfrm>
            <a:off x="0" y="662"/>
            <a:ext cx="9036496" cy="7657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cs-CZ" altLang="cs-CZ" dirty="0"/>
              <a:t>Cvičení 2 – Opakování - procvičování</a:t>
            </a:r>
            <a:endParaRPr lang="cs-CZ" altLang="cs-CZ" sz="3000" dirty="0"/>
          </a:p>
        </p:txBody>
      </p:sp>
      <p:sp>
        <p:nvSpPr>
          <p:cNvPr id="6" name="Obdélník 5">
            <a:extLst>
              <a:ext uri="{FF2B5EF4-FFF2-40B4-BE49-F238E27FC236}">
                <a16:creationId xmlns:a16="http://schemas.microsoft.com/office/drawing/2014/main" id="{515E35EA-F998-4ED2-AE6F-D45CB0D99250}"/>
              </a:ext>
            </a:extLst>
          </p:cNvPr>
          <p:cNvSpPr/>
          <p:nvPr/>
        </p:nvSpPr>
        <p:spPr>
          <a:xfrm>
            <a:off x="0" y="6389351"/>
            <a:ext cx="9144000" cy="476672"/>
          </a:xfrm>
          <a:prstGeom prst="rect">
            <a:avLst/>
          </a:prstGeom>
          <a:solidFill>
            <a:srgbClr val="00B3C5"/>
          </a:solidFill>
          <a:ln>
            <a:solidFill>
              <a:srgbClr val="00B3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7" name="TextovéPole 6">
            <a:extLst>
              <a:ext uri="{FF2B5EF4-FFF2-40B4-BE49-F238E27FC236}">
                <a16:creationId xmlns:a16="http://schemas.microsoft.com/office/drawing/2014/main" id="{768050C2-9546-4A03-90B8-80492E8CB484}"/>
              </a:ext>
            </a:extLst>
          </p:cNvPr>
          <p:cNvSpPr txBox="1"/>
          <p:nvPr/>
        </p:nvSpPr>
        <p:spPr>
          <a:xfrm>
            <a:off x="0" y="6450387"/>
            <a:ext cx="2932021" cy="338554"/>
          </a:xfrm>
          <a:prstGeom prst="rect">
            <a:avLst/>
          </a:prstGeom>
          <a:noFill/>
        </p:spPr>
        <p:txBody>
          <a:bodyPr wrap="none" rtlCol="0">
            <a:spAutoFit/>
          </a:bodyPr>
          <a:lstStyle/>
          <a:p>
            <a:r>
              <a:rPr lang="cs-CZ" sz="1600" dirty="0">
                <a:latin typeface="+mj-lt"/>
              </a:rPr>
              <a:t>Katedra informačních technologií</a:t>
            </a:r>
            <a:endParaRPr lang="en-US" sz="1600" dirty="0">
              <a:latin typeface="+mj-lt"/>
            </a:endParaRPr>
          </a:p>
        </p:txBody>
      </p:sp>
      <p:sp>
        <p:nvSpPr>
          <p:cNvPr id="8" name="Obdélník 7">
            <a:extLst>
              <a:ext uri="{FF2B5EF4-FFF2-40B4-BE49-F238E27FC236}">
                <a16:creationId xmlns:a16="http://schemas.microsoft.com/office/drawing/2014/main" id="{AC308613-4C06-4308-861B-1D955E20EC1B}"/>
              </a:ext>
            </a:extLst>
          </p:cNvPr>
          <p:cNvSpPr/>
          <p:nvPr/>
        </p:nvSpPr>
        <p:spPr>
          <a:xfrm flipV="1">
            <a:off x="-1" y="764704"/>
            <a:ext cx="6228185" cy="45719"/>
          </a:xfrm>
          <a:prstGeom prst="rect">
            <a:avLst/>
          </a:prstGeom>
          <a:solidFill>
            <a:srgbClr val="00B3C5"/>
          </a:solidFill>
          <a:ln>
            <a:solidFill>
              <a:srgbClr val="00B3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9" name="TextovéPole 8">
            <a:extLst>
              <a:ext uri="{FF2B5EF4-FFF2-40B4-BE49-F238E27FC236}">
                <a16:creationId xmlns:a16="http://schemas.microsoft.com/office/drawing/2014/main" id="{D924E46A-581C-40F2-8A86-28619942DF54}"/>
              </a:ext>
            </a:extLst>
          </p:cNvPr>
          <p:cNvSpPr txBox="1"/>
          <p:nvPr/>
        </p:nvSpPr>
        <p:spPr>
          <a:xfrm>
            <a:off x="8028384" y="6450387"/>
            <a:ext cx="676980" cy="338554"/>
          </a:xfrm>
          <a:prstGeom prst="rect">
            <a:avLst/>
          </a:prstGeom>
          <a:noFill/>
        </p:spPr>
        <p:txBody>
          <a:bodyPr wrap="none" rtlCol="0">
            <a:spAutoFit/>
          </a:bodyPr>
          <a:lstStyle/>
          <a:p>
            <a:r>
              <a:rPr lang="cs-CZ" sz="1600" dirty="0">
                <a:latin typeface="+mj-lt"/>
              </a:rPr>
              <a:t>IDAS1</a:t>
            </a:r>
            <a:endParaRPr lang="en-US" sz="1600" dirty="0">
              <a:latin typeface="+mj-lt"/>
            </a:endParaRPr>
          </a:p>
        </p:txBody>
      </p:sp>
    </p:spTree>
    <p:extLst>
      <p:ext uri="{BB962C8B-B14F-4D97-AF65-F5344CB8AC3E}">
        <p14:creationId xmlns:p14="http://schemas.microsoft.com/office/powerpoint/2010/main" val="1670192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Zástupný symbol pro obsah 2"/>
          <p:cNvSpPr>
            <a:spLocks noGrp="1"/>
          </p:cNvSpPr>
          <p:nvPr>
            <p:ph idx="1"/>
          </p:nvPr>
        </p:nvSpPr>
        <p:spPr>
          <a:xfrm>
            <a:off x="146875" y="1052736"/>
            <a:ext cx="8229600" cy="4525963"/>
          </a:xfrm>
        </p:spPr>
        <p:txBody>
          <a:bodyPr/>
          <a:lstStyle/>
          <a:p>
            <a:endParaRPr lang="cs-CZ" b="1" dirty="0"/>
          </a:p>
          <a:p>
            <a:pPr marL="457200" lvl="1" indent="0">
              <a:buNone/>
            </a:pPr>
            <a:endParaRPr lang="cs-CZ" b="1" dirty="0"/>
          </a:p>
          <a:p>
            <a:pPr lvl="1"/>
            <a:endParaRPr lang="cs-CZ" altLang="cs-CZ" dirty="0"/>
          </a:p>
        </p:txBody>
      </p:sp>
      <p:sp>
        <p:nvSpPr>
          <p:cNvPr id="5" name="Rectangle 2">
            <a:extLst>
              <a:ext uri="{FF2B5EF4-FFF2-40B4-BE49-F238E27FC236}">
                <a16:creationId xmlns:a16="http://schemas.microsoft.com/office/drawing/2014/main" id="{58F7345D-FD00-44B1-8196-25849AB32273}"/>
              </a:ext>
            </a:extLst>
          </p:cNvPr>
          <p:cNvSpPr txBox="1">
            <a:spLocks noChangeArrowheads="1"/>
          </p:cNvSpPr>
          <p:nvPr/>
        </p:nvSpPr>
        <p:spPr>
          <a:xfrm>
            <a:off x="0" y="662"/>
            <a:ext cx="9036496" cy="7657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cs-CZ" altLang="cs-CZ" dirty="0"/>
              <a:t>Cvičení 2 – Opakování - procvičování</a:t>
            </a:r>
            <a:endParaRPr lang="cs-CZ" altLang="cs-CZ" sz="3000" dirty="0"/>
          </a:p>
        </p:txBody>
      </p:sp>
      <p:sp>
        <p:nvSpPr>
          <p:cNvPr id="6" name="Obdélník 5">
            <a:extLst>
              <a:ext uri="{FF2B5EF4-FFF2-40B4-BE49-F238E27FC236}">
                <a16:creationId xmlns:a16="http://schemas.microsoft.com/office/drawing/2014/main" id="{515E35EA-F998-4ED2-AE6F-D45CB0D99250}"/>
              </a:ext>
            </a:extLst>
          </p:cNvPr>
          <p:cNvSpPr/>
          <p:nvPr/>
        </p:nvSpPr>
        <p:spPr>
          <a:xfrm>
            <a:off x="0" y="6389351"/>
            <a:ext cx="9144000" cy="476672"/>
          </a:xfrm>
          <a:prstGeom prst="rect">
            <a:avLst/>
          </a:prstGeom>
          <a:solidFill>
            <a:srgbClr val="00B3C5"/>
          </a:solidFill>
          <a:ln>
            <a:solidFill>
              <a:srgbClr val="00B3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7" name="TextovéPole 6">
            <a:extLst>
              <a:ext uri="{FF2B5EF4-FFF2-40B4-BE49-F238E27FC236}">
                <a16:creationId xmlns:a16="http://schemas.microsoft.com/office/drawing/2014/main" id="{768050C2-9546-4A03-90B8-80492E8CB484}"/>
              </a:ext>
            </a:extLst>
          </p:cNvPr>
          <p:cNvSpPr txBox="1"/>
          <p:nvPr/>
        </p:nvSpPr>
        <p:spPr>
          <a:xfrm>
            <a:off x="0" y="6450387"/>
            <a:ext cx="2932021" cy="338554"/>
          </a:xfrm>
          <a:prstGeom prst="rect">
            <a:avLst/>
          </a:prstGeom>
          <a:noFill/>
        </p:spPr>
        <p:txBody>
          <a:bodyPr wrap="none" rtlCol="0">
            <a:spAutoFit/>
          </a:bodyPr>
          <a:lstStyle/>
          <a:p>
            <a:r>
              <a:rPr lang="cs-CZ" sz="1600" dirty="0">
                <a:latin typeface="+mj-lt"/>
              </a:rPr>
              <a:t>Katedra informačních technologií</a:t>
            </a:r>
            <a:endParaRPr lang="en-US" sz="1600" dirty="0">
              <a:latin typeface="+mj-lt"/>
            </a:endParaRPr>
          </a:p>
        </p:txBody>
      </p:sp>
      <p:sp>
        <p:nvSpPr>
          <p:cNvPr id="8" name="Obdélník 7">
            <a:extLst>
              <a:ext uri="{FF2B5EF4-FFF2-40B4-BE49-F238E27FC236}">
                <a16:creationId xmlns:a16="http://schemas.microsoft.com/office/drawing/2014/main" id="{AC308613-4C06-4308-861B-1D955E20EC1B}"/>
              </a:ext>
            </a:extLst>
          </p:cNvPr>
          <p:cNvSpPr/>
          <p:nvPr/>
        </p:nvSpPr>
        <p:spPr>
          <a:xfrm flipV="1">
            <a:off x="-1" y="764704"/>
            <a:ext cx="6228185" cy="45719"/>
          </a:xfrm>
          <a:prstGeom prst="rect">
            <a:avLst/>
          </a:prstGeom>
          <a:solidFill>
            <a:srgbClr val="00B3C5"/>
          </a:solidFill>
          <a:ln>
            <a:solidFill>
              <a:srgbClr val="00B3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9" name="TextovéPole 8">
            <a:extLst>
              <a:ext uri="{FF2B5EF4-FFF2-40B4-BE49-F238E27FC236}">
                <a16:creationId xmlns:a16="http://schemas.microsoft.com/office/drawing/2014/main" id="{D924E46A-581C-40F2-8A86-28619942DF54}"/>
              </a:ext>
            </a:extLst>
          </p:cNvPr>
          <p:cNvSpPr txBox="1"/>
          <p:nvPr/>
        </p:nvSpPr>
        <p:spPr>
          <a:xfrm>
            <a:off x="8028384" y="6450387"/>
            <a:ext cx="676980" cy="338554"/>
          </a:xfrm>
          <a:prstGeom prst="rect">
            <a:avLst/>
          </a:prstGeom>
          <a:noFill/>
        </p:spPr>
        <p:txBody>
          <a:bodyPr wrap="none" rtlCol="0">
            <a:spAutoFit/>
          </a:bodyPr>
          <a:lstStyle/>
          <a:p>
            <a:r>
              <a:rPr lang="cs-CZ" sz="1600" dirty="0">
                <a:latin typeface="+mj-lt"/>
              </a:rPr>
              <a:t>IDAS1</a:t>
            </a:r>
            <a:endParaRPr lang="en-US" sz="1600" dirty="0">
              <a:latin typeface="+mj-lt"/>
            </a:endParaRPr>
          </a:p>
        </p:txBody>
      </p:sp>
      <p:pic>
        <p:nvPicPr>
          <p:cNvPr id="10" name="Obrázek 9">
            <a:extLst>
              <a:ext uri="{FF2B5EF4-FFF2-40B4-BE49-F238E27FC236}">
                <a16:creationId xmlns:a16="http://schemas.microsoft.com/office/drawing/2014/main" id="{9C8329CE-4237-46EB-BDD4-20D9FB0005A5}"/>
              </a:ext>
            </a:extLst>
          </p:cNvPr>
          <p:cNvPicPr/>
          <p:nvPr/>
        </p:nvPicPr>
        <p:blipFill rotWithShape="1">
          <a:blip r:embed="rId2">
            <a:extLst>
              <a:ext uri="{28A0092B-C50C-407E-A947-70E740481C1C}">
                <a14:useLocalDpi xmlns:a14="http://schemas.microsoft.com/office/drawing/2010/main" val="0"/>
              </a:ext>
            </a:extLst>
          </a:blip>
          <a:srcRect l="1726" r="1" b="5059"/>
          <a:stretch/>
        </p:blipFill>
        <p:spPr bwMode="auto">
          <a:xfrm>
            <a:off x="1993423" y="990510"/>
            <a:ext cx="4536504" cy="4993515"/>
          </a:xfrm>
          <a:prstGeom prst="rect">
            <a:avLst/>
          </a:prstGeom>
          <a:solidFill>
            <a:srgbClr val="FFFFFF"/>
          </a:solidFill>
          <a:ln>
            <a:noFill/>
          </a:ln>
        </p:spPr>
      </p:pic>
    </p:spTree>
    <p:extLst>
      <p:ext uri="{BB962C8B-B14F-4D97-AF65-F5344CB8AC3E}">
        <p14:creationId xmlns:p14="http://schemas.microsoft.com/office/powerpoint/2010/main" val="232698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Zástupný symbol pro obsah 2"/>
          <p:cNvSpPr>
            <a:spLocks noGrp="1"/>
          </p:cNvSpPr>
          <p:nvPr>
            <p:ph idx="1"/>
          </p:nvPr>
        </p:nvSpPr>
        <p:spPr>
          <a:xfrm>
            <a:off x="146875" y="1052736"/>
            <a:ext cx="8229600" cy="4525963"/>
          </a:xfrm>
        </p:spPr>
        <p:txBody>
          <a:bodyPr/>
          <a:lstStyle/>
          <a:p>
            <a:r>
              <a:rPr lang="cs-CZ" i="1" u="sng" dirty="0"/>
              <a:t>Kardinalita</a:t>
            </a:r>
            <a:r>
              <a:rPr lang="cs-CZ" dirty="0"/>
              <a:t> = kolik?</a:t>
            </a:r>
          </a:p>
          <a:p>
            <a:pPr lvl="0"/>
            <a:r>
              <a:rPr lang="cs-CZ" dirty="0"/>
              <a:t>každá objednávka je vytvořena jedním (a pouze jedním) zákazníkem.</a:t>
            </a:r>
          </a:p>
          <a:p>
            <a:pPr lvl="0"/>
            <a:r>
              <a:rPr lang="cs-CZ" dirty="0"/>
              <a:t>každý zákazník musí vytvořit jednu nebo více objednávek.</a:t>
            </a:r>
          </a:p>
          <a:p>
            <a:pPr lvl="0"/>
            <a:r>
              <a:rPr lang="cs-CZ" dirty="0"/>
              <a:t>relace může být vytvořena mezi entitou a sama sebou</a:t>
            </a:r>
            <a:endParaRPr lang="cs-CZ" b="1" dirty="0"/>
          </a:p>
          <a:p>
            <a:pPr marL="457200" lvl="1" indent="0">
              <a:buNone/>
            </a:pPr>
            <a:endParaRPr lang="cs-CZ" b="1" dirty="0"/>
          </a:p>
          <a:p>
            <a:pPr lvl="1"/>
            <a:endParaRPr lang="cs-CZ" altLang="cs-CZ" dirty="0"/>
          </a:p>
        </p:txBody>
      </p:sp>
      <p:sp>
        <p:nvSpPr>
          <p:cNvPr id="5" name="Rectangle 2">
            <a:extLst>
              <a:ext uri="{FF2B5EF4-FFF2-40B4-BE49-F238E27FC236}">
                <a16:creationId xmlns:a16="http://schemas.microsoft.com/office/drawing/2014/main" id="{58F7345D-FD00-44B1-8196-25849AB32273}"/>
              </a:ext>
            </a:extLst>
          </p:cNvPr>
          <p:cNvSpPr txBox="1">
            <a:spLocks noChangeArrowheads="1"/>
          </p:cNvSpPr>
          <p:nvPr/>
        </p:nvSpPr>
        <p:spPr>
          <a:xfrm>
            <a:off x="0" y="662"/>
            <a:ext cx="9036496" cy="7657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cs-CZ" altLang="cs-CZ" dirty="0"/>
              <a:t>Cvičení 2 – Opakování - procvičování</a:t>
            </a:r>
            <a:endParaRPr lang="cs-CZ" altLang="cs-CZ" sz="3000" dirty="0"/>
          </a:p>
        </p:txBody>
      </p:sp>
      <p:sp>
        <p:nvSpPr>
          <p:cNvPr id="6" name="Obdélník 5">
            <a:extLst>
              <a:ext uri="{FF2B5EF4-FFF2-40B4-BE49-F238E27FC236}">
                <a16:creationId xmlns:a16="http://schemas.microsoft.com/office/drawing/2014/main" id="{515E35EA-F998-4ED2-AE6F-D45CB0D99250}"/>
              </a:ext>
            </a:extLst>
          </p:cNvPr>
          <p:cNvSpPr/>
          <p:nvPr/>
        </p:nvSpPr>
        <p:spPr>
          <a:xfrm>
            <a:off x="0" y="6389351"/>
            <a:ext cx="9144000" cy="476672"/>
          </a:xfrm>
          <a:prstGeom prst="rect">
            <a:avLst/>
          </a:prstGeom>
          <a:solidFill>
            <a:srgbClr val="00B3C5"/>
          </a:solidFill>
          <a:ln>
            <a:solidFill>
              <a:srgbClr val="00B3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7" name="TextovéPole 6">
            <a:extLst>
              <a:ext uri="{FF2B5EF4-FFF2-40B4-BE49-F238E27FC236}">
                <a16:creationId xmlns:a16="http://schemas.microsoft.com/office/drawing/2014/main" id="{768050C2-9546-4A03-90B8-80492E8CB484}"/>
              </a:ext>
            </a:extLst>
          </p:cNvPr>
          <p:cNvSpPr txBox="1"/>
          <p:nvPr/>
        </p:nvSpPr>
        <p:spPr>
          <a:xfrm>
            <a:off x="0" y="6450387"/>
            <a:ext cx="2932021" cy="338554"/>
          </a:xfrm>
          <a:prstGeom prst="rect">
            <a:avLst/>
          </a:prstGeom>
          <a:noFill/>
        </p:spPr>
        <p:txBody>
          <a:bodyPr wrap="none" rtlCol="0">
            <a:spAutoFit/>
          </a:bodyPr>
          <a:lstStyle/>
          <a:p>
            <a:r>
              <a:rPr lang="cs-CZ" sz="1600" dirty="0">
                <a:latin typeface="+mj-lt"/>
              </a:rPr>
              <a:t>Katedra informačních technologií</a:t>
            </a:r>
            <a:endParaRPr lang="en-US" sz="1600" dirty="0">
              <a:latin typeface="+mj-lt"/>
            </a:endParaRPr>
          </a:p>
        </p:txBody>
      </p:sp>
      <p:sp>
        <p:nvSpPr>
          <p:cNvPr id="8" name="Obdélník 7">
            <a:extLst>
              <a:ext uri="{FF2B5EF4-FFF2-40B4-BE49-F238E27FC236}">
                <a16:creationId xmlns:a16="http://schemas.microsoft.com/office/drawing/2014/main" id="{AC308613-4C06-4308-861B-1D955E20EC1B}"/>
              </a:ext>
            </a:extLst>
          </p:cNvPr>
          <p:cNvSpPr/>
          <p:nvPr/>
        </p:nvSpPr>
        <p:spPr>
          <a:xfrm flipV="1">
            <a:off x="-1" y="764704"/>
            <a:ext cx="6228185" cy="45719"/>
          </a:xfrm>
          <a:prstGeom prst="rect">
            <a:avLst/>
          </a:prstGeom>
          <a:solidFill>
            <a:srgbClr val="00B3C5"/>
          </a:solidFill>
          <a:ln>
            <a:solidFill>
              <a:srgbClr val="00B3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9" name="TextovéPole 8">
            <a:extLst>
              <a:ext uri="{FF2B5EF4-FFF2-40B4-BE49-F238E27FC236}">
                <a16:creationId xmlns:a16="http://schemas.microsoft.com/office/drawing/2014/main" id="{D924E46A-581C-40F2-8A86-28619942DF54}"/>
              </a:ext>
            </a:extLst>
          </p:cNvPr>
          <p:cNvSpPr txBox="1"/>
          <p:nvPr/>
        </p:nvSpPr>
        <p:spPr>
          <a:xfrm>
            <a:off x="8028384" y="6450387"/>
            <a:ext cx="676980" cy="338554"/>
          </a:xfrm>
          <a:prstGeom prst="rect">
            <a:avLst/>
          </a:prstGeom>
          <a:noFill/>
        </p:spPr>
        <p:txBody>
          <a:bodyPr wrap="none" rtlCol="0">
            <a:spAutoFit/>
          </a:bodyPr>
          <a:lstStyle/>
          <a:p>
            <a:r>
              <a:rPr lang="cs-CZ" sz="1600" dirty="0">
                <a:latin typeface="+mj-lt"/>
              </a:rPr>
              <a:t>IDAS1</a:t>
            </a:r>
            <a:endParaRPr lang="en-US" sz="1600" dirty="0">
              <a:latin typeface="+mj-lt"/>
            </a:endParaRPr>
          </a:p>
        </p:txBody>
      </p:sp>
    </p:spTree>
    <p:extLst>
      <p:ext uri="{BB962C8B-B14F-4D97-AF65-F5344CB8AC3E}">
        <p14:creationId xmlns:p14="http://schemas.microsoft.com/office/powerpoint/2010/main" val="2573197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Zástupný symbol pro obsah 2"/>
          <p:cNvSpPr>
            <a:spLocks noGrp="1"/>
          </p:cNvSpPr>
          <p:nvPr>
            <p:ph idx="1"/>
          </p:nvPr>
        </p:nvSpPr>
        <p:spPr>
          <a:xfrm>
            <a:off x="146875" y="1052736"/>
            <a:ext cx="8229600" cy="4525963"/>
          </a:xfrm>
        </p:spPr>
        <p:txBody>
          <a:bodyPr/>
          <a:lstStyle/>
          <a:p>
            <a:endParaRPr lang="cs-CZ" b="1" dirty="0"/>
          </a:p>
          <a:p>
            <a:pPr marL="457200" lvl="1" indent="0">
              <a:buNone/>
            </a:pPr>
            <a:endParaRPr lang="cs-CZ" b="1" dirty="0"/>
          </a:p>
          <a:p>
            <a:pPr lvl="1"/>
            <a:endParaRPr lang="cs-CZ" altLang="cs-CZ" dirty="0"/>
          </a:p>
        </p:txBody>
      </p:sp>
      <p:sp>
        <p:nvSpPr>
          <p:cNvPr id="5" name="Rectangle 2">
            <a:extLst>
              <a:ext uri="{FF2B5EF4-FFF2-40B4-BE49-F238E27FC236}">
                <a16:creationId xmlns:a16="http://schemas.microsoft.com/office/drawing/2014/main" id="{58F7345D-FD00-44B1-8196-25849AB32273}"/>
              </a:ext>
            </a:extLst>
          </p:cNvPr>
          <p:cNvSpPr txBox="1">
            <a:spLocks noChangeArrowheads="1"/>
          </p:cNvSpPr>
          <p:nvPr/>
        </p:nvSpPr>
        <p:spPr>
          <a:xfrm>
            <a:off x="0" y="662"/>
            <a:ext cx="9036496" cy="7657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cs-CZ" altLang="cs-CZ" dirty="0"/>
              <a:t>Cvičení 2 – Opakování - procvičování</a:t>
            </a:r>
            <a:endParaRPr lang="cs-CZ" altLang="cs-CZ" sz="3000" dirty="0"/>
          </a:p>
        </p:txBody>
      </p:sp>
      <p:sp>
        <p:nvSpPr>
          <p:cNvPr id="6" name="Obdélník 5">
            <a:extLst>
              <a:ext uri="{FF2B5EF4-FFF2-40B4-BE49-F238E27FC236}">
                <a16:creationId xmlns:a16="http://schemas.microsoft.com/office/drawing/2014/main" id="{515E35EA-F998-4ED2-AE6F-D45CB0D99250}"/>
              </a:ext>
            </a:extLst>
          </p:cNvPr>
          <p:cNvSpPr/>
          <p:nvPr/>
        </p:nvSpPr>
        <p:spPr>
          <a:xfrm>
            <a:off x="0" y="6389351"/>
            <a:ext cx="9144000" cy="476672"/>
          </a:xfrm>
          <a:prstGeom prst="rect">
            <a:avLst/>
          </a:prstGeom>
          <a:solidFill>
            <a:srgbClr val="00B3C5"/>
          </a:solidFill>
          <a:ln>
            <a:solidFill>
              <a:srgbClr val="00B3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7" name="TextovéPole 6">
            <a:extLst>
              <a:ext uri="{FF2B5EF4-FFF2-40B4-BE49-F238E27FC236}">
                <a16:creationId xmlns:a16="http://schemas.microsoft.com/office/drawing/2014/main" id="{768050C2-9546-4A03-90B8-80492E8CB484}"/>
              </a:ext>
            </a:extLst>
          </p:cNvPr>
          <p:cNvSpPr txBox="1"/>
          <p:nvPr/>
        </p:nvSpPr>
        <p:spPr>
          <a:xfrm>
            <a:off x="0" y="6450387"/>
            <a:ext cx="2932021" cy="338554"/>
          </a:xfrm>
          <a:prstGeom prst="rect">
            <a:avLst/>
          </a:prstGeom>
          <a:noFill/>
        </p:spPr>
        <p:txBody>
          <a:bodyPr wrap="none" rtlCol="0">
            <a:spAutoFit/>
          </a:bodyPr>
          <a:lstStyle/>
          <a:p>
            <a:r>
              <a:rPr lang="cs-CZ" sz="1600" dirty="0">
                <a:latin typeface="+mj-lt"/>
              </a:rPr>
              <a:t>Katedra informačních technologií</a:t>
            </a:r>
            <a:endParaRPr lang="en-US" sz="1600" dirty="0">
              <a:latin typeface="+mj-lt"/>
            </a:endParaRPr>
          </a:p>
        </p:txBody>
      </p:sp>
      <p:sp>
        <p:nvSpPr>
          <p:cNvPr id="8" name="Obdélník 7">
            <a:extLst>
              <a:ext uri="{FF2B5EF4-FFF2-40B4-BE49-F238E27FC236}">
                <a16:creationId xmlns:a16="http://schemas.microsoft.com/office/drawing/2014/main" id="{AC308613-4C06-4308-861B-1D955E20EC1B}"/>
              </a:ext>
            </a:extLst>
          </p:cNvPr>
          <p:cNvSpPr/>
          <p:nvPr/>
        </p:nvSpPr>
        <p:spPr>
          <a:xfrm flipV="1">
            <a:off x="-1" y="764704"/>
            <a:ext cx="6228185" cy="45719"/>
          </a:xfrm>
          <a:prstGeom prst="rect">
            <a:avLst/>
          </a:prstGeom>
          <a:solidFill>
            <a:srgbClr val="00B3C5"/>
          </a:solidFill>
          <a:ln>
            <a:solidFill>
              <a:srgbClr val="00B3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9" name="TextovéPole 8">
            <a:extLst>
              <a:ext uri="{FF2B5EF4-FFF2-40B4-BE49-F238E27FC236}">
                <a16:creationId xmlns:a16="http://schemas.microsoft.com/office/drawing/2014/main" id="{D924E46A-581C-40F2-8A86-28619942DF54}"/>
              </a:ext>
            </a:extLst>
          </p:cNvPr>
          <p:cNvSpPr txBox="1"/>
          <p:nvPr/>
        </p:nvSpPr>
        <p:spPr>
          <a:xfrm>
            <a:off x="8028384" y="6450387"/>
            <a:ext cx="676980" cy="338554"/>
          </a:xfrm>
          <a:prstGeom prst="rect">
            <a:avLst/>
          </a:prstGeom>
          <a:noFill/>
        </p:spPr>
        <p:txBody>
          <a:bodyPr wrap="none" rtlCol="0">
            <a:spAutoFit/>
          </a:bodyPr>
          <a:lstStyle/>
          <a:p>
            <a:r>
              <a:rPr lang="cs-CZ" sz="1600" dirty="0">
                <a:latin typeface="+mj-lt"/>
              </a:rPr>
              <a:t>IDAS1</a:t>
            </a:r>
            <a:endParaRPr lang="en-US" sz="1600" dirty="0">
              <a:latin typeface="+mj-lt"/>
            </a:endParaRPr>
          </a:p>
        </p:txBody>
      </p:sp>
      <p:pic>
        <p:nvPicPr>
          <p:cNvPr id="11" name="Obrázek 10">
            <a:extLst>
              <a:ext uri="{FF2B5EF4-FFF2-40B4-BE49-F238E27FC236}">
                <a16:creationId xmlns:a16="http://schemas.microsoft.com/office/drawing/2014/main" id="{517DCC80-1206-4B72-8B02-34406B7F0D8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140660"/>
            <a:ext cx="4896543" cy="4724314"/>
          </a:xfrm>
          <a:prstGeom prst="rect">
            <a:avLst/>
          </a:prstGeom>
          <a:solidFill>
            <a:srgbClr val="FFFFFF"/>
          </a:solidFill>
          <a:ln>
            <a:noFill/>
          </a:ln>
        </p:spPr>
      </p:pic>
      <p:sp>
        <p:nvSpPr>
          <p:cNvPr id="2" name="Obdélník 1">
            <a:extLst>
              <a:ext uri="{FF2B5EF4-FFF2-40B4-BE49-F238E27FC236}">
                <a16:creationId xmlns:a16="http://schemas.microsoft.com/office/drawing/2014/main" id="{EF6C7309-F394-42B6-82F6-72BDC5ACEEE9}"/>
              </a:ext>
            </a:extLst>
          </p:cNvPr>
          <p:cNvSpPr/>
          <p:nvPr/>
        </p:nvSpPr>
        <p:spPr>
          <a:xfrm>
            <a:off x="876377" y="5751813"/>
            <a:ext cx="7283741" cy="464423"/>
          </a:xfrm>
          <a:prstGeom prst="rect">
            <a:avLst/>
          </a:prstGeom>
        </p:spPr>
        <p:txBody>
          <a:bodyPr wrap="square">
            <a:spAutoFit/>
          </a:bodyPr>
          <a:lstStyle/>
          <a:p>
            <a:pPr>
              <a:lnSpc>
                <a:spcPct val="105000"/>
              </a:lnSpc>
              <a:spcAft>
                <a:spcPts val="800"/>
              </a:spcAft>
            </a:pPr>
            <a:r>
              <a:rPr lang="cs-CZ" sz="2400" u="sng" dirty="0">
                <a:latin typeface="Calibri" panose="020F0502020204030204" pitchFamily="34" charset="0"/>
                <a:ea typeface="SimSun" panose="02010600030101010101" pitchFamily="2" charset="-122"/>
                <a:cs typeface="font303"/>
              </a:rPr>
              <a:t>terminologie</a:t>
            </a:r>
            <a:r>
              <a:rPr lang="cs-CZ" sz="2400" dirty="0">
                <a:latin typeface="Calibri" panose="020F0502020204030204" pitchFamily="34" charset="0"/>
                <a:ea typeface="SimSun" panose="02010600030101010101" pitchFamily="2" charset="-122"/>
                <a:cs typeface="font303"/>
              </a:rPr>
              <a:t>: </a:t>
            </a:r>
            <a:r>
              <a:rPr lang="cs-CZ" sz="2400" b="1" dirty="0" err="1">
                <a:latin typeface="Calibri" panose="020F0502020204030204" pitchFamily="34" charset="0"/>
                <a:ea typeface="SimSun" panose="02010600030101010101" pitchFamily="2" charset="-122"/>
                <a:cs typeface="font303"/>
              </a:rPr>
              <a:t>softbox</a:t>
            </a:r>
            <a:r>
              <a:rPr lang="cs-CZ" sz="2400" b="1" dirty="0">
                <a:latin typeface="Calibri" panose="020F0502020204030204" pitchFamily="34" charset="0"/>
                <a:ea typeface="SimSun" panose="02010600030101010101" pitchFamily="2" charset="-122"/>
                <a:cs typeface="font303"/>
              </a:rPr>
              <a:t>, ER diagram, </a:t>
            </a:r>
            <a:r>
              <a:rPr lang="cs-CZ" sz="2400" b="1" dirty="0" err="1">
                <a:latin typeface="Calibri" panose="020F0502020204030204" pitchFamily="34" charset="0"/>
                <a:ea typeface="SimSun" panose="02010600030101010101" pitchFamily="2" charset="-122"/>
                <a:cs typeface="font303"/>
              </a:rPr>
              <a:t>Crow</a:t>
            </a:r>
            <a:r>
              <a:rPr lang="cs-CZ" sz="2400" b="1" dirty="0">
                <a:latin typeface="Calibri" panose="020F0502020204030204" pitchFamily="34" charset="0"/>
                <a:ea typeface="SimSun" panose="02010600030101010101" pitchFamily="2" charset="-122"/>
                <a:cs typeface="font303"/>
              </a:rPr>
              <a:t> </a:t>
            </a:r>
            <a:r>
              <a:rPr lang="cs-CZ" sz="2400" b="1" dirty="0" err="1">
                <a:latin typeface="Calibri" panose="020F0502020204030204" pitchFamily="34" charset="0"/>
                <a:ea typeface="SimSun" panose="02010600030101010101" pitchFamily="2" charset="-122"/>
                <a:cs typeface="font303"/>
              </a:rPr>
              <a:t>foot</a:t>
            </a:r>
            <a:r>
              <a:rPr lang="cs-CZ" sz="2400" b="1" dirty="0">
                <a:latin typeface="Calibri" panose="020F0502020204030204" pitchFamily="34" charset="0"/>
                <a:ea typeface="SimSun" panose="02010600030101010101" pitchFamily="2" charset="-122"/>
                <a:cs typeface="font303"/>
              </a:rPr>
              <a:t>, single </a:t>
            </a:r>
            <a:r>
              <a:rPr lang="cs-CZ" sz="2400" b="1" dirty="0" err="1">
                <a:latin typeface="Calibri" panose="020F0502020204030204" pitchFamily="34" charset="0"/>
                <a:ea typeface="SimSun" panose="02010600030101010101" pitchFamily="2" charset="-122"/>
                <a:cs typeface="font303"/>
              </a:rPr>
              <a:t>toe</a:t>
            </a:r>
            <a:endParaRPr lang="cs-CZ" sz="2400" dirty="0">
              <a:latin typeface="Calibri" panose="020F0502020204030204" pitchFamily="34" charset="0"/>
              <a:ea typeface="SimSun" panose="02010600030101010101" pitchFamily="2" charset="-122"/>
              <a:cs typeface="font303"/>
            </a:endParaRPr>
          </a:p>
        </p:txBody>
      </p:sp>
    </p:spTree>
    <p:extLst>
      <p:ext uri="{BB962C8B-B14F-4D97-AF65-F5344CB8AC3E}">
        <p14:creationId xmlns:p14="http://schemas.microsoft.com/office/powerpoint/2010/main" val="1391583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Zástupný symbol pro obsah 2"/>
          <p:cNvSpPr>
            <a:spLocks noGrp="1"/>
          </p:cNvSpPr>
          <p:nvPr>
            <p:ph idx="1"/>
          </p:nvPr>
        </p:nvSpPr>
        <p:spPr>
          <a:xfrm>
            <a:off x="395536" y="852807"/>
            <a:ext cx="8229600" cy="4525963"/>
          </a:xfrm>
        </p:spPr>
        <p:txBody>
          <a:bodyPr/>
          <a:lstStyle/>
          <a:p>
            <a:r>
              <a:rPr lang="cs-CZ" b="1" dirty="0" err="1"/>
              <a:t>Redudantní</a:t>
            </a:r>
            <a:r>
              <a:rPr lang="cs-CZ" b="1" dirty="0"/>
              <a:t> (nadbytečné) relace</a:t>
            </a:r>
          </a:p>
          <a:p>
            <a:pPr lvl="1"/>
            <a:r>
              <a:rPr lang="cs-CZ" dirty="0"/>
              <a:t>tyto relace mohou být odvozeny z existujících relací v modelu - jsou to zbytečné relace, které neukazují žádnou novou relaci.</a:t>
            </a:r>
          </a:p>
          <a:p>
            <a:pPr marL="457200" lvl="1" indent="0">
              <a:buNone/>
            </a:pPr>
            <a:endParaRPr lang="cs-CZ" altLang="cs-CZ" dirty="0"/>
          </a:p>
        </p:txBody>
      </p:sp>
      <p:sp>
        <p:nvSpPr>
          <p:cNvPr id="5" name="Rectangle 2">
            <a:extLst>
              <a:ext uri="{FF2B5EF4-FFF2-40B4-BE49-F238E27FC236}">
                <a16:creationId xmlns:a16="http://schemas.microsoft.com/office/drawing/2014/main" id="{993E72C9-FC22-4FD1-8D8B-D27207BFF487}"/>
              </a:ext>
            </a:extLst>
          </p:cNvPr>
          <p:cNvSpPr txBox="1">
            <a:spLocks noChangeArrowheads="1"/>
          </p:cNvSpPr>
          <p:nvPr/>
        </p:nvSpPr>
        <p:spPr>
          <a:xfrm>
            <a:off x="0" y="662"/>
            <a:ext cx="9036496" cy="7657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cs-CZ" altLang="cs-CZ" dirty="0"/>
              <a:t>Cvičení 2 – Nadbytečné relace</a:t>
            </a:r>
            <a:endParaRPr lang="cs-CZ" altLang="cs-CZ" sz="3000" dirty="0"/>
          </a:p>
        </p:txBody>
      </p:sp>
      <p:sp>
        <p:nvSpPr>
          <p:cNvPr id="6" name="Obdélník 5">
            <a:extLst>
              <a:ext uri="{FF2B5EF4-FFF2-40B4-BE49-F238E27FC236}">
                <a16:creationId xmlns:a16="http://schemas.microsoft.com/office/drawing/2014/main" id="{0A575566-0863-4FA3-996E-3489B03C72E4}"/>
              </a:ext>
            </a:extLst>
          </p:cNvPr>
          <p:cNvSpPr/>
          <p:nvPr/>
        </p:nvSpPr>
        <p:spPr>
          <a:xfrm>
            <a:off x="0" y="6389351"/>
            <a:ext cx="9144000" cy="476672"/>
          </a:xfrm>
          <a:prstGeom prst="rect">
            <a:avLst/>
          </a:prstGeom>
          <a:solidFill>
            <a:srgbClr val="00B3C5"/>
          </a:solidFill>
          <a:ln>
            <a:solidFill>
              <a:srgbClr val="00B3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7" name="TextovéPole 6">
            <a:extLst>
              <a:ext uri="{FF2B5EF4-FFF2-40B4-BE49-F238E27FC236}">
                <a16:creationId xmlns:a16="http://schemas.microsoft.com/office/drawing/2014/main" id="{4C698116-D908-4CF8-B459-6965CF364659}"/>
              </a:ext>
            </a:extLst>
          </p:cNvPr>
          <p:cNvSpPr txBox="1"/>
          <p:nvPr/>
        </p:nvSpPr>
        <p:spPr>
          <a:xfrm>
            <a:off x="0" y="6450387"/>
            <a:ext cx="2932021" cy="338554"/>
          </a:xfrm>
          <a:prstGeom prst="rect">
            <a:avLst/>
          </a:prstGeom>
          <a:noFill/>
        </p:spPr>
        <p:txBody>
          <a:bodyPr wrap="none" rtlCol="0">
            <a:spAutoFit/>
          </a:bodyPr>
          <a:lstStyle/>
          <a:p>
            <a:r>
              <a:rPr lang="cs-CZ" sz="1600" dirty="0">
                <a:latin typeface="+mj-lt"/>
              </a:rPr>
              <a:t>Katedra informačních technologií</a:t>
            </a:r>
            <a:endParaRPr lang="en-US" sz="1600" dirty="0">
              <a:latin typeface="+mj-lt"/>
            </a:endParaRPr>
          </a:p>
        </p:txBody>
      </p:sp>
      <p:sp>
        <p:nvSpPr>
          <p:cNvPr id="8" name="Obdélník 7">
            <a:extLst>
              <a:ext uri="{FF2B5EF4-FFF2-40B4-BE49-F238E27FC236}">
                <a16:creationId xmlns:a16="http://schemas.microsoft.com/office/drawing/2014/main" id="{5A8B4FAE-BC99-4692-930C-49AA816F1121}"/>
              </a:ext>
            </a:extLst>
          </p:cNvPr>
          <p:cNvSpPr/>
          <p:nvPr/>
        </p:nvSpPr>
        <p:spPr>
          <a:xfrm flipV="1">
            <a:off x="-1" y="764704"/>
            <a:ext cx="6228185" cy="45719"/>
          </a:xfrm>
          <a:prstGeom prst="rect">
            <a:avLst/>
          </a:prstGeom>
          <a:solidFill>
            <a:srgbClr val="00B3C5"/>
          </a:solidFill>
          <a:ln>
            <a:solidFill>
              <a:srgbClr val="00B3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9" name="TextovéPole 8">
            <a:extLst>
              <a:ext uri="{FF2B5EF4-FFF2-40B4-BE49-F238E27FC236}">
                <a16:creationId xmlns:a16="http://schemas.microsoft.com/office/drawing/2014/main" id="{50B959A1-B51C-4101-93E3-099A8E43C1B1}"/>
              </a:ext>
            </a:extLst>
          </p:cNvPr>
          <p:cNvSpPr txBox="1"/>
          <p:nvPr/>
        </p:nvSpPr>
        <p:spPr>
          <a:xfrm>
            <a:off x="8028384" y="6450387"/>
            <a:ext cx="676980" cy="338554"/>
          </a:xfrm>
          <a:prstGeom prst="rect">
            <a:avLst/>
          </a:prstGeom>
          <a:noFill/>
        </p:spPr>
        <p:txBody>
          <a:bodyPr wrap="none" rtlCol="0">
            <a:spAutoFit/>
          </a:bodyPr>
          <a:lstStyle/>
          <a:p>
            <a:r>
              <a:rPr lang="cs-CZ" sz="1600" dirty="0">
                <a:latin typeface="+mj-lt"/>
              </a:rPr>
              <a:t>IDAS1</a:t>
            </a:r>
            <a:endParaRPr lang="en-US" sz="1600" dirty="0">
              <a:latin typeface="+mj-lt"/>
            </a:endParaRPr>
          </a:p>
        </p:txBody>
      </p:sp>
      <p:pic>
        <p:nvPicPr>
          <p:cNvPr id="14" name="Obrázek 13">
            <a:extLst>
              <a:ext uri="{FF2B5EF4-FFF2-40B4-BE49-F238E27FC236}">
                <a16:creationId xmlns:a16="http://schemas.microsoft.com/office/drawing/2014/main" id="{F85867C4-39BB-4D07-A1EE-4CE00AEE122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3771" y="2785704"/>
            <a:ext cx="2880320" cy="3587601"/>
          </a:xfrm>
          <a:prstGeom prst="rect">
            <a:avLst/>
          </a:prstGeom>
          <a:solidFill>
            <a:srgbClr val="FFFFFF"/>
          </a:solidFill>
          <a:ln>
            <a:noFill/>
          </a:ln>
        </p:spPr>
      </p:pic>
      <p:sp>
        <p:nvSpPr>
          <p:cNvPr id="13" name="Obdélník 12">
            <a:extLst>
              <a:ext uri="{FF2B5EF4-FFF2-40B4-BE49-F238E27FC236}">
                <a16:creationId xmlns:a16="http://schemas.microsoft.com/office/drawing/2014/main" id="{118AF1B7-E386-46A0-B416-D3DCEC7E3EAB}"/>
              </a:ext>
            </a:extLst>
          </p:cNvPr>
          <p:cNvSpPr/>
          <p:nvPr/>
        </p:nvSpPr>
        <p:spPr>
          <a:xfrm>
            <a:off x="3466220" y="3451536"/>
            <a:ext cx="2088232" cy="2018245"/>
          </a:xfrm>
          <a:prstGeom prst="rect">
            <a:avLst/>
          </a:prstGeom>
        </p:spPr>
        <p:txBody>
          <a:bodyPr wrap="square">
            <a:spAutoFit/>
          </a:bodyPr>
          <a:lstStyle/>
          <a:p>
            <a:pPr lvl="0">
              <a:lnSpc>
                <a:spcPct val="105000"/>
              </a:lnSpc>
              <a:spcAft>
                <a:spcPts val="800"/>
              </a:spcAft>
            </a:pPr>
            <a:r>
              <a:rPr lang="cs-CZ" sz="2000" b="1" dirty="0">
                <a:latin typeface="Calibri" panose="020F0502020204030204" pitchFamily="34" charset="0"/>
                <a:ea typeface="SimSun" panose="02010600030101010101" pitchFamily="2" charset="-122"/>
                <a:cs typeface="font303"/>
              </a:rPr>
              <a:t>POZOR</a:t>
            </a:r>
            <a:r>
              <a:rPr lang="cs-CZ" sz="2000" dirty="0">
                <a:latin typeface="Calibri" panose="020F0502020204030204" pitchFamily="34" charset="0"/>
                <a:ea typeface="SimSun" panose="02010600030101010101" pitchFamily="2" charset="-122"/>
                <a:cs typeface="font303"/>
              </a:rPr>
              <a:t> - pokud by se však jednalo o vazbu zobrazující např. místo narození - potom není nadbytečná.</a:t>
            </a:r>
          </a:p>
        </p:txBody>
      </p:sp>
      <p:pic>
        <p:nvPicPr>
          <p:cNvPr id="16" name="Obrázek 15">
            <a:extLst>
              <a:ext uri="{FF2B5EF4-FFF2-40B4-BE49-F238E27FC236}">
                <a16:creationId xmlns:a16="http://schemas.microsoft.com/office/drawing/2014/main" id="{B0EA9FA0-18CC-41AB-B14B-12E50E8013A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32848" y="2578494"/>
            <a:ext cx="2592288" cy="3747365"/>
          </a:xfrm>
          <a:prstGeom prst="rect">
            <a:avLst/>
          </a:prstGeom>
          <a:solidFill>
            <a:srgbClr val="FFFFFF"/>
          </a:solidFill>
          <a:ln>
            <a:noFill/>
          </a:ln>
        </p:spPr>
      </p:pic>
    </p:spTree>
    <p:extLst>
      <p:ext uri="{BB962C8B-B14F-4D97-AF65-F5344CB8AC3E}">
        <p14:creationId xmlns:p14="http://schemas.microsoft.com/office/powerpoint/2010/main" val="2143680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Zástupný symbol pro obsah 2"/>
          <p:cNvSpPr>
            <a:spLocks noGrp="1"/>
          </p:cNvSpPr>
          <p:nvPr>
            <p:ph idx="1"/>
          </p:nvPr>
        </p:nvSpPr>
        <p:spPr>
          <a:xfrm>
            <a:off x="251520" y="871985"/>
            <a:ext cx="8229600" cy="4525963"/>
          </a:xfrm>
        </p:spPr>
        <p:txBody>
          <a:bodyPr>
            <a:noAutofit/>
          </a:bodyPr>
          <a:lstStyle/>
          <a:p>
            <a:pPr marL="457200" lvl="1" indent="0">
              <a:buNone/>
            </a:pPr>
            <a:r>
              <a:rPr lang="cs-CZ" sz="1800" b="1" dirty="0" smtClean="0"/>
              <a:t>Vytvořte konceptuální model:</a:t>
            </a:r>
          </a:p>
          <a:p>
            <a:pPr marL="457200" lvl="1" indent="0">
              <a:buNone/>
            </a:pPr>
            <a:r>
              <a:rPr lang="cs-CZ" sz="1700" dirty="0" smtClean="0"/>
              <a:t>Soukromá </a:t>
            </a:r>
            <a:r>
              <a:rPr lang="cs-CZ" sz="1700" dirty="0"/>
              <a:t>vysoká škola má zájem o vytvoření jednoduché databázové aplikace, která umožňuje přidávat, modifikovat a mazat záznamy v tabulkách. Databázová aplikace bude sloužit k tvorbě úvazků vyučujících, tedy eviduje vyučující a jejich předměty včetně jejich role v předmětu na základě rozsahu hodin daného způsobu výuky a dle předpokládaného počtu studentů na předmět. Na kartě evidence vyučujících evidujeme jeho pracoviště, příjmení, jméno, titul před, titul za, telefon, mobil, e-mail. Na kartě pracovišť se spravujeme informace o pracovišti jako např. zkratka, plný název katedry, plný název fakulty, zkratka fakulty. Na kartě předměty evidujeme informace o předmětech, a to název, zkratka předmětu, způsob výuky (seminář, přednáška, cvičení, atd.), rozsah hodin pro daný způsob výuky (celé číslo), vyučovaný semestr (LS, ZS), způsob zakončení (zápočet, zkouška, klasifikovaný zápočet, apod.), forma výuky (prezenční, kombinovaná, distanční, apod.), doporučený ročník výuky atd. Předmět je zařazen do různých kategorií (A,B,C, apod.) do studijního oboru. Předmět může být zařazen do více studijních oborů, ovšem vždy v rámci studijního oboru jen v jedné kategorii. Na kartě studijních oborů evidujeme informace o složení studijního plánu včetně kategorií předmětů a informace o jednotlivých předmětech. Zároveň bude studijní obor obsahovat pole pro odhad počtu studentů a kapacitu jednotlivých cvičení, přednášek či seminářů.</a:t>
            </a:r>
            <a:endParaRPr lang="cs-CZ" altLang="cs-CZ" sz="1700" dirty="0"/>
          </a:p>
        </p:txBody>
      </p:sp>
      <p:sp>
        <p:nvSpPr>
          <p:cNvPr id="5" name="Rectangle 2">
            <a:extLst>
              <a:ext uri="{FF2B5EF4-FFF2-40B4-BE49-F238E27FC236}">
                <a16:creationId xmlns:a16="http://schemas.microsoft.com/office/drawing/2014/main" id="{993E72C9-FC22-4FD1-8D8B-D27207BFF487}"/>
              </a:ext>
            </a:extLst>
          </p:cNvPr>
          <p:cNvSpPr txBox="1">
            <a:spLocks noChangeArrowheads="1"/>
          </p:cNvSpPr>
          <p:nvPr/>
        </p:nvSpPr>
        <p:spPr>
          <a:xfrm>
            <a:off x="0" y="662"/>
            <a:ext cx="9036496" cy="7657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cs-CZ" altLang="cs-CZ" dirty="0"/>
              <a:t>Cvičení 2 – </a:t>
            </a:r>
            <a:r>
              <a:rPr lang="cs-CZ" altLang="cs-CZ" dirty="0" smtClean="0"/>
              <a:t>Procvičování</a:t>
            </a:r>
            <a:endParaRPr lang="cs-CZ" altLang="cs-CZ" sz="3000" dirty="0"/>
          </a:p>
        </p:txBody>
      </p:sp>
      <p:sp>
        <p:nvSpPr>
          <p:cNvPr id="6" name="Obdélník 5">
            <a:extLst>
              <a:ext uri="{FF2B5EF4-FFF2-40B4-BE49-F238E27FC236}">
                <a16:creationId xmlns:a16="http://schemas.microsoft.com/office/drawing/2014/main" id="{0A575566-0863-4FA3-996E-3489B03C72E4}"/>
              </a:ext>
            </a:extLst>
          </p:cNvPr>
          <p:cNvSpPr/>
          <p:nvPr/>
        </p:nvSpPr>
        <p:spPr>
          <a:xfrm>
            <a:off x="0" y="6389351"/>
            <a:ext cx="9144000" cy="476672"/>
          </a:xfrm>
          <a:prstGeom prst="rect">
            <a:avLst/>
          </a:prstGeom>
          <a:solidFill>
            <a:srgbClr val="00B3C5"/>
          </a:solidFill>
          <a:ln>
            <a:solidFill>
              <a:srgbClr val="00B3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7" name="TextovéPole 6">
            <a:extLst>
              <a:ext uri="{FF2B5EF4-FFF2-40B4-BE49-F238E27FC236}">
                <a16:creationId xmlns:a16="http://schemas.microsoft.com/office/drawing/2014/main" id="{4C698116-D908-4CF8-B459-6965CF364659}"/>
              </a:ext>
            </a:extLst>
          </p:cNvPr>
          <p:cNvSpPr txBox="1"/>
          <p:nvPr/>
        </p:nvSpPr>
        <p:spPr>
          <a:xfrm>
            <a:off x="0" y="6450387"/>
            <a:ext cx="2932021" cy="338554"/>
          </a:xfrm>
          <a:prstGeom prst="rect">
            <a:avLst/>
          </a:prstGeom>
          <a:noFill/>
        </p:spPr>
        <p:txBody>
          <a:bodyPr wrap="none" rtlCol="0">
            <a:spAutoFit/>
          </a:bodyPr>
          <a:lstStyle/>
          <a:p>
            <a:r>
              <a:rPr lang="cs-CZ" sz="1600" dirty="0">
                <a:latin typeface="+mj-lt"/>
              </a:rPr>
              <a:t>Katedra informačních technologií</a:t>
            </a:r>
            <a:endParaRPr lang="en-US" sz="1600" dirty="0">
              <a:latin typeface="+mj-lt"/>
            </a:endParaRPr>
          </a:p>
        </p:txBody>
      </p:sp>
      <p:sp>
        <p:nvSpPr>
          <p:cNvPr id="8" name="Obdélník 7">
            <a:extLst>
              <a:ext uri="{FF2B5EF4-FFF2-40B4-BE49-F238E27FC236}">
                <a16:creationId xmlns:a16="http://schemas.microsoft.com/office/drawing/2014/main" id="{5A8B4FAE-BC99-4692-930C-49AA816F1121}"/>
              </a:ext>
            </a:extLst>
          </p:cNvPr>
          <p:cNvSpPr/>
          <p:nvPr/>
        </p:nvSpPr>
        <p:spPr>
          <a:xfrm flipV="1">
            <a:off x="-1" y="764704"/>
            <a:ext cx="6228185" cy="45719"/>
          </a:xfrm>
          <a:prstGeom prst="rect">
            <a:avLst/>
          </a:prstGeom>
          <a:solidFill>
            <a:srgbClr val="00B3C5"/>
          </a:solidFill>
          <a:ln>
            <a:solidFill>
              <a:srgbClr val="00B3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9" name="TextovéPole 8">
            <a:extLst>
              <a:ext uri="{FF2B5EF4-FFF2-40B4-BE49-F238E27FC236}">
                <a16:creationId xmlns:a16="http://schemas.microsoft.com/office/drawing/2014/main" id="{50B959A1-B51C-4101-93E3-099A8E43C1B1}"/>
              </a:ext>
            </a:extLst>
          </p:cNvPr>
          <p:cNvSpPr txBox="1"/>
          <p:nvPr/>
        </p:nvSpPr>
        <p:spPr>
          <a:xfrm>
            <a:off x="8028384" y="6450387"/>
            <a:ext cx="676980" cy="338554"/>
          </a:xfrm>
          <a:prstGeom prst="rect">
            <a:avLst/>
          </a:prstGeom>
          <a:noFill/>
        </p:spPr>
        <p:txBody>
          <a:bodyPr wrap="none" rtlCol="0">
            <a:spAutoFit/>
          </a:bodyPr>
          <a:lstStyle/>
          <a:p>
            <a:r>
              <a:rPr lang="cs-CZ" sz="1600" dirty="0">
                <a:latin typeface="+mj-lt"/>
              </a:rPr>
              <a:t>IDAS1</a:t>
            </a:r>
            <a:endParaRPr lang="en-US" sz="1600" dirty="0">
              <a:latin typeface="+mj-lt"/>
            </a:endParaRPr>
          </a:p>
        </p:txBody>
      </p:sp>
    </p:spTree>
    <p:extLst>
      <p:ext uri="{BB962C8B-B14F-4D97-AF65-F5344CB8AC3E}">
        <p14:creationId xmlns:p14="http://schemas.microsoft.com/office/powerpoint/2010/main" val="1470694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662"/>
            <a:ext cx="8229600" cy="765799"/>
          </a:xfrm>
        </p:spPr>
        <p:txBody>
          <a:bodyPr/>
          <a:lstStyle/>
          <a:p>
            <a:pPr algn="l" eaLnBrk="1" hangingPunct="1"/>
            <a:r>
              <a:rPr lang="cs-CZ" altLang="cs-CZ" dirty="0"/>
              <a:t>Obsah</a:t>
            </a:r>
          </a:p>
        </p:txBody>
      </p:sp>
      <p:sp>
        <p:nvSpPr>
          <p:cNvPr id="3075" name="Rectangle 3"/>
          <p:cNvSpPr>
            <a:spLocks noGrp="1" noChangeArrowheads="1"/>
          </p:cNvSpPr>
          <p:nvPr>
            <p:ph idx="1"/>
          </p:nvPr>
        </p:nvSpPr>
        <p:spPr>
          <a:xfrm>
            <a:off x="271712" y="1052736"/>
            <a:ext cx="7972425" cy="4654464"/>
          </a:xfrm>
        </p:spPr>
        <p:txBody>
          <a:bodyPr>
            <a:noAutofit/>
          </a:bodyPr>
          <a:lstStyle/>
          <a:p>
            <a:r>
              <a:rPr lang="cs-CZ" altLang="cs-CZ" sz="2800" dirty="0"/>
              <a:t>Povinnost atributů</a:t>
            </a:r>
          </a:p>
          <a:p>
            <a:r>
              <a:rPr lang="cs-CZ" altLang="cs-CZ" sz="2800" dirty="0"/>
              <a:t>Relace v konceptuálním modelu</a:t>
            </a:r>
          </a:p>
          <a:p>
            <a:pPr lvl="1"/>
            <a:r>
              <a:rPr lang="cs-CZ" altLang="cs-CZ" sz="2400" dirty="0"/>
              <a:t>kardinalita</a:t>
            </a:r>
          </a:p>
          <a:p>
            <a:pPr lvl="1"/>
            <a:r>
              <a:rPr lang="cs-CZ" altLang="cs-CZ" sz="2400" dirty="0" err="1"/>
              <a:t>parcialita</a:t>
            </a:r>
            <a:endParaRPr lang="cs-CZ" altLang="cs-CZ" sz="2400" dirty="0"/>
          </a:p>
          <a:p>
            <a:r>
              <a:rPr lang="cs-CZ" altLang="cs-CZ" sz="2800" dirty="0"/>
              <a:t>Výlučné relace</a:t>
            </a:r>
          </a:p>
          <a:p>
            <a:r>
              <a:rPr lang="cs-CZ" altLang="cs-CZ" sz="2800" dirty="0"/>
              <a:t>Super entity a odvozené entity</a:t>
            </a:r>
          </a:p>
          <a:p>
            <a:r>
              <a:rPr lang="cs-CZ" altLang="cs-CZ" sz="2800" dirty="0"/>
              <a:t>Rekurzivní relace</a:t>
            </a:r>
          </a:p>
          <a:p>
            <a:r>
              <a:rPr lang="cs-CZ" altLang="cs-CZ" sz="2800" dirty="0"/>
              <a:t>Odvozené entity</a:t>
            </a:r>
          </a:p>
          <a:p>
            <a:r>
              <a:rPr lang="cs-CZ" altLang="cs-CZ" sz="2800" dirty="0"/>
              <a:t>Přenositelnost relací</a:t>
            </a:r>
          </a:p>
          <a:p>
            <a:r>
              <a:rPr lang="cs-CZ" altLang="cs-CZ" sz="2800" dirty="0"/>
              <a:t>Nadbytečné relace</a:t>
            </a:r>
          </a:p>
          <a:p>
            <a:pPr fontAlgn="base"/>
            <a:endParaRPr lang="cs-CZ" altLang="cs-CZ" sz="2400" dirty="0"/>
          </a:p>
        </p:txBody>
      </p:sp>
      <p:sp>
        <p:nvSpPr>
          <p:cNvPr id="3076" name="Zástupný symbol pro zápatí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200">
                <a:solidFill>
                  <a:schemeClr val="tx1"/>
                </a:solidFill>
                <a:latin typeface="Tahoma" panose="020B0604030504040204" pitchFamily="34" charset="0"/>
              </a:defRPr>
            </a:lvl1pPr>
            <a:lvl2pPr marL="742950" indent="-285750" eaLnBrk="0" hangingPunct="0">
              <a:defRPr sz="1200">
                <a:solidFill>
                  <a:schemeClr val="tx1"/>
                </a:solidFill>
                <a:latin typeface="Tahoma" panose="020B0604030504040204" pitchFamily="34" charset="0"/>
              </a:defRPr>
            </a:lvl2pPr>
            <a:lvl3pPr marL="1143000" indent="-228600" eaLnBrk="0" hangingPunct="0">
              <a:defRPr sz="1200">
                <a:solidFill>
                  <a:schemeClr val="tx1"/>
                </a:solidFill>
                <a:latin typeface="Tahoma" panose="020B0604030504040204" pitchFamily="34" charset="0"/>
              </a:defRPr>
            </a:lvl3pPr>
            <a:lvl4pPr marL="1600200" indent="-228600" eaLnBrk="0" hangingPunct="0">
              <a:defRPr sz="1200">
                <a:solidFill>
                  <a:schemeClr val="tx1"/>
                </a:solidFill>
                <a:latin typeface="Tahoma" panose="020B0604030504040204" pitchFamily="34" charset="0"/>
              </a:defRPr>
            </a:lvl4pPr>
            <a:lvl5pPr marL="2057400" indent="-228600" eaLnBrk="0" hangingPunct="0">
              <a:defRPr sz="1200">
                <a:solidFill>
                  <a:schemeClr val="tx1"/>
                </a:solidFill>
                <a:latin typeface="Tahoma" panose="020B0604030504040204" pitchFamily="34" charset="0"/>
              </a:defRPr>
            </a:lvl5pPr>
            <a:lvl6pPr marL="2514600" indent="-228600" eaLnBrk="0" fontAlgn="base" hangingPunct="0">
              <a:spcBef>
                <a:spcPct val="0"/>
              </a:spcBef>
              <a:spcAft>
                <a:spcPct val="0"/>
              </a:spcAft>
              <a:defRPr sz="1200">
                <a:solidFill>
                  <a:schemeClr val="tx1"/>
                </a:solidFill>
                <a:latin typeface="Tahoma" panose="020B0604030504040204" pitchFamily="34" charset="0"/>
              </a:defRPr>
            </a:lvl6pPr>
            <a:lvl7pPr marL="2971800" indent="-228600" eaLnBrk="0" fontAlgn="base" hangingPunct="0">
              <a:spcBef>
                <a:spcPct val="0"/>
              </a:spcBef>
              <a:spcAft>
                <a:spcPct val="0"/>
              </a:spcAft>
              <a:defRPr sz="1200">
                <a:solidFill>
                  <a:schemeClr val="tx1"/>
                </a:solidFill>
                <a:latin typeface="Tahoma" panose="020B0604030504040204" pitchFamily="34" charset="0"/>
              </a:defRPr>
            </a:lvl7pPr>
            <a:lvl8pPr marL="3429000" indent="-228600" eaLnBrk="0" fontAlgn="base" hangingPunct="0">
              <a:spcBef>
                <a:spcPct val="0"/>
              </a:spcBef>
              <a:spcAft>
                <a:spcPct val="0"/>
              </a:spcAft>
              <a:defRPr sz="1200">
                <a:solidFill>
                  <a:schemeClr val="tx1"/>
                </a:solidFill>
                <a:latin typeface="Tahoma" panose="020B0604030504040204" pitchFamily="34" charset="0"/>
              </a:defRPr>
            </a:lvl8pPr>
            <a:lvl9pPr marL="3886200" indent="-228600" eaLnBrk="0" fontAlgn="base" hangingPunct="0">
              <a:spcBef>
                <a:spcPct val="0"/>
              </a:spcBef>
              <a:spcAft>
                <a:spcPct val="0"/>
              </a:spcAft>
              <a:defRPr sz="1200">
                <a:solidFill>
                  <a:schemeClr val="tx1"/>
                </a:solidFill>
                <a:latin typeface="Tahoma" panose="020B0604030504040204" pitchFamily="34" charset="0"/>
              </a:defRPr>
            </a:lvl9pPr>
          </a:lstStyle>
          <a:p>
            <a:pPr eaLnBrk="1" hangingPunct="1"/>
            <a:r>
              <a:rPr lang="cs-CZ" altLang="cs-CZ">
                <a:solidFill>
                  <a:schemeClr val="bg1"/>
                </a:solidFill>
              </a:rPr>
              <a:t>IDAS2 - Cvičení II</a:t>
            </a:r>
          </a:p>
        </p:txBody>
      </p:sp>
      <p:sp>
        <p:nvSpPr>
          <p:cNvPr id="3077" name="Zástupný symbol pro číslo snímku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ahoma" panose="020B0604030504040204" pitchFamily="34" charset="0"/>
              </a:defRPr>
            </a:lvl1pPr>
            <a:lvl2pPr marL="742950" indent="-285750" eaLnBrk="0" hangingPunct="0">
              <a:defRPr sz="1200">
                <a:solidFill>
                  <a:schemeClr val="tx1"/>
                </a:solidFill>
                <a:latin typeface="Tahoma" panose="020B0604030504040204" pitchFamily="34" charset="0"/>
              </a:defRPr>
            </a:lvl2pPr>
            <a:lvl3pPr marL="1143000" indent="-228600" eaLnBrk="0" hangingPunct="0">
              <a:defRPr sz="1200">
                <a:solidFill>
                  <a:schemeClr val="tx1"/>
                </a:solidFill>
                <a:latin typeface="Tahoma" panose="020B0604030504040204" pitchFamily="34" charset="0"/>
              </a:defRPr>
            </a:lvl3pPr>
            <a:lvl4pPr marL="1600200" indent="-228600" eaLnBrk="0" hangingPunct="0">
              <a:defRPr sz="1200">
                <a:solidFill>
                  <a:schemeClr val="tx1"/>
                </a:solidFill>
                <a:latin typeface="Tahoma" panose="020B0604030504040204" pitchFamily="34" charset="0"/>
              </a:defRPr>
            </a:lvl4pPr>
            <a:lvl5pPr marL="2057400" indent="-228600" eaLnBrk="0" hangingPunct="0">
              <a:defRPr sz="1200">
                <a:solidFill>
                  <a:schemeClr val="tx1"/>
                </a:solidFill>
                <a:latin typeface="Tahoma" panose="020B0604030504040204" pitchFamily="34" charset="0"/>
              </a:defRPr>
            </a:lvl5pPr>
            <a:lvl6pPr marL="2514600" indent="-228600" eaLnBrk="0" fontAlgn="base" hangingPunct="0">
              <a:spcBef>
                <a:spcPct val="0"/>
              </a:spcBef>
              <a:spcAft>
                <a:spcPct val="0"/>
              </a:spcAft>
              <a:defRPr sz="1200">
                <a:solidFill>
                  <a:schemeClr val="tx1"/>
                </a:solidFill>
                <a:latin typeface="Tahoma" panose="020B0604030504040204" pitchFamily="34" charset="0"/>
              </a:defRPr>
            </a:lvl6pPr>
            <a:lvl7pPr marL="2971800" indent="-228600" eaLnBrk="0" fontAlgn="base" hangingPunct="0">
              <a:spcBef>
                <a:spcPct val="0"/>
              </a:spcBef>
              <a:spcAft>
                <a:spcPct val="0"/>
              </a:spcAft>
              <a:defRPr sz="1200">
                <a:solidFill>
                  <a:schemeClr val="tx1"/>
                </a:solidFill>
                <a:latin typeface="Tahoma" panose="020B0604030504040204" pitchFamily="34" charset="0"/>
              </a:defRPr>
            </a:lvl7pPr>
            <a:lvl8pPr marL="3429000" indent="-228600" eaLnBrk="0" fontAlgn="base" hangingPunct="0">
              <a:spcBef>
                <a:spcPct val="0"/>
              </a:spcBef>
              <a:spcAft>
                <a:spcPct val="0"/>
              </a:spcAft>
              <a:defRPr sz="1200">
                <a:solidFill>
                  <a:schemeClr val="tx1"/>
                </a:solidFill>
                <a:latin typeface="Tahoma" panose="020B0604030504040204" pitchFamily="34" charset="0"/>
              </a:defRPr>
            </a:lvl8pPr>
            <a:lvl9pPr marL="3886200" indent="-228600" eaLnBrk="0" fontAlgn="base" hangingPunct="0">
              <a:spcBef>
                <a:spcPct val="0"/>
              </a:spcBef>
              <a:spcAft>
                <a:spcPct val="0"/>
              </a:spcAft>
              <a:defRPr sz="1200">
                <a:solidFill>
                  <a:schemeClr val="tx1"/>
                </a:solidFill>
                <a:latin typeface="Tahoma" panose="020B0604030504040204" pitchFamily="34" charset="0"/>
              </a:defRPr>
            </a:lvl9pPr>
          </a:lstStyle>
          <a:p>
            <a:pPr eaLnBrk="1" hangingPunct="1"/>
            <a:fld id="{D9500279-C86B-4D0B-B87A-0C99D5D0A2EA}" type="slidenum">
              <a:rPr lang="cs-CZ" altLang="cs-CZ">
                <a:solidFill>
                  <a:schemeClr val="bg1"/>
                </a:solidFill>
              </a:rPr>
              <a:pPr eaLnBrk="1" hangingPunct="1"/>
              <a:t>2</a:t>
            </a:fld>
            <a:endParaRPr lang="cs-CZ" altLang="cs-CZ">
              <a:solidFill>
                <a:schemeClr val="bg1"/>
              </a:solidFill>
            </a:endParaRPr>
          </a:p>
        </p:txBody>
      </p:sp>
      <p:sp>
        <p:nvSpPr>
          <p:cNvPr id="6" name="Obdélník 5"/>
          <p:cNvSpPr/>
          <p:nvPr/>
        </p:nvSpPr>
        <p:spPr>
          <a:xfrm>
            <a:off x="0" y="6389351"/>
            <a:ext cx="9144000" cy="476672"/>
          </a:xfrm>
          <a:prstGeom prst="rect">
            <a:avLst/>
          </a:prstGeom>
          <a:solidFill>
            <a:srgbClr val="00B3C5"/>
          </a:solidFill>
          <a:ln>
            <a:solidFill>
              <a:srgbClr val="00B3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7" name="TextovéPole 6"/>
          <p:cNvSpPr txBox="1"/>
          <p:nvPr/>
        </p:nvSpPr>
        <p:spPr>
          <a:xfrm>
            <a:off x="0" y="6450387"/>
            <a:ext cx="2932021" cy="338554"/>
          </a:xfrm>
          <a:prstGeom prst="rect">
            <a:avLst/>
          </a:prstGeom>
          <a:noFill/>
        </p:spPr>
        <p:txBody>
          <a:bodyPr wrap="none" rtlCol="0">
            <a:spAutoFit/>
          </a:bodyPr>
          <a:lstStyle/>
          <a:p>
            <a:r>
              <a:rPr lang="cs-CZ" sz="1600" dirty="0">
                <a:latin typeface="+mj-lt"/>
              </a:rPr>
              <a:t>Katedra informačních technologií</a:t>
            </a:r>
            <a:endParaRPr lang="en-US" sz="1600" dirty="0">
              <a:latin typeface="+mj-lt"/>
            </a:endParaRPr>
          </a:p>
        </p:txBody>
      </p:sp>
      <p:sp>
        <p:nvSpPr>
          <p:cNvPr id="9" name="Obdélník 8"/>
          <p:cNvSpPr/>
          <p:nvPr/>
        </p:nvSpPr>
        <p:spPr>
          <a:xfrm flipV="1">
            <a:off x="-1" y="764704"/>
            <a:ext cx="6228185" cy="45719"/>
          </a:xfrm>
          <a:prstGeom prst="rect">
            <a:avLst/>
          </a:prstGeom>
          <a:solidFill>
            <a:srgbClr val="00B3C5"/>
          </a:solidFill>
          <a:ln>
            <a:solidFill>
              <a:srgbClr val="00B3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1" name="TextovéPole 10">
            <a:extLst>
              <a:ext uri="{FF2B5EF4-FFF2-40B4-BE49-F238E27FC236}">
                <a16:creationId xmlns:a16="http://schemas.microsoft.com/office/drawing/2014/main" id="{DAB8F5B7-528A-4FCB-A31A-C599F44116D9}"/>
              </a:ext>
            </a:extLst>
          </p:cNvPr>
          <p:cNvSpPr txBox="1"/>
          <p:nvPr/>
        </p:nvSpPr>
        <p:spPr>
          <a:xfrm>
            <a:off x="8028384" y="6450387"/>
            <a:ext cx="676980" cy="338554"/>
          </a:xfrm>
          <a:prstGeom prst="rect">
            <a:avLst/>
          </a:prstGeom>
          <a:noFill/>
        </p:spPr>
        <p:txBody>
          <a:bodyPr wrap="none" rtlCol="0">
            <a:spAutoFit/>
          </a:bodyPr>
          <a:lstStyle/>
          <a:p>
            <a:r>
              <a:rPr lang="cs-CZ" sz="1600" dirty="0">
                <a:latin typeface="+mj-lt"/>
              </a:rPr>
              <a:t>IDAS1</a:t>
            </a:r>
            <a:endParaRPr lang="en-US" sz="1600" dirty="0">
              <a:latin typeface="+mj-lt"/>
            </a:endParaRPr>
          </a:p>
        </p:txBody>
      </p:sp>
    </p:spTree>
    <p:extLst>
      <p:ext uri="{BB962C8B-B14F-4D97-AF65-F5344CB8AC3E}">
        <p14:creationId xmlns:p14="http://schemas.microsoft.com/office/powerpoint/2010/main" val="1084384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Zástupný symbol pro obsah 2"/>
          <p:cNvSpPr>
            <a:spLocks noGrp="1"/>
          </p:cNvSpPr>
          <p:nvPr>
            <p:ph idx="1"/>
          </p:nvPr>
        </p:nvSpPr>
        <p:spPr/>
        <p:txBody>
          <a:bodyPr/>
          <a:lstStyle/>
          <a:p>
            <a:pPr marL="457200" lvl="1" indent="0">
              <a:buNone/>
            </a:pPr>
            <a:r>
              <a:rPr lang="cs-CZ" altLang="cs-CZ" dirty="0" smtClean="0"/>
              <a:t>• Příští týden testy z:</a:t>
            </a:r>
          </a:p>
          <a:p>
            <a:pPr marL="457200" lvl="1" indent="0">
              <a:buNone/>
            </a:pPr>
            <a:endParaRPr lang="cs-CZ" altLang="cs-CZ" dirty="0"/>
          </a:p>
          <a:p>
            <a:pPr marL="457200" lvl="1" indent="0">
              <a:buNone/>
            </a:pPr>
            <a:r>
              <a:rPr lang="cs-CZ" altLang="cs-CZ" sz="2400" dirty="0" smtClean="0"/>
              <a:t>1) </a:t>
            </a:r>
            <a:r>
              <a:rPr lang="cs-CZ" altLang="cs-CZ" sz="2400" dirty="0" err="1" smtClean="0"/>
              <a:t>Oracle</a:t>
            </a:r>
            <a:r>
              <a:rPr lang="cs-CZ" altLang="cs-CZ" sz="2400" dirty="0" smtClean="0"/>
              <a:t> </a:t>
            </a:r>
            <a:r>
              <a:rPr lang="cs-CZ" altLang="cs-CZ" sz="2400" dirty="0" err="1" smtClean="0"/>
              <a:t>Academy</a:t>
            </a:r>
            <a:r>
              <a:rPr lang="cs-CZ" altLang="cs-CZ" sz="2400" dirty="0" smtClean="0"/>
              <a:t> – Database </a:t>
            </a:r>
            <a:r>
              <a:rPr lang="cs-CZ" altLang="cs-CZ" sz="2400" dirty="0" err="1" smtClean="0"/>
              <a:t>Foundations</a:t>
            </a:r>
            <a:r>
              <a:rPr lang="cs-CZ" altLang="cs-CZ" sz="2400" dirty="0" smtClean="0"/>
              <a:t> – Sekce 1</a:t>
            </a:r>
          </a:p>
          <a:p>
            <a:pPr marL="457200" lvl="1" indent="0">
              <a:buNone/>
            </a:pPr>
            <a:r>
              <a:rPr lang="cs-CZ" altLang="cs-CZ" sz="2400" dirty="0" smtClean="0"/>
              <a:t>2) </a:t>
            </a:r>
            <a:r>
              <a:rPr lang="cs-CZ" altLang="cs-CZ" sz="2400" dirty="0" err="1" smtClean="0"/>
              <a:t>Oracle</a:t>
            </a:r>
            <a:r>
              <a:rPr lang="cs-CZ" altLang="cs-CZ" sz="2400" dirty="0" smtClean="0"/>
              <a:t> </a:t>
            </a:r>
            <a:r>
              <a:rPr lang="cs-CZ" altLang="cs-CZ" sz="2400" dirty="0" err="1"/>
              <a:t>Academy</a:t>
            </a:r>
            <a:r>
              <a:rPr lang="cs-CZ" altLang="cs-CZ" sz="2400" dirty="0"/>
              <a:t> – Database </a:t>
            </a:r>
            <a:r>
              <a:rPr lang="cs-CZ" altLang="cs-CZ" sz="2400" dirty="0" err="1"/>
              <a:t>Foundations</a:t>
            </a:r>
            <a:r>
              <a:rPr lang="cs-CZ" altLang="cs-CZ" sz="2400" dirty="0"/>
              <a:t> – Sekce </a:t>
            </a:r>
            <a:r>
              <a:rPr lang="cs-CZ" altLang="cs-CZ" sz="2400" dirty="0" smtClean="0"/>
              <a:t>2</a:t>
            </a:r>
            <a:endParaRPr lang="cs-CZ" altLang="cs-CZ" sz="2400" dirty="0"/>
          </a:p>
          <a:p>
            <a:pPr marL="457200" lvl="1" indent="0">
              <a:buNone/>
            </a:pPr>
            <a:endParaRPr lang="cs-CZ" altLang="cs-CZ" dirty="0"/>
          </a:p>
        </p:txBody>
      </p:sp>
      <p:sp>
        <p:nvSpPr>
          <p:cNvPr id="5" name="Rectangle 2">
            <a:extLst>
              <a:ext uri="{FF2B5EF4-FFF2-40B4-BE49-F238E27FC236}">
                <a16:creationId xmlns:a16="http://schemas.microsoft.com/office/drawing/2014/main" id="{993E72C9-FC22-4FD1-8D8B-D27207BFF487}"/>
              </a:ext>
            </a:extLst>
          </p:cNvPr>
          <p:cNvSpPr txBox="1">
            <a:spLocks noChangeArrowheads="1"/>
          </p:cNvSpPr>
          <p:nvPr/>
        </p:nvSpPr>
        <p:spPr>
          <a:xfrm>
            <a:off x="0" y="662"/>
            <a:ext cx="9036496" cy="7657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cs-CZ" altLang="cs-CZ" dirty="0"/>
              <a:t>Cvičení 2 – </a:t>
            </a:r>
            <a:r>
              <a:rPr lang="cs-CZ" altLang="cs-CZ" dirty="0" err="1" smtClean="0"/>
              <a:t>Oracle</a:t>
            </a:r>
            <a:r>
              <a:rPr lang="cs-CZ" altLang="cs-CZ" dirty="0" smtClean="0"/>
              <a:t> </a:t>
            </a:r>
            <a:r>
              <a:rPr lang="cs-CZ" altLang="cs-CZ" dirty="0" err="1" smtClean="0"/>
              <a:t>Academy</a:t>
            </a:r>
            <a:endParaRPr lang="cs-CZ" altLang="cs-CZ" sz="3000" dirty="0"/>
          </a:p>
        </p:txBody>
      </p:sp>
      <p:sp>
        <p:nvSpPr>
          <p:cNvPr id="6" name="Obdélník 5">
            <a:extLst>
              <a:ext uri="{FF2B5EF4-FFF2-40B4-BE49-F238E27FC236}">
                <a16:creationId xmlns:a16="http://schemas.microsoft.com/office/drawing/2014/main" id="{0A575566-0863-4FA3-996E-3489B03C72E4}"/>
              </a:ext>
            </a:extLst>
          </p:cNvPr>
          <p:cNvSpPr/>
          <p:nvPr/>
        </p:nvSpPr>
        <p:spPr>
          <a:xfrm>
            <a:off x="0" y="6389351"/>
            <a:ext cx="9144000" cy="476672"/>
          </a:xfrm>
          <a:prstGeom prst="rect">
            <a:avLst/>
          </a:prstGeom>
          <a:solidFill>
            <a:srgbClr val="00B3C5"/>
          </a:solidFill>
          <a:ln>
            <a:solidFill>
              <a:srgbClr val="00B3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7" name="TextovéPole 6">
            <a:extLst>
              <a:ext uri="{FF2B5EF4-FFF2-40B4-BE49-F238E27FC236}">
                <a16:creationId xmlns:a16="http://schemas.microsoft.com/office/drawing/2014/main" id="{4C698116-D908-4CF8-B459-6965CF364659}"/>
              </a:ext>
            </a:extLst>
          </p:cNvPr>
          <p:cNvSpPr txBox="1"/>
          <p:nvPr/>
        </p:nvSpPr>
        <p:spPr>
          <a:xfrm>
            <a:off x="0" y="6450387"/>
            <a:ext cx="2932021" cy="338554"/>
          </a:xfrm>
          <a:prstGeom prst="rect">
            <a:avLst/>
          </a:prstGeom>
          <a:noFill/>
        </p:spPr>
        <p:txBody>
          <a:bodyPr wrap="none" rtlCol="0">
            <a:spAutoFit/>
          </a:bodyPr>
          <a:lstStyle/>
          <a:p>
            <a:r>
              <a:rPr lang="cs-CZ" sz="1600" dirty="0">
                <a:latin typeface="+mj-lt"/>
              </a:rPr>
              <a:t>Katedra informačních technologií</a:t>
            </a:r>
            <a:endParaRPr lang="en-US" sz="1600" dirty="0">
              <a:latin typeface="+mj-lt"/>
            </a:endParaRPr>
          </a:p>
        </p:txBody>
      </p:sp>
      <p:sp>
        <p:nvSpPr>
          <p:cNvPr id="8" name="Obdélník 7">
            <a:extLst>
              <a:ext uri="{FF2B5EF4-FFF2-40B4-BE49-F238E27FC236}">
                <a16:creationId xmlns:a16="http://schemas.microsoft.com/office/drawing/2014/main" id="{5A8B4FAE-BC99-4692-930C-49AA816F1121}"/>
              </a:ext>
            </a:extLst>
          </p:cNvPr>
          <p:cNvSpPr/>
          <p:nvPr/>
        </p:nvSpPr>
        <p:spPr>
          <a:xfrm flipV="1">
            <a:off x="-1" y="764704"/>
            <a:ext cx="6228185" cy="45719"/>
          </a:xfrm>
          <a:prstGeom prst="rect">
            <a:avLst/>
          </a:prstGeom>
          <a:solidFill>
            <a:srgbClr val="00B3C5"/>
          </a:solidFill>
          <a:ln>
            <a:solidFill>
              <a:srgbClr val="00B3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9" name="TextovéPole 8">
            <a:extLst>
              <a:ext uri="{FF2B5EF4-FFF2-40B4-BE49-F238E27FC236}">
                <a16:creationId xmlns:a16="http://schemas.microsoft.com/office/drawing/2014/main" id="{50B959A1-B51C-4101-93E3-099A8E43C1B1}"/>
              </a:ext>
            </a:extLst>
          </p:cNvPr>
          <p:cNvSpPr txBox="1"/>
          <p:nvPr/>
        </p:nvSpPr>
        <p:spPr>
          <a:xfrm>
            <a:off x="8028384" y="6450387"/>
            <a:ext cx="676980" cy="338554"/>
          </a:xfrm>
          <a:prstGeom prst="rect">
            <a:avLst/>
          </a:prstGeom>
          <a:noFill/>
        </p:spPr>
        <p:txBody>
          <a:bodyPr wrap="none" rtlCol="0">
            <a:spAutoFit/>
          </a:bodyPr>
          <a:lstStyle/>
          <a:p>
            <a:r>
              <a:rPr lang="cs-CZ" sz="1600" dirty="0">
                <a:latin typeface="+mj-lt"/>
              </a:rPr>
              <a:t>IDAS1</a:t>
            </a:r>
            <a:endParaRPr lang="en-US" sz="1600" dirty="0">
              <a:latin typeface="+mj-lt"/>
            </a:endParaRPr>
          </a:p>
        </p:txBody>
      </p:sp>
      <p:pic>
        <p:nvPicPr>
          <p:cNvPr id="12" name="Obrázek 11">
            <a:extLst>
              <a:ext uri="{FF2B5EF4-FFF2-40B4-BE49-F238E27FC236}">
                <a16:creationId xmlns:a16="http://schemas.microsoft.com/office/drawing/2014/main" id="{D9A86347-D7C6-42F6-AB41-EE25EF33B12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34336" y="185327"/>
            <a:ext cx="1996008" cy="1996008"/>
          </a:xfrm>
          <a:prstGeom prst="rect">
            <a:avLst/>
          </a:prstGeom>
        </p:spPr>
      </p:pic>
    </p:spTree>
    <p:extLst>
      <p:ext uri="{BB962C8B-B14F-4D97-AF65-F5344CB8AC3E}">
        <p14:creationId xmlns:p14="http://schemas.microsoft.com/office/powerpoint/2010/main" val="2474236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extovéPole 9"/>
          <p:cNvSpPr txBox="1"/>
          <p:nvPr/>
        </p:nvSpPr>
        <p:spPr>
          <a:xfrm>
            <a:off x="-1" y="40982"/>
            <a:ext cx="9144000" cy="769441"/>
          </a:xfrm>
          <a:prstGeom prst="rect">
            <a:avLst/>
          </a:prstGeom>
          <a:noFill/>
        </p:spPr>
        <p:txBody>
          <a:bodyPr wrap="square" rtlCol="0">
            <a:spAutoFit/>
          </a:bodyPr>
          <a:lstStyle/>
          <a:p>
            <a:pPr fontAlgn="auto">
              <a:spcBef>
                <a:spcPts val="0"/>
              </a:spcBef>
              <a:spcAft>
                <a:spcPts val="0"/>
              </a:spcAft>
            </a:pPr>
            <a:r>
              <a:rPr lang="cs-CZ" sz="4400" dirty="0">
                <a:latin typeface="+mj-lt"/>
                <a:ea typeface="+mj-ea"/>
                <a:cs typeface="+mj-cs"/>
              </a:rPr>
              <a:t>Otázky</a:t>
            </a:r>
          </a:p>
        </p:txBody>
      </p:sp>
      <p:sp>
        <p:nvSpPr>
          <p:cNvPr id="4" name="TextovéPole 3"/>
          <p:cNvSpPr txBox="1"/>
          <p:nvPr/>
        </p:nvSpPr>
        <p:spPr>
          <a:xfrm>
            <a:off x="575556" y="2852936"/>
            <a:ext cx="7992888" cy="1107996"/>
          </a:xfrm>
          <a:prstGeom prst="rect">
            <a:avLst/>
          </a:prstGeom>
          <a:noFill/>
        </p:spPr>
        <p:txBody>
          <a:bodyPr wrap="square" rtlCol="0">
            <a:spAutoFit/>
          </a:bodyPr>
          <a:lstStyle/>
          <a:p>
            <a:pPr algn="ctr" fontAlgn="auto">
              <a:spcBef>
                <a:spcPts val="0"/>
              </a:spcBef>
              <a:spcAft>
                <a:spcPts val="0"/>
              </a:spcAft>
            </a:pPr>
            <a:r>
              <a:rPr lang="cs-CZ" sz="6600" dirty="0">
                <a:solidFill>
                  <a:prstClr val="black"/>
                </a:solidFill>
                <a:latin typeface="Calibri"/>
              </a:rPr>
              <a:t>Děkuji za pozornost.</a:t>
            </a:r>
          </a:p>
        </p:txBody>
      </p:sp>
      <p:sp>
        <p:nvSpPr>
          <p:cNvPr id="15" name="Obdélník 14"/>
          <p:cNvSpPr/>
          <p:nvPr/>
        </p:nvSpPr>
        <p:spPr>
          <a:xfrm flipV="1">
            <a:off x="-1" y="764704"/>
            <a:ext cx="6228185" cy="45719"/>
          </a:xfrm>
          <a:prstGeom prst="rect">
            <a:avLst/>
          </a:prstGeom>
          <a:solidFill>
            <a:srgbClr val="00B3C5"/>
          </a:solidFill>
          <a:ln>
            <a:solidFill>
              <a:srgbClr val="00B3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cs-CZ" sz="1800">
              <a:solidFill>
                <a:prstClr val="white"/>
              </a:solidFill>
            </a:endParaRPr>
          </a:p>
        </p:txBody>
      </p:sp>
    </p:spTree>
    <p:extLst>
      <p:ext uri="{BB962C8B-B14F-4D97-AF65-F5344CB8AC3E}">
        <p14:creationId xmlns:p14="http://schemas.microsoft.com/office/powerpoint/2010/main" val="1831036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662"/>
            <a:ext cx="9036496" cy="765799"/>
          </a:xfrm>
        </p:spPr>
        <p:txBody>
          <a:bodyPr>
            <a:normAutofit/>
          </a:bodyPr>
          <a:lstStyle/>
          <a:p>
            <a:pPr algn="l" eaLnBrk="1" hangingPunct="1"/>
            <a:r>
              <a:rPr lang="cs-CZ" altLang="cs-CZ" dirty="0"/>
              <a:t>Cvičení 2 – Atributy pokračování </a:t>
            </a:r>
            <a:endParaRPr lang="cs-CZ" altLang="cs-CZ" sz="3000" dirty="0"/>
          </a:p>
        </p:txBody>
      </p:sp>
      <p:sp>
        <p:nvSpPr>
          <p:cNvPr id="3076" name="Zástupný symbol pro zápatí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1200">
                <a:solidFill>
                  <a:schemeClr val="tx1"/>
                </a:solidFill>
                <a:latin typeface="Tahoma" panose="020B0604030504040204" pitchFamily="34" charset="0"/>
              </a:defRPr>
            </a:lvl1pPr>
            <a:lvl2pPr marL="742950" indent="-285750" eaLnBrk="0" hangingPunct="0">
              <a:defRPr sz="1200">
                <a:solidFill>
                  <a:schemeClr val="tx1"/>
                </a:solidFill>
                <a:latin typeface="Tahoma" panose="020B0604030504040204" pitchFamily="34" charset="0"/>
              </a:defRPr>
            </a:lvl2pPr>
            <a:lvl3pPr marL="1143000" indent="-228600" eaLnBrk="0" hangingPunct="0">
              <a:defRPr sz="1200">
                <a:solidFill>
                  <a:schemeClr val="tx1"/>
                </a:solidFill>
                <a:latin typeface="Tahoma" panose="020B0604030504040204" pitchFamily="34" charset="0"/>
              </a:defRPr>
            </a:lvl3pPr>
            <a:lvl4pPr marL="1600200" indent="-228600" eaLnBrk="0" hangingPunct="0">
              <a:defRPr sz="1200">
                <a:solidFill>
                  <a:schemeClr val="tx1"/>
                </a:solidFill>
                <a:latin typeface="Tahoma" panose="020B0604030504040204" pitchFamily="34" charset="0"/>
              </a:defRPr>
            </a:lvl4pPr>
            <a:lvl5pPr marL="2057400" indent="-228600" eaLnBrk="0" hangingPunct="0">
              <a:defRPr sz="1200">
                <a:solidFill>
                  <a:schemeClr val="tx1"/>
                </a:solidFill>
                <a:latin typeface="Tahoma" panose="020B0604030504040204" pitchFamily="34" charset="0"/>
              </a:defRPr>
            </a:lvl5pPr>
            <a:lvl6pPr marL="2514600" indent="-228600" eaLnBrk="0" fontAlgn="base" hangingPunct="0">
              <a:spcBef>
                <a:spcPct val="0"/>
              </a:spcBef>
              <a:spcAft>
                <a:spcPct val="0"/>
              </a:spcAft>
              <a:defRPr sz="1200">
                <a:solidFill>
                  <a:schemeClr val="tx1"/>
                </a:solidFill>
                <a:latin typeface="Tahoma" panose="020B0604030504040204" pitchFamily="34" charset="0"/>
              </a:defRPr>
            </a:lvl6pPr>
            <a:lvl7pPr marL="2971800" indent="-228600" eaLnBrk="0" fontAlgn="base" hangingPunct="0">
              <a:spcBef>
                <a:spcPct val="0"/>
              </a:spcBef>
              <a:spcAft>
                <a:spcPct val="0"/>
              </a:spcAft>
              <a:defRPr sz="1200">
                <a:solidFill>
                  <a:schemeClr val="tx1"/>
                </a:solidFill>
                <a:latin typeface="Tahoma" panose="020B0604030504040204" pitchFamily="34" charset="0"/>
              </a:defRPr>
            </a:lvl7pPr>
            <a:lvl8pPr marL="3429000" indent="-228600" eaLnBrk="0" fontAlgn="base" hangingPunct="0">
              <a:spcBef>
                <a:spcPct val="0"/>
              </a:spcBef>
              <a:spcAft>
                <a:spcPct val="0"/>
              </a:spcAft>
              <a:defRPr sz="1200">
                <a:solidFill>
                  <a:schemeClr val="tx1"/>
                </a:solidFill>
                <a:latin typeface="Tahoma" panose="020B0604030504040204" pitchFamily="34" charset="0"/>
              </a:defRPr>
            </a:lvl8pPr>
            <a:lvl9pPr marL="3886200" indent="-228600" eaLnBrk="0" fontAlgn="base" hangingPunct="0">
              <a:spcBef>
                <a:spcPct val="0"/>
              </a:spcBef>
              <a:spcAft>
                <a:spcPct val="0"/>
              </a:spcAft>
              <a:defRPr sz="1200">
                <a:solidFill>
                  <a:schemeClr val="tx1"/>
                </a:solidFill>
                <a:latin typeface="Tahoma" panose="020B0604030504040204" pitchFamily="34" charset="0"/>
              </a:defRPr>
            </a:lvl9pPr>
          </a:lstStyle>
          <a:p>
            <a:pPr eaLnBrk="1" hangingPunct="1"/>
            <a:r>
              <a:rPr lang="cs-CZ" altLang="cs-CZ">
                <a:solidFill>
                  <a:schemeClr val="bg1"/>
                </a:solidFill>
              </a:rPr>
              <a:t>IDAS2 - Cvičení II</a:t>
            </a:r>
          </a:p>
        </p:txBody>
      </p:sp>
      <p:sp>
        <p:nvSpPr>
          <p:cNvPr id="3077" name="Zástupný symbol pro číslo snímku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Tahoma" panose="020B0604030504040204" pitchFamily="34" charset="0"/>
              </a:defRPr>
            </a:lvl1pPr>
            <a:lvl2pPr marL="742950" indent="-285750" eaLnBrk="0" hangingPunct="0">
              <a:defRPr sz="1200">
                <a:solidFill>
                  <a:schemeClr val="tx1"/>
                </a:solidFill>
                <a:latin typeface="Tahoma" panose="020B0604030504040204" pitchFamily="34" charset="0"/>
              </a:defRPr>
            </a:lvl2pPr>
            <a:lvl3pPr marL="1143000" indent="-228600" eaLnBrk="0" hangingPunct="0">
              <a:defRPr sz="1200">
                <a:solidFill>
                  <a:schemeClr val="tx1"/>
                </a:solidFill>
                <a:latin typeface="Tahoma" panose="020B0604030504040204" pitchFamily="34" charset="0"/>
              </a:defRPr>
            </a:lvl3pPr>
            <a:lvl4pPr marL="1600200" indent="-228600" eaLnBrk="0" hangingPunct="0">
              <a:defRPr sz="1200">
                <a:solidFill>
                  <a:schemeClr val="tx1"/>
                </a:solidFill>
                <a:latin typeface="Tahoma" panose="020B0604030504040204" pitchFamily="34" charset="0"/>
              </a:defRPr>
            </a:lvl4pPr>
            <a:lvl5pPr marL="2057400" indent="-228600" eaLnBrk="0" hangingPunct="0">
              <a:defRPr sz="1200">
                <a:solidFill>
                  <a:schemeClr val="tx1"/>
                </a:solidFill>
                <a:latin typeface="Tahoma" panose="020B0604030504040204" pitchFamily="34" charset="0"/>
              </a:defRPr>
            </a:lvl5pPr>
            <a:lvl6pPr marL="2514600" indent="-228600" eaLnBrk="0" fontAlgn="base" hangingPunct="0">
              <a:spcBef>
                <a:spcPct val="0"/>
              </a:spcBef>
              <a:spcAft>
                <a:spcPct val="0"/>
              </a:spcAft>
              <a:defRPr sz="1200">
                <a:solidFill>
                  <a:schemeClr val="tx1"/>
                </a:solidFill>
                <a:latin typeface="Tahoma" panose="020B0604030504040204" pitchFamily="34" charset="0"/>
              </a:defRPr>
            </a:lvl6pPr>
            <a:lvl7pPr marL="2971800" indent="-228600" eaLnBrk="0" fontAlgn="base" hangingPunct="0">
              <a:spcBef>
                <a:spcPct val="0"/>
              </a:spcBef>
              <a:spcAft>
                <a:spcPct val="0"/>
              </a:spcAft>
              <a:defRPr sz="1200">
                <a:solidFill>
                  <a:schemeClr val="tx1"/>
                </a:solidFill>
                <a:latin typeface="Tahoma" panose="020B0604030504040204" pitchFamily="34" charset="0"/>
              </a:defRPr>
            </a:lvl7pPr>
            <a:lvl8pPr marL="3429000" indent="-228600" eaLnBrk="0" fontAlgn="base" hangingPunct="0">
              <a:spcBef>
                <a:spcPct val="0"/>
              </a:spcBef>
              <a:spcAft>
                <a:spcPct val="0"/>
              </a:spcAft>
              <a:defRPr sz="1200">
                <a:solidFill>
                  <a:schemeClr val="tx1"/>
                </a:solidFill>
                <a:latin typeface="Tahoma" panose="020B0604030504040204" pitchFamily="34" charset="0"/>
              </a:defRPr>
            </a:lvl8pPr>
            <a:lvl9pPr marL="3886200" indent="-228600" eaLnBrk="0" fontAlgn="base" hangingPunct="0">
              <a:spcBef>
                <a:spcPct val="0"/>
              </a:spcBef>
              <a:spcAft>
                <a:spcPct val="0"/>
              </a:spcAft>
              <a:defRPr sz="1200">
                <a:solidFill>
                  <a:schemeClr val="tx1"/>
                </a:solidFill>
                <a:latin typeface="Tahoma" panose="020B0604030504040204" pitchFamily="34" charset="0"/>
              </a:defRPr>
            </a:lvl9pPr>
          </a:lstStyle>
          <a:p>
            <a:pPr eaLnBrk="1" hangingPunct="1"/>
            <a:fld id="{D9500279-C86B-4D0B-B87A-0C99D5D0A2EA}" type="slidenum">
              <a:rPr lang="cs-CZ" altLang="cs-CZ">
                <a:solidFill>
                  <a:schemeClr val="bg1"/>
                </a:solidFill>
              </a:rPr>
              <a:pPr eaLnBrk="1" hangingPunct="1"/>
              <a:t>3</a:t>
            </a:fld>
            <a:endParaRPr lang="cs-CZ" altLang="cs-CZ">
              <a:solidFill>
                <a:schemeClr val="bg1"/>
              </a:solidFill>
            </a:endParaRPr>
          </a:p>
        </p:txBody>
      </p:sp>
      <p:sp>
        <p:nvSpPr>
          <p:cNvPr id="6" name="Obdélník 5"/>
          <p:cNvSpPr/>
          <p:nvPr/>
        </p:nvSpPr>
        <p:spPr>
          <a:xfrm>
            <a:off x="0" y="6389351"/>
            <a:ext cx="9144000" cy="476672"/>
          </a:xfrm>
          <a:prstGeom prst="rect">
            <a:avLst/>
          </a:prstGeom>
          <a:solidFill>
            <a:srgbClr val="00B3C5"/>
          </a:solidFill>
          <a:ln>
            <a:solidFill>
              <a:srgbClr val="00B3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7" name="TextovéPole 6"/>
          <p:cNvSpPr txBox="1"/>
          <p:nvPr/>
        </p:nvSpPr>
        <p:spPr>
          <a:xfrm>
            <a:off x="0" y="6450387"/>
            <a:ext cx="2932021" cy="338554"/>
          </a:xfrm>
          <a:prstGeom prst="rect">
            <a:avLst/>
          </a:prstGeom>
          <a:noFill/>
        </p:spPr>
        <p:txBody>
          <a:bodyPr wrap="none" rtlCol="0">
            <a:spAutoFit/>
          </a:bodyPr>
          <a:lstStyle/>
          <a:p>
            <a:r>
              <a:rPr lang="cs-CZ" sz="1600" dirty="0">
                <a:latin typeface="+mj-lt"/>
              </a:rPr>
              <a:t>Katedra informačních technologií</a:t>
            </a:r>
            <a:endParaRPr lang="en-US" sz="1600" dirty="0">
              <a:latin typeface="+mj-lt"/>
            </a:endParaRPr>
          </a:p>
        </p:txBody>
      </p:sp>
      <p:sp>
        <p:nvSpPr>
          <p:cNvPr id="9" name="Obdélník 8"/>
          <p:cNvSpPr/>
          <p:nvPr/>
        </p:nvSpPr>
        <p:spPr>
          <a:xfrm flipV="1">
            <a:off x="-1" y="764704"/>
            <a:ext cx="6228185" cy="45719"/>
          </a:xfrm>
          <a:prstGeom prst="rect">
            <a:avLst/>
          </a:prstGeom>
          <a:solidFill>
            <a:srgbClr val="00B3C5"/>
          </a:solidFill>
          <a:ln>
            <a:solidFill>
              <a:srgbClr val="00B3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0" name="Rectangle 3"/>
          <p:cNvSpPr txBox="1">
            <a:spLocks noChangeArrowheads="1"/>
          </p:cNvSpPr>
          <p:nvPr/>
        </p:nvSpPr>
        <p:spPr>
          <a:xfrm>
            <a:off x="323528" y="887505"/>
            <a:ext cx="7972425" cy="521381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endParaRPr lang="cs-CZ" altLang="cs-CZ" sz="2400" dirty="0"/>
          </a:p>
        </p:txBody>
      </p:sp>
      <p:sp>
        <p:nvSpPr>
          <p:cNvPr id="11" name="Rectangle 3"/>
          <p:cNvSpPr txBox="1">
            <a:spLocks noChangeArrowheads="1"/>
          </p:cNvSpPr>
          <p:nvPr/>
        </p:nvSpPr>
        <p:spPr>
          <a:xfrm>
            <a:off x="323528" y="1052736"/>
            <a:ext cx="8568952" cy="504858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Aft>
                <a:spcPts val="0"/>
              </a:spcAft>
            </a:pPr>
            <a:endParaRPr lang="cs-CZ" altLang="cs-CZ" sz="2000" dirty="0"/>
          </a:p>
        </p:txBody>
      </p:sp>
      <p:sp>
        <p:nvSpPr>
          <p:cNvPr id="12" name="TextovéPole 11">
            <a:extLst>
              <a:ext uri="{FF2B5EF4-FFF2-40B4-BE49-F238E27FC236}">
                <a16:creationId xmlns:a16="http://schemas.microsoft.com/office/drawing/2014/main" id="{7A7100DB-8BBA-41FD-9835-5EFDD88E9CA1}"/>
              </a:ext>
            </a:extLst>
          </p:cNvPr>
          <p:cNvSpPr txBox="1"/>
          <p:nvPr/>
        </p:nvSpPr>
        <p:spPr>
          <a:xfrm>
            <a:off x="8028384" y="6450387"/>
            <a:ext cx="676980" cy="338554"/>
          </a:xfrm>
          <a:prstGeom prst="rect">
            <a:avLst/>
          </a:prstGeom>
          <a:noFill/>
        </p:spPr>
        <p:txBody>
          <a:bodyPr wrap="none" rtlCol="0">
            <a:spAutoFit/>
          </a:bodyPr>
          <a:lstStyle/>
          <a:p>
            <a:r>
              <a:rPr lang="cs-CZ" sz="1600" dirty="0">
                <a:latin typeface="+mj-lt"/>
              </a:rPr>
              <a:t>IDAS1</a:t>
            </a:r>
            <a:endParaRPr lang="en-US" sz="1600" dirty="0">
              <a:latin typeface="+mj-lt"/>
            </a:endParaRPr>
          </a:p>
        </p:txBody>
      </p:sp>
      <p:sp>
        <p:nvSpPr>
          <p:cNvPr id="13" name="Zástupný symbol pro obsah 2">
            <a:extLst>
              <a:ext uri="{FF2B5EF4-FFF2-40B4-BE49-F238E27FC236}">
                <a16:creationId xmlns:a16="http://schemas.microsoft.com/office/drawing/2014/main" id="{07FEF32A-DED3-41B8-BAD9-63F9D99951C5}"/>
              </a:ext>
            </a:extLst>
          </p:cNvPr>
          <p:cNvSpPr>
            <a:spLocks noGrp="1"/>
          </p:cNvSpPr>
          <p:nvPr>
            <p:ph idx="1"/>
          </p:nvPr>
        </p:nvSpPr>
        <p:spPr>
          <a:xfrm>
            <a:off x="457200" y="1600200"/>
            <a:ext cx="8229600" cy="4525963"/>
          </a:xfrm>
        </p:spPr>
        <p:txBody>
          <a:bodyPr/>
          <a:lstStyle/>
          <a:p>
            <a:r>
              <a:rPr lang="cs-CZ" altLang="cs-CZ" dirty="0"/>
              <a:t>U každého atributu je třeba definovat, zda je povinný (</a:t>
            </a:r>
            <a:r>
              <a:rPr lang="cs-CZ" altLang="cs-CZ" b="1" dirty="0"/>
              <a:t>mandatory</a:t>
            </a:r>
            <a:r>
              <a:rPr lang="cs-CZ" altLang="cs-CZ" dirty="0"/>
              <a:t>) nebo volitelný (</a:t>
            </a:r>
            <a:r>
              <a:rPr lang="cs-CZ" altLang="cs-CZ" b="1" dirty="0" err="1"/>
              <a:t>optional</a:t>
            </a:r>
            <a:r>
              <a:rPr lang="cs-CZ" altLang="cs-CZ" dirty="0"/>
              <a:t>), tedy zda je nutné, aby atribut obsahoval hodnotu</a:t>
            </a:r>
          </a:p>
          <a:p>
            <a:r>
              <a:rPr lang="cs-CZ" altLang="cs-CZ" dirty="0"/>
              <a:t>V konceptuálním modelu povinnost atributů definujeme následovně:</a:t>
            </a:r>
          </a:p>
          <a:p>
            <a:pPr marL="457200" lvl="1" indent="0">
              <a:buFont typeface="Arial" panose="020B0604020202020204" pitchFamily="34" charset="0"/>
              <a:buNone/>
            </a:pPr>
            <a:r>
              <a:rPr lang="cs-CZ" altLang="cs-CZ" b="1" dirty="0">
                <a:solidFill>
                  <a:srgbClr val="FF0000"/>
                </a:solidFill>
              </a:rPr>
              <a:t>*</a:t>
            </a:r>
            <a:r>
              <a:rPr lang="cs-CZ" altLang="cs-CZ" dirty="0"/>
              <a:t> povinný atribut</a:t>
            </a:r>
          </a:p>
          <a:p>
            <a:pPr marL="457200" lvl="1" indent="0">
              <a:buFont typeface="Arial" panose="020B0604020202020204" pitchFamily="34" charset="0"/>
              <a:buNone/>
            </a:pPr>
            <a:r>
              <a:rPr lang="cs-CZ" altLang="cs-CZ" b="1" dirty="0">
                <a:solidFill>
                  <a:srgbClr val="FF0000"/>
                </a:solidFill>
              </a:rPr>
              <a:t>o</a:t>
            </a:r>
            <a:r>
              <a:rPr lang="cs-CZ" altLang="cs-CZ" dirty="0">
                <a:solidFill>
                  <a:srgbClr val="FF0000"/>
                </a:solidFill>
              </a:rPr>
              <a:t> </a:t>
            </a:r>
            <a:r>
              <a:rPr lang="cs-CZ" altLang="cs-CZ" dirty="0"/>
              <a:t>volitelný atribut</a:t>
            </a:r>
          </a:p>
        </p:txBody>
      </p:sp>
    </p:spTree>
    <p:extLst>
      <p:ext uri="{BB962C8B-B14F-4D97-AF65-F5344CB8AC3E}">
        <p14:creationId xmlns:p14="http://schemas.microsoft.com/office/powerpoint/2010/main" val="4143732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Zástupný symbol pro obsah 2"/>
          <p:cNvSpPr>
            <a:spLocks noGrp="1"/>
          </p:cNvSpPr>
          <p:nvPr>
            <p:ph idx="1"/>
          </p:nvPr>
        </p:nvSpPr>
        <p:spPr>
          <a:xfrm>
            <a:off x="403448" y="1292943"/>
            <a:ext cx="8229600" cy="4525963"/>
          </a:xfrm>
        </p:spPr>
        <p:txBody>
          <a:bodyPr/>
          <a:lstStyle/>
          <a:p>
            <a:pPr marL="609600" indent="-609600" eaLnBrk="1" hangingPunct="1">
              <a:buFont typeface="Arial" charset="0"/>
              <a:buChar char="•"/>
              <a:defRPr/>
            </a:pPr>
            <a:r>
              <a:rPr lang="cs-CZ" sz="2400" dirty="0"/>
              <a:t>Relace vyjadřuje vzájemný vztah entit (instancí entit)</a:t>
            </a:r>
          </a:p>
          <a:p>
            <a:pPr marL="609600" indent="-609600" eaLnBrk="1" hangingPunct="1">
              <a:buFont typeface="Arial" charset="0"/>
              <a:buChar char="•"/>
              <a:defRPr/>
            </a:pPr>
            <a:r>
              <a:rPr lang="cs-CZ" sz="2400" dirty="0"/>
              <a:t>U relací rozeznáváme 2 pojmy</a:t>
            </a:r>
          </a:p>
          <a:p>
            <a:pPr marL="1009650" lvl="1" indent="-609600" eaLnBrk="1" hangingPunct="1">
              <a:buFont typeface="Arial" charset="0"/>
              <a:buChar char="–"/>
              <a:defRPr/>
            </a:pPr>
            <a:r>
              <a:rPr lang="cs-CZ" b="1" dirty="0">
                <a:effectLst>
                  <a:outerShdw blurRad="38100" dist="38100" dir="2700000" algn="tl">
                    <a:srgbClr val="000000">
                      <a:alpha val="43137"/>
                    </a:srgbClr>
                  </a:outerShdw>
                </a:effectLst>
              </a:rPr>
              <a:t>Kardinalita</a:t>
            </a:r>
          </a:p>
          <a:p>
            <a:pPr marL="1409700" lvl="2" indent="-609600" eaLnBrk="1" hangingPunct="1">
              <a:buFont typeface="Arial" charset="0"/>
              <a:buChar char="•"/>
              <a:defRPr/>
            </a:pPr>
            <a:r>
              <a:rPr lang="cs-CZ" sz="2000" dirty="0"/>
              <a:t>Kolik instancí entity může být ve vztahu z kolika instancemi druhé entity</a:t>
            </a:r>
          </a:p>
          <a:p>
            <a:pPr marL="1409700" lvl="2" indent="-609600" eaLnBrk="1" hangingPunct="1">
              <a:buFont typeface="Arial" charset="0"/>
              <a:buChar char="•"/>
              <a:defRPr/>
            </a:pPr>
            <a:r>
              <a:rPr lang="cs-CZ" sz="2000" dirty="0"/>
              <a:t>Rozeznáváme 3 typy:</a:t>
            </a:r>
          </a:p>
          <a:p>
            <a:pPr marL="1866900" lvl="3" indent="-609600" eaLnBrk="1" hangingPunct="1">
              <a:buFont typeface="Arial" charset="0"/>
              <a:buChar char="–"/>
              <a:defRPr/>
            </a:pPr>
            <a:r>
              <a:rPr lang="cs-CZ" sz="1600" dirty="0"/>
              <a:t>1:1, 1:M, M:M</a:t>
            </a:r>
          </a:p>
          <a:p>
            <a:pPr marL="1009650" lvl="1" indent="-609600" eaLnBrk="1" hangingPunct="1">
              <a:buFont typeface="Arial" charset="0"/>
              <a:buChar char="–"/>
              <a:defRPr/>
            </a:pPr>
            <a:r>
              <a:rPr lang="cs-CZ" b="1" dirty="0" err="1">
                <a:effectLst>
                  <a:outerShdw blurRad="38100" dist="38100" dir="2700000" algn="tl">
                    <a:srgbClr val="000000">
                      <a:alpha val="43137"/>
                    </a:srgbClr>
                  </a:outerShdw>
                </a:effectLst>
              </a:rPr>
              <a:t>Parcialita</a:t>
            </a:r>
            <a:endParaRPr lang="cs-CZ" b="1" dirty="0">
              <a:effectLst>
                <a:outerShdw blurRad="38100" dist="38100" dir="2700000" algn="tl">
                  <a:srgbClr val="000000">
                    <a:alpha val="43137"/>
                  </a:srgbClr>
                </a:outerShdw>
              </a:effectLst>
            </a:endParaRPr>
          </a:p>
          <a:p>
            <a:pPr marL="1409700" lvl="2" indent="-609600" eaLnBrk="1" hangingPunct="1">
              <a:buFont typeface="Arial" charset="0"/>
              <a:buChar char="•"/>
              <a:defRPr/>
            </a:pPr>
            <a:r>
              <a:rPr lang="cs-CZ" sz="2000" dirty="0"/>
              <a:t>Definuje, zda je existence vztahu nutná, či nikoliv</a:t>
            </a:r>
          </a:p>
          <a:p>
            <a:pPr marL="1409700" lvl="2" indent="-609600" eaLnBrk="1" hangingPunct="1">
              <a:buFont typeface="Arial" charset="0"/>
              <a:buChar char="•"/>
              <a:defRPr/>
            </a:pPr>
            <a:r>
              <a:rPr lang="cs-CZ" sz="2000" dirty="0"/>
              <a:t>Upřesňuje nám tedy kardinalitu na:</a:t>
            </a:r>
          </a:p>
          <a:p>
            <a:pPr marL="1866900" lvl="3" indent="-609600" eaLnBrk="1" hangingPunct="1">
              <a:buFont typeface="Arial" charset="0"/>
              <a:buChar char="–"/>
              <a:defRPr/>
            </a:pPr>
            <a:r>
              <a:rPr lang="cs-CZ" sz="1600" dirty="0"/>
              <a:t>0..1: …, 0..M: …</a:t>
            </a:r>
          </a:p>
        </p:txBody>
      </p:sp>
      <p:sp>
        <p:nvSpPr>
          <p:cNvPr id="10" name="Rectangle 2">
            <a:extLst>
              <a:ext uri="{FF2B5EF4-FFF2-40B4-BE49-F238E27FC236}">
                <a16:creationId xmlns:a16="http://schemas.microsoft.com/office/drawing/2014/main" id="{240F4910-6FE8-43FF-AF71-CF4D841C3F64}"/>
              </a:ext>
            </a:extLst>
          </p:cNvPr>
          <p:cNvSpPr txBox="1">
            <a:spLocks noChangeArrowheads="1"/>
          </p:cNvSpPr>
          <p:nvPr/>
        </p:nvSpPr>
        <p:spPr>
          <a:xfrm>
            <a:off x="0" y="662"/>
            <a:ext cx="9036496" cy="765799"/>
          </a:xfrm>
          <a:prstGeom prst="rect">
            <a:avLst/>
          </a:prstGeom>
        </p:spPr>
        <p:txBody>
          <a:bodyPr vert="horz" lIns="91440" tIns="45720" rIns="91440" bIns="45720" rtlCol="0" anchor="ctr">
            <a:normAutofit fontScale="85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cs-CZ" altLang="cs-CZ" dirty="0"/>
              <a:t>Cvičení 2 – Relace v konceptuálním modelu</a:t>
            </a:r>
            <a:endParaRPr lang="cs-CZ" altLang="cs-CZ" sz="3000" dirty="0"/>
          </a:p>
        </p:txBody>
      </p:sp>
      <p:sp>
        <p:nvSpPr>
          <p:cNvPr id="11" name="Obdélník 10">
            <a:extLst>
              <a:ext uri="{FF2B5EF4-FFF2-40B4-BE49-F238E27FC236}">
                <a16:creationId xmlns:a16="http://schemas.microsoft.com/office/drawing/2014/main" id="{CD88A59D-1A99-4896-957B-0FB117B93594}"/>
              </a:ext>
            </a:extLst>
          </p:cNvPr>
          <p:cNvSpPr/>
          <p:nvPr/>
        </p:nvSpPr>
        <p:spPr>
          <a:xfrm>
            <a:off x="0" y="6389351"/>
            <a:ext cx="9144000" cy="476672"/>
          </a:xfrm>
          <a:prstGeom prst="rect">
            <a:avLst/>
          </a:prstGeom>
          <a:solidFill>
            <a:srgbClr val="00B3C5"/>
          </a:solidFill>
          <a:ln>
            <a:solidFill>
              <a:srgbClr val="00B3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2" name="TextovéPole 11">
            <a:extLst>
              <a:ext uri="{FF2B5EF4-FFF2-40B4-BE49-F238E27FC236}">
                <a16:creationId xmlns:a16="http://schemas.microsoft.com/office/drawing/2014/main" id="{F65E94F0-AB38-4591-81EF-8D2E9F9A01BA}"/>
              </a:ext>
            </a:extLst>
          </p:cNvPr>
          <p:cNvSpPr txBox="1"/>
          <p:nvPr/>
        </p:nvSpPr>
        <p:spPr>
          <a:xfrm>
            <a:off x="0" y="6450387"/>
            <a:ext cx="2932021" cy="338554"/>
          </a:xfrm>
          <a:prstGeom prst="rect">
            <a:avLst/>
          </a:prstGeom>
          <a:noFill/>
        </p:spPr>
        <p:txBody>
          <a:bodyPr wrap="none" rtlCol="0">
            <a:spAutoFit/>
          </a:bodyPr>
          <a:lstStyle/>
          <a:p>
            <a:r>
              <a:rPr lang="cs-CZ" sz="1600" dirty="0">
                <a:latin typeface="+mj-lt"/>
              </a:rPr>
              <a:t>Katedra informačních technologií</a:t>
            </a:r>
            <a:endParaRPr lang="en-US" sz="1600" dirty="0">
              <a:latin typeface="+mj-lt"/>
            </a:endParaRPr>
          </a:p>
        </p:txBody>
      </p:sp>
      <p:sp>
        <p:nvSpPr>
          <p:cNvPr id="13" name="Obdélník 12">
            <a:extLst>
              <a:ext uri="{FF2B5EF4-FFF2-40B4-BE49-F238E27FC236}">
                <a16:creationId xmlns:a16="http://schemas.microsoft.com/office/drawing/2014/main" id="{4A044544-878F-42AA-AFA8-A5CFABA03452}"/>
              </a:ext>
            </a:extLst>
          </p:cNvPr>
          <p:cNvSpPr/>
          <p:nvPr/>
        </p:nvSpPr>
        <p:spPr>
          <a:xfrm flipV="1">
            <a:off x="-1" y="764704"/>
            <a:ext cx="6228185" cy="45719"/>
          </a:xfrm>
          <a:prstGeom prst="rect">
            <a:avLst/>
          </a:prstGeom>
          <a:solidFill>
            <a:srgbClr val="00B3C5"/>
          </a:solidFill>
          <a:ln>
            <a:solidFill>
              <a:srgbClr val="00B3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4" name="TextovéPole 13">
            <a:extLst>
              <a:ext uri="{FF2B5EF4-FFF2-40B4-BE49-F238E27FC236}">
                <a16:creationId xmlns:a16="http://schemas.microsoft.com/office/drawing/2014/main" id="{BA0E4260-AB37-4648-95CD-EDC44307F3A5}"/>
              </a:ext>
            </a:extLst>
          </p:cNvPr>
          <p:cNvSpPr txBox="1"/>
          <p:nvPr/>
        </p:nvSpPr>
        <p:spPr>
          <a:xfrm>
            <a:off x="8028384" y="6450387"/>
            <a:ext cx="676980" cy="338554"/>
          </a:xfrm>
          <a:prstGeom prst="rect">
            <a:avLst/>
          </a:prstGeom>
          <a:noFill/>
        </p:spPr>
        <p:txBody>
          <a:bodyPr wrap="none" rtlCol="0">
            <a:spAutoFit/>
          </a:bodyPr>
          <a:lstStyle/>
          <a:p>
            <a:r>
              <a:rPr lang="cs-CZ" sz="1600" dirty="0">
                <a:latin typeface="+mj-lt"/>
              </a:rPr>
              <a:t>IDAS1</a:t>
            </a:r>
            <a:endParaRPr lang="en-US" sz="1600" dirty="0">
              <a:latin typeface="+mj-lt"/>
            </a:endParaRPr>
          </a:p>
        </p:txBody>
      </p:sp>
    </p:spTree>
    <p:extLst>
      <p:ext uri="{BB962C8B-B14F-4D97-AF65-F5344CB8AC3E}">
        <p14:creationId xmlns:p14="http://schemas.microsoft.com/office/powerpoint/2010/main" val="4294174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240F4910-6FE8-43FF-AF71-CF4D841C3F64}"/>
              </a:ext>
            </a:extLst>
          </p:cNvPr>
          <p:cNvSpPr txBox="1">
            <a:spLocks noChangeArrowheads="1"/>
          </p:cNvSpPr>
          <p:nvPr/>
        </p:nvSpPr>
        <p:spPr>
          <a:xfrm>
            <a:off x="0" y="662"/>
            <a:ext cx="9036496" cy="765799"/>
          </a:xfrm>
          <a:prstGeom prst="rect">
            <a:avLst/>
          </a:prstGeom>
        </p:spPr>
        <p:txBody>
          <a:bodyPr vert="horz" lIns="91440" tIns="45720" rIns="91440" bIns="45720" rtlCol="0" anchor="ctr">
            <a:normAutofit fontScale="85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cs-CZ" altLang="cs-CZ" dirty="0"/>
              <a:t>Cvičení 2 – Relace v konceptuálním modelu</a:t>
            </a:r>
            <a:endParaRPr lang="cs-CZ" altLang="cs-CZ" sz="3000" dirty="0"/>
          </a:p>
        </p:txBody>
      </p:sp>
      <p:sp>
        <p:nvSpPr>
          <p:cNvPr id="11" name="Obdélník 10">
            <a:extLst>
              <a:ext uri="{FF2B5EF4-FFF2-40B4-BE49-F238E27FC236}">
                <a16:creationId xmlns:a16="http://schemas.microsoft.com/office/drawing/2014/main" id="{CD88A59D-1A99-4896-957B-0FB117B93594}"/>
              </a:ext>
            </a:extLst>
          </p:cNvPr>
          <p:cNvSpPr/>
          <p:nvPr/>
        </p:nvSpPr>
        <p:spPr>
          <a:xfrm>
            <a:off x="0" y="6389351"/>
            <a:ext cx="9144000" cy="476672"/>
          </a:xfrm>
          <a:prstGeom prst="rect">
            <a:avLst/>
          </a:prstGeom>
          <a:solidFill>
            <a:srgbClr val="00B3C5"/>
          </a:solidFill>
          <a:ln>
            <a:solidFill>
              <a:srgbClr val="00B3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2" name="TextovéPole 11">
            <a:extLst>
              <a:ext uri="{FF2B5EF4-FFF2-40B4-BE49-F238E27FC236}">
                <a16:creationId xmlns:a16="http://schemas.microsoft.com/office/drawing/2014/main" id="{F65E94F0-AB38-4591-81EF-8D2E9F9A01BA}"/>
              </a:ext>
            </a:extLst>
          </p:cNvPr>
          <p:cNvSpPr txBox="1"/>
          <p:nvPr/>
        </p:nvSpPr>
        <p:spPr>
          <a:xfrm>
            <a:off x="0" y="6450387"/>
            <a:ext cx="2932021" cy="338554"/>
          </a:xfrm>
          <a:prstGeom prst="rect">
            <a:avLst/>
          </a:prstGeom>
          <a:noFill/>
        </p:spPr>
        <p:txBody>
          <a:bodyPr wrap="none" rtlCol="0">
            <a:spAutoFit/>
          </a:bodyPr>
          <a:lstStyle/>
          <a:p>
            <a:r>
              <a:rPr lang="cs-CZ" sz="1600" dirty="0">
                <a:latin typeface="+mj-lt"/>
              </a:rPr>
              <a:t>Katedra informačních technologií</a:t>
            </a:r>
            <a:endParaRPr lang="en-US" sz="1600" dirty="0">
              <a:latin typeface="+mj-lt"/>
            </a:endParaRPr>
          </a:p>
        </p:txBody>
      </p:sp>
      <p:sp>
        <p:nvSpPr>
          <p:cNvPr id="13" name="Obdélník 12">
            <a:extLst>
              <a:ext uri="{FF2B5EF4-FFF2-40B4-BE49-F238E27FC236}">
                <a16:creationId xmlns:a16="http://schemas.microsoft.com/office/drawing/2014/main" id="{4A044544-878F-42AA-AFA8-A5CFABA03452}"/>
              </a:ext>
            </a:extLst>
          </p:cNvPr>
          <p:cNvSpPr/>
          <p:nvPr/>
        </p:nvSpPr>
        <p:spPr>
          <a:xfrm flipV="1">
            <a:off x="-1" y="764704"/>
            <a:ext cx="6228185" cy="45719"/>
          </a:xfrm>
          <a:prstGeom prst="rect">
            <a:avLst/>
          </a:prstGeom>
          <a:solidFill>
            <a:srgbClr val="00B3C5"/>
          </a:solidFill>
          <a:ln>
            <a:solidFill>
              <a:srgbClr val="00B3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4" name="TextovéPole 13">
            <a:extLst>
              <a:ext uri="{FF2B5EF4-FFF2-40B4-BE49-F238E27FC236}">
                <a16:creationId xmlns:a16="http://schemas.microsoft.com/office/drawing/2014/main" id="{BA0E4260-AB37-4648-95CD-EDC44307F3A5}"/>
              </a:ext>
            </a:extLst>
          </p:cNvPr>
          <p:cNvSpPr txBox="1"/>
          <p:nvPr/>
        </p:nvSpPr>
        <p:spPr>
          <a:xfrm>
            <a:off x="8028384" y="6450387"/>
            <a:ext cx="676980" cy="338554"/>
          </a:xfrm>
          <a:prstGeom prst="rect">
            <a:avLst/>
          </a:prstGeom>
          <a:noFill/>
        </p:spPr>
        <p:txBody>
          <a:bodyPr wrap="none" rtlCol="0">
            <a:spAutoFit/>
          </a:bodyPr>
          <a:lstStyle/>
          <a:p>
            <a:r>
              <a:rPr lang="cs-CZ" sz="1600" dirty="0">
                <a:latin typeface="+mj-lt"/>
              </a:rPr>
              <a:t>IDAS1</a:t>
            </a:r>
            <a:endParaRPr lang="en-US" sz="1600" dirty="0">
              <a:latin typeface="+mj-lt"/>
            </a:endParaRPr>
          </a:p>
        </p:txBody>
      </p:sp>
      <p:pic>
        <p:nvPicPr>
          <p:cNvPr id="8" name="Obrázek 7">
            <a:extLst>
              <a:ext uri="{FF2B5EF4-FFF2-40B4-BE49-F238E27FC236}">
                <a16:creationId xmlns:a16="http://schemas.microsoft.com/office/drawing/2014/main" id="{6EC1570F-D281-4700-8E95-99F635667C2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41884" y="1340768"/>
            <a:ext cx="6552728" cy="4202753"/>
          </a:xfrm>
          <a:prstGeom prst="rect">
            <a:avLst/>
          </a:prstGeom>
          <a:solidFill>
            <a:srgbClr val="FFFFFF"/>
          </a:solidFill>
          <a:ln>
            <a:noFill/>
          </a:ln>
        </p:spPr>
      </p:pic>
    </p:spTree>
    <p:extLst>
      <p:ext uri="{BB962C8B-B14F-4D97-AF65-F5344CB8AC3E}">
        <p14:creationId xmlns:p14="http://schemas.microsoft.com/office/powerpoint/2010/main" val="528000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240F4910-6FE8-43FF-AF71-CF4D841C3F64}"/>
              </a:ext>
            </a:extLst>
          </p:cNvPr>
          <p:cNvSpPr txBox="1">
            <a:spLocks noChangeArrowheads="1"/>
          </p:cNvSpPr>
          <p:nvPr/>
        </p:nvSpPr>
        <p:spPr>
          <a:xfrm>
            <a:off x="0" y="662"/>
            <a:ext cx="9036496" cy="765799"/>
          </a:xfrm>
          <a:prstGeom prst="rect">
            <a:avLst/>
          </a:prstGeom>
        </p:spPr>
        <p:txBody>
          <a:bodyPr vert="horz" lIns="91440" tIns="45720" rIns="91440" bIns="45720" rtlCol="0" anchor="ctr">
            <a:normAutofit fontScale="85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cs-CZ" altLang="cs-CZ" dirty="0"/>
              <a:t>Cvičení 2 – Relace v konceptuálním modelu</a:t>
            </a:r>
            <a:endParaRPr lang="cs-CZ" altLang="cs-CZ" sz="3000" dirty="0"/>
          </a:p>
        </p:txBody>
      </p:sp>
      <p:sp>
        <p:nvSpPr>
          <p:cNvPr id="11" name="Obdélník 10">
            <a:extLst>
              <a:ext uri="{FF2B5EF4-FFF2-40B4-BE49-F238E27FC236}">
                <a16:creationId xmlns:a16="http://schemas.microsoft.com/office/drawing/2014/main" id="{CD88A59D-1A99-4896-957B-0FB117B93594}"/>
              </a:ext>
            </a:extLst>
          </p:cNvPr>
          <p:cNvSpPr/>
          <p:nvPr/>
        </p:nvSpPr>
        <p:spPr>
          <a:xfrm>
            <a:off x="0" y="6389351"/>
            <a:ext cx="9144000" cy="476672"/>
          </a:xfrm>
          <a:prstGeom prst="rect">
            <a:avLst/>
          </a:prstGeom>
          <a:solidFill>
            <a:srgbClr val="00B3C5"/>
          </a:solidFill>
          <a:ln>
            <a:solidFill>
              <a:srgbClr val="00B3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2" name="TextovéPole 11">
            <a:extLst>
              <a:ext uri="{FF2B5EF4-FFF2-40B4-BE49-F238E27FC236}">
                <a16:creationId xmlns:a16="http://schemas.microsoft.com/office/drawing/2014/main" id="{F65E94F0-AB38-4591-81EF-8D2E9F9A01BA}"/>
              </a:ext>
            </a:extLst>
          </p:cNvPr>
          <p:cNvSpPr txBox="1"/>
          <p:nvPr/>
        </p:nvSpPr>
        <p:spPr>
          <a:xfrm>
            <a:off x="0" y="6450387"/>
            <a:ext cx="2932021" cy="338554"/>
          </a:xfrm>
          <a:prstGeom prst="rect">
            <a:avLst/>
          </a:prstGeom>
          <a:noFill/>
        </p:spPr>
        <p:txBody>
          <a:bodyPr wrap="none" rtlCol="0">
            <a:spAutoFit/>
          </a:bodyPr>
          <a:lstStyle/>
          <a:p>
            <a:r>
              <a:rPr lang="cs-CZ" sz="1600" dirty="0">
                <a:latin typeface="+mj-lt"/>
              </a:rPr>
              <a:t>Katedra informačních technologií</a:t>
            </a:r>
            <a:endParaRPr lang="en-US" sz="1600" dirty="0">
              <a:latin typeface="+mj-lt"/>
            </a:endParaRPr>
          </a:p>
        </p:txBody>
      </p:sp>
      <p:sp>
        <p:nvSpPr>
          <p:cNvPr id="13" name="Obdélník 12">
            <a:extLst>
              <a:ext uri="{FF2B5EF4-FFF2-40B4-BE49-F238E27FC236}">
                <a16:creationId xmlns:a16="http://schemas.microsoft.com/office/drawing/2014/main" id="{4A044544-878F-42AA-AFA8-A5CFABA03452}"/>
              </a:ext>
            </a:extLst>
          </p:cNvPr>
          <p:cNvSpPr/>
          <p:nvPr/>
        </p:nvSpPr>
        <p:spPr>
          <a:xfrm flipV="1">
            <a:off x="-1" y="764704"/>
            <a:ext cx="6228185" cy="45719"/>
          </a:xfrm>
          <a:prstGeom prst="rect">
            <a:avLst/>
          </a:prstGeom>
          <a:solidFill>
            <a:srgbClr val="00B3C5"/>
          </a:solidFill>
          <a:ln>
            <a:solidFill>
              <a:srgbClr val="00B3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4" name="TextovéPole 13">
            <a:extLst>
              <a:ext uri="{FF2B5EF4-FFF2-40B4-BE49-F238E27FC236}">
                <a16:creationId xmlns:a16="http://schemas.microsoft.com/office/drawing/2014/main" id="{BA0E4260-AB37-4648-95CD-EDC44307F3A5}"/>
              </a:ext>
            </a:extLst>
          </p:cNvPr>
          <p:cNvSpPr txBox="1"/>
          <p:nvPr/>
        </p:nvSpPr>
        <p:spPr>
          <a:xfrm>
            <a:off x="8028384" y="6450387"/>
            <a:ext cx="676980" cy="338554"/>
          </a:xfrm>
          <a:prstGeom prst="rect">
            <a:avLst/>
          </a:prstGeom>
          <a:noFill/>
        </p:spPr>
        <p:txBody>
          <a:bodyPr wrap="none" rtlCol="0">
            <a:spAutoFit/>
          </a:bodyPr>
          <a:lstStyle/>
          <a:p>
            <a:r>
              <a:rPr lang="cs-CZ" sz="1600" dirty="0">
                <a:latin typeface="+mj-lt"/>
              </a:rPr>
              <a:t>IDAS1</a:t>
            </a:r>
            <a:endParaRPr lang="en-US" sz="1600" dirty="0">
              <a:latin typeface="+mj-lt"/>
            </a:endParaRPr>
          </a:p>
        </p:txBody>
      </p:sp>
      <p:pic>
        <p:nvPicPr>
          <p:cNvPr id="9" name="Obrázek 8">
            <a:extLst>
              <a:ext uri="{FF2B5EF4-FFF2-40B4-BE49-F238E27FC236}">
                <a16:creationId xmlns:a16="http://schemas.microsoft.com/office/drawing/2014/main" id="{5B30BFEC-3804-4A7C-8F72-067AF63A6082}"/>
              </a:ext>
            </a:extLst>
          </p:cNvPr>
          <p:cNvPicPr/>
          <p:nvPr/>
        </p:nvPicPr>
        <p:blipFill rotWithShape="1">
          <a:blip r:embed="rId2">
            <a:extLst>
              <a:ext uri="{28A0092B-C50C-407E-A947-70E740481C1C}">
                <a14:useLocalDpi xmlns:a14="http://schemas.microsoft.com/office/drawing/2010/main" val="0"/>
              </a:ext>
            </a:extLst>
          </a:blip>
          <a:srcRect b="4762"/>
          <a:stretch/>
        </p:blipFill>
        <p:spPr bwMode="auto">
          <a:xfrm>
            <a:off x="1025860" y="1390614"/>
            <a:ext cx="6984776" cy="4320480"/>
          </a:xfrm>
          <a:prstGeom prst="rect">
            <a:avLst/>
          </a:prstGeom>
          <a:solidFill>
            <a:srgbClr val="FFFFFF"/>
          </a:solidFill>
          <a:ln>
            <a:noFill/>
          </a:ln>
        </p:spPr>
      </p:pic>
    </p:spTree>
    <p:extLst>
      <p:ext uri="{BB962C8B-B14F-4D97-AF65-F5344CB8AC3E}">
        <p14:creationId xmlns:p14="http://schemas.microsoft.com/office/powerpoint/2010/main" val="4014438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Zástupný symbol pro obsah 2"/>
          <p:cNvSpPr>
            <a:spLocks noGrp="1"/>
          </p:cNvSpPr>
          <p:nvPr>
            <p:ph idx="1"/>
          </p:nvPr>
        </p:nvSpPr>
        <p:spPr>
          <a:xfrm>
            <a:off x="468313" y="1557338"/>
            <a:ext cx="8229600" cy="4525962"/>
          </a:xfrm>
        </p:spPr>
        <p:txBody>
          <a:bodyPr/>
          <a:lstStyle/>
          <a:p>
            <a:r>
              <a:rPr lang="cs-CZ" altLang="cs-CZ"/>
              <a:t>Je taková relace, kde se unikátní identifikátor rodičovské entity stane částí unikátního identifikátoru dceřiné entity</a:t>
            </a:r>
          </a:p>
          <a:p>
            <a:r>
              <a:rPr lang="cs-CZ" altLang="cs-CZ"/>
              <a:t>Atributy z tohoto unikátního identifikátoru se v dceřiné entitě nezobrazují.</a:t>
            </a:r>
          </a:p>
          <a:p>
            <a:r>
              <a:rPr lang="cs-CZ" altLang="cs-CZ"/>
              <a:t>Příklad:</a:t>
            </a:r>
          </a:p>
          <a:p>
            <a:pPr lvl="1"/>
            <a:r>
              <a:rPr lang="cs-CZ" altLang="cs-CZ"/>
              <a:t>Zákazník a objednávka </a:t>
            </a:r>
          </a:p>
        </p:txBody>
      </p:sp>
      <p:sp>
        <p:nvSpPr>
          <p:cNvPr id="5" name="Rectangle 2">
            <a:extLst>
              <a:ext uri="{FF2B5EF4-FFF2-40B4-BE49-F238E27FC236}">
                <a16:creationId xmlns:a16="http://schemas.microsoft.com/office/drawing/2014/main" id="{74BE923E-6862-412E-8FC4-A922D33953A7}"/>
              </a:ext>
            </a:extLst>
          </p:cNvPr>
          <p:cNvSpPr txBox="1">
            <a:spLocks noChangeArrowheads="1"/>
          </p:cNvSpPr>
          <p:nvPr/>
        </p:nvSpPr>
        <p:spPr>
          <a:xfrm>
            <a:off x="0" y="662"/>
            <a:ext cx="9036496" cy="7657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cs-CZ" altLang="cs-CZ" dirty="0"/>
              <a:t>Cvičení 2 – Identifikující relace</a:t>
            </a:r>
            <a:endParaRPr lang="cs-CZ" altLang="cs-CZ" sz="3000" dirty="0"/>
          </a:p>
        </p:txBody>
      </p:sp>
      <p:sp>
        <p:nvSpPr>
          <p:cNvPr id="6" name="Obdélník 5">
            <a:extLst>
              <a:ext uri="{FF2B5EF4-FFF2-40B4-BE49-F238E27FC236}">
                <a16:creationId xmlns:a16="http://schemas.microsoft.com/office/drawing/2014/main" id="{7934CAE6-1365-40A9-B3F7-2ADC11BB8AE4}"/>
              </a:ext>
            </a:extLst>
          </p:cNvPr>
          <p:cNvSpPr/>
          <p:nvPr/>
        </p:nvSpPr>
        <p:spPr>
          <a:xfrm>
            <a:off x="0" y="6389351"/>
            <a:ext cx="9144000" cy="476672"/>
          </a:xfrm>
          <a:prstGeom prst="rect">
            <a:avLst/>
          </a:prstGeom>
          <a:solidFill>
            <a:srgbClr val="00B3C5"/>
          </a:solidFill>
          <a:ln>
            <a:solidFill>
              <a:srgbClr val="00B3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7" name="TextovéPole 6">
            <a:extLst>
              <a:ext uri="{FF2B5EF4-FFF2-40B4-BE49-F238E27FC236}">
                <a16:creationId xmlns:a16="http://schemas.microsoft.com/office/drawing/2014/main" id="{7E841F8F-87C4-4BCC-908E-4273B988245D}"/>
              </a:ext>
            </a:extLst>
          </p:cNvPr>
          <p:cNvSpPr txBox="1"/>
          <p:nvPr/>
        </p:nvSpPr>
        <p:spPr>
          <a:xfrm>
            <a:off x="0" y="6450387"/>
            <a:ext cx="2932021" cy="338554"/>
          </a:xfrm>
          <a:prstGeom prst="rect">
            <a:avLst/>
          </a:prstGeom>
          <a:noFill/>
        </p:spPr>
        <p:txBody>
          <a:bodyPr wrap="none" rtlCol="0">
            <a:spAutoFit/>
          </a:bodyPr>
          <a:lstStyle/>
          <a:p>
            <a:r>
              <a:rPr lang="cs-CZ" sz="1600" dirty="0">
                <a:latin typeface="+mj-lt"/>
              </a:rPr>
              <a:t>Katedra informačních technologií</a:t>
            </a:r>
            <a:endParaRPr lang="en-US" sz="1600" dirty="0">
              <a:latin typeface="+mj-lt"/>
            </a:endParaRPr>
          </a:p>
        </p:txBody>
      </p:sp>
      <p:sp>
        <p:nvSpPr>
          <p:cNvPr id="8" name="Obdélník 7">
            <a:extLst>
              <a:ext uri="{FF2B5EF4-FFF2-40B4-BE49-F238E27FC236}">
                <a16:creationId xmlns:a16="http://schemas.microsoft.com/office/drawing/2014/main" id="{B7307C72-7F55-4B32-A478-7002B676B813}"/>
              </a:ext>
            </a:extLst>
          </p:cNvPr>
          <p:cNvSpPr/>
          <p:nvPr/>
        </p:nvSpPr>
        <p:spPr>
          <a:xfrm flipV="1">
            <a:off x="-1" y="764704"/>
            <a:ext cx="6228185" cy="45719"/>
          </a:xfrm>
          <a:prstGeom prst="rect">
            <a:avLst/>
          </a:prstGeom>
          <a:solidFill>
            <a:srgbClr val="00B3C5"/>
          </a:solidFill>
          <a:ln>
            <a:solidFill>
              <a:srgbClr val="00B3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9" name="TextovéPole 8">
            <a:extLst>
              <a:ext uri="{FF2B5EF4-FFF2-40B4-BE49-F238E27FC236}">
                <a16:creationId xmlns:a16="http://schemas.microsoft.com/office/drawing/2014/main" id="{27C548D9-8568-443C-AB46-EDBD98DE3062}"/>
              </a:ext>
            </a:extLst>
          </p:cNvPr>
          <p:cNvSpPr txBox="1"/>
          <p:nvPr/>
        </p:nvSpPr>
        <p:spPr>
          <a:xfrm>
            <a:off x="8028384" y="6450387"/>
            <a:ext cx="676980" cy="338554"/>
          </a:xfrm>
          <a:prstGeom prst="rect">
            <a:avLst/>
          </a:prstGeom>
          <a:noFill/>
        </p:spPr>
        <p:txBody>
          <a:bodyPr wrap="none" rtlCol="0">
            <a:spAutoFit/>
          </a:bodyPr>
          <a:lstStyle/>
          <a:p>
            <a:r>
              <a:rPr lang="cs-CZ" sz="1600" dirty="0">
                <a:latin typeface="+mj-lt"/>
              </a:rPr>
              <a:t>IDAS1</a:t>
            </a:r>
            <a:endParaRPr lang="en-US" sz="1600" dirty="0">
              <a:latin typeface="+mj-lt"/>
            </a:endParaRPr>
          </a:p>
        </p:txBody>
      </p:sp>
    </p:spTree>
    <p:extLst>
      <p:ext uri="{BB962C8B-B14F-4D97-AF65-F5344CB8AC3E}">
        <p14:creationId xmlns:p14="http://schemas.microsoft.com/office/powerpoint/2010/main" val="2199633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Zástupný symbol pro obsah 2"/>
          <p:cNvSpPr>
            <a:spLocks noGrp="1"/>
          </p:cNvSpPr>
          <p:nvPr>
            <p:ph idx="1"/>
          </p:nvPr>
        </p:nvSpPr>
        <p:spPr/>
        <p:txBody>
          <a:bodyPr/>
          <a:lstStyle/>
          <a:p>
            <a:r>
              <a:rPr lang="cs-CZ" altLang="cs-CZ"/>
              <a:t>Rekurzivní relace je taková, kde entita je v relaci sama se sebou.</a:t>
            </a:r>
          </a:p>
          <a:p>
            <a:r>
              <a:rPr lang="cs-CZ" altLang="cs-CZ"/>
              <a:t>Příklad:</a:t>
            </a:r>
          </a:p>
          <a:p>
            <a:pPr lvl="1"/>
            <a:r>
              <a:rPr lang="cs-CZ" altLang="cs-CZ"/>
              <a:t>Rodič a potomek (entita CLOVEK)</a:t>
            </a:r>
          </a:p>
          <a:p>
            <a:pPr lvl="1"/>
            <a:r>
              <a:rPr lang="cs-CZ" altLang="cs-CZ"/>
              <a:t>Zaměstnanec a vedoucí (entita ZAMESTNANEC)</a:t>
            </a:r>
          </a:p>
          <a:p>
            <a:pPr lvl="1"/>
            <a:r>
              <a:rPr lang="cs-CZ" altLang="cs-CZ"/>
              <a:t>Nadřazená kategorie (entita KATEGORIE)</a:t>
            </a:r>
          </a:p>
          <a:p>
            <a:endParaRPr lang="cs-CZ" altLang="cs-CZ"/>
          </a:p>
        </p:txBody>
      </p:sp>
      <p:sp>
        <p:nvSpPr>
          <p:cNvPr id="5" name="Rectangle 2">
            <a:extLst>
              <a:ext uri="{FF2B5EF4-FFF2-40B4-BE49-F238E27FC236}">
                <a16:creationId xmlns:a16="http://schemas.microsoft.com/office/drawing/2014/main" id="{FE14F7E1-29E3-4C46-B58B-E08B973C7254}"/>
              </a:ext>
            </a:extLst>
          </p:cNvPr>
          <p:cNvSpPr txBox="1">
            <a:spLocks noChangeArrowheads="1"/>
          </p:cNvSpPr>
          <p:nvPr/>
        </p:nvSpPr>
        <p:spPr>
          <a:xfrm>
            <a:off x="0" y="662"/>
            <a:ext cx="9036496" cy="7657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cs-CZ" altLang="cs-CZ" dirty="0"/>
              <a:t>Cvičení 2 – Rekurzivní relace</a:t>
            </a:r>
            <a:endParaRPr lang="cs-CZ" altLang="cs-CZ" sz="3000" dirty="0"/>
          </a:p>
        </p:txBody>
      </p:sp>
      <p:sp>
        <p:nvSpPr>
          <p:cNvPr id="6" name="Obdélník 5">
            <a:extLst>
              <a:ext uri="{FF2B5EF4-FFF2-40B4-BE49-F238E27FC236}">
                <a16:creationId xmlns:a16="http://schemas.microsoft.com/office/drawing/2014/main" id="{69FE6505-2DAE-4A1B-B218-C0AC21B64495}"/>
              </a:ext>
            </a:extLst>
          </p:cNvPr>
          <p:cNvSpPr/>
          <p:nvPr/>
        </p:nvSpPr>
        <p:spPr>
          <a:xfrm>
            <a:off x="0" y="6389351"/>
            <a:ext cx="9144000" cy="476672"/>
          </a:xfrm>
          <a:prstGeom prst="rect">
            <a:avLst/>
          </a:prstGeom>
          <a:solidFill>
            <a:srgbClr val="00B3C5"/>
          </a:solidFill>
          <a:ln>
            <a:solidFill>
              <a:srgbClr val="00B3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7" name="TextovéPole 6">
            <a:extLst>
              <a:ext uri="{FF2B5EF4-FFF2-40B4-BE49-F238E27FC236}">
                <a16:creationId xmlns:a16="http://schemas.microsoft.com/office/drawing/2014/main" id="{25DBFA32-B58F-4142-A08E-5816111C882F}"/>
              </a:ext>
            </a:extLst>
          </p:cNvPr>
          <p:cNvSpPr txBox="1"/>
          <p:nvPr/>
        </p:nvSpPr>
        <p:spPr>
          <a:xfrm>
            <a:off x="0" y="6450387"/>
            <a:ext cx="2932021" cy="338554"/>
          </a:xfrm>
          <a:prstGeom prst="rect">
            <a:avLst/>
          </a:prstGeom>
          <a:noFill/>
        </p:spPr>
        <p:txBody>
          <a:bodyPr wrap="none" rtlCol="0">
            <a:spAutoFit/>
          </a:bodyPr>
          <a:lstStyle/>
          <a:p>
            <a:r>
              <a:rPr lang="cs-CZ" sz="1600" dirty="0">
                <a:latin typeface="+mj-lt"/>
              </a:rPr>
              <a:t>Katedra informačních technologií</a:t>
            </a:r>
            <a:endParaRPr lang="en-US" sz="1600" dirty="0">
              <a:latin typeface="+mj-lt"/>
            </a:endParaRPr>
          </a:p>
        </p:txBody>
      </p:sp>
      <p:sp>
        <p:nvSpPr>
          <p:cNvPr id="8" name="Obdélník 7">
            <a:extLst>
              <a:ext uri="{FF2B5EF4-FFF2-40B4-BE49-F238E27FC236}">
                <a16:creationId xmlns:a16="http://schemas.microsoft.com/office/drawing/2014/main" id="{06BBDFE6-C8BB-4EE6-8AC2-6D84AFBA19C7}"/>
              </a:ext>
            </a:extLst>
          </p:cNvPr>
          <p:cNvSpPr/>
          <p:nvPr/>
        </p:nvSpPr>
        <p:spPr>
          <a:xfrm flipV="1">
            <a:off x="-1" y="764704"/>
            <a:ext cx="6228185" cy="45719"/>
          </a:xfrm>
          <a:prstGeom prst="rect">
            <a:avLst/>
          </a:prstGeom>
          <a:solidFill>
            <a:srgbClr val="00B3C5"/>
          </a:solidFill>
          <a:ln>
            <a:solidFill>
              <a:srgbClr val="00B3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9" name="TextovéPole 8">
            <a:extLst>
              <a:ext uri="{FF2B5EF4-FFF2-40B4-BE49-F238E27FC236}">
                <a16:creationId xmlns:a16="http://schemas.microsoft.com/office/drawing/2014/main" id="{28924072-7D28-4E27-9FC4-BF97EE662313}"/>
              </a:ext>
            </a:extLst>
          </p:cNvPr>
          <p:cNvSpPr txBox="1"/>
          <p:nvPr/>
        </p:nvSpPr>
        <p:spPr>
          <a:xfrm>
            <a:off x="8028384" y="6450387"/>
            <a:ext cx="676980" cy="338554"/>
          </a:xfrm>
          <a:prstGeom prst="rect">
            <a:avLst/>
          </a:prstGeom>
          <a:noFill/>
        </p:spPr>
        <p:txBody>
          <a:bodyPr wrap="none" rtlCol="0">
            <a:spAutoFit/>
          </a:bodyPr>
          <a:lstStyle/>
          <a:p>
            <a:r>
              <a:rPr lang="cs-CZ" sz="1600" dirty="0">
                <a:latin typeface="+mj-lt"/>
              </a:rPr>
              <a:t>IDAS1</a:t>
            </a:r>
            <a:endParaRPr lang="en-US" sz="1600" dirty="0">
              <a:latin typeface="+mj-lt"/>
            </a:endParaRPr>
          </a:p>
        </p:txBody>
      </p:sp>
    </p:spTree>
    <p:extLst>
      <p:ext uri="{BB962C8B-B14F-4D97-AF65-F5344CB8AC3E}">
        <p14:creationId xmlns:p14="http://schemas.microsoft.com/office/powerpoint/2010/main" val="2189723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Zástupný symbol pro obsah 2"/>
          <p:cNvSpPr>
            <a:spLocks noGrp="1"/>
          </p:cNvSpPr>
          <p:nvPr>
            <p:ph idx="1"/>
          </p:nvPr>
        </p:nvSpPr>
        <p:spPr/>
        <p:txBody>
          <a:bodyPr>
            <a:normAutofit lnSpcReduction="10000"/>
          </a:bodyPr>
          <a:lstStyle/>
          <a:p>
            <a:r>
              <a:rPr lang="cs-CZ" altLang="cs-CZ"/>
              <a:t>Řeší se v návaznosti na požadavky systému</a:t>
            </a:r>
          </a:p>
          <a:p>
            <a:r>
              <a:rPr lang="cs-CZ" altLang="cs-CZ"/>
              <a:t>V okamžiku, kdy entita může být v relaci s více entitami, ale z logiky věci dává smysl pouze jedna relace.</a:t>
            </a:r>
          </a:p>
          <a:p>
            <a:r>
              <a:rPr lang="cs-CZ" altLang="cs-CZ"/>
              <a:t>Příklad:</a:t>
            </a:r>
          </a:p>
          <a:p>
            <a:pPr lvl="1"/>
            <a:r>
              <a:rPr lang="cs-CZ" altLang="cs-CZ"/>
              <a:t>Billboard a možné zobrazované obsahy (film, reklama, veřejné sdělení)</a:t>
            </a:r>
          </a:p>
          <a:p>
            <a:pPr lvl="1"/>
            <a:r>
              <a:rPr lang="cs-CZ" altLang="cs-CZ"/>
              <a:t>Členství v klubu a možní členové (firmy a fyzické osoby)</a:t>
            </a:r>
          </a:p>
        </p:txBody>
      </p:sp>
      <p:sp>
        <p:nvSpPr>
          <p:cNvPr id="5" name="Rectangle 2">
            <a:extLst>
              <a:ext uri="{FF2B5EF4-FFF2-40B4-BE49-F238E27FC236}">
                <a16:creationId xmlns:a16="http://schemas.microsoft.com/office/drawing/2014/main" id="{9C7626A6-E2A6-4A1F-98A6-8F0E6C16B832}"/>
              </a:ext>
            </a:extLst>
          </p:cNvPr>
          <p:cNvSpPr txBox="1">
            <a:spLocks noChangeArrowheads="1"/>
          </p:cNvSpPr>
          <p:nvPr/>
        </p:nvSpPr>
        <p:spPr>
          <a:xfrm>
            <a:off x="0" y="662"/>
            <a:ext cx="9036496" cy="76579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cs-CZ" altLang="cs-CZ" dirty="0"/>
              <a:t>Cvičení 2 – Výlučné relace</a:t>
            </a:r>
            <a:endParaRPr lang="cs-CZ" altLang="cs-CZ" sz="3000" dirty="0"/>
          </a:p>
        </p:txBody>
      </p:sp>
      <p:sp>
        <p:nvSpPr>
          <p:cNvPr id="6" name="Obdélník 5">
            <a:extLst>
              <a:ext uri="{FF2B5EF4-FFF2-40B4-BE49-F238E27FC236}">
                <a16:creationId xmlns:a16="http://schemas.microsoft.com/office/drawing/2014/main" id="{ED2EC5B5-A3B7-42DC-9F2A-F18D11026747}"/>
              </a:ext>
            </a:extLst>
          </p:cNvPr>
          <p:cNvSpPr/>
          <p:nvPr/>
        </p:nvSpPr>
        <p:spPr>
          <a:xfrm>
            <a:off x="0" y="6389351"/>
            <a:ext cx="9144000" cy="476672"/>
          </a:xfrm>
          <a:prstGeom prst="rect">
            <a:avLst/>
          </a:prstGeom>
          <a:solidFill>
            <a:srgbClr val="00B3C5"/>
          </a:solidFill>
          <a:ln>
            <a:solidFill>
              <a:srgbClr val="00B3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7" name="TextovéPole 6">
            <a:extLst>
              <a:ext uri="{FF2B5EF4-FFF2-40B4-BE49-F238E27FC236}">
                <a16:creationId xmlns:a16="http://schemas.microsoft.com/office/drawing/2014/main" id="{8BDC0C35-9BFF-430A-8EC4-6188C6DD5776}"/>
              </a:ext>
            </a:extLst>
          </p:cNvPr>
          <p:cNvSpPr txBox="1"/>
          <p:nvPr/>
        </p:nvSpPr>
        <p:spPr>
          <a:xfrm>
            <a:off x="0" y="6450387"/>
            <a:ext cx="2932021" cy="338554"/>
          </a:xfrm>
          <a:prstGeom prst="rect">
            <a:avLst/>
          </a:prstGeom>
          <a:noFill/>
        </p:spPr>
        <p:txBody>
          <a:bodyPr wrap="none" rtlCol="0">
            <a:spAutoFit/>
          </a:bodyPr>
          <a:lstStyle/>
          <a:p>
            <a:r>
              <a:rPr lang="cs-CZ" sz="1600" dirty="0">
                <a:latin typeface="+mj-lt"/>
              </a:rPr>
              <a:t>Katedra informačních technologií</a:t>
            </a:r>
            <a:endParaRPr lang="en-US" sz="1600" dirty="0">
              <a:latin typeface="+mj-lt"/>
            </a:endParaRPr>
          </a:p>
        </p:txBody>
      </p:sp>
      <p:sp>
        <p:nvSpPr>
          <p:cNvPr id="8" name="Obdélník 7">
            <a:extLst>
              <a:ext uri="{FF2B5EF4-FFF2-40B4-BE49-F238E27FC236}">
                <a16:creationId xmlns:a16="http://schemas.microsoft.com/office/drawing/2014/main" id="{6F68608B-9E52-4598-9A57-7FA8668C80DE}"/>
              </a:ext>
            </a:extLst>
          </p:cNvPr>
          <p:cNvSpPr/>
          <p:nvPr/>
        </p:nvSpPr>
        <p:spPr>
          <a:xfrm flipV="1">
            <a:off x="-1" y="764704"/>
            <a:ext cx="6228185" cy="45719"/>
          </a:xfrm>
          <a:prstGeom prst="rect">
            <a:avLst/>
          </a:prstGeom>
          <a:solidFill>
            <a:srgbClr val="00B3C5"/>
          </a:solidFill>
          <a:ln>
            <a:solidFill>
              <a:srgbClr val="00B3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9" name="TextovéPole 8">
            <a:extLst>
              <a:ext uri="{FF2B5EF4-FFF2-40B4-BE49-F238E27FC236}">
                <a16:creationId xmlns:a16="http://schemas.microsoft.com/office/drawing/2014/main" id="{5A875F82-7996-4084-BCCE-F6DF2B747C22}"/>
              </a:ext>
            </a:extLst>
          </p:cNvPr>
          <p:cNvSpPr txBox="1"/>
          <p:nvPr/>
        </p:nvSpPr>
        <p:spPr>
          <a:xfrm>
            <a:off x="8028384" y="6450387"/>
            <a:ext cx="676980" cy="338554"/>
          </a:xfrm>
          <a:prstGeom prst="rect">
            <a:avLst/>
          </a:prstGeom>
          <a:noFill/>
        </p:spPr>
        <p:txBody>
          <a:bodyPr wrap="none" rtlCol="0">
            <a:spAutoFit/>
          </a:bodyPr>
          <a:lstStyle/>
          <a:p>
            <a:r>
              <a:rPr lang="cs-CZ" sz="1600" dirty="0">
                <a:latin typeface="+mj-lt"/>
              </a:rPr>
              <a:t>IDAS1</a:t>
            </a:r>
            <a:endParaRPr lang="en-US" sz="1600" dirty="0">
              <a:latin typeface="+mj-lt"/>
            </a:endParaRPr>
          </a:p>
        </p:txBody>
      </p:sp>
    </p:spTree>
    <p:extLst>
      <p:ext uri="{BB962C8B-B14F-4D97-AF65-F5344CB8AC3E}">
        <p14:creationId xmlns:p14="http://schemas.microsoft.com/office/powerpoint/2010/main" val="129540574"/>
      </p:ext>
    </p:extLst>
  </p:cSld>
  <p:clrMapOvr>
    <a:masterClrMapping/>
  </p:clrMapOvr>
</p:sld>
</file>

<file path=ppt/theme/theme1.xml><?xml version="1.0" encoding="utf-8"?>
<a:theme xmlns:a="http://schemas.openxmlformats.org/drawingml/2006/main" name="upa">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pa" id="{DACA9DD6-C72F-4640-BC7B-3F40A64C9C59}" vid="{FC3AB519-DDFB-447F-8548-3A1833790037}"/>
    </a:ext>
  </a:extLst>
</a:theme>
</file>

<file path=ppt/theme/theme2.xml><?xml version="1.0" encoding="utf-8"?>
<a:theme xmlns:a="http://schemas.openxmlformats.org/drawingml/2006/main" name="Motiv systému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zentace_upa" id="{36F42486-DED1-4623-9866-D08E5A24CECC}" vid="{9F7A8D7E-0186-43BE-8DB9-E7B007581D60}"/>
    </a:ext>
  </a:extLst>
</a:theme>
</file>

<file path=ppt/theme/theme3.xml><?xml version="1.0" encoding="utf-8"?>
<a:theme xmlns:a="http://schemas.openxmlformats.org/drawingml/2006/main" name="Motiv sady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6111</TotalTime>
  <Words>972</Words>
  <Application>Microsoft Office PowerPoint</Application>
  <PresentationFormat>Předvádění na obrazovce (4:3)</PresentationFormat>
  <Paragraphs>137</Paragraphs>
  <Slides>21</Slides>
  <Notes>2</Notes>
  <HiddenSlides>0</HiddenSlides>
  <MMClips>0</MMClips>
  <ScaleCrop>false</ScaleCrop>
  <HeadingPairs>
    <vt:vector size="6" baseType="variant">
      <vt:variant>
        <vt:lpstr>Použitá písma</vt:lpstr>
      </vt:variant>
      <vt:variant>
        <vt:i4>5</vt:i4>
      </vt:variant>
      <vt:variant>
        <vt:lpstr>Motiv</vt:lpstr>
      </vt:variant>
      <vt:variant>
        <vt:i4>2</vt:i4>
      </vt:variant>
      <vt:variant>
        <vt:lpstr>Nadpisy snímků</vt:lpstr>
      </vt:variant>
      <vt:variant>
        <vt:i4>21</vt:i4>
      </vt:variant>
    </vt:vector>
  </HeadingPairs>
  <TitlesOfParts>
    <vt:vector size="28" baseType="lpstr">
      <vt:lpstr>SimSun</vt:lpstr>
      <vt:lpstr>Arial</vt:lpstr>
      <vt:lpstr>Calibri</vt:lpstr>
      <vt:lpstr>font303</vt:lpstr>
      <vt:lpstr>Tahoma</vt:lpstr>
      <vt:lpstr>upa</vt:lpstr>
      <vt:lpstr>Motiv systému Office</vt:lpstr>
      <vt:lpstr>Databázové systémy 1</vt:lpstr>
      <vt:lpstr>Obsah</vt:lpstr>
      <vt:lpstr>Cvičení 2 – Atributy pokračování </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vector>
  </TitlesOfParts>
  <Company>Doma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Databázové systémy I</dc:title>
  <dc:creator>PGR</dc:creator>
  <cp:lastModifiedBy>Borkovcova Monika</cp:lastModifiedBy>
  <cp:revision>1013</cp:revision>
  <dcterms:created xsi:type="dcterms:W3CDTF">2006-02-18T12:15:41Z</dcterms:created>
  <dcterms:modified xsi:type="dcterms:W3CDTF">2019-03-04T14:48:18Z</dcterms:modified>
</cp:coreProperties>
</file>