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png" ContentType="image/png"/>
  <Override PartName="/ppt/media/image7.jpeg" ContentType="image/jpe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9144000" cy="6858000"/>
  <p:notesSz cx="6889750" cy="100187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fr-FR" sz="4400" spc="-1" strike="noStrike">
                <a:latin typeface="Arial"/>
              </a:rPr>
              <a:t>Cliquez pour déplacer la diapo</a:t>
            </a:r>
            <a:endParaRPr b="0" lang="fr-FR" sz="4400" spc="-1" strike="noStrike">
              <a:latin typeface="Arial"/>
            </a:endParaRPr>
          </a:p>
        </p:txBody>
      </p:sp>
      <p:sp>
        <p:nvSpPr>
          <p:cNvPr id="39"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fr-FR" sz="2000" spc="-1" strike="noStrike">
                <a:latin typeface="Arial"/>
              </a:rPr>
              <a:t>Cliquez pour modifier le format des notes</a:t>
            </a:r>
            <a:endParaRPr b="0" lang="fr-FR" sz="2000" spc="-1" strike="noStrike">
              <a:latin typeface="Arial"/>
            </a:endParaRPr>
          </a:p>
        </p:txBody>
      </p:sp>
      <p:sp>
        <p:nvSpPr>
          <p:cNvPr id="40"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fr-FR" sz="1400" spc="-1" strike="noStrike">
                <a:latin typeface="Times New Roman"/>
              </a:rPr>
              <a:t>&lt;en-tête&gt;</a:t>
            </a:r>
            <a:endParaRPr b="0" lang="fr-FR" sz="1400" spc="-1" strike="noStrike">
              <a:latin typeface="Times New Roman"/>
            </a:endParaRPr>
          </a:p>
        </p:txBody>
      </p:sp>
      <p:sp>
        <p:nvSpPr>
          <p:cNvPr id="41" name="PlaceHolder 4"/>
          <p:cNvSpPr>
            <a:spLocks noGrp="1"/>
          </p:cNvSpPr>
          <p:nvPr>
            <p:ph type="dt" idx="1"/>
          </p:nvPr>
        </p:nvSpPr>
        <p:spPr>
          <a:xfrm>
            <a:off x="4278960" y="0"/>
            <a:ext cx="3280680" cy="534240"/>
          </a:xfrm>
          <a:prstGeom prst="rect">
            <a:avLst/>
          </a:prstGeom>
          <a:noFill/>
          <a:ln w="0">
            <a:noFill/>
          </a:ln>
        </p:spPr>
        <p:txBody>
          <a:bodyPr lIns="0" rIns="0" tIns="0" bIns="0" anchor="t">
            <a:noAutofit/>
          </a:bodyPr>
          <a:lstStyle>
            <a:lvl1pPr algn="r">
              <a:buNone/>
              <a:defRPr b="0" lang="fr-FR" sz="1400" spc="-1" strike="noStrike">
                <a:latin typeface="Times New Roman"/>
              </a:defRPr>
            </a:lvl1pPr>
          </a:lstStyle>
          <a:p>
            <a:pPr algn="r">
              <a:buNone/>
            </a:pPr>
            <a:r>
              <a:rPr b="0" lang="fr-FR" sz="1400" spc="-1" strike="noStrike">
                <a:latin typeface="Times New Roman"/>
              </a:rPr>
              <a:t>&lt;date/heure&gt;</a:t>
            </a:r>
            <a:endParaRPr b="0" lang="fr-FR" sz="1400" spc="-1" strike="noStrike">
              <a:latin typeface="Times New Roman"/>
            </a:endParaRPr>
          </a:p>
        </p:txBody>
      </p:sp>
      <p:sp>
        <p:nvSpPr>
          <p:cNvPr id="42" name="PlaceHolder 5"/>
          <p:cNvSpPr>
            <a:spLocks noGrp="1"/>
          </p:cNvSpPr>
          <p:nvPr>
            <p:ph type="ftr" idx="2"/>
          </p:nvPr>
        </p:nvSpPr>
        <p:spPr>
          <a:xfrm>
            <a:off x="0" y="10157400"/>
            <a:ext cx="3280680" cy="534240"/>
          </a:xfrm>
          <a:prstGeom prst="rect">
            <a:avLst/>
          </a:prstGeom>
          <a:noFill/>
          <a:ln w="0">
            <a:noFill/>
          </a:ln>
        </p:spPr>
        <p:txBody>
          <a:bodyPr lIns="0" rIns="0" tIns="0" bIns="0" anchor="b">
            <a:noAutofit/>
          </a:bodyPr>
          <a:lstStyle>
            <a:lvl1pPr>
              <a:defRPr b="0" lang="fr-FR" sz="1400" spc="-1" strike="noStrike">
                <a:latin typeface="Times New Roman"/>
              </a:defRPr>
            </a:lvl1pPr>
          </a:lstStyle>
          <a:p>
            <a:r>
              <a:rPr b="0" lang="fr-FR" sz="1400" spc="-1" strike="noStrike">
                <a:latin typeface="Times New Roman"/>
              </a:rPr>
              <a:t>&lt;pied de page&gt;</a:t>
            </a:r>
            <a:endParaRPr b="0" lang="fr-FR" sz="1400" spc="-1" strike="noStrike">
              <a:latin typeface="Times New Roman"/>
            </a:endParaRPr>
          </a:p>
        </p:txBody>
      </p:sp>
      <p:sp>
        <p:nvSpPr>
          <p:cNvPr id="43" name="PlaceHolder 6"/>
          <p:cNvSpPr>
            <a:spLocks noGrp="1"/>
          </p:cNvSpPr>
          <p:nvPr>
            <p:ph type="sldNum" idx="3"/>
          </p:nvPr>
        </p:nvSpPr>
        <p:spPr>
          <a:xfrm>
            <a:off x="4278960" y="10157400"/>
            <a:ext cx="3280680" cy="534240"/>
          </a:xfrm>
          <a:prstGeom prst="rect">
            <a:avLst/>
          </a:prstGeom>
          <a:noFill/>
          <a:ln w="0">
            <a:noFill/>
          </a:ln>
        </p:spPr>
        <p:txBody>
          <a:bodyPr lIns="0" rIns="0" tIns="0" bIns="0" anchor="b">
            <a:noAutofit/>
          </a:bodyPr>
          <a:lstStyle>
            <a:lvl1pPr algn="r">
              <a:buNone/>
              <a:defRPr b="0" lang="fr-FR" sz="1400" spc="-1" strike="noStrike">
                <a:latin typeface="Times New Roman"/>
              </a:defRPr>
            </a:lvl1pPr>
          </a:lstStyle>
          <a:p>
            <a:pPr algn="r">
              <a:buNone/>
            </a:pPr>
            <a:fld id="{9F6E3CE1-4DA4-444C-8772-11D88F375D41}" type="slidenum">
              <a:rPr b="0" lang="fr-FR" sz="1400" spc="-1" strike="noStrike">
                <a:latin typeface="Times New Roman"/>
              </a:rPr>
              <a:t>&lt;numéro&gt;</a:t>
            </a:fld>
            <a:endParaRPr b="0" lang="fr-FR"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sldImg"/>
          </p:nvPr>
        </p:nvSpPr>
        <p:spPr>
          <a:xfrm>
            <a:off x="1190520" y="1252440"/>
            <a:ext cx="4506840" cy="3379680"/>
          </a:xfrm>
          <a:prstGeom prst="rect">
            <a:avLst/>
          </a:prstGeom>
          <a:ln w="0">
            <a:noFill/>
          </a:ln>
        </p:spPr>
      </p:sp>
      <p:sp>
        <p:nvSpPr>
          <p:cNvPr id="88" name="PlaceHolder 2"/>
          <p:cNvSpPr>
            <a:spLocks noGrp="1"/>
          </p:cNvSpPr>
          <p:nvPr>
            <p:ph type="body"/>
          </p:nvPr>
        </p:nvSpPr>
        <p:spPr>
          <a:xfrm>
            <a:off x="689040" y="4821480"/>
            <a:ext cx="5510160" cy="3943080"/>
          </a:xfrm>
          <a:prstGeom prst="rect">
            <a:avLst/>
          </a:prstGeom>
          <a:noFill/>
          <a:ln w="0">
            <a:noFill/>
          </a:ln>
        </p:spPr>
        <p:txBody>
          <a:bodyPr lIns="96480" rIns="96480" tIns="48240" bIns="48240" anchor="t">
            <a:noAutofit/>
          </a:bodyPr>
          <a:p>
            <a:endParaRPr b="0" lang="fr-FR" sz="2000" spc="-1" strike="noStrike">
              <a:latin typeface="Arial"/>
            </a:endParaRPr>
          </a:p>
        </p:txBody>
      </p:sp>
      <p:sp>
        <p:nvSpPr>
          <p:cNvPr id="89" name="CustomShape 3"/>
          <p:cNvSpPr/>
          <p:nvPr/>
        </p:nvSpPr>
        <p:spPr>
          <a:xfrm>
            <a:off x="3902760" y="9515880"/>
            <a:ext cx="2983680" cy="500760"/>
          </a:xfrm>
          <a:prstGeom prst="rect">
            <a:avLst/>
          </a:prstGeom>
          <a:noFill/>
          <a:ln w="0">
            <a:noFill/>
          </a:ln>
        </p:spPr>
        <p:style>
          <a:lnRef idx="0"/>
          <a:fillRef idx="0"/>
          <a:effectRef idx="0"/>
          <a:fontRef idx="minor"/>
        </p:style>
        <p:txBody>
          <a:bodyPr lIns="96480" rIns="96480" tIns="48240" bIns="48240" anchor="b">
            <a:noAutofit/>
          </a:bodyPr>
          <a:p>
            <a:pPr algn="r">
              <a:lnSpc>
                <a:spcPct val="100000"/>
              </a:lnSpc>
              <a:buNone/>
            </a:pPr>
            <a:fld id="{A23236A3-DA67-4A0F-AC3F-CF8B7CE82975}" type="slidenum">
              <a:rPr b="0" lang="fr-FR" sz="1300" spc="-1" strike="noStrike">
                <a:solidFill>
                  <a:srgbClr val="000000"/>
                </a:solidFill>
                <a:latin typeface="+mn-lt"/>
                <a:ea typeface="+mn-ea"/>
              </a:rPr>
              <a:t>&lt;numéro&gt;</a:t>
            </a:fld>
            <a:endParaRPr b="0" lang="fr-FR" sz="13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24"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fr-FR" sz="3200" spc="-1" strike="noStrike">
              <a:latin typeface="Arial"/>
            </a:endParaRPr>
          </a:p>
        </p:txBody>
      </p:sp>
      <p:sp>
        <p:nvSpPr>
          <p:cNvPr id="25"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fr-FR"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27"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fr-FR" sz="3200" spc="-1" strike="noStrike">
              <a:latin typeface="Arial"/>
            </a:endParaRPr>
          </a:p>
        </p:txBody>
      </p:sp>
      <p:sp>
        <p:nvSpPr>
          <p:cNvPr id="2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fr-FR" sz="3200" spc="-1" strike="noStrike">
              <a:latin typeface="Arial"/>
            </a:endParaRPr>
          </a:p>
        </p:txBody>
      </p:sp>
      <p:sp>
        <p:nvSpPr>
          <p:cNvPr id="29"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fr-FR" sz="3200" spc="-1" strike="noStrike">
              <a:latin typeface="Arial"/>
            </a:endParaRPr>
          </a:p>
        </p:txBody>
      </p:sp>
      <p:sp>
        <p:nvSpPr>
          <p:cNvPr id="30"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fr-FR"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32"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fr-FR" sz="3200" spc="-1" strike="noStrike">
              <a:latin typeface="Arial"/>
            </a:endParaRPr>
          </a:p>
        </p:txBody>
      </p:sp>
      <p:sp>
        <p:nvSpPr>
          <p:cNvPr id="33"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fr-FR" sz="3200" spc="-1" strike="noStrike">
              <a:latin typeface="Arial"/>
            </a:endParaRPr>
          </a:p>
        </p:txBody>
      </p:sp>
      <p:sp>
        <p:nvSpPr>
          <p:cNvPr id="34"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fr-FR" sz="3200" spc="-1" strike="noStrike">
              <a:latin typeface="Arial"/>
            </a:endParaRPr>
          </a:p>
        </p:txBody>
      </p:sp>
      <p:sp>
        <p:nvSpPr>
          <p:cNvPr id="35"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fr-FR" sz="3200" spc="-1" strike="noStrike">
              <a:latin typeface="Arial"/>
            </a:endParaRPr>
          </a:p>
        </p:txBody>
      </p:sp>
      <p:sp>
        <p:nvSpPr>
          <p:cNvPr id="36"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fr-FR" sz="3200" spc="-1" strike="noStrike">
              <a:latin typeface="Arial"/>
            </a:endParaRPr>
          </a:p>
        </p:txBody>
      </p:sp>
      <p:sp>
        <p:nvSpPr>
          <p:cNvPr id="37"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fr-FR"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fr-FR"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5"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fr-FR"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7"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fr-FR" sz="3200" spc="-1" strike="noStrike">
              <a:latin typeface="Arial"/>
            </a:endParaRPr>
          </a:p>
        </p:txBody>
      </p:sp>
      <p:sp>
        <p:nvSpPr>
          <p:cNvPr id="8"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fr-FR"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fr-F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12"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fr-FR" sz="3200" spc="-1" strike="noStrike">
              <a:latin typeface="Arial"/>
            </a:endParaRPr>
          </a:p>
        </p:txBody>
      </p:sp>
      <p:sp>
        <p:nvSpPr>
          <p:cNvPr id="13"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fr-FR" sz="3200" spc="-1" strike="noStrike">
              <a:latin typeface="Arial"/>
            </a:endParaRPr>
          </a:p>
        </p:txBody>
      </p:sp>
      <p:sp>
        <p:nvSpPr>
          <p:cNvPr id="14"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fr-FR"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16"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fr-FR" sz="3200" spc="-1" strike="noStrike">
              <a:latin typeface="Arial"/>
            </a:endParaRPr>
          </a:p>
        </p:txBody>
      </p:sp>
      <p:sp>
        <p:nvSpPr>
          <p:cNvPr id="17"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fr-FR" sz="3200" spc="-1" strike="noStrike">
              <a:latin typeface="Arial"/>
            </a:endParaRPr>
          </a:p>
        </p:txBody>
      </p:sp>
      <p:sp>
        <p:nvSpPr>
          <p:cNvPr id="18"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fr-FR"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2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fr-FR" sz="3200" spc="-1" strike="noStrike">
              <a:latin typeface="Arial"/>
            </a:endParaRPr>
          </a:p>
        </p:txBody>
      </p:sp>
      <p:sp>
        <p:nvSpPr>
          <p:cNvPr id="2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fr-FR" sz="3200" spc="-1" strike="noStrike">
              <a:latin typeface="Arial"/>
            </a:endParaRPr>
          </a:p>
        </p:txBody>
      </p:sp>
      <p:sp>
        <p:nvSpPr>
          <p:cNvPr id="22"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fr-FR"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fr-FR" sz="4400" spc="-1" strike="noStrike">
                <a:latin typeface="Arial"/>
              </a:rPr>
              <a:t>Cliquez pour éditer le format du texte-titre</a:t>
            </a:r>
            <a:endParaRPr b="0" lang="fr-FR" sz="44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6" Type="http://schemas.openxmlformats.org/officeDocument/2006/relationships/image" Target="../media/image6.png"/><Relationship Id="rId7" Type="http://schemas.openxmlformats.org/officeDocument/2006/relationships/image" Target="../media/image7.jpeg"/><Relationship Id="rId8" Type="http://schemas.openxmlformats.org/officeDocument/2006/relationships/slideLayout" Target="../slideLayouts/slideLayout1.xml"/><Relationship Id="rId9"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4" name="Image 55" descr=""/>
          <p:cNvPicPr/>
          <p:nvPr/>
        </p:nvPicPr>
        <p:blipFill>
          <a:blip r:embed="rId1"/>
          <a:stretch/>
        </p:blipFill>
        <p:spPr>
          <a:xfrm>
            <a:off x="6876000" y="3552480"/>
            <a:ext cx="2231640" cy="1266840"/>
          </a:xfrm>
          <a:prstGeom prst="rect">
            <a:avLst/>
          </a:prstGeom>
          <a:ln w="0">
            <a:noFill/>
          </a:ln>
        </p:spPr>
      </p:pic>
      <p:pic>
        <p:nvPicPr>
          <p:cNvPr id="45" name="Image 43" descr=""/>
          <p:cNvPicPr/>
          <p:nvPr/>
        </p:nvPicPr>
        <p:blipFill>
          <a:blip r:embed="rId2"/>
          <a:stretch/>
        </p:blipFill>
        <p:spPr>
          <a:xfrm>
            <a:off x="6876000" y="5659200"/>
            <a:ext cx="2231640" cy="1108440"/>
          </a:xfrm>
          <a:prstGeom prst="rect">
            <a:avLst/>
          </a:prstGeom>
          <a:ln w="0">
            <a:noFill/>
          </a:ln>
        </p:spPr>
      </p:pic>
      <p:sp>
        <p:nvSpPr>
          <p:cNvPr id="46" name="CustomShape 1"/>
          <p:cNvSpPr/>
          <p:nvPr/>
        </p:nvSpPr>
        <p:spPr>
          <a:xfrm>
            <a:off x="1440000" y="83880"/>
            <a:ext cx="2986920" cy="4554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fr-FR" sz="2400" spc="-1" strike="noStrike">
                <a:solidFill>
                  <a:srgbClr val="9c5c16"/>
                </a:solidFill>
                <a:latin typeface="Barlow SemiBold"/>
                <a:ea typeface="DejaVu Sans"/>
              </a:rPr>
              <a:t>DRomics</a:t>
            </a:r>
            <a:r>
              <a:rPr b="0" lang="fr-FR" sz="2200" spc="-1" strike="noStrike">
                <a:solidFill>
                  <a:srgbClr val="9c5c16"/>
                </a:solidFill>
                <a:latin typeface="Barlow SemiBold"/>
                <a:ea typeface="DejaVu Sans"/>
              </a:rPr>
              <a:t> </a:t>
            </a:r>
            <a:r>
              <a:rPr b="0" lang="fr-FR" sz="2000" spc="-1" strike="noStrike">
                <a:solidFill>
                  <a:srgbClr val="9c5c16"/>
                </a:solidFill>
                <a:latin typeface="Barlow SemiBold"/>
                <a:ea typeface="DejaVu Sans"/>
              </a:rPr>
              <a:t>:: </a:t>
            </a:r>
            <a:r>
              <a:rPr b="0" lang="fr-FR" sz="1600" spc="-1" strike="noStrike">
                <a:solidFill>
                  <a:srgbClr val="9c5c16"/>
                </a:solidFill>
                <a:latin typeface="Barlow SemiBold"/>
                <a:ea typeface="DejaVu Sans"/>
              </a:rPr>
              <a:t>CHEAT SHEET</a:t>
            </a:r>
            <a:endParaRPr b="0" lang="fr-FR" sz="1600" spc="-1" strike="noStrike">
              <a:latin typeface="Arial"/>
            </a:endParaRPr>
          </a:p>
        </p:txBody>
      </p:sp>
      <p:sp>
        <p:nvSpPr>
          <p:cNvPr id="47" name="CustomShape 2"/>
          <p:cNvSpPr/>
          <p:nvPr/>
        </p:nvSpPr>
        <p:spPr>
          <a:xfrm>
            <a:off x="1836000" y="5976360"/>
            <a:ext cx="2698920" cy="6980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fr-FR" sz="800" spc="-1" strike="noStrike">
                <a:solidFill>
                  <a:srgbClr val="000000"/>
                </a:solidFill>
                <a:latin typeface="Barlow"/>
                <a:ea typeface="DejaVu Sans"/>
              </a:rPr>
              <a:t>Each function of this workflow returns a S3 class object that can be printed and plotted using </a:t>
            </a:r>
            <a:r>
              <a:rPr b="0" lang="fr-FR" sz="700" spc="-1" strike="noStrike">
                <a:solidFill>
                  <a:srgbClr val="000000"/>
                </a:solidFill>
                <a:latin typeface="Lucida Console"/>
                <a:ea typeface="DejaVu Sans"/>
              </a:rPr>
              <a:t>print()</a:t>
            </a:r>
            <a:r>
              <a:rPr b="0" lang="fr-FR" sz="800" spc="-1" strike="noStrike">
                <a:solidFill>
                  <a:srgbClr val="000000"/>
                </a:solidFill>
                <a:latin typeface="Barlow"/>
                <a:ea typeface="DejaVu Sans"/>
              </a:rPr>
              <a:t> and </a:t>
            </a:r>
            <a:r>
              <a:rPr b="0" lang="fr-FR" sz="700" spc="-1" strike="noStrike">
                <a:solidFill>
                  <a:srgbClr val="000000"/>
                </a:solidFill>
                <a:latin typeface="Lucida Console"/>
                <a:ea typeface="DejaVu Sans"/>
              </a:rPr>
              <a:t>plot()</a:t>
            </a:r>
            <a:r>
              <a:rPr b="0" lang="fr-FR" sz="800" spc="-1" strike="noStrike">
                <a:solidFill>
                  <a:srgbClr val="000000"/>
                </a:solidFill>
                <a:latin typeface="Barlow"/>
                <a:ea typeface="DejaVu Sans"/>
              </a:rPr>
              <a:t> functions.</a:t>
            </a:r>
            <a:endParaRPr b="0" lang="fr-FR" sz="800" spc="-1" strike="noStrike">
              <a:latin typeface="Arial"/>
            </a:endParaRPr>
          </a:p>
          <a:p>
            <a:pPr>
              <a:lnSpc>
                <a:spcPct val="100000"/>
              </a:lnSpc>
              <a:buNone/>
            </a:pPr>
            <a:r>
              <a:rPr b="0" lang="fr-FR" sz="800" spc="-1" strike="noStrike">
                <a:solidFill>
                  <a:srgbClr val="000000"/>
                </a:solidFill>
                <a:latin typeface="Barlow"/>
                <a:ea typeface="DejaVu Sans"/>
              </a:rPr>
              <a:t>Targetted items can be explored whatever they are or not in the selection using </a:t>
            </a:r>
            <a:r>
              <a:rPr b="0" lang="fr-FR" sz="700" spc="-1" strike="noStrike">
                <a:solidFill>
                  <a:srgbClr val="000000"/>
                </a:solidFill>
                <a:latin typeface="Lucida Console"/>
                <a:ea typeface="DejaVu Sans"/>
              </a:rPr>
              <a:t>targetplot(items, f)</a:t>
            </a:r>
            <a:r>
              <a:rPr b="0" lang="fr-FR" sz="700" spc="-1" strike="noStrike">
                <a:solidFill>
                  <a:srgbClr val="000000"/>
                </a:solidFill>
                <a:latin typeface="Barlow"/>
                <a:ea typeface="DejaVu Sans"/>
              </a:rPr>
              <a:t>.</a:t>
            </a:r>
            <a:endParaRPr b="0" lang="fr-FR" sz="700" spc="-1" strike="noStrike">
              <a:latin typeface="Arial"/>
            </a:endParaRPr>
          </a:p>
        </p:txBody>
      </p:sp>
      <p:sp>
        <p:nvSpPr>
          <p:cNvPr id="48" name="CustomShape 3"/>
          <p:cNvSpPr/>
          <p:nvPr/>
        </p:nvSpPr>
        <p:spPr>
          <a:xfrm>
            <a:off x="4572000" y="2592000"/>
            <a:ext cx="2231640" cy="5158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fr-FR" sz="700" spc="-1" strike="noStrike">
                <a:solidFill>
                  <a:srgbClr val="000000"/>
                </a:solidFill>
                <a:latin typeface="Lucida Console"/>
                <a:ea typeface="DejaVu Sans"/>
              </a:rPr>
              <a:t>bmdplotwithgradient(extendedres, xmin,   xmax, scaling, facetby, facetby2,      shapeby, line.size, add.label,         BMD_log_transfo)</a:t>
            </a:r>
            <a:endParaRPr b="0" lang="fr-FR" sz="700" spc="-1" strike="noStrike">
              <a:latin typeface="Arial"/>
            </a:endParaRPr>
          </a:p>
        </p:txBody>
      </p:sp>
      <p:sp>
        <p:nvSpPr>
          <p:cNvPr id="49" name="CustomShape 4"/>
          <p:cNvSpPr/>
          <p:nvPr/>
        </p:nvSpPr>
        <p:spPr>
          <a:xfrm>
            <a:off x="6876000" y="2988000"/>
            <a:ext cx="2231640" cy="4093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700" spc="-1" strike="noStrike">
                <a:solidFill>
                  <a:srgbClr val="000000"/>
                </a:solidFill>
                <a:latin typeface="Lucida Console"/>
                <a:ea typeface="DejaVu Sans"/>
              </a:rPr>
              <a:t>curvesplot(extendedres, xmin, xmax,      scaling, facetby, facetby2, colorby,   line.size, dose_log_transfo = FALSE)</a:t>
            </a:r>
            <a:endParaRPr b="0" lang="fr-FR" sz="700" spc="-1" strike="noStrike">
              <a:latin typeface="Arial"/>
            </a:endParaRPr>
          </a:p>
        </p:txBody>
      </p:sp>
      <p:sp>
        <p:nvSpPr>
          <p:cNvPr id="50" name="CustomShape 5"/>
          <p:cNvSpPr/>
          <p:nvPr/>
        </p:nvSpPr>
        <p:spPr>
          <a:xfrm>
            <a:off x="4644000" y="576000"/>
            <a:ext cx="4390920" cy="8197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fr-FR" sz="800" spc="-1" strike="noStrike">
                <a:solidFill>
                  <a:srgbClr val="000000"/>
                </a:solidFill>
                <a:latin typeface="Barlow"/>
                <a:ea typeface="DejaVu Sans"/>
              </a:rPr>
              <a:t>Functions taking as a first argument </a:t>
            </a:r>
            <a:r>
              <a:rPr b="0" lang="fr-FR" sz="700" spc="-1" strike="noStrike">
                <a:solidFill>
                  <a:srgbClr val="000000"/>
                </a:solidFill>
                <a:latin typeface="Lucida Console"/>
                <a:ea typeface="DejaVu Sans"/>
              </a:rPr>
              <a:t>extendedres</a:t>
            </a:r>
            <a:r>
              <a:rPr b="0" lang="fr-FR" sz="800" spc="-1" strike="noStrike">
                <a:solidFill>
                  <a:srgbClr val="000000"/>
                </a:solidFill>
                <a:latin typeface="Barlow"/>
                <a:ea typeface="DejaVu Sans"/>
              </a:rPr>
              <a:t>, a </a:t>
            </a:r>
            <a:r>
              <a:rPr b="0" lang="en-US" sz="800" spc="-1" strike="noStrike">
                <a:solidFill>
                  <a:srgbClr val="000000"/>
                </a:solidFill>
                <a:latin typeface="Barlow"/>
                <a:ea typeface="DejaVu Sans"/>
              </a:rPr>
              <a:t>dataframe with the main workflow results, optionally gathering results obtained at different experimental (different molecular levels, different time points, different pre-exposure histories, …) extended with additional columns coding for the biological annotation of items and optionally for the experimental level. Some lines of the workflow results can be replicated for items having more than one annotation. S</a:t>
            </a:r>
            <a:r>
              <a:rPr b="0" lang="fr-FR" sz="800" spc="-1" strike="noStrike">
                <a:solidFill>
                  <a:srgbClr val="000000"/>
                </a:solidFill>
                <a:latin typeface="Barlow"/>
                <a:ea typeface="DejaVu Sans"/>
              </a:rPr>
              <a:t>ee help pages for a complete description of argument of those functions.</a:t>
            </a:r>
            <a:endParaRPr b="0" lang="fr-FR" sz="800" spc="-1" strike="noStrike">
              <a:latin typeface="Arial"/>
            </a:endParaRPr>
          </a:p>
        </p:txBody>
      </p:sp>
      <p:sp>
        <p:nvSpPr>
          <p:cNvPr id="51" name="CustomShape 6"/>
          <p:cNvSpPr/>
          <p:nvPr/>
        </p:nvSpPr>
        <p:spPr>
          <a:xfrm>
            <a:off x="1440000" y="488880"/>
            <a:ext cx="3094920" cy="302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fr-FR" sz="700" spc="-1" strike="noStrike">
                <a:solidFill>
                  <a:srgbClr val="000000"/>
                </a:solidFill>
                <a:latin typeface="Barlow"/>
                <a:ea typeface="DejaVu Sans"/>
              </a:rPr>
              <a:t>Written by the authors of the DRomics package - Updated in january 2023</a:t>
            </a:r>
            <a:endParaRPr b="0" lang="fr-FR" sz="700" spc="-1" strike="noStrike">
              <a:latin typeface="Arial"/>
            </a:endParaRPr>
          </a:p>
          <a:p>
            <a:pPr>
              <a:lnSpc>
                <a:spcPct val="100000"/>
              </a:lnSpc>
              <a:buNone/>
            </a:pPr>
            <a:r>
              <a:rPr b="0" lang="fr-FR" sz="700" spc="-1" strike="noStrike">
                <a:solidFill>
                  <a:srgbClr val="000000"/>
                </a:solidFill>
                <a:latin typeface="Barlow"/>
                <a:ea typeface="DejaVu Sans"/>
              </a:rPr>
              <a:t> </a:t>
            </a:r>
            <a:r>
              <a:rPr b="0" lang="fr-FR" sz="700" spc="-1" strike="noStrike">
                <a:solidFill>
                  <a:srgbClr val="000000"/>
                </a:solidFill>
                <a:latin typeface="Barlow"/>
                <a:ea typeface="DejaVu Sans"/>
              </a:rPr>
              <a:t>See </a:t>
            </a:r>
            <a:r>
              <a:rPr b="1" lang="fr-FR" sz="700" spc="-1" strike="noStrike">
                <a:solidFill>
                  <a:srgbClr val="9c5c16"/>
                </a:solidFill>
                <a:latin typeface="Barlow"/>
                <a:ea typeface="DejaVu Sans"/>
              </a:rPr>
              <a:t>https://lbbe.univ-lyon1.fr/fr/dromics</a:t>
            </a:r>
            <a:endParaRPr b="0" lang="fr-FR" sz="700" spc="-1" strike="noStrike">
              <a:latin typeface="Arial"/>
            </a:endParaRPr>
          </a:p>
        </p:txBody>
      </p:sp>
      <p:sp>
        <p:nvSpPr>
          <p:cNvPr id="52" name="CustomShape 7"/>
          <p:cNvSpPr/>
          <p:nvPr/>
        </p:nvSpPr>
        <p:spPr>
          <a:xfrm>
            <a:off x="4572000" y="1692000"/>
            <a:ext cx="2231640" cy="4093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fr-FR" sz="700" spc="-1" strike="noStrike">
                <a:solidFill>
                  <a:srgbClr val="000000"/>
                </a:solidFill>
                <a:latin typeface="Lucida Console"/>
                <a:ea typeface="DejaVu Sans"/>
              </a:rPr>
              <a:t>bmdplot(extendedres, add.CI, facetby,    facetby2, shapeby, colorby,            add.label, BMD_log_transfo)</a:t>
            </a:r>
            <a:endParaRPr b="0" lang="fr-FR" sz="700" spc="-1" strike="noStrike">
              <a:latin typeface="Arial"/>
            </a:endParaRPr>
          </a:p>
        </p:txBody>
      </p:sp>
      <p:sp>
        <p:nvSpPr>
          <p:cNvPr id="53" name="CustomShape 8"/>
          <p:cNvSpPr/>
          <p:nvPr/>
        </p:nvSpPr>
        <p:spPr>
          <a:xfrm>
            <a:off x="72000" y="1337760"/>
            <a:ext cx="2121480" cy="15498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800" spc="-1" strike="noStrike">
                <a:solidFill>
                  <a:srgbClr val="000000"/>
                </a:solidFill>
                <a:latin typeface="Barlow"/>
                <a:ea typeface="DejaVu Sans"/>
              </a:rPr>
              <a:t>Data can be imported from a </a:t>
            </a:r>
            <a:r>
              <a:rPr b="1" lang="en-US" sz="800" spc="-1" strike="noStrike">
                <a:solidFill>
                  <a:srgbClr val="000000"/>
                </a:solidFill>
                <a:latin typeface="Barlow"/>
                <a:ea typeface="DejaVu Sans"/>
              </a:rPr>
              <a:t>.txt file</a:t>
            </a:r>
            <a:r>
              <a:rPr b="0" lang="en-US" sz="800" spc="-1" strike="noStrike">
                <a:solidFill>
                  <a:srgbClr val="000000"/>
                </a:solidFill>
                <a:latin typeface="Barlow"/>
                <a:ea typeface="DejaVu Sans"/>
              </a:rPr>
              <a:t> containing one row per item after a first row giving the doses or concentrations for each sample, with the first column corresponding to the identifier of each item. </a:t>
            </a:r>
            <a:endParaRPr b="0" lang="fr-FR" sz="800" spc="-1" strike="noStrike">
              <a:latin typeface="Arial"/>
            </a:endParaRPr>
          </a:p>
          <a:p>
            <a:pPr>
              <a:lnSpc>
                <a:spcPct val="100000"/>
              </a:lnSpc>
              <a:buNone/>
            </a:pPr>
            <a:r>
              <a:rPr b="0" lang="en-US" sz="800" spc="-1" strike="noStrike">
                <a:solidFill>
                  <a:srgbClr val="000000"/>
                </a:solidFill>
                <a:latin typeface="Barlow"/>
                <a:ea typeface="DejaVu Sans"/>
              </a:rPr>
              <a:t>Alternatively an R object of class </a:t>
            </a:r>
            <a:r>
              <a:rPr b="1" lang="en-US" sz="800" spc="-1" strike="noStrike">
                <a:solidFill>
                  <a:srgbClr val="000000"/>
                </a:solidFill>
                <a:latin typeface="Barlow"/>
                <a:ea typeface="DejaVu Sans"/>
              </a:rPr>
              <a:t>data.frame </a:t>
            </a:r>
            <a:r>
              <a:rPr b="0" lang="en-US" sz="800" spc="-1" strike="noStrike">
                <a:solidFill>
                  <a:srgbClr val="000000"/>
                </a:solidFill>
                <a:latin typeface="Barlow"/>
                <a:ea typeface="Noto Sans CJK SC"/>
              </a:rPr>
              <a:t>can be directly given as input, corresponding to the output of </a:t>
            </a:r>
            <a:r>
              <a:rPr b="0" lang="en-US" sz="700" spc="-1" strike="noStrike">
                <a:solidFill>
                  <a:srgbClr val="000000"/>
                </a:solidFill>
                <a:latin typeface="Lucida Console"/>
                <a:ea typeface="Noto Sans CJK SC"/>
              </a:rPr>
              <a:t>read.table(file, header = FALSE)</a:t>
            </a:r>
            <a:r>
              <a:rPr b="0" lang="en-US" sz="800" spc="-1" strike="noStrike">
                <a:solidFill>
                  <a:srgbClr val="000000"/>
                </a:solidFill>
                <a:latin typeface="Barlow"/>
                <a:ea typeface="Noto Sans CJK SC"/>
              </a:rPr>
              <a:t> on a file described as above. </a:t>
            </a:r>
            <a:r>
              <a:rPr b="0" lang="en-US" sz="700" spc="-1" strike="noStrike">
                <a:solidFill>
                  <a:srgbClr val="000000"/>
                </a:solidFill>
                <a:latin typeface="Lucida Console"/>
                <a:ea typeface="DejaVu Sans"/>
              </a:rPr>
              <a:t>formatdata4DRomics()</a:t>
            </a:r>
            <a:r>
              <a:rPr b="0" lang="en-US" sz="800" spc="-1" strike="noStrike">
                <a:solidFill>
                  <a:srgbClr val="000000"/>
                </a:solidFill>
                <a:latin typeface="Barlow"/>
                <a:ea typeface="DejaVu Sans"/>
              </a:rPr>
              <a:t> can be used to help formatting such an R object.</a:t>
            </a:r>
            <a:endParaRPr b="0" lang="fr-FR" sz="800" spc="-1" strike="noStrike">
              <a:latin typeface="Arial"/>
            </a:endParaRPr>
          </a:p>
        </p:txBody>
      </p:sp>
      <p:sp>
        <p:nvSpPr>
          <p:cNvPr id="54" name="CustomShape 9"/>
          <p:cNvSpPr/>
          <p:nvPr/>
        </p:nvSpPr>
        <p:spPr>
          <a:xfrm>
            <a:off x="6876000" y="5076000"/>
            <a:ext cx="2231640" cy="5158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700" spc="-1" strike="noStrike">
                <a:solidFill>
                  <a:srgbClr val="000000"/>
                </a:solidFill>
                <a:latin typeface="Lucida Console"/>
                <a:ea typeface="DejaVu Sans"/>
              </a:rPr>
              <a:t>sensitivityplot(extendedres, group,      colorby, BMDsummary =                  c("first.quartile", "median",          "median.and.IQR"), BMD_log_transfo)</a:t>
            </a:r>
            <a:endParaRPr b="0" lang="fr-FR" sz="700" spc="-1" strike="noStrike">
              <a:latin typeface="Arial"/>
            </a:endParaRPr>
          </a:p>
        </p:txBody>
      </p:sp>
      <p:sp>
        <p:nvSpPr>
          <p:cNvPr id="55" name="CustomShape 10"/>
          <p:cNvSpPr/>
          <p:nvPr/>
        </p:nvSpPr>
        <p:spPr>
          <a:xfrm>
            <a:off x="108000" y="2968200"/>
            <a:ext cx="4390920" cy="250920"/>
          </a:xfrm>
          <a:prstGeom prst="roundRect">
            <a:avLst>
              <a:gd name="adj" fmla="val 16667"/>
            </a:avLst>
          </a:prstGeom>
          <a:solidFill>
            <a:srgbClr val="f28d0f"/>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1" lang="fr-FR" sz="1200" spc="-1" strike="noStrike">
                <a:solidFill>
                  <a:srgbClr val="ffffff"/>
                </a:solidFill>
                <a:latin typeface="Barlow SemiBold"/>
                <a:ea typeface="DejaVu Sans"/>
              </a:rPr>
              <a:t>Workflow for analysis of data</a:t>
            </a:r>
            <a:endParaRPr b="0" lang="fr-FR" sz="1200" spc="-1" strike="noStrike">
              <a:latin typeface="Arial"/>
            </a:endParaRPr>
          </a:p>
        </p:txBody>
      </p:sp>
      <p:sp>
        <p:nvSpPr>
          <p:cNvPr id="56" name="CustomShape 11"/>
          <p:cNvSpPr/>
          <p:nvPr/>
        </p:nvSpPr>
        <p:spPr>
          <a:xfrm>
            <a:off x="4572000" y="5292000"/>
            <a:ext cx="2231640" cy="1962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700" spc="-1" strike="noStrike">
                <a:solidFill>
                  <a:srgbClr val="000000"/>
                </a:solidFill>
                <a:latin typeface="Lucida Console"/>
                <a:ea typeface="DejaVu Sans"/>
              </a:rPr>
              <a:t>trendplot(extendedres, group, facetby)</a:t>
            </a:r>
            <a:endParaRPr b="0" lang="fr-FR" sz="700" spc="-1" strike="noStrike">
              <a:latin typeface="Arial"/>
            </a:endParaRPr>
          </a:p>
        </p:txBody>
      </p:sp>
      <p:pic>
        <p:nvPicPr>
          <p:cNvPr id="57" name="Image 47" descr=""/>
          <p:cNvPicPr/>
          <p:nvPr/>
        </p:nvPicPr>
        <p:blipFill>
          <a:blip r:embed="rId3"/>
          <a:stretch/>
        </p:blipFill>
        <p:spPr>
          <a:xfrm>
            <a:off x="6876000" y="1420560"/>
            <a:ext cx="2231640" cy="1266840"/>
          </a:xfrm>
          <a:prstGeom prst="rect">
            <a:avLst/>
          </a:prstGeom>
          <a:ln w="0">
            <a:noFill/>
          </a:ln>
        </p:spPr>
      </p:pic>
      <p:pic>
        <p:nvPicPr>
          <p:cNvPr id="58" name="Image 87" descr=""/>
          <p:cNvPicPr/>
          <p:nvPr/>
        </p:nvPicPr>
        <p:blipFill>
          <a:blip r:embed="rId4"/>
          <a:stretch/>
        </p:blipFill>
        <p:spPr>
          <a:xfrm>
            <a:off x="4572000" y="5659200"/>
            <a:ext cx="2231640" cy="1104840"/>
          </a:xfrm>
          <a:prstGeom prst="rect">
            <a:avLst/>
          </a:prstGeom>
          <a:ln w="0">
            <a:noFill/>
          </a:ln>
        </p:spPr>
      </p:pic>
      <p:pic>
        <p:nvPicPr>
          <p:cNvPr id="59" name="Image 91" descr=""/>
          <p:cNvPicPr/>
          <p:nvPr/>
        </p:nvPicPr>
        <p:blipFill>
          <a:blip r:embed="rId5"/>
          <a:stretch/>
        </p:blipFill>
        <p:spPr>
          <a:xfrm>
            <a:off x="4572000" y="3183480"/>
            <a:ext cx="2231640" cy="1853640"/>
          </a:xfrm>
          <a:prstGeom prst="rect">
            <a:avLst/>
          </a:prstGeom>
          <a:ln w="0">
            <a:noFill/>
          </a:ln>
        </p:spPr>
      </p:pic>
      <p:sp>
        <p:nvSpPr>
          <p:cNvPr id="60" name="CustomShape 12"/>
          <p:cNvSpPr/>
          <p:nvPr/>
        </p:nvSpPr>
        <p:spPr>
          <a:xfrm>
            <a:off x="108000" y="6012000"/>
            <a:ext cx="1690920" cy="718920"/>
          </a:xfrm>
          <a:custGeom>
            <a:avLst/>
            <a:gdLst/>
            <a:ahLst/>
            <a:rect l="l" t="t" r="r" b="b"/>
            <a:pathLst>
              <a:path w="4702" h="2002">
                <a:moveTo>
                  <a:pt x="200" y="0"/>
                </a:moveTo>
                <a:lnTo>
                  <a:pt x="200" y="0"/>
                </a:lnTo>
                <a:cubicBezTo>
                  <a:pt x="165" y="0"/>
                  <a:pt x="130" y="9"/>
                  <a:pt x="100" y="27"/>
                </a:cubicBezTo>
                <a:cubicBezTo>
                  <a:pt x="70" y="44"/>
                  <a:pt x="44" y="70"/>
                  <a:pt x="27" y="100"/>
                </a:cubicBezTo>
                <a:cubicBezTo>
                  <a:pt x="9" y="130"/>
                  <a:pt x="0" y="165"/>
                  <a:pt x="0" y="200"/>
                </a:cubicBezTo>
                <a:lnTo>
                  <a:pt x="0" y="1801"/>
                </a:lnTo>
                <a:lnTo>
                  <a:pt x="0" y="1801"/>
                </a:lnTo>
                <a:cubicBezTo>
                  <a:pt x="0" y="1836"/>
                  <a:pt x="9" y="1871"/>
                  <a:pt x="27" y="1901"/>
                </a:cubicBezTo>
                <a:cubicBezTo>
                  <a:pt x="44" y="1931"/>
                  <a:pt x="70" y="1957"/>
                  <a:pt x="100" y="1974"/>
                </a:cubicBezTo>
                <a:cubicBezTo>
                  <a:pt x="130" y="1992"/>
                  <a:pt x="165" y="2001"/>
                  <a:pt x="200" y="2001"/>
                </a:cubicBezTo>
                <a:lnTo>
                  <a:pt x="4500" y="2001"/>
                </a:lnTo>
                <a:lnTo>
                  <a:pt x="4501" y="2001"/>
                </a:lnTo>
                <a:cubicBezTo>
                  <a:pt x="4536" y="2001"/>
                  <a:pt x="4571" y="1992"/>
                  <a:pt x="4601" y="1974"/>
                </a:cubicBezTo>
                <a:cubicBezTo>
                  <a:pt x="4631" y="1957"/>
                  <a:pt x="4657" y="1931"/>
                  <a:pt x="4674" y="1901"/>
                </a:cubicBezTo>
                <a:cubicBezTo>
                  <a:pt x="4692" y="1871"/>
                  <a:pt x="4701" y="1836"/>
                  <a:pt x="4701" y="1801"/>
                </a:cubicBezTo>
                <a:lnTo>
                  <a:pt x="4700" y="200"/>
                </a:lnTo>
                <a:lnTo>
                  <a:pt x="4701" y="200"/>
                </a:lnTo>
                <a:lnTo>
                  <a:pt x="4701" y="200"/>
                </a:lnTo>
                <a:cubicBezTo>
                  <a:pt x="4701" y="165"/>
                  <a:pt x="4692" y="130"/>
                  <a:pt x="4674" y="100"/>
                </a:cubicBezTo>
                <a:cubicBezTo>
                  <a:pt x="4657" y="70"/>
                  <a:pt x="4631" y="44"/>
                  <a:pt x="4601" y="27"/>
                </a:cubicBezTo>
                <a:cubicBezTo>
                  <a:pt x="4571" y="9"/>
                  <a:pt x="4536" y="0"/>
                  <a:pt x="4501" y="0"/>
                </a:cubicBezTo>
                <a:lnTo>
                  <a:pt x="200" y="0"/>
                </a:lnTo>
              </a:path>
            </a:pathLst>
          </a:custGeom>
          <a:noFill/>
          <a:ln w="19080">
            <a:solidFill>
              <a:srgbClr val="f28d0f"/>
            </a:solidFill>
            <a:round/>
          </a:ln>
        </p:spPr>
        <p:style>
          <a:lnRef idx="0"/>
          <a:fillRef idx="0"/>
          <a:effectRef idx="0"/>
          <a:fontRef idx="minor"/>
        </p:style>
        <p:txBody>
          <a:bodyPr lIns="99360" rIns="99360" tIns="54360" bIns="54360" anchor="ctr">
            <a:noAutofit/>
          </a:bodyPr>
          <a:p>
            <a:pPr>
              <a:lnSpc>
                <a:spcPct val="100000"/>
              </a:lnSpc>
              <a:buNone/>
            </a:pPr>
            <a:r>
              <a:rPr b="0" lang="en-US" sz="700" spc="-1" strike="noStrike">
                <a:solidFill>
                  <a:srgbClr val="000000"/>
                </a:solidFill>
                <a:latin typeface="Lucida Console"/>
                <a:ea typeface="DejaVu Sans"/>
              </a:rPr>
              <a:t>o &lt;- RNAseq(datafilename)</a:t>
            </a:r>
            <a:endParaRPr b="0" lang="fr-FR" sz="700" spc="-1" strike="noStrike">
              <a:latin typeface="Arial"/>
            </a:endParaRPr>
          </a:p>
          <a:p>
            <a:pPr>
              <a:lnSpc>
                <a:spcPct val="100000"/>
              </a:lnSpc>
              <a:buNone/>
            </a:pPr>
            <a:r>
              <a:rPr b="0" lang="en-US" sz="700" spc="-1" strike="noStrike">
                <a:solidFill>
                  <a:srgbClr val="000000"/>
                </a:solidFill>
                <a:latin typeface="Lucida Console"/>
                <a:ea typeface="DejaVu Sans"/>
              </a:rPr>
              <a:t>s &lt;- itemselect(o)</a:t>
            </a:r>
            <a:endParaRPr b="0" lang="fr-FR" sz="700" spc="-1" strike="noStrike">
              <a:latin typeface="Arial"/>
            </a:endParaRPr>
          </a:p>
          <a:p>
            <a:pPr>
              <a:lnSpc>
                <a:spcPct val="100000"/>
              </a:lnSpc>
              <a:buNone/>
            </a:pPr>
            <a:r>
              <a:rPr b="0" lang="en-US" sz="700" spc="-1" strike="noStrike">
                <a:solidFill>
                  <a:srgbClr val="000000"/>
                </a:solidFill>
                <a:latin typeface="Lucida Console"/>
                <a:ea typeface="DejaVu Sans"/>
              </a:rPr>
              <a:t>f &lt;- drcfit(s)</a:t>
            </a:r>
            <a:endParaRPr b="0" lang="fr-FR" sz="700" spc="-1" strike="noStrike">
              <a:latin typeface="Arial"/>
            </a:endParaRPr>
          </a:p>
          <a:p>
            <a:pPr>
              <a:lnSpc>
                <a:spcPct val="100000"/>
              </a:lnSpc>
              <a:buNone/>
            </a:pPr>
            <a:r>
              <a:rPr b="0" lang="en-US" sz="700" spc="-1" strike="noStrike">
                <a:solidFill>
                  <a:srgbClr val="000000"/>
                </a:solidFill>
                <a:latin typeface="Lucida Console"/>
                <a:ea typeface="DejaVu Sans"/>
              </a:rPr>
              <a:t>r &lt;- bmdcalc(f)</a:t>
            </a:r>
            <a:endParaRPr b="0" lang="fr-FR" sz="700" spc="-1" strike="noStrike">
              <a:latin typeface="Arial"/>
            </a:endParaRPr>
          </a:p>
          <a:p>
            <a:pPr>
              <a:lnSpc>
                <a:spcPct val="100000"/>
              </a:lnSpc>
              <a:buNone/>
            </a:pPr>
            <a:r>
              <a:rPr b="0" lang="en-US" sz="700" spc="-1" strike="noStrike">
                <a:solidFill>
                  <a:srgbClr val="000000"/>
                </a:solidFill>
                <a:latin typeface="Lucida Console"/>
                <a:ea typeface="DejaVu Sans"/>
              </a:rPr>
              <a:t>b &lt;- bmdboot(r)</a:t>
            </a:r>
            <a:endParaRPr b="0" lang="fr-FR" sz="700" spc="-1" strike="noStrike">
              <a:latin typeface="Arial"/>
            </a:endParaRPr>
          </a:p>
          <a:p>
            <a:pPr>
              <a:lnSpc>
                <a:spcPct val="100000"/>
              </a:lnSpc>
              <a:buNone/>
            </a:pPr>
            <a:r>
              <a:rPr b="0" lang="en-US" sz="700" spc="-1" strike="noStrike">
                <a:solidFill>
                  <a:srgbClr val="000000"/>
                </a:solidFill>
                <a:latin typeface="Lucida Console"/>
                <a:ea typeface="DejaVu Sans"/>
              </a:rPr>
              <a:t>b$res</a:t>
            </a:r>
            <a:endParaRPr b="0" lang="fr-FR" sz="700" spc="-1" strike="noStrike">
              <a:latin typeface="Arial"/>
            </a:endParaRPr>
          </a:p>
        </p:txBody>
      </p:sp>
      <p:sp>
        <p:nvSpPr>
          <p:cNvPr id="61" name="CustomShape 13"/>
          <p:cNvSpPr/>
          <p:nvPr/>
        </p:nvSpPr>
        <p:spPr>
          <a:xfrm>
            <a:off x="108000" y="5688000"/>
            <a:ext cx="4390920" cy="250920"/>
          </a:xfrm>
          <a:custGeom>
            <a:avLst/>
            <a:gdLst/>
            <a:ahLst/>
            <a:rect l="l" t="t" r="r" b="b"/>
            <a:pathLst>
              <a:path w="12202" h="702">
                <a:moveTo>
                  <a:pt x="120" y="0"/>
                </a:moveTo>
                <a:lnTo>
                  <a:pt x="120" y="0"/>
                </a:lnTo>
                <a:cubicBezTo>
                  <a:pt x="99" y="0"/>
                  <a:pt x="78" y="6"/>
                  <a:pt x="60" y="16"/>
                </a:cubicBezTo>
                <a:cubicBezTo>
                  <a:pt x="42" y="27"/>
                  <a:pt x="27" y="42"/>
                  <a:pt x="16" y="60"/>
                </a:cubicBezTo>
                <a:cubicBezTo>
                  <a:pt x="6" y="78"/>
                  <a:pt x="0" y="99"/>
                  <a:pt x="0" y="120"/>
                </a:cubicBezTo>
                <a:lnTo>
                  <a:pt x="0" y="581"/>
                </a:lnTo>
                <a:lnTo>
                  <a:pt x="0" y="581"/>
                </a:lnTo>
                <a:cubicBezTo>
                  <a:pt x="0" y="602"/>
                  <a:pt x="6" y="623"/>
                  <a:pt x="16" y="641"/>
                </a:cubicBezTo>
                <a:cubicBezTo>
                  <a:pt x="27" y="659"/>
                  <a:pt x="42" y="674"/>
                  <a:pt x="60" y="685"/>
                </a:cubicBezTo>
                <a:cubicBezTo>
                  <a:pt x="78" y="695"/>
                  <a:pt x="99" y="701"/>
                  <a:pt x="120" y="701"/>
                </a:cubicBezTo>
                <a:lnTo>
                  <a:pt x="12081" y="701"/>
                </a:lnTo>
                <a:lnTo>
                  <a:pt x="12081" y="701"/>
                </a:lnTo>
                <a:cubicBezTo>
                  <a:pt x="12102" y="701"/>
                  <a:pt x="12123" y="695"/>
                  <a:pt x="12141" y="685"/>
                </a:cubicBezTo>
                <a:cubicBezTo>
                  <a:pt x="12159" y="674"/>
                  <a:pt x="12174" y="659"/>
                  <a:pt x="12185" y="641"/>
                </a:cubicBezTo>
                <a:cubicBezTo>
                  <a:pt x="12195" y="623"/>
                  <a:pt x="12201" y="602"/>
                  <a:pt x="12201" y="581"/>
                </a:cubicBezTo>
                <a:lnTo>
                  <a:pt x="12201" y="120"/>
                </a:lnTo>
                <a:lnTo>
                  <a:pt x="12201" y="120"/>
                </a:lnTo>
                <a:lnTo>
                  <a:pt x="12201" y="120"/>
                </a:lnTo>
                <a:cubicBezTo>
                  <a:pt x="12201" y="99"/>
                  <a:pt x="12195" y="78"/>
                  <a:pt x="12185" y="60"/>
                </a:cubicBezTo>
                <a:cubicBezTo>
                  <a:pt x="12174" y="42"/>
                  <a:pt x="12159" y="27"/>
                  <a:pt x="12141" y="16"/>
                </a:cubicBezTo>
                <a:cubicBezTo>
                  <a:pt x="12123" y="6"/>
                  <a:pt x="12102" y="0"/>
                  <a:pt x="12081" y="0"/>
                </a:cubicBezTo>
                <a:lnTo>
                  <a:pt x="120" y="0"/>
                </a:lnTo>
              </a:path>
            </a:pathLst>
          </a:custGeom>
          <a:solidFill>
            <a:srgbClr val="f28d0f"/>
          </a:solidFill>
          <a:ln w="0">
            <a:noFill/>
          </a:ln>
        </p:spPr>
        <p:style>
          <a:lnRef idx="0"/>
          <a:fillRef idx="0"/>
          <a:effectRef idx="0"/>
          <a:fontRef idx="minor"/>
        </p:style>
        <p:txBody>
          <a:bodyPr lIns="90000" rIns="90000" tIns="45000" bIns="45000" anchor="ctr">
            <a:noAutofit/>
          </a:bodyPr>
          <a:p>
            <a:pPr algn="ctr">
              <a:lnSpc>
                <a:spcPct val="100000"/>
              </a:lnSpc>
              <a:buNone/>
            </a:pPr>
            <a:r>
              <a:rPr b="1" lang="en-US" sz="1200" spc="-1" strike="noStrike">
                <a:solidFill>
                  <a:srgbClr val="ffffff"/>
                </a:solidFill>
                <a:latin typeface="Barlow SemiBold"/>
                <a:ea typeface="DejaVu Sans"/>
              </a:rPr>
              <a:t>Typical script for the workflow </a:t>
            </a:r>
            <a:endParaRPr b="0" lang="fr-FR" sz="1200" spc="-1" strike="noStrike">
              <a:latin typeface="Arial"/>
            </a:endParaRPr>
          </a:p>
        </p:txBody>
      </p:sp>
      <p:sp>
        <p:nvSpPr>
          <p:cNvPr id="62" name="CustomShape 14"/>
          <p:cNvSpPr/>
          <p:nvPr/>
        </p:nvSpPr>
        <p:spPr>
          <a:xfrm>
            <a:off x="72000" y="3240000"/>
            <a:ext cx="4498920" cy="24109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fr-FR" sz="800" spc="-1" strike="noStrike">
                <a:solidFill>
                  <a:srgbClr val="000000"/>
                </a:solidFill>
                <a:latin typeface="Barlow"/>
                <a:ea typeface="DejaVu Sans"/>
              </a:rPr>
              <a:t>See below the functions with their main arguments (see help pages for their complete description).</a:t>
            </a:r>
            <a:endParaRPr b="0" lang="fr-FR" sz="800" spc="-1" strike="noStrike">
              <a:latin typeface="Arial"/>
            </a:endParaRPr>
          </a:p>
          <a:p>
            <a:pPr>
              <a:lnSpc>
                <a:spcPct val="100000"/>
              </a:lnSpc>
              <a:buNone/>
            </a:pPr>
            <a:endParaRPr b="0" lang="fr-FR" sz="800" spc="-1" strike="noStrike">
              <a:latin typeface="Arial"/>
            </a:endParaRPr>
          </a:p>
          <a:p>
            <a:pPr>
              <a:lnSpc>
                <a:spcPct val="100000"/>
              </a:lnSpc>
              <a:buNone/>
            </a:pPr>
            <a:r>
              <a:rPr b="1" lang="fr-FR" sz="800" spc="-1" strike="noStrike">
                <a:solidFill>
                  <a:srgbClr val="000000"/>
                </a:solidFill>
                <a:latin typeface="Barlow"/>
                <a:ea typeface="DejaVu Sans"/>
              </a:rPr>
              <a:t>Step 1: import, check and pretreatment</a:t>
            </a:r>
            <a:endParaRPr b="0" lang="fr-FR" sz="800" spc="-1" strike="noStrike">
              <a:latin typeface="Arial"/>
            </a:endParaRPr>
          </a:p>
          <a:p>
            <a:pPr>
              <a:lnSpc>
                <a:spcPct val="100000"/>
              </a:lnSpc>
              <a:buNone/>
            </a:pPr>
            <a:r>
              <a:rPr b="0" lang="fr-FR" sz="700" spc="-1" strike="noStrike">
                <a:solidFill>
                  <a:srgbClr val="000000"/>
                </a:solidFill>
                <a:latin typeface="Lucida Console"/>
                <a:ea typeface="DejaVu Sans"/>
              </a:rPr>
              <a:t>microarraydata(file, norm.method = c("cyclicloess", "quantile", "scale",           "none"))</a:t>
            </a:r>
            <a:endParaRPr b="0" lang="fr-FR" sz="700" spc="-1" strike="noStrike">
              <a:latin typeface="Arial"/>
            </a:endParaRPr>
          </a:p>
          <a:p>
            <a:pPr>
              <a:lnSpc>
                <a:spcPct val="100000"/>
              </a:lnSpc>
              <a:buNone/>
            </a:pPr>
            <a:r>
              <a:rPr b="0" lang="fr-FR" sz="700" spc="-1" strike="noStrike">
                <a:solidFill>
                  <a:srgbClr val="000000"/>
                </a:solidFill>
                <a:latin typeface="Lucida Console"/>
                <a:ea typeface="DejaVu Sans"/>
              </a:rPr>
              <a:t>RNAseqdata(file, transfo.method = c("rlog", "vst"))</a:t>
            </a:r>
            <a:endParaRPr b="0" lang="fr-FR" sz="700" spc="-1" strike="noStrike">
              <a:latin typeface="Arial"/>
            </a:endParaRPr>
          </a:p>
          <a:p>
            <a:pPr>
              <a:lnSpc>
                <a:spcPct val="100000"/>
              </a:lnSpc>
              <a:buNone/>
            </a:pPr>
            <a:r>
              <a:rPr b="0" lang="fr-FR" sz="700" spc="-1" strike="noStrike">
                <a:solidFill>
                  <a:srgbClr val="000000"/>
                </a:solidFill>
                <a:latin typeface="Lucida Console"/>
                <a:ea typeface="DejaVu Sans"/>
              </a:rPr>
              <a:t>continuousomicdata(file)</a:t>
            </a:r>
            <a:endParaRPr b="0" lang="fr-FR" sz="700" spc="-1" strike="noStrike">
              <a:latin typeface="Arial"/>
            </a:endParaRPr>
          </a:p>
          <a:p>
            <a:pPr>
              <a:lnSpc>
                <a:spcPct val="100000"/>
              </a:lnSpc>
              <a:buNone/>
            </a:pPr>
            <a:r>
              <a:rPr b="0" lang="fr-FR" sz="700" spc="-1" strike="noStrike">
                <a:solidFill>
                  <a:srgbClr val="000000"/>
                </a:solidFill>
                <a:latin typeface="Lucida Console"/>
                <a:ea typeface="DejaVu Sans"/>
              </a:rPr>
              <a:t>continuousanchoringdata(file)</a:t>
            </a:r>
            <a:endParaRPr b="0" lang="fr-FR" sz="700" spc="-1" strike="noStrike">
              <a:latin typeface="Arial"/>
            </a:endParaRPr>
          </a:p>
          <a:p>
            <a:pPr>
              <a:lnSpc>
                <a:spcPct val="100000"/>
              </a:lnSpc>
              <a:buNone/>
            </a:pPr>
            <a:endParaRPr b="0" lang="fr-FR" sz="700" spc="-1" strike="noStrike">
              <a:latin typeface="Arial"/>
            </a:endParaRPr>
          </a:p>
          <a:p>
            <a:pPr>
              <a:lnSpc>
                <a:spcPct val="100000"/>
              </a:lnSpc>
              <a:buNone/>
            </a:pPr>
            <a:r>
              <a:rPr b="1" lang="fr-FR" sz="800" spc="-1" strike="noStrike">
                <a:solidFill>
                  <a:srgbClr val="000000"/>
                </a:solidFill>
                <a:latin typeface="Barlow"/>
                <a:ea typeface="DejaVu Sans"/>
              </a:rPr>
              <a:t>Step 2: selection of significantly responsive items</a:t>
            </a:r>
            <a:endParaRPr b="0" lang="fr-FR" sz="800" spc="-1" strike="noStrike">
              <a:latin typeface="Arial"/>
            </a:endParaRPr>
          </a:p>
          <a:p>
            <a:pPr>
              <a:lnSpc>
                <a:spcPct val="100000"/>
              </a:lnSpc>
              <a:buNone/>
            </a:pPr>
            <a:r>
              <a:rPr b="0" lang="fr-FR" sz="700" spc="-1" strike="noStrike">
                <a:solidFill>
                  <a:srgbClr val="000000"/>
                </a:solidFill>
                <a:latin typeface="Lucida Console"/>
                <a:ea typeface="DejaVu Sans"/>
              </a:rPr>
              <a:t>itemselect(omicdata, select.method = c("quadratic", "linear", "ANOVA"), </a:t>
            </a:r>
            <a:endParaRPr b="0" lang="fr-FR" sz="700" spc="-1" strike="noStrike">
              <a:latin typeface="Arial"/>
            </a:endParaRPr>
          </a:p>
          <a:p>
            <a:pPr>
              <a:lnSpc>
                <a:spcPct val="100000"/>
              </a:lnSpc>
              <a:buNone/>
            </a:pPr>
            <a:r>
              <a:rPr b="0" lang="fr-FR" sz="700" spc="-1" strike="noStrike">
                <a:solidFill>
                  <a:srgbClr val="000000"/>
                </a:solidFill>
                <a:latin typeface="Lucida Console"/>
                <a:ea typeface="DejaVu Sans"/>
              </a:rPr>
              <a:t>  </a:t>
            </a:r>
            <a:r>
              <a:rPr b="0" lang="fr-FR" sz="700" spc="-1" strike="noStrike">
                <a:solidFill>
                  <a:srgbClr val="000000"/>
                </a:solidFill>
                <a:latin typeface="Lucida Console"/>
                <a:ea typeface="DejaVu Sans"/>
              </a:rPr>
              <a:t>FDR = 0.05)</a:t>
            </a:r>
            <a:endParaRPr b="0" lang="fr-FR" sz="700" spc="-1" strike="noStrike">
              <a:latin typeface="Arial"/>
            </a:endParaRPr>
          </a:p>
          <a:p>
            <a:pPr>
              <a:lnSpc>
                <a:spcPct val="100000"/>
              </a:lnSpc>
              <a:buNone/>
            </a:pPr>
            <a:endParaRPr b="0" lang="fr-FR" sz="700" spc="-1" strike="noStrike">
              <a:latin typeface="Arial"/>
            </a:endParaRPr>
          </a:p>
          <a:p>
            <a:pPr>
              <a:lnSpc>
                <a:spcPct val="100000"/>
              </a:lnSpc>
              <a:buNone/>
            </a:pPr>
            <a:r>
              <a:rPr b="1" lang="fr-FR" sz="800" spc="-1" strike="noStrike">
                <a:solidFill>
                  <a:srgbClr val="000000"/>
                </a:solidFill>
                <a:latin typeface="Barlow"/>
                <a:ea typeface="DejaVu Sans"/>
              </a:rPr>
              <a:t>Step 3: dose-response modelling for responsive items</a:t>
            </a:r>
            <a:endParaRPr b="0" lang="fr-FR" sz="800" spc="-1" strike="noStrike">
              <a:latin typeface="Arial"/>
            </a:endParaRPr>
          </a:p>
          <a:p>
            <a:pPr>
              <a:lnSpc>
                <a:spcPct val="100000"/>
              </a:lnSpc>
              <a:buNone/>
            </a:pPr>
            <a:r>
              <a:rPr b="0" lang="fr-FR" sz="700" spc="-1" strike="noStrike">
                <a:solidFill>
                  <a:srgbClr val="000000"/>
                </a:solidFill>
                <a:latin typeface="Lucida Console"/>
                <a:ea typeface="DejaVu Sans"/>
              </a:rPr>
              <a:t>drcfit(itemselect, information.criterion = c("AICc", "BIC", "AIC"))</a:t>
            </a:r>
            <a:endParaRPr b="0" lang="fr-FR" sz="700" spc="-1" strike="noStrike">
              <a:latin typeface="Arial"/>
            </a:endParaRPr>
          </a:p>
          <a:p>
            <a:pPr>
              <a:lnSpc>
                <a:spcPct val="100000"/>
              </a:lnSpc>
              <a:buNone/>
            </a:pPr>
            <a:endParaRPr b="0" lang="fr-FR" sz="700" spc="-1" strike="noStrike">
              <a:latin typeface="Arial"/>
            </a:endParaRPr>
          </a:p>
          <a:p>
            <a:pPr>
              <a:lnSpc>
                <a:spcPct val="100000"/>
              </a:lnSpc>
              <a:buNone/>
            </a:pPr>
            <a:r>
              <a:rPr b="1" lang="fr-FR" sz="800" spc="-1" strike="noStrike">
                <a:solidFill>
                  <a:srgbClr val="000000"/>
                </a:solidFill>
                <a:latin typeface="Barlow"/>
                <a:ea typeface="DejaVu Sans"/>
              </a:rPr>
              <a:t>Step 4: Computation of benchmark doses</a:t>
            </a:r>
            <a:endParaRPr b="0" lang="fr-FR" sz="800" spc="-1" strike="noStrike">
              <a:latin typeface="Arial"/>
            </a:endParaRPr>
          </a:p>
          <a:p>
            <a:pPr>
              <a:lnSpc>
                <a:spcPct val="100000"/>
              </a:lnSpc>
              <a:buNone/>
            </a:pPr>
            <a:r>
              <a:rPr b="0" lang="fr-FR" sz="700" spc="-1" strike="noStrike">
                <a:solidFill>
                  <a:srgbClr val="000000"/>
                </a:solidFill>
                <a:latin typeface="Lucida Console"/>
                <a:ea typeface="DejaVu Sans"/>
              </a:rPr>
              <a:t>bmdcalc(f, z = 1, x = 10)</a:t>
            </a:r>
            <a:endParaRPr b="0" lang="fr-FR" sz="700" spc="-1" strike="noStrike">
              <a:latin typeface="Arial"/>
            </a:endParaRPr>
          </a:p>
          <a:p>
            <a:pPr>
              <a:lnSpc>
                <a:spcPct val="100000"/>
              </a:lnSpc>
              <a:buNone/>
            </a:pPr>
            <a:endParaRPr b="0" lang="fr-FR" sz="700" spc="-1" strike="noStrike">
              <a:latin typeface="Arial"/>
            </a:endParaRPr>
          </a:p>
          <a:p>
            <a:pPr>
              <a:lnSpc>
                <a:spcPct val="100000"/>
              </a:lnSpc>
              <a:buNone/>
            </a:pPr>
            <a:r>
              <a:rPr b="1" lang="fr-FR" sz="800" spc="-1" strike="noStrike">
                <a:solidFill>
                  <a:srgbClr val="000000"/>
                </a:solidFill>
                <a:latin typeface="Barlow"/>
                <a:ea typeface="DejaVu Sans"/>
              </a:rPr>
              <a:t>Step 5: Bootstrap to compute BMD confidence intervals</a:t>
            </a:r>
            <a:endParaRPr b="0" lang="fr-FR" sz="800" spc="-1" strike="noStrike">
              <a:latin typeface="Arial"/>
            </a:endParaRPr>
          </a:p>
          <a:p>
            <a:pPr>
              <a:lnSpc>
                <a:spcPct val="100000"/>
              </a:lnSpc>
              <a:buNone/>
            </a:pPr>
            <a:r>
              <a:rPr b="0" lang="fr-FR" sz="700" spc="-1" strike="noStrike">
                <a:solidFill>
                  <a:srgbClr val="000000"/>
                </a:solidFill>
                <a:latin typeface="Lucida Console"/>
                <a:ea typeface="DejaVu Sans"/>
              </a:rPr>
              <a:t>bmdboot(r, niter = 1000, conf.level = 0.95)</a:t>
            </a:r>
            <a:endParaRPr b="0" lang="fr-FR" sz="700" spc="-1" strike="noStrike">
              <a:latin typeface="Arial"/>
            </a:endParaRPr>
          </a:p>
        </p:txBody>
      </p:sp>
      <p:sp>
        <p:nvSpPr>
          <p:cNvPr id="63" name="CustomShape 15"/>
          <p:cNvSpPr/>
          <p:nvPr/>
        </p:nvSpPr>
        <p:spPr>
          <a:xfrm>
            <a:off x="1440000" y="908280"/>
            <a:ext cx="3058920" cy="250920"/>
          </a:xfrm>
          <a:prstGeom prst="roundRect">
            <a:avLst>
              <a:gd name="adj" fmla="val 16667"/>
            </a:avLst>
          </a:prstGeom>
          <a:solidFill>
            <a:srgbClr val="f28d0f"/>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tabLst>
                <a:tab algn="l" pos="408240"/>
              </a:tabLst>
            </a:pPr>
            <a:r>
              <a:rPr b="1" lang="fr-FR" sz="1200" spc="-1" strike="noStrike">
                <a:solidFill>
                  <a:srgbClr val="ffffff"/>
                </a:solidFill>
                <a:latin typeface="Barlow SemiBold"/>
                <a:ea typeface="DejaVu Sans"/>
              </a:rPr>
              <a:t>Format of data</a:t>
            </a:r>
            <a:endParaRPr b="0" lang="fr-FR" sz="1200" spc="-1" strike="noStrike">
              <a:latin typeface="Arial"/>
            </a:endParaRPr>
          </a:p>
        </p:txBody>
      </p:sp>
      <p:sp>
        <p:nvSpPr>
          <p:cNvPr id="64" name="CustomShape 16"/>
          <p:cNvSpPr/>
          <p:nvPr/>
        </p:nvSpPr>
        <p:spPr>
          <a:xfrm>
            <a:off x="6948000" y="2743560"/>
            <a:ext cx="2087280" cy="250920"/>
          </a:xfrm>
          <a:prstGeom prst="roundRect">
            <a:avLst>
              <a:gd name="adj" fmla="val 16667"/>
            </a:avLst>
          </a:prstGeom>
          <a:solidFill>
            <a:srgbClr val="9c5c16"/>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1" lang="fr-FR" sz="1200" spc="-1" strike="noStrike">
                <a:solidFill>
                  <a:srgbClr val="ffffff"/>
                </a:solidFill>
                <a:latin typeface="Barlow SemiBold"/>
                <a:ea typeface="DejaVu Sans"/>
              </a:rPr>
              <a:t>Dose-response curves plot</a:t>
            </a:r>
            <a:endParaRPr b="0" lang="fr-FR" sz="1200" spc="-1" strike="noStrike">
              <a:latin typeface="Arial"/>
            </a:endParaRPr>
          </a:p>
        </p:txBody>
      </p:sp>
      <p:sp>
        <p:nvSpPr>
          <p:cNvPr id="65" name="CustomShape 17"/>
          <p:cNvSpPr/>
          <p:nvPr/>
        </p:nvSpPr>
        <p:spPr>
          <a:xfrm>
            <a:off x="4644000" y="2340360"/>
            <a:ext cx="2087280" cy="250920"/>
          </a:xfrm>
          <a:prstGeom prst="roundRect">
            <a:avLst>
              <a:gd name="adj" fmla="val 16667"/>
            </a:avLst>
          </a:prstGeom>
          <a:solidFill>
            <a:srgbClr val="9c5c16"/>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1" lang="fr-FR" sz="1200" spc="-1" strike="noStrike">
                <a:solidFill>
                  <a:srgbClr val="ffffff"/>
                </a:solidFill>
                <a:latin typeface="Barlow SemiBold"/>
                <a:ea typeface="DejaVu Sans"/>
              </a:rPr>
              <a:t>BMD plot with gradient</a:t>
            </a:r>
            <a:endParaRPr b="0" lang="fr-FR" sz="1200" spc="-1" strike="noStrike">
              <a:latin typeface="Arial"/>
            </a:endParaRPr>
          </a:p>
        </p:txBody>
      </p:sp>
      <p:sp>
        <p:nvSpPr>
          <p:cNvPr id="66" name="CustomShape 18"/>
          <p:cNvSpPr/>
          <p:nvPr/>
        </p:nvSpPr>
        <p:spPr>
          <a:xfrm>
            <a:off x="4644000" y="5040360"/>
            <a:ext cx="2087280" cy="250920"/>
          </a:xfrm>
          <a:prstGeom prst="roundRect">
            <a:avLst>
              <a:gd name="adj" fmla="val 16667"/>
            </a:avLst>
          </a:prstGeom>
          <a:solidFill>
            <a:srgbClr val="9c5c16"/>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1" lang="fr-FR" sz="1200" spc="-1" strike="noStrike">
                <a:solidFill>
                  <a:srgbClr val="ffffff"/>
                </a:solidFill>
                <a:latin typeface="Barlow SemiBold"/>
                <a:ea typeface="DejaVu Sans"/>
              </a:rPr>
              <a:t>Trend plot</a:t>
            </a:r>
            <a:endParaRPr b="0" lang="fr-FR" sz="1200" spc="-1" strike="noStrike">
              <a:latin typeface="Arial"/>
            </a:endParaRPr>
          </a:p>
        </p:txBody>
      </p:sp>
      <p:sp>
        <p:nvSpPr>
          <p:cNvPr id="67" name="CustomShape 19"/>
          <p:cNvSpPr/>
          <p:nvPr/>
        </p:nvSpPr>
        <p:spPr>
          <a:xfrm>
            <a:off x="6948000" y="4824360"/>
            <a:ext cx="2087280" cy="250920"/>
          </a:xfrm>
          <a:prstGeom prst="roundRect">
            <a:avLst>
              <a:gd name="adj" fmla="val 16667"/>
            </a:avLst>
          </a:prstGeom>
          <a:solidFill>
            <a:srgbClr val="9c5c16"/>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1" lang="fr-FR" sz="1200" spc="-1" strike="noStrike">
                <a:solidFill>
                  <a:srgbClr val="ffffff"/>
                </a:solidFill>
                <a:latin typeface="Barlow SemiBold"/>
                <a:ea typeface="DejaVu Sans"/>
              </a:rPr>
              <a:t>Sensitivity plot</a:t>
            </a:r>
            <a:endParaRPr b="0" lang="fr-FR" sz="1200" spc="-1" strike="noStrike">
              <a:latin typeface="Arial"/>
            </a:endParaRPr>
          </a:p>
        </p:txBody>
      </p:sp>
      <p:sp>
        <p:nvSpPr>
          <p:cNvPr id="68" name="CustomShape 20"/>
          <p:cNvSpPr/>
          <p:nvPr/>
        </p:nvSpPr>
        <p:spPr>
          <a:xfrm>
            <a:off x="4644000" y="1456560"/>
            <a:ext cx="2087280" cy="250920"/>
          </a:xfrm>
          <a:prstGeom prst="roundRect">
            <a:avLst>
              <a:gd name="adj" fmla="val 16667"/>
            </a:avLst>
          </a:prstGeom>
          <a:solidFill>
            <a:srgbClr val="9c5c16"/>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1" lang="fr-FR" sz="1200" spc="-1" strike="noStrike">
                <a:solidFill>
                  <a:srgbClr val="ffffff"/>
                </a:solidFill>
                <a:latin typeface="Barlow SemiBold"/>
                <a:ea typeface="DejaVu Sans"/>
              </a:rPr>
              <a:t>BMD plot</a:t>
            </a:r>
            <a:endParaRPr b="0" lang="fr-FR" sz="1200" spc="-1" strike="noStrike">
              <a:latin typeface="Arial"/>
            </a:endParaRPr>
          </a:p>
        </p:txBody>
      </p:sp>
      <p:sp>
        <p:nvSpPr>
          <p:cNvPr id="69" name="CustomShape 21"/>
          <p:cNvSpPr/>
          <p:nvPr/>
        </p:nvSpPr>
        <p:spPr>
          <a:xfrm>
            <a:off x="4644000" y="72000"/>
            <a:ext cx="4390920" cy="502920"/>
          </a:xfrm>
          <a:custGeom>
            <a:avLst/>
            <a:gdLst/>
            <a:ahLst/>
            <a:rect l="l" t="t" r="r" b="b"/>
            <a:pathLst>
              <a:path w="12202" h="1402">
                <a:moveTo>
                  <a:pt x="120" y="0"/>
                </a:moveTo>
                <a:lnTo>
                  <a:pt x="120" y="0"/>
                </a:lnTo>
                <a:cubicBezTo>
                  <a:pt x="99" y="0"/>
                  <a:pt x="78" y="6"/>
                  <a:pt x="60" y="16"/>
                </a:cubicBezTo>
                <a:cubicBezTo>
                  <a:pt x="42" y="27"/>
                  <a:pt x="27" y="42"/>
                  <a:pt x="16" y="60"/>
                </a:cubicBezTo>
                <a:cubicBezTo>
                  <a:pt x="6" y="78"/>
                  <a:pt x="0" y="99"/>
                  <a:pt x="0" y="120"/>
                </a:cubicBezTo>
                <a:lnTo>
                  <a:pt x="0" y="1281"/>
                </a:lnTo>
                <a:lnTo>
                  <a:pt x="0" y="1281"/>
                </a:lnTo>
                <a:cubicBezTo>
                  <a:pt x="0" y="1302"/>
                  <a:pt x="6" y="1323"/>
                  <a:pt x="16" y="1341"/>
                </a:cubicBezTo>
                <a:cubicBezTo>
                  <a:pt x="27" y="1359"/>
                  <a:pt x="42" y="1374"/>
                  <a:pt x="60" y="1385"/>
                </a:cubicBezTo>
                <a:cubicBezTo>
                  <a:pt x="78" y="1395"/>
                  <a:pt x="99" y="1401"/>
                  <a:pt x="120" y="1401"/>
                </a:cubicBezTo>
                <a:lnTo>
                  <a:pt x="12081" y="1400"/>
                </a:lnTo>
                <a:lnTo>
                  <a:pt x="12081" y="1401"/>
                </a:lnTo>
                <a:cubicBezTo>
                  <a:pt x="12102" y="1401"/>
                  <a:pt x="12123" y="1395"/>
                  <a:pt x="12141" y="1385"/>
                </a:cubicBezTo>
                <a:cubicBezTo>
                  <a:pt x="12159" y="1374"/>
                  <a:pt x="12174" y="1359"/>
                  <a:pt x="12185" y="1341"/>
                </a:cubicBezTo>
                <a:cubicBezTo>
                  <a:pt x="12195" y="1323"/>
                  <a:pt x="12201" y="1302"/>
                  <a:pt x="12201" y="1281"/>
                </a:cubicBezTo>
                <a:lnTo>
                  <a:pt x="12201" y="119"/>
                </a:lnTo>
                <a:lnTo>
                  <a:pt x="12201" y="120"/>
                </a:lnTo>
                <a:lnTo>
                  <a:pt x="12201" y="120"/>
                </a:lnTo>
                <a:cubicBezTo>
                  <a:pt x="12201" y="99"/>
                  <a:pt x="12195" y="78"/>
                  <a:pt x="12185" y="60"/>
                </a:cubicBezTo>
                <a:cubicBezTo>
                  <a:pt x="12174" y="42"/>
                  <a:pt x="12159" y="27"/>
                  <a:pt x="12141" y="16"/>
                </a:cubicBezTo>
                <a:cubicBezTo>
                  <a:pt x="12123" y="6"/>
                  <a:pt x="12102" y="0"/>
                  <a:pt x="12081" y="0"/>
                </a:cubicBezTo>
                <a:lnTo>
                  <a:pt x="120" y="0"/>
                </a:lnTo>
              </a:path>
            </a:pathLst>
          </a:custGeom>
          <a:solidFill>
            <a:srgbClr val="9c5c16"/>
          </a:solidFill>
          <a:ln w="0">
            <a:noFill/>
          </a:ln>
        </p:spPr>
        <p:style>
          <a:lnRef idx="0"/>
          <a:fillRef idx="0"/>
          <a:effectRef idx="0"/>
          <a:fontRef idx="minor"/>
        </p:style>
        <p:txBody>
          <a:bodyPr lIns="90000" rIns="90000" tIns="45000" bIns="45000" anchor="ctr">
            <a:noAutofit/>
          </a:bodyPr>
          <a:p>
            <a:pPr algn="ctr">
              <a:lnSpc>
                <a:spcPct val="100000"/>
              </a:lnSpc>
              <a:buNone/>
            </a:pPr>
            <a:r>
              <a:rPr b="1" lang="en-US" sz="1200" spc="-1" strike="noStrike">
                <a:solidFill>
                  <a:srgbClr val="ffffff"/>
                </a:solidFill>
                <a:latin typeface="Barlow SemiBold"/>
                <a:ea typeface="DejaVu Sans"/>
              </a:rPr>
              <a:t>Other functions to help the interpretation of results within a multi-level approach using a unique biological annotation</a:t>
            </a:r>
            <a:endParaRPr b="0" lang="fr-FR" sz="1200" spc="-1" strike="noStrike">
              <a:latin typeface="Arial"/>
            </a:endParaRPr>
          </a:p>
        </p:txBody>
      </p:sp>
      <p:pic>
        <p:nvPicPr>
          <p:cNvPr id="70" name="" descr=""/>
          <p:cNvPicPr/>
          <p:nvPr/>
        </p:nvPicPr>
        <p:blipFill>
          <a:blip r:embed="rId6"/>
          <a:stretch/>
        </p:blipFill>
        <p:spPr>
          <a:xfrm>
            <a:off x="252000" y="108000"/>
            <a:ext cx="931320" cy="1079280"/>
          </a:xfrm>
          <a:prstGeom prst="rect">
            <a:avLst/>
          </a:prstGeom>
          <a:ln w="0">
            <a:noFill/>
          </a:ln>
        </p:spPr>
      </p:pic>
      <p:grpSp>
        <p:nvGrpSpPr>
          <p:cNvPr id="71" name="Group 22"/>
          <p:cNvGrpSpPr/>
          <p:nvPr/>
        </p:nvGrpSpPr>
        <p:grpSpPr>
          <a:xfrm>
            <a:off x="2304000" y="1440000"/>
            <a:ext cx="1435320" cy="1222920"/>
            <a:chOff x="2304000" y="1440000"/>
            <a:chExt cx="1435320" cy="1222920"/>
          </a:xfrm>
        </p:grpSpPr>
        <p:pic>
          <p:nvPicPr>
            <p:cNvPr id="72" name="" descr=""/>
            <p:cNvPicPr/>
            <p:nvPr/>
          </p:nvPicPr>
          <p:blipFill>
            <a:blip r:embed="rId7"/>
            <a:srcRect l="0" t="0" r="51190" b="7048"/>
            <a:stretch/>
          </p:blipFill>
          <p:spPr>
            <a:xfrm>
              <a:off x="2304000" y="1440000"/>
              <a:ext cx="1424160" cy="1186920"/>
            </a:xfrm>
            <a:prstGeom prst="rect">
              <a:avLst/>
            </a:prstGeom>
            <a:ln w="0">
              <a:noFill/>
            </a:ln>
          </p:spPr>
        </p:pic>
        <p:sp>
          <p:nvSpPr>
            <p:cNvPr id="73" name="CustomShape 23"/>
            <p:cNvSpPr/>
            <p:nvPr/>
          </p:nvSpPr>
          <p:spPr>
            <a:xfrm>
              <a:off x="2311200" y="1440000"/>
              <a:ext cx="1428120" cy="1222920"/>
            </a:xfrm>
            <a:prstGeom prst="rect">
              <a:avLst/>
            </a:prstGeom>
            <a:noFill/>
            <a:ln w="12600">
              <a:solidFill>
                <a:srgbClr val="f28d0f"/>
              </a:solidFill>
              <a:round/>
            </a:ln>
          </p:spPr>
          <p:style>
            <a:lnRef idx="0"/>
            <a:fillRef idx="0"/>
            <a:effectRef idx="0"/>
            <a:fontRef idx="minor"/>
          </p:style>
        </p:sp>
        <p:sp>
          <p:nvSpPr>
            <p:cNvPr id="74" name="CustomShape 24"/>
            <p:cNvSpPr/>
            <p:nvPr/>
          </p:nvSpPr>
          <p:spPr>
            <a:xfrm>
              <a:off x="2750400" y="1548000"/>
              <a:ext cx="988920" cy="1114920"/>
            </a:xfrm>
            <a:prstGeom prst="rect">
              <a:avLst/>
            </a:prstGeom>
            <a:noFill/>
            <a:ln w="12600">
              <a:solidFill>
                <a:srgbClr val="f28d0f"/>
              </a:solidFill>
              <a:round/>
            </a:ln>
          </p:spPr>
          <p:style>
            <a:lnRef idx="0"/>
            <a:fillRef idx="0"/>
            <a:effectRef idx="0"/>
            <a:fontRef idx="minor"/>
          </p:style>
        </p:sp>
      </p:grpSp>
      <p:grpSp>
        <p:nvGrpSpPr>
          <p:cNvPr id="75" name="Group 25"/>
          <p:cNvGrpSpPr/>
          <p:nvPr/>
        </p:nvGrpSpPr>
        <p:grpSpPr>
          <a:xfrm>
            <a:off x="2376000" y="1189800"/>
            <a:ext cx="2192760" cy="249840"/>
            <a:chOff x="2376000" y="1189800"/>
            <a:chExt cx="2192760" cy="249840"/>
          </a:xfrm>
        </p:grpSpPr>
        <p:sp>
          <p:nvSpPr>
            <p:cNvPr id="76" name="CustomShape 26"/>
            <p:cNvSpPr/>
            <p:nvPr/>
          </p:nvSpPr>
          <p:spPr>
            <a:xfrm>
              <a:off x="2376000" y="1189800"/>
              <a:ext cx="2192760" cy="1962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fr-FR" sz="700" spc="-1" strike="noStrike">
                  <a:solidFill>
                    <a:srgbClr val="000000"/>
                  </a:solidFill>
                  <a:latin typeface="Barlow"/>
                  <a:ea typeface="DejaVu Sans"/>
                </a:rPr>
                <a:t>Identifiers of items (contigs, probes, metabolites, …)</a:t>
              </a:r>
              <a:endParaRPr b="0" lang="fr-FR" sz="700" spc="-1" strike="noStrike">
                <a:latin typeface="Arial"/>
              </a:endParaRPr>
            </a:p>
          </p:txBody>
        </p:sp>
        <p:sp>
          <p:nvSpPr>
            <p:cNvPr id="77" name="Line 27"/>
            <p:cNvSpPr/>
            <p:nvPr/>
          </p:nvSpPr>
          <p:spPr>
            <a:xfrm flipH="1">
              <a:off x="2409840" y="1295640"/>
              <a:ext cx="1800" cy="144000"/>
            </a:xfrm>
            <a:prstGeom prst="line">
              <a:avLst/>
            </a:prstGeom>
            <a:ln w="7200">
              <a:solidFill>
                <a:srgbClr val="f28d0f"/>
              </a:solidFill>
              <a:round/>
              <a:tailEnd len="med" type="triangle" w="med"/>
            </a:ln>
          </p:spPr>
          <p:style>
            <a:lnRef idx="0"/>
            <a:fillRef idx="0"/>
            <a:effectRef idx="0"/>
            <a:fontRef idx="minor"/>
          </p:style>
        </p:sp>
        <p:sp>
          <p:nvSpPr>
            <p:cNvPr id="78" name="Line 28"/>
            <p:cNvSpPr/>
            <p:nvPr/>
          </p:nvSpPr>
          <p:spPr>
            <a:xfrm>
              <a:off x="2408040" y="1295640"/>
              <a:ext cx="36000" cy="360"/>
            </a:xfrm>
            <a:prstGeom prst="line">
              <a:avLst/>
            </a:prstGeom>
            <a:ln w="7560">
              <a:solidFill>
                <a:srgbClr val="f28d0f"/>
              </a:solidFill>
              <a:round/>
            </a:ln>
          </p:spPr>
          <p:style>
            <a:lnRef idx="0"/>
            <a:fillRef idx="0"/>
            <a:effectRef idx="0"/>
            <a:fontRef idx="minor"/>
          </p:style>
        </p:sp>
      </p:grpSp>
      <p:grpSp>
        <p:nvGrpSpPr>
          <p:cNvPr id="79" name="Group 29"/>
          <p:cNvGrpSpPr/>
          <p:nvPr/>
        </p:nvGrpSpPr>
        <p:grpSpPr>
          <a:xfrm>
            <a:off x="3743640" y="1474560"/>
            <a:ext cx="791280" cy="396720"/>
            <a:chOff x="3743640" y="1474560"/>
            <a:chExt cx="791280" cy="396720"/>
          </a:xfrm>
        </p:grpSpPr>
        <p:sp>
          <p:nvSpPr>
            <p:cNvPr id="80" name="CustomShape 30"/>
            <p:cNvSpPr/>
            <p:nvPr/>
          </p:nvSpPr>
          <p:spPr>
            <a:xfrm>
              <a:off x="3743640" y="1568520"/>
              <a:ext cx="791280" cy="302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fr-FR" sz="700" spc="-1" strike="noStrike">
                  <a:solidFill>
                    <a:srgbClr val="000000"/>
                  </a:solidFill>
                  <a:latin typeface="Barlow"/>
                  <a:ea typeface="DejaVu Sans"/>
                </a:rPr>
                <a:t>Tested doses or concentrations</a:t>
              </a:r>
              <a:endParaRPr b="0" lang="fr-FR" sz="700" spc="-1" strike="noStrike">
                <a:latin typeface="Arial"/>
              </a:endParaRPr>
            </a:p>
          </p:txBody>
        </p:sp>
        <p:sp>
          <p:nvSpPr>
            <p:cNvPr id="81" name="Line 31"/>
            <p:cNvSpPr/>
            <p:nvPr/>
          </p:nvSpPr>
          <p:spPr>
            <a:xfrm flipH="1" flipV="1">
              <a:off x="3745440" y="1474560"/>
              <a:ext cx="136800" cy="2880"/>
            </a:xfrm>
            <a:prstGeom prst="line">
              <a:avLst/>
            </a:prstGeom>
            <a:ln w="7200">
              <a:solidFill>
                <a:srgbClr val="f28d0f"/>
              </a:solidFill>
              <a:round/>
              <a:tailEnd len="med" type="triangle" w="med"/>
            </a:ln>
          </p:spPr>
          <p:style>
            <a:lnRef idx="0"/>
            <a:fillRef idx="0"/>
            <a:effectRef idx="0"/>
            <a:fontRef idx="minor"/>
          </p:style>
        </p:sp>
        <p:sp>
          <p:nvSpPr>
            <p:cNvPr id="82" name="Line 32"/>
            <p:cNvSpPr/>
            <p:nvPr/>
          </p:nvSpPr>
          <p:spPr>
            <a:xfrm>
              <a:off x="3880800" y="1474560"/>
              <a:ext cx="360" cy="145440"/>
            </a:xfrm>
            <a:prstGeom prst="line">
              <a:avLst/>
            </a:prstGeom>
            <a:ln w="7560">
              <a:solidFill>
                <a:srgbClr val="f28d0f"/>
              </a:solidFill>
              <a:round/>
            </a:ln>
          </p:spPr>
          <p:style>
            <a:lnRef idx="0"/>
            <a:fillRef idx="0"/>
            <a:effectRef idx="0"/>
            <a:fontRef idx="minor"/>
          </p:style>
        </p:sp>
      </p:grpSp>
      <p:grpSp>
        <p:nvGrpSpPr>
          <p:cNvPr id="83" name="Group 33"/>
          <p:cNvGrpSpPr/>
          <p:nvPr/>
        </p:nvGrpSpPr>
        <p:grpSpPr>
          <a:xfrm>
            <a:off x="2376000" y="2232000"/>
            <a:ext cx="2196360" cy="647280"/>
            <a:chOff x="2376000" y="2232000"/>
            <a:chExt cx="2196360" cy="647280"/>
          </a:xfrm>
        </p:grpSpPr>
        <p:sp>
          <p:nvSpPr>
            <p:cNvPr id="84" name="CustomShape 34"/>
            <p:cNvSpPr/>
            <p:nvPr/>
          </p:nvSpPr>
          <p:spPr>
            <a:xfrm>
              <a:off x="2376000" y="2683080"/>
              <a:ext cx="2196360" cy="1962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fr-FR" sz="700" spc="-1" strike="noStrike">
                  <a:solidFill>
                    <a:srgbClr val="000000"/>
                  </a:solidFill>
                  <a:latin typeface="Barlow"/>
                  <a:ea typeface="DejaVu Sans"/>
                </a:rPr>
                <a:t>Signal (counts of reads,continuous signal in log2, …)</a:t>
              </a:r>
              <a:endParaRPr b="0" lang="fr-FR" sz="700" spc="-1" strike="noStrike">
                <a:latin typeface="Arial"/>
              </a:endParaRPr>
            </a:p>
          </p:txBody>
        </p:sp>
        <p:sp>
          <p:nvSpPr>
            <p:cNvPr id="85" name="Line 35"/>
            <p:cNvSpPr/>
            <p:nvPr/>
          </p:nvSpPr>
          <p:spPr>
            <a:xfrm flipH="1">
              <a:off x="3747600" y="2232000"/>
              <a:ext cx="136800" cy="360"/>
            </a:xfrm>
            <a:prstGeom prst="line">
              <a:avLst/>
            </a:prstGeom>
            <a:ln w="7200">
              <a:solidFill>
                <a:srgbClr val="f28d0f"/>
              </a:solidFill>
              <a:round/>
              <a:tailEnd len="med" type="triangle" w="med"/>
            </a:ln>
          </p:spPr>
          <p:style>
            <a:lnRef idx="0"/>
            <a:fillRef idx="0"/>
            <a:effectRef idx="0"/>
            <a:fontRef idx="minor"/>
          </p:style>
        </p:sp>
        <p:sp>
          <p:nvSpPr>
            <p:cNvPr id="86" name="Line 36"/>
            <p:cNvSpPr/>
            <p:nvPr/>
          </p:nvSpPr>
          <p:spPr>
            <a:xfrm>
              <a:off x="3880800" y="2232000"/>
              <a:ext cx="360" cy="504000"/>
            </a:xfrm>
            <a:prstGeom prst="line">
              <a:avLst/>
            </a:prstGeom>
            <a:ln w="7560">
              <a:solidFill>
                <a:srgbClr val="f28d0f"/>
              </a:solidFill>
              <a:round/>
            </a:ln>
          </p:spPr>
          <p:style>
            <a:lnRef idx="0"/>
            <a:fillRef idx="0"/>
            <a:effectRef idx="0"/>
            <a:fontRef idx="minor"/>
          </p:style>
        </p:sp>
      </p:gr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1150</TotalTime>
  <Application>LibreOffice/7.3.7.2$Linux_X86_64 LibreOffice_project/30$Build-2</Application>
  <AppVersion>15.0000</AppVersion>
  <Words>658</Words>
  <Paragraphs>49</Paragraphs>
  <Company>Vetagro Sup</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2021-07-28T06:38:55Z</dcterms:created>
  <dc:creator>Marie-laure DELIGNETTE-MULLER</dc:creator>
  <dc:description/>
  <dc:language>fr-FR</dc:language>
  <cp:lastModifiedBy>Aurélie Siberchicot</cp:lastModifiedBy>
  <dcterms:modified xsi:type="dcterms:W3CDTF">2023-01-18T12:48:03Z</dcterms:modified>
  <cp:revision>76</cp:revision>
  <dc:subject/>
  <dc:title>Présentation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0</vt:i4>
  </property>
  <property fmtid="{D5CDD505-2E9C-101B-9397-08002B2CF9AE}" pid="3" name="HyperlinksChanged">
    <vt:bool>0</vt:bool>
  </property>
  <property fmtid="{D5CDD505-2E9C-101B-9397-08002B2CF9AE}" pid="4" name="LinksUpToDate">
    <vt:bool>0</vt:bool>
  </property>
  <property fmtid="{D5CDD505-2E9C-101B-9397-08002B2CF9AE}" pid="5" name="MMClips">
    <vt:i4>0</vt:i4>
  </property>
  <property fmtid="{D5CDD505-2E9C-101B-9397-08002B2CF9AE}" pid="6" name="Notes">
    <vt:i4>1</vt:i4>
  </property>
  <property fmtid="{D5CDD505-2E9C-101B-9397-08002B2CF9AE}" pid="7" name="PresentationFormat">
    <vt:lpwstr>Affichage à l'écran (4:3)</vt:lpwstr>
  </property>
  <property fmtid="{D5CDD505-2E9C-101B-9397-08002B2CF9AE}" pid="8" name="ScaleCrop">
    <vt:bool>0</vt:bool>
  </property>
  <property fmtid="{D5CDD505-2E9C-101B-9397-08002B2CF9AE}" pid="9" name="ShareDoc">
    <vt:bool>0</vt:bool>
  </property>
  <property fmtid="{D5CDD505-2E9C-101B-9397-08002B2CF9AE}" pid="10" name="Slides">
    <vt:i4>1</vt:i4>
  </property>
</Properties>
</file>