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9144000" cy="6858000" type="screen4x3"/>
  <p:notesSz cx="6889750"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717" autoAdjust="0"/>
  </p:normalViewPr>
  <p:slideViewPr>
    <p:cSldViewPr snapToGrid="0">
      <p:cViewPr>
        <p:scale>
          <a:sx n="200" d="100"/>
          <a:sy n="200" d="100"/>
        </p:scale>
        <p:origin x="-3816" y="1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578" y="43"/>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fr-FR"/>
          </a:p>
        </p:txBody>
      </p:sp>
      <p:sp>
        <p:nvSpPr>
          <p:cNvPr id="3" name="Espace réservé de la date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B46EB170-A30A-4282-BD97-32DC0F0C86F5}" type="datetimeFigureOut">
              <a:rPr lang="fr-FR" smtClean="0"/>
              <a:t>02/11/2022</a:t>
            </a:fld>
            <a:endParaRPr lang="fr-FR"/>
          </a:p>
        </p:txBody>
      </p:sp>
      <p:sp>
        <p:nvSpPr>
          <p:cNvPr id="4" name="Espace réservé de l'image des diapositives 3"/>
          <p:cNvSpPr>
            <a:spLocks noGrp="1" noRot="1" noChangeAspect="1"/>
          </p:cNvSpPr>
          <p:nvPr>
            <p:ph type="sldImg" idx="2"/>
          </p:nvPr>
        </p:nvSpPr>
        <p:spPr>
          <a:xfrm>
            <a:off x="1190625" y="1252538"/>
            <a:ext cx="4508500" cy="3381375"/>
          </a:xfrm>
          <a:prstGeom prst="rect">
            <a:avLst/>
          </a:prstGeom>
          <a:noFill/>
          <a:ln w="12700">
            <a:solidFill>
              <a:prstClr val="black"/>
            </a:solidFill>
          </a:ln>
        </p:spPr>
        <p:txBody>
          <a:bodyPr vert="horz" lIns="96616" tIns="48308" rIns="96616" bIns="48308" rtlCol="0" anchor="ctr"/>
          <a:lstStyle/>
          <a:p>
            <a:endParaRPr lang="fr-FR"/>
          </a:p>
        </p:txBody>
      </p:sp>
      <p:sp>
        <p:nvSpPr>
          <p:cNvPr id="5" name="Espace réservé des commentaires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1734AFB3-01E2-440E-8BBC-6748E3AF9473}" type="slidenum">
              <a:rPr lang="fr-FR" smtClean="0"/>
              <a:t>‹N°›</a:t>
            </a:fld>
            <a:endParaRPr lang="fr-FR"/>
          </a:p>
        </p:txBody>
      </p:sp>
    </p:spTree>
    <p:extLst>
      <p:ext uri="{BB962C8B-B14F-4D97-AF65-F5344CB8AC3E}">
        <p14:creationId xmlns:p14="http://schemas.microsoft.com/office/powerpoint/2010/main" val="374799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734AFB3-01E2-440E-8BBC-6748E3AF9473}" type="slidenum">
              <a:rPr lang="fr-FR" smtClean="0"/>
              <a:t>1</a:t>
            </a:fld>
            <a:endParaRPr lang="fr-FR"/>
          </a:p>
        </p:txBody>
      </p:sp>
    </p:spTree>
    <p:extLst>
      <p:ext uri="{BB962C8B-B14F-4D97-AF65-F5344CB8AC3E}">
        <p14:creationId xmlns:p14="http://schemas.microsoft.com/office/powerpoint/2010/main" val="5200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162506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56647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350779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35775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315C685-8D59-4959-AED8-536804758F6D}" type="datetimeFigureOut">
              <a:rPr lang="fr-FR" smtClean="0"/>
              <a:t>02/11/2022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0448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15823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315C685-8D59-4959-AED8-536804758F6D}" type="datetimeFigureOut">
              <a:rPr lang="fr-FR" smtClean="0"/>
              <a:t>02/11/2022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64655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315C685-8D59-4959-AED8-536804758F6D}" type="datetimeFigureOut">
              <a:rPr lang="fr-FR" smtClean="0"/>
              <a:t>02/11/2022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90034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5C685-8D59-4959-AED8-536804758F6D}" type="datetimeFigureOut">
              <a:rPr lang="fr-FR" smtClean="0"/>
              <a:t>02/11/2022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247840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414095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315C685-8D59-4959-AED8-536804758F6D}" type="datetimeFigureOut">
              <a:rPr lang="fr-FR" smtClean="0"/>
              <a:t>02/11/2022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A7078D3-25BD-49BE-BDFC-2DB620126931}" type="slidenum">
              <a:rPr lang="fr-FR" smtClean="0"/>
              <a:t>‹N°›</a:t>
            </a:fld>
            <a:endParaRPr lang="fr-FR"/>
          </a:p>
        </p:txBody>
      </p:sp>
    </p:spTree>
    <p:extLst>
      <p:ext uri="{BB962C8B-B14F-4D97-AF65-F5344CB8AC3E}">
        <p14:creationId xmlns:p14="http://schemas.microsoft.com/office/powerpoint/2010/main" val="129442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5C685-8D59-4959-AED8-536804758F6D}" type="datetimeFigureOut">
              <a:rPr lang="fr-FR" smtClean="0"/>
              <a:t>02/11/2022</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078D3-25BD-49BE-BDFC-2DB620126931}" type="slidenum">
              <a:rPr lang="fr-FR" smtClean="0"/>
              <a:t>‹N°›</a:t>
            </a:fld>
            <a:endParaRPr lang="fr-FR"/>
          </a:p>
        </p:txBody>
      </p:sp>
    </p:spTree>
    <p:extLst>
      <p:ext uri="{BB962C8B-B14F-4D97-AF65-F5344CB8AC3E}">
        <p14:creationId xmlns:p14="http://schemas.microsoft.com/office/powerpoint/2010/main" val="120282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hyperlink" Target="https://lbbe.univ-lyon1.fr/fr/dromi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age 55">
            <a:extLst>
              <a:ext uri="{FF2B5EF4-FFF2-40B4-BE49-F238E27FC236}">
                <a16:creationId xmlns:a16="http://schemas.microsoft.com/office/drawing/2014/main" id="{AE46B40E-4BB0-441A-99C9-A74C14E817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179" y="3696333"/>
            <a:ext cx="2436129" cy="1391232"/>
          </a:xfrm>
          <a:prstGeom prst="rect">
            <a:avLst/>
          </a:prstGeom>
        </p:spPr>
      </p:pic>
      <p:pic>
        <p:nvPicPr>
          <p:cNvPr id="44" name="Image 43">
            <a:extLst>
              <a:ext uri="{FF2B5EF4-FFF2-40B4-BE49-F238E27FC236}">
                <a16:creationId xmlns:a16="http://schemas.microsoft.com/office/drawing/2014/main" id="{453A5533-7710-4387-8144-CBAC4B8745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4160" y="5635139"/>
            <a:ext cx="2345467" cy="1172113"/>
          </a:xfrm>
          <a:prstGeom prst="rect">
            <a:avLst/>
          </a:prstGeom>
        </p:spPr>
      </p:pic>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472" y="270622"/>
            <a:ext cx="1431608" cy="480611"/>
          </a:xfrm>
          <a:prstGeom prst="rect">
            <a:avLst/>
          </a:prstGeom>
        </p:spPr>
      </p:pic>
      <p:sp>
        <p:nvSpPr>
          <p:cNvPr id="5" name="ZoneTexte 4"/>
          <p:cNvSpPr txBox="1"/>
          <p:nvPr/>
        </p:nvSpPr>
        <p:spPr>
          <a:xfrm>
            <a:off x="1749647" y="409340"/>
            <a:ext cx="2588895" cy="461665"/>
          </a:xfrm>
          <a:prstGeom prst="rect">
            <a:avLst/>
          </a:prstGeom>
          <a:noFill/>
        </p:spPr>
        <p:txBody>
          <a:bodyPr wrap="square" rtlCol="0">
            <a:spAutoFit/>
          </a:bodyPr>
          <a:lstStyle/>
          <a:p>
            <a:r>
              <a:rPr lang="fr-FR" sz="2400" dirty="0" err="1">
                <a:latin typeface="Arial" panose="020B0604020202020204" pitchFamily="34" charset="0"/>
                <a:cs typeface="Arial" panose="020B0604020202020204" pitchFamily="34" charset="0"/>
              </a:rPr>
              <a:t>Cheat</a:t>
            </a:r>
            <a:r>
              <a:rPr lang="fr-FR" sz="2400" dirty="0">
                <a:latin typeface="Arial" panose="020B0604020202020204" pitchFamily="34" charset="0"/>
                <a:cs typeface="Arial" panose="020B0604020202020204" pitchFamily="34" charset="0"/>
              </a:rPr>
              <a:t> </a:t>
            </a:r>
            <a:r>
              <a:rPr lang="fr-FR" sz="2400" dirty="0" err="1">
                <a:latin typeface="Arial" panose="020B0604020202020204" pitchFamily="34" charset="0"/>
                <a:cs typeface="Arial" panose="020B0604020202020204" pitchFamily="34" charset="0"/>
              </a:rPr>
              <a:t>Sheet</a:t>
            </a:r>
            <a:endParaRPr lang="fr-FR" sz="2400" dirty="0">
              <a:latin typeface="Arial" panose="020B0604020202020204" pitchFamily="34" charset="0"/>
              <a:cs typeface="Arial" panose="020B0604020202020204" pitchFamily="34" charset="0"/>
            </a:endParaRPr>
          </a:p>
        </p:txBody>
      </p:sp>
      <p:sp>
        <p:nvSpPr>
          <p:cNvPr id="19" name="ZoneTexte 18"/>
          <p:cNvSpPr txBox="1"/>
          <p:nvPr/>
        </p:nvSpPr>
        <p:spPr>
          <a:xfrm>
            <a:off x="231253" y="5985471"/>
            <a:ext cx="1923533" cy="830997"/>
          </a:xfrm>
          <a:prstGeom prst="rect">
            <a:avLst/>
          </a:prstGeom>
          <a:noFill/>
        </p:spPr>
        <p:txBody>
          <a:bodyPr wrap="square" rtlCol="0">
            <a:spAutoFit/>
          </a:bodyPr>
          <a:lstStyle/>
          <a:p>
            <a:r>
              <a:rPr lang="en-US" sz="800" dirty="0">
                <a:latin typeface="Lucida Console" panose="020B0609040504020204" pitchFamily="49" charset="0"/>
                <a:cs typeface="Courier New" panose="02070309020205020404" pitchFamily="49" charset="0"/>
              </a:rPr>
              <a:t>o &lt;- </a:t>
            </a:r>
            <a:r>
              <a:rPr lang="en-US" sz="800" dirty="0" err="1">
                <a:latin typeface="Lucida Console" panose="020B0609040504020204" pitchFamily="49" charset="0"/>
                <a:cs typeface="Courier New" panose="02070309020205020404" pitchFamily="49" charset="0"/>
              </a:rPr>
              <a:t>RNAseq</a:t>
            </a:r>
            <a:r>
              <a:rPr lang="en-US" sz="800" dirty="0">
                <a:latin typeface="Lucida Console" panose="020B0609040504020204" pitchFamily="49" charset="0"/>
                <a:cs typeface="Courier New" panose="02070309020205020404" pitchFamily="49" charset="0"/>
              </a:rPr>
              <a:t>(</a:t>
            </a:r>
            <a:r>
              <a:rPr lang="en-US" sz="800" dirty="0" err="1">
                <a:latin typeface="Lucida Console" panose="020B0609040504020204" pitchFamily="49" charset="0"/>
                <a:cs typeface="Courier New" panose="02070309020205020404" pitchFamily="49" charset="0"/>
              </a:rPr>
              <a:t>datafilename</a:t>
            </a:r>
            <a:r>
              <a:rPr lang="en-US" sz="800" dirty="0">
                <a:latin typeface="Lucida Console" panose="020B0609040504020204" pitchFamily="49" charset="0"/>
                <a:cs typeface="Courier New" panose="02070309020205020404" pitchFamily="49" charset="0"/>
              </a:rPr>
              <a:t>)</a:t>
            </a:r>
          </a:p>
          <a:p>
            <a:r>
              <a:rPr lang="en-US" sz="800" dirty="0">
                <a:latin typeface="Lucida Console" panose="020B0609040504020204" pitchFamily="49" charset="0"/>
                <a:cs typeface="Courier New" panose="02070309020205020404" pitchFamily="49" charset="0"/>
              </a:rPr>
              <a:t>s &lt;- </a:t>
            </a:r>
            <a:r>
              <a:rPr lang="en-US" sz="800" dirty="0" err="1">
                <a:latin typeface="Lucida Console" panose="020B0609040504020204" pitchFamily="49" charset="0"/>
                <a:cs typeface="Courier New" panose="02070309020205020404" pitchFamily="49" charset="0"/>
              </a:rPr>
              <a:t>itemselect</a:t>
            </a:r>
            <a:r>
              <a:rPr lang="en-US" sz="800" dirty="0">
                <a:latin typeface="Lucida Console" panose="020B0609040504020204" pitchFamily="49" charset="0"/>
                <a:cs typeface="Courier New" panose="02070309020205020404" pitchFamily="49" charset="0"/>
              </a:rPr>
              <a:t>(o)</a:t>
            </a:r>
          </a:p>
          <a:p>
            <a:r>
              <a:rPr lang="en-US" sz="800" dirty="0">
                <a:latin typeface="Lucida Console" panose="020B0609040504020204" pitchFamily="49" charset="0"/>
                <a:cs typeface="Courier New" panose="02070309020205020404" pitchFamily="49" charset="0"/>
              </a:rPr>
              <a:t>f &lt;- </a:t>
            </a:r>
            <a:r>
              <a:rPr lang="en-US" sz="800" dirty="0" err="1">
                <a:latin typeface="Lucida Console" panose="020B0609040504020204" pitchFamily="49" charset="0"/>
                <a:cs typeface="Courier New" panose="02070309020205020404" pitchFamily="49" charset="0"/>
              </a:rPr>
              <a:t>drcfit</a:t>
            </a:r>
            <a:r>
              <a:rPr lang="en-US" sz="800" dirty="0">
                <a:latin typeface="Lucida Console" panose="020B0609040504020204" pitchFamily="49" charset="0"/>
                <a:cs typeface="Courier New" panose="02070309020205020404" pitchFamily="49" charset="0"/>
              </a:rPr>
              <a:t>(s)</a:t>
            </a:r>
          </a:p>
          <a:p>
            <a:r>
              <a:rPr lang="en-US" sz="800" dirty="0">
                <a:latin typeface="Lucida Console" panose="020B0609040504020204" pitchFamily="49" charset="0"/>
                <a:cs typeface="Courier New" panose="02070309020205020404" pitchFamily="49" charset="0"/>
              </a:rPr>
              <a:t>r &lt;- </a:t>
            </a:r>
            <a:r>
              <a:rPr lang="en-US" sz="800" dirty="0" err="1">
                <a:latin typeface="Lucida Console" panose="020B0609040504020204" pitchFamily="49" charset="0"/>
                <a:cs typeface="Courier New" panose="02070309020205020404" pitchFamily="49" charset="0"/>
              </a:rPr>
              <a:t>bmdcalc</a:t>
            </a:r>
            <a:r>
              <a:rPr lang="en-US" sz="800" dirty="0">
                <a:latin typeface="Lucida Console" panose="020B0609040504020204" pitchFamily="49" charset="0"/>
                <a:cs typeface="Courier New" panose="02070309020205020404" pitchFamily="49" charset="0"/>
              </a:rPr>
              <a:t>(f)</a:t>
            </a:r>
          </a:p>
          <a:p>
            <a:r>
              <a:rPr lang="en-US" sz="800" dirty="0">
                <a:latin typeface="Lucida Console" panose="020B0609040504020204" pitchFamily="49" charset="0"/>
                <a:cs typeface="Courier New" panose="02070309020205020404" pitchFamily="49" charset="0"/>
              </a:rPr>
              <a:t>b &lt;- </a:t>
            </a:r>
            <a:r>
              <a:rPr lang="en-US" sz="800" dirty="0" err="1">
                <a:latin typeface="Lucida Console" panose="020B0609040504020204" pitchFamily="49" charset="0"/>
                <a:cs typeface="Courier New" panose="02070309020205020404" pitchFamily="49" charset="0"/>
              </a:rPr>
              <a:t>bmdboot</a:t>
            </a:r>
            <a:r>
              <a:rPr lang="en-US" sz="800" dirty="0">
                <a:latin typeface="Lucida Console" panose="020B0609040504020204" pitchFamily="49" charset="0"/>
                <a:cs typeface="Courier New" panose="02070309020205020404" pitchFamily="49" charset="0"/>
              </a:rPr>
              <a:t>(r)</a:t>
            </a:r>
          </a:p>
          <a:p>
            <a:r>
              <a:rPr lang="en-US" sz="800" dirty="0" err="1">
                <a:latin typeface="Lucida Console" panose="020B0609040504020204" pitchFamily="49" charset="0"/>
                <a:cs typeface="Courier New" panose="02070309020205020404" pitchFamily="49" charset="0"/>
              </a:rPr>
              <a:t>b$res</a:t>
            </a:r>
            <a:endParaRPr lang="en-US" sz="800" dirty="0">
              <a:latin typeface="Lucida Console" panose="020B0609040504020204" pitchFamily="49" charset="0"/>
              <a:cs typeface="Courier New" panose="02070309020205020404" pitchFamily="49" charset="0"/>
            </a:endParaRPr>
          </a:p>
        </p:txBody>
      </p:sp>
      <p:sp>
        <p:nvSpPr>
          <p:cNvPr id="24" name="Rectangle à coins arrondis 23"/>
          <p:cNvSpPr/>
          <p:nvPr/>
        </p:nvSpPr>
        <p:spPr>
          <a:xfrm>
            <a:off x="129613" y="859438"/>
            <a:ext cx="1715072" cy="2425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Format of data</a:t>
            </a:r>
          </a:p>
        </p:txBody>
      </p:sp>
      <p:sp>
        <p:nvSpPr>
          <p:cNvPr id="25" name="Rectangle à coins arrondis 24"/>
          <p:cNvSpPr/>
          <p:nvPr/>
        </p:nvSpPr>
        <p:spPr>
          <a:xfrm>
            <a:off x="87020" y="5745387"/>
            <a:ext cx="2647387" cy="24607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Typical script for the workflow </a:t>
            </a:r>
            <a:endParaRPr lang="fr-FR" sz="1200" b="1" dirty="0">
              <a:solidFill>
                <a:schemeClr val="bg1"/>
              </a:solidFill>
            </a:endParaRPr>
          </a:p>
        </p:txBody>
      </p:sp>
      <p:pic>
        <p:nvPicPr>
          <p:cNvPr id="27" name="Image 26"/>
          <p:cNvPicPr>
            <a:picLocks noChangeAspect="1"/>
          </p:cNvPicPr>
          <p:nvPr/>
        </p:nvPicPr>
        <p:blipFill rotWithShape="1">
          <a:blip r:embed="rId6" cstate="print">
            <a:extLst>
              <a:ext uri="{28A0092B-C50C-407E-A947-70E740481C1C}">
                <a14:useLocalDpi xmlns:a14="http://schemas.microsoft.com/office/drawing/2010/main" val="0"/>
              </a:ext>
            </a:extLst>
          </a:blip>
          <a:srcRect r="44092" b="8065"/>
          <a:stretch/>
        </p:blipFill>
        <p:spPr>
          <a:xfrm>
            <a:off x="1815423" y="1379597"/>
            <a:ext cx="1326237" cy="954318"/>
          </a:xfrm>
          <a:prstGeom prst="rect">
            <a:avLst/>
          </a:prstGeom>
        </p:spPr>
      </p:pic>
      <p:cxnSp>
        <p:nvCxnSpPr>
          <p:cNvPr id="29" name="Connecteur droit avec flèche 28"/>
          <p:cNvCxnSpPr>
            <a:cxnSpLocks/>
            <a:stCxn id="34" idx="1"/>
          </p:cNvCxnSpPr>
          <p:nvPr/>
        </p:nvCxnSpPr>
        <p:spPr>
          <a:xfrm flipH="1" flipV="1">
            <a:off x="3254074" y="1430073"/>
            <a:ext cx="165718" cy="3316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3419792" y="1232404"/>
            <a:ext cx="616719" cy="461665"/>
          </a:xfrm>
          <a:prstGeom prst="rect">
            <a:avLst/>
          </a:prstGeom>
          <a:noFill/>
        </p:spPr>
        <p:txBody>
          <a:bodyPr wrap="square" rtlCol="0">
            <a:spAutoFit/>
          </a:bodyPr>
          <a:lstStyle/>
          <a:p>
            <a:r>
              <a:rPr lang="fr-FR" sz="800" dirty="0" err="1">
                <a:latin typeface="Arial Narrow" panose="020B0606020202030204" pitchFamily="34" charset="0"/>
              </a:rPr>
              <a:t>Tested</a:t>
            </a:r>
            <a:r>
              <a:rPr lang="fr-FR" sz="800" dirty="0">
                <a:latin typeface="Arial Narrow" panose="020B0606020202030204" pitchFamily="34" charset="0"/>
              </a:rPr>
              <a:t> doses or </a:t>
            </a:r>
            <a:r>
              <a:rPr lang="fr-FR" sz="800" dirty="0" err="1">
                <a:latin typeface="Arial Narrow" panose="020B0606020202030204" pitchFamily="34" charset="0"/>
              </a:rPr>
              <a:t>conc</a:t>
            </a:r>
            <a:r>
              <a:rPr lang="fr-FR" sz="800" dirty="0">
                <a:latin typeface="Arial Narrow" panose="020B0606020202030204" pitchFamily="34" charset="0"/>
              </a:rPr>
              <a:t>.</a:t>
            </a:r>
          </a:p>
        </p:txBody>
      </p:sp>
      <p:sp>
        <p:nvSpPr>
          <p:cNvPr id="36" name="ZoneTexte 35"/>
          <p:cNvSpPr txBox="1"/>
          <p:nvPr/>
        </p:nvSpPr>
        <p:spPr>
          <a:xfrm>
            <a:off x="2377994" y="1009723"/>
            <a:ext cx="1457896" cy="338554"/>
          </a:xfrm>
          <a:prstGeom prst="rect">
            <a:avLst/>
          </a:prstGeom>
          <a:noFill/>
        </p:spPr>
        <p:txBody>
          <a:bodyPr wrap="square" rtlCol="0">
            <a:spAutoFit/>
          </a:bodyPr>
          <a:lstStyle/>
          <a:p>
            <a:r>
              <a:rPr lang="fr-FR" sz="800" dirty="0" err="1">
                <a:latin typeface="Arial Narrow" panose="020B0606020202030204" pitchFamily="34" charset="0"/>
              </a:rPr>
              <a:t>Identifiers</a:t>
            </a:r>
            <a:r>
              <a:rPr lang="fr-FR" sz="800" dirty="0">
                <a:latin typeface="Arial Narrow" panose="020B0606020202030204" pitchFamily="34" charset="0"/>
              </a:rPr>
              <a:t> of items (contigs, probes, </a:t>
            </a:r>
            <a:r>
              <a:rPr lang="fr-FR" sz="800" dirty="0" err="1">
                <a:latin typeface="Arial Narrow" panose="020B0606020202030204" pitchFamily="34" charset="0"/>
              </a:rPr>
              <a:t>metabolites</a:t>
            </a:r>
            <a:r>
              <a:rPr lang="fr-FR" sz="800" dirty="0">
                <a:latin typeface="Arial Narrow" panose="020B0606020202030204" pitchFamily="34" charset="0"/>
              </a:rPr>
              <a:t>, …)</a:t>
            </a:r>
          </a:p>
        </p:txBody>
      </p:sp>
      <p:cxnSp>
        <p:nvCxnSpPr>
          <p:cNvPr id="38" name="Connecteur en angle 37"/>
          <p:cNvCxnSpPr/>
          <p:nvPr/>
        </p:nvCxnSpPr>
        <p:spPr>
          <a:xfrm rot="10800000" flipV="1">
            <a:off x="1959868" y="1139524"/>
            <a:ext cx="389837" cy="188655"/>
          </a:xfrm>
          <a:prstGeom prst="bentConnector3">
            <a:avLst>
              <a:gd name="adj1" fmla="val 9925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cxnSpLocks/>
          </p:cNvCxnSpPr>
          <p:nvPr/>
        </p:nvCxnSpPr>
        <p:spPr>
          <a:xfrm flipH="1" flipV="1">
            <a:off x="3254072" y="1884888"/>
            <a:ext cx="223309" cy="3262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3424834" y="1668475"/>
            <a:ext cx="805647" cy="707886"/>
          </a:xfrm>
          <a:prstGeom prst="rect">
            <a:avLst/>
          </a:prstGeom>
          <a:noFill/>
        </p:spPr>
        <p:txBody>
          <a:bodyPr wrap="square" rtlCol="0">
            <a:spAutoFit/>
          </a:bodyPr>
          <a:lstStyle/>
          <a:p>
            <a:r>
              <a:rPr lang="fr-FR" sz="800" dirty="0">
                <a:latin typeface="Arial Narrow" panose="020B0606020202030204" pitchFamily="34" charset="0"/>
              </a:rPr>
              <a:t>Signal </a:t>
            </a:r>
            <a:br>
              <a:rPr lang="fr-FR" sz="800" dirty="0">
                <a:latin typeface="Arial Narrow" panose="020B0606020202030204" pitchFamily="34" charset="0"/>
              </a:rPr>
            </a:br>
            <a:r>
              <a:rPr lang="fr-FR" sz="800" dirty="0">
                <a:latin typeface="Arial Narrow" panose="020B0606020202030204" pitchFamily="34" charset="0"/>
              </a:rPr>
              <a:t>(</a:t>
            </a:r>
            <a:r>
              <a:rPr lang="fr-FR" sz="800" dirty="0" err="1">
                <a:latin typeface="Arial Narrow" panose="020B0606020202030204" pitchFamily="34" charset="0"/>
              </a:rPr>
              <a:t>counts</a:t>
            </a:r>
            <a:r>
              <a:rPr lang="fr-FR" sz="800" dirty="0">
                <a:latin typeface="Arial Narrow" panose="020B0606020202030204" pitchFamily="34" charset="0"/>
              </a:rPr>
              <a:t> of </a:t>
            </a:r>
            <a:r>
              <a:rPr lang="fr-FR" sz="800" dirty="0" err="1">
                <a:latin typeface="Arial Narrow" panose="020B0606020202030204" pitchFamily="34" charset="0"/>
              </a:rPr>
              <a:t>reads</a:t>
            </a:r>
            <a:r>
              <a:rPr lang="fr-FR" sz="800" dirty="0">
                <a:latin typeface="Arial Narrow" panose="020B0606020202030204" pitchFamily="34" charset="0"/>
              </a:rPr>
              <a:t>, </a:t>
            </a:r>
            <a:r>
              <a:rPr lang="fr-FR" sz="800" dirty="0" err="1">
                <a:latin typeface="Arial Narrow" panose="020B0606020202030204" pitchFamily="34" charset="0"/>
              </a:rPr>
              <a:t>continuous</a:t>
            </a:r>
            <a:r>
              <a:rPr lang="fr-FR" sz="800" dirty="0">
                <a:latin typeface="Arial Narrow" panose="020B0606020202030204" pitchFamily="34" charset="0"/>
              </a:rPr>
              <a:t> signal in log2, …)</a:t>
            </a:r>
          </a:p>
        </p:txBody>
      </p:sp>
      <p:sp>
        <p:nvSpPr>
          <p:cNvPr id="60" name="Rectangle 59"/>
          <p:cNvSpPr/>
          <p:nvPr/>
        </p:nvSpPr>
        <p:spPr>
          <a:xfrm>
            <a:off x="2191411" y="1466236"/>
            <a:ext cx="1057619" cy="93616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4" name="ZoneTexte 63"/>
          <p:cNvSpPr txBox="1"/>
          <p:nvPr/>
        </p:nvSpPr>
        <p:spPr>
          <a:xfrm>
            <a:off x="2039741" y="5976255"/>
            <a:ext cx="1921002" cy="830997"/>
          </a:xfrm>
          <a:prstGeom prst="rect">
            <a:avLst/>
          </a:prstGeom>
          <a:noFill/>
        </p:spPr>
        <p:txBody>
          <a:bodyPr wrap="square" rtlCol="0">
            <a:spAutoFit/>
          </a:bodyPr>
          <a:lstStyle/>
          <a:p>
            <a:r>
              <a:rPr lang="fr-FR" sz="800" dirty="0" err="1">
                <a:latin typeface="Arial Narrow" panose="020B0606020202030204" pitchFamily="34" charset="0"/>
              </a:rPr>
              <a:t>Each</a:t>
            </a:r>
            <a:r>
              <a:rPr lang="fr-FR" sz="800" dirty="0">
                <a:latin typeface="Arial Narrow" panose="020B0606020202030204" pitchFamily="34" charset="0"/>
              </a:rPr>
              <a:t> </a:t>
            </a:r>
            <a:r>
              <a:rPr lang="fr-FR" sz="800" dirty="0" err="1">
                <a:latin typeface="Arial Narrow" panose="020B0606020202030204" pitchFamily="34" charset="0"/>
              </a:rPr>
              <a:t>function</a:t>
            </a:r>
            <a:r>
              <a:rPr lang="fr-FR" sz="800" dirty="0">
                <a:latin typeface="Arial Narrow" panose="020B0606020202030204" pitchFamily="34" charset="0"/>
              </a:rPr>
              <a:t> of </a:t>
            </a:r>
            <a:r>
              <a:rPr lang="fr-FR" sz="800" dirty="0" err="1">
                <a:latin typeface="Arial Narrow" panose="020B0606020202030204" pitchFamily="34" charset="0"/>
              </a:rPr>
              <a:t>this</a:t>
            </a:r>
            <a:r>
              <a:rPr lang="fr-FR" sz="800" dirty="0">
                <a:latin typeface="Arial Narrow" panose="020B0606020202030204" pitchFamily="34" charset="0"/>
              </a:rPr>
              <a:t> workflow </a:t>
            </a:r>
            <a:r>
              <a:rPr lang="fr-FR" sz="800" dirty="0" err="1">
                <a:latin typeface="Arial Narrow" panose="020B0606020202030204" pitchFamily="34" charset="0"/>
              </a:rPr>
              <a:t>returns</a:t>
            </a:r>
            <a:r>
              <a:rPr lang="fr-FR" sz="800" dirty="0">
                <a:latin typeface="Arial Narrow" panose="020B0606020202030204" pitchFamily="34" charset="0"/>
              </a:rPr>
              <a:t> a S3 class </a:t>
            </a:r>
            <a:r>
              <a:rPr lang="fr-FR" sz="800" dirty="0" err="1">
                <a:latin typeface="Arial Narrow" panose="020B0606020202030204" pitchFamily="34" charset="0"/>
              </a:rPr>
              <a:t>object</a:t>
            </a:r>
            <a:r>
              <a:rPr lang="fr-FR" sz="800" dirty="0">
                <a:latin typeface="Arial Narrow" panose="020B0606020202030204" pitchFamily="34" charset="0"/>
              </a:rPr>
              <a:t> </a:t>
            </a:r>
            <a:r>
              <a:rPr lang="fr-FR" sz="800" dirty="0" err="1">
                <a:latin typeface="Arial Narrow" panose="020B0606020202030204" pitchFamily="34" charset="0"/>
              </a:rPr>
              <a:t>that</a:t>
            </a:r>
            <a:r>
              <a:rPr lang="fr-FR" sz="800" dirty="0">
                <a:latin typeface="Arial Narrow" panose="020B0606020202030204" pitchFamily="34" charset="0"/>
              </a:rPr>
              <a:t> can </a:t>
            </a:r>
            <a:r>
              <a:rPr lang="fr-FR" sz="800" dirty="0" err="1">
                <a:latin typeface="Arial Narrow" panose="020B0606020202030204" pitchFamily="34" charset="0"/>
              </a:rPr>
              <a:t>be</a:t>
            </a:r>
            <a:r>
              <a:rPr lang="fr-FR" sz="800" dirty="0">
                <a:latin typeface="Arial Narrow" panose="020B0606020202030204" pitchFamily="34" charset="0"/>
              </a:rPr>
              <a:t> </a:t>
            </a:r>
            <a:r>
              <a:rPr lang="fr-FR" sz="800" dirty="0" err="1">
                <a:latin typeface="Arial Narrow" panose="020B0606020202030204" pitchFamily="34" charset="0"/>
              </a:rPr>
              <a:t>printed</a:t>
            </a:r>
            <a:r>
              <a:rPr lang="fr-FR" sz="800" dirty="0">
                <a:latin typeface="Arial Narrow" panose="020B0606020202030204" pitchFamily="34" charset="0"/>
              </a:rPr>
              <a:t> and </a:t>
            </a:r>
            <a:r>
              <a:rPr lang="fr-FR" sz="800" dirty="0" err="1">
                <a:latin typeface="Arial Narrow" panose="020B0606020202030204" pitchFamily="34" charset="0"/>
              </a:rPr>
              <a:t>plotted</a:t>
            </a:r>
            <a:r>
              <a:rPr lang="fr-FR" sz="800" dirty="0">
                <a:latin typeface="Arial Narrow" panose="020B0606020202030204" pitchFamily="34" charset="0"/>
              </a:rPr>
              <a:t> </a:t>
            </a:r>
            <a:r>
              <a:rPr lang="fr-FR" sz="800" dirty="0" err="1">
                <a:latin typeface="Arial Narrow" panose="020B0606020202030204" pitchFamily="34" charset="0"/>
              </a:rPr>
              <a:t>using</a:t>
            </a:r>
            <a:r>
              <a:rPr lang="fr-FR" sz="800" dirty="0">
                <a:latin typeface="Arial Narrow" panose="020B0606020202030204" pitchFamily="34" charset="0"/>
              </a:rPr>
              <a:t> </a:t>
            </a:r>
            <a:r>
              <a:rPr lang="fr-FR" sz="800" dirty="0" err="1">
                <a:latin typeface="Lucida Console" panose="020B0609040504020204" pitchFamily="49" charset="0"/>
              </a:rPr>
              <a:t>print</a:t>
            </a:r>
            <a:r>
              <a:rPr lang="fr-FR" sz="800" dirty="0">
                <a:latin typeface="Lucida Console" panose="020B0609040504020204" pitchFamily="49" charset="0"/>
              </a:rPr>
              <a:t>()</a:t>
            </a:r>
            <a:r>
              <a:rPr lang="fr-FR" sz="800" dirty="0">
                <a:latin typeface="Arial Narrow" panose="020B0606020202030204" pitchFamily="34" charset="0"/>
              </a:rPr>
              <a:t>and </a:t>
            </a:r>
            <a:r>
              <a:rPr lang="fr-FR" sz="800" dirty="0">
                <a:latin typeface="Lucida Console" panose="020B0609040504020204" pitchFamily="49" charset="0"/>
              </a:rPr>
              <a:t>plot() </a:t>
            </a:r>
            <a:r>
              <a:rPr lang="fr-FR" sz="800" dirty="0" err="1">
                <a:latin typeface="Arial Narrow" panose="020B0606020202030204" pitchFamily="34" charset="0"/>
              </a:rPr>
              <a:t>functions</a:t>
            </a:r>
            <a:r>
              <a:rPr lang="fr-FR" sz="800" dirty="0">
                <a:latin typeface="Lucida Console" panose="020B0609040504020204" pitchFamily="49" charset="0"/>
              </a:rPr>
              <a:t>.</a:t>
            </a:r>
          </a:p>
          <a:p>
            <a:r>
              <a:rPr lang="fr-FR" sz="800" dirty="0" err="1">
                <a:latin typeface="Arial Narrow" panose="020B0606020202030204" pitchFamily="34" charset="0"/>
              </a:rPr>
              <a:t>Targetted</a:t>
            </a:r>
            <a:r>
              <a:rPr lang="fr-FR" sz="800" dirty="0">
                <a:latin typeface="Arial Narrow" panose="020B0606020202030204" pitchFamily="34" charset="0"/>
              </a:rPr>
              <a:t> items can </a:t>
            </a:r>
            <a:r>
              <a:rPr lang="fr-FR" sz="800" dirty="0" err="1">
                <a:latin typeface="Arial Narrow" panose="020B0606020202030204" pitchFamily="34" charset="0"/>
              </a:rPr>
              <a:t>be</a:t>
            </a:r>
            <a:r>
              <a:rPr lang="fr-FR" sz="800" dirty="0">
                <a:latin typeface="Arial Narrow" panose="020B0606020202030204" pitchFamily="34" charset="0"/>
              </a:rPr>
              <a:t> </a:t>
            </a:r>
            <a:r>
              <a:rPr lang="fr-FR" sz="800" dirty="0" err="1">
                <a:latin typeface="Arial Narrow" panose="020B0606020202030204" pitchFamily="34" charset="0"/>
              </a:rPr>
              <a:t>explored</a:t>
            </a:r>
            <a:r>
              <a:rPr lang="fr-FR" sz="800" dirty="0">
                <a:latin typeface="Arial Narrow" panose="020B0606020202030204" pitchFamily="34" charset="0"/>
              </a:rPr>
              <a:t> </a:t>
            </a:r>
            <a:r>
              <a:rPr lang="fr-FR" sz="800" dirty="0" err="1">
                <a:latin typeface="Arial Narrow" panose="020B0606020202030204" pitchFamily="34" charset="0"/>
              </a:rPr>
              <a:t>whatever</a:t>
            </a:r>
            <a:r>
              <a:rPr lang="fr-FR" sz="800" dirty="0">
                <a:latin typeface="Arial Narrow" panose="020B0606020202030204" pitchFamily="34" charset="0"/>
              </a:rPr>
              <a:t> </a:t>
            </a:r>
            <a:r>
              <a:rPr lang="fr-FR" sz="800" dirty="0" err="1">
                <a:latin typeface="Arial Narrow" panose="020B0606020202030204" pitchFamily="34" charset="0"/>
              </a:rPr>
              <a:t>they</a:t>
            </a:r>
            <a:r>
              <a:rPr lang="fr-FR" sz="800" dirty="0">
                <a:latin typeface="Arial Narrow" panose="020B0606020202030204" pitchFamily="34" charset="0"/>
              </a:rPr>
              <a:t> are or not in the </a:t>
            </a:r>
            <a:r>
              <a:rPr lang="fr-FR" sz="800" dirty="0" err="1">
                <a:latin typeface="Arial Narrow" panose="020B0606020202030204" pitchFamily="34" charset="0"/>
              </a:rPr>
              <a:t>selection</a:t>
            </a:r>
            <a:r>
              <a:rPr lang="fr-FR" sz="800" dirty="0">
                <a:latin typeface="Arial Narrow" panose="020B0606020202030204" pitchFamily="34" charset="0"/>
              </a:rPr>
              <a:t> </a:t>
            </a:r>
            <a:r>
              <a:rPr lang="fr-FR" sz="800" dirty="0" err="1">
                <a:latin typeface="Arial Narrow" panose="020B0606020202030204" pitchFamily="34" charset="0"/>
              </a:rPr>
              <a:t>using</a:t>
            </a:r>
            <a:r>
              <a:rPr lang="fr-FR" sz="800" dirty="0">
                <a:latin typeface="Arial Narrow" panose="020B0606020202030204" pitchFamily="34" charset="0"/>
              </a:rPr>
              <a:t>: </a:t>
            </a:r>
            <a:r>
              <a:rPr lang="fr-FR" sz="800" dirty="0" err="1">
                <a:latin typeface="Lucida Console" panose="020B0609040504020204" pitchFamily="49" charset="0"/>
              </a:rPr>
              <a:t>targetplot</a:t>
            </a:r>
            <a:r>
              <a:rPr lang="fr-FR" sz="800" dirty="0">
                <a:latin typeface="Lucida Console" panose="020B0609040504020204" pitchFamily="49" charset="0"/>
              </a:rPr>
              <a:t>(items, f)</a:t>
            </a:r>
          </a:p>
        </p:txBody>
      </p:sp>
      <p:sp>
        <p:nvSpPr>
          <p:cNvPr id="66" name="Rectangle à coins arrondis 65"/>
          <p:cNvSpPr/>
          <p:nvPr/>
        </p:nvSpPr>
        <p:spPr>
          <a:xfrm>
            <a:off x="4663618" y="409246"/>
            <a:ext cx="4101084" cy="49675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err="1">
                <a:solidFill>
                  <a:schemeClr val="bg1"/>
                </a:solidFill>
              </a:rPr>
              <a:t>Other</a:t>
            </a:r>
            <a:r>
              <a:rPr lang="fr-FR" sz="1200" b="1" dirty="0">
                <a:solidFill>
                  <a:schemeClr val="bg1"/>
                </a:solidFill>
              </a:rPr>
              <a:t> </a:t>
            </a:r>
            <a:r>
              <a:rPr lang="fr-FR" sz="1200" b="1" dirty="0" err="1">
                <a:solidFill>
                  <a:schemeClr val="bg1"/>
                </a:solidFill>
              </a:rPr>
              <a:t>functions</a:t>
            </a:r>
            <a:r>
              <a:rPr lang="fr-FR" sz="1200" b="1" dirty="0">
                <a:solidFill>
                  <a:schemeClr val="bg1"/>
                </a:solidFill>
              </a:rPr>
              <a:t> to help the </a:t>
            </a:r>
            <a:r>
              <a:rPr lang="fr-FR" sz="1200" b="1" dirty="0" err="1">
                <a:solidFill>
                  <a:schemeClr val="bg1"/>
                </a:solidFill>
              </a:rPr>
              <a:t>interpretation</a:t>
            </a:r>
            <a:r>
              <a:rPr lang="fr-FR" sz="1200" b="1" dirty="0">
                <a:solidFill>
                  <a:schemeClr val="bg1"/>
                </a:solidFill>
              </a:rPr>
              <a:t> of </a:t>
            </a:r>
            <a:r>
              <a:rPr lang="fr-FR" sz="1200" b="1" dirty="0" err="1">
                <a:solidFill>
                  <a:schemeClr val="bg1"/>
                </a:solidFill>
              </a:rPr>
              <a:t>results</a:t>
            </a:r>
            <a:r>
              <a:rPr lang="fr-FR" sz="1200" b="1" dirty="0">
                <a:solidFill>
                  <a:schemeClr val="bg1"/>
                </a:solidFill>
              </a:rPr>
              <a:t> </a:t>
            </a:r>
            <a:r>
              <a:rPr lang="fr-FR" sz="1200" b="1" dirty="0" err="1">
                <a:solidFill>
                  <a:schemeClr val="bg1"/>
                </a:solidFill>
              </a:rPr>
              <a:t>within</a:t>
            </a:r>
            <a:r>
              <a:rPr lang="fr-FR" sz="1200" b="1" dirty="0">
                <a:solidFill>
                  <a:schemeClr val="bg1"/>
                </a:solidFill>
              </a:rPr>
              <a:t> a multi-</a:t>
            </a:r>
            <a:r>
              <a:rPr lang="fr-FR" sz="1200" b="1" dirty="0" err="1">
                <a:solidFill>
                  <a:schemeClr val="bg1"/>
                </a:solidFill>
              </a:rPr>
              <a:t>level</a:t>
            </a:r>
            <a:r>
              <a:rPr lang="fr-FR" sz="1200" b="1" dirty="0">
                <a:solidFill>
                  <a:schemeClr val="bg1"/>
                </a:solidFill>
              </a:rPr>
              <a:t> </a:t>
            </a:r>
            <a:r>
              <a:rPr lang="fr-FR" sz="1200" b="1" dirty="0" err="1">
                <a:solidFill>
                  <a:schemeClr val="bg1"/>
                </a:solidFill>
              </a:rPr>
              <a:t>approach</a:t>
            </a:r>
            <a:r>
              <a:rPr lang="fr-FR" sz="1200" b="1" dirty="0">
                <a:solidFill>
                  <a:schemeClr val="bg1"/>
                </a:solidFill>
              </a:rPr>
              <a:t> </a:t>
            </a:r>
            <a:r>
              <a:rPr lang="fr-FR" sz="1200" b="1" dirty="0" err="1">
                <a:solidFill>
                  <a:schemeClr val="bg1"/>
                </a:solidFill>
              </a:rPr>
              <a:t>using</a:t>
            </a:r>
            <a:r>
              <a:rPr lang="fr-FR" sz="1200" b="1" dirty="0">
                <a:solidFill>
                  <a:schemeClr val="bg1"/>
                </a:solidFill>
              </a:rPr>
              <a:t> a unique </a:t>
            </a:r>
            <a:r>
              <a:rPr lang="fr-FR" sz="1200" b="1" dirty="0" err="1">
                <a:solidFill>
                  <a:schemeClr val="bg1"/>
                </a:solidFill>
              </a:rPr>
              <a:t>biological</a:t>
            </a:r>
            <a:r>
              <a:rPr lang="fr-FR" sz="1200" b="1" dirty="0">
                <a:solidFill>
                  <a:schemeClr val="bg1"/>
                </a:solidFill>
              </a:rPr>
              <a:t> annotation</a:t>
            </a:r>
          </a:p>
        </p:txBody>
      </p:sp>
      <p:sp>
        <p:nvSpPr>
          <p:cNvPr id="69" name="ZoneTexte 68"/>
          <p:cNvSpPr txBox="1"/>
          <p:nvPr/>
        </p:nvSpPr>
        <p:spPr>
          <a:xfrm>
            <a:off x="4594427" y="2607608"/>
            <a:ext cx="2128731" cy="553998"/>
          </a:xfrm>
          <a:prstGeom prst="rect">
            <a:avLst/>
          </a:prstGeom>
          <a:noFill/>
        </p:spPr>
        <p:txBody>
          <a:bodyPr wrap="square" rtlCol="0">
            <a:spAutoFit/>
          </a:bodyPr>
          <a:lstStyle/>
          <a:p>
            <a:r>
              <a:rPr lang="fr-FR" sz="750" dirty="0" err="1">
                <a:latin typeface="Lucida Console" panose="020B0609040504020204" pitchFamily="49" charset="0"/>
                <a:cs typeface="Courier New" panose="02070309020205020404" pitchFamily="49" charset="0"/>
              </a:rPr>
              <a:t>bmdplotwithgradient</a:t>
            </a:r>
            <a:r>
              <a:rPr lang="fr-FR" sz="750" dirty="0">
                <a:latin typeface="Lucida Console" panose="020B0609040504020204" pitchFamily="49" charset="0"/>
                <a:cs typeface="Courier New" panose="02070309020205020404" pitchFamily="49" charset="0"/>
              </a:rPr>
              <a:t>(</a:t>
            </a:r>
            <a:r>
              <a:rPr lang="fr-FR" sz="750" dirty="0" err="1">
                <a:latin typeface="Lucida Console" panose="020B0609040504020204" pitchFamily="49" charset="0"/>
                <a:cs typeface="Courier New" panose="02070309020205020404" pitchFamily="49" charset="0"/>
              </a:rPr>
              <a:t>extendedres</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xmin</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xmax</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scaling</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facetby</a:t>
            </a:r>
            <a:r>
              <a:rPr lang="fr-FR" sz="750" dirty="0">
                <a:latin typeface="Lucida Console" panose="020B0609040504020204" pitchFamily="49" charset="0"/>
                <a:cs typeface="Courier New" panose="02070309020205020404" pitchFamily="49" charset="0"/>
              </a:rPr>
              <a:t>, facetby2, </a:t>
            </a:r>
            <a:r>
              <a:rPr lang="fr-FR" sz="750" dirty="0" err="1">
                <a:latin typeface="Lucida Console" panose="020B0609040504020204" pitchFamily="49" charset="0"/>
                <a:cs typeface="Courier New" panose="02070309020205020404" pitchFamily="49" charset="0"/>
              </a:rPr>
              <a:t>shapeby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line.size</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add.label</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BMD_log_transfo</a:t>
            </a:r>
            <a:r>
              <a:rPr lang="fr-FR" sz="750" dirty="0">
                <a:latin typeface="Lucida Console" panose="020B0609040504020204" pitchFamily="49" charset="0"/>
                <a:cs typeface="Courier New" panose="02070309020205020404" pitchFamily="49" charset="0"/>
              </a:rPr>
              <a:t>)</a:t>
            </a:r>
          </a:p>
        </p:txBody>
      </p:sp>
      <p:sp>
        <p:nvSpPr>
          <p:cNvPr id="37" name="ZoneTexte 36"/>
          <p:cNvSpPr txBox="1"/>
          <p:nvPr/>
        </p:nvSpPr>
        <p:spPr>
          <a:xfrm>
            <a:off x="6738884" y="3257751"/>
            <a:ext cx="2587224" cy="438582"/>
          </a:xfrm>
          <a:prstGeom prst="rect">
            <a:avLst/>
          </a:prstGeom>
          <a:noFill/>
        </p:spPr>
        <p:txBody>
          <a:bodyPr wrap="square" rtlCol="0">
            <a:spAutoFit/>
          </a:bodyPr>
          <a:lstStyle/>
          <a:p>
            <a:r>
              <a:rPr lang="en-US" sz="750" dirty="0" err="1">
                <a:latin typeface="Lucida Console" panose="020B0609040504020204" pitchFamily="49" charset="0"/>
                <a:cs typeface="Courier New" panose="02070309020205020404" pitchFamily="49" charset="0"/>
              </a:rPr>
              <a:t>curvesplot</a:t>
            </a:r>
            <a:r>
              <a:rPr lang="en-US" sz="750" dirty="0">
                <a:latin typeface="Lucida Console" panose="020B0609040504020204" pitchFamily="49" charset="0"/>
                <a:cs typeface="Courier New" panose="02070309020205020404" pitchFamily="49" charset="0"/>
              </a:rPr>
              <a:t>(</a:t>
            </a:r>
            <a:r>
              <a:rPr lang="en-US" sz="750" dirty="0" err="1">
                <a:latin typeface="Lucida Console" panose="020B0609040504020204" pitchFamily="49" charset="0"/>
                <a:cs typeface="Courier New" panose="02070309020205020404" pitchFamily="49" charset="0"/>
              </a:rPr>
              <a:t>extendedres</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xmin</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xmax</a:t>
            </a:r>
            <a:r>
              <a:rPr lang="en-US" sz="750" dirty="0">
                <a:latin typeface="Lucida Console" panose="020B0609040504020204" pitchFamily="49" charset="0"/>
                <a:cs typeface="Courier New" panose="02070309020205020404" pitchFamily="49" charset="0"/>
              </a:rPr>
              <a:t>, scaling,  </a:t>
            </a:r>
            <a:r>
              <a:rPr lang="en-US" sz="750" dirty="0" err="1">
                <a:latin typeface="Lucida Console" panose="020B0609040504020204" pitchFamily="49" charset="0"/>
                <a:cs typeface="Courier New" panose="02070309020205020404" pitchFamily="49" charset="0"/>
              </a:rPr>
              <a:t>facetby</a:t>
            </a:r>
            <a:r>
              <a:rPr lang="en-US" sz="750" dirty="0">
                <a:latin typeface="Lucida Console" panose="020B0609040504020204" pitchFamily="49" charset="0"/>
                <a:cs typeface="Courier New" panose="02070309020205020404" pitchFamily="49" charset="0"/>
              </a:rPr>
              <a:t>, facetby2, </a:t>
            </a:r>
            <a:r>
              <a:rPr lang="en-US" sz="750" dirty="0" err="1">
                <a:latin typeface="Lucida Console" panose="020B0609040504020204" pitchFamily="49" charset="0"/>
                <a:cs typeface="Courier New" panose="02070309020205020404" pitchFamily="49" charset="0"/>
              </a:rPr>
              <a:t>colorby</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line.size</a:t>
            </a:r>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dose_log_transfo</a:t>
            </a:r>
            <a:r>
              <a:rPr lang="en-US" sz="750" dirty="0">
                <a:latin typeface="Lucida Console" panose="020B0609040504020204" pitchFamily="49" charset="0"/>
                <a:cs typeface="Courier New" panose="02070309020205020404" pitchFamily="49" charset="0"/>
              </a:rPr>
              <a:t> = FALSE)</a:t>
            </a:r>
            <a:endParaRPr lang="fr-FR" sz="750" dirty="0">
              <a:latin typeface="Lucida Console" panose="020B0609040504020204" pitchFamily="49" charset="0"/>
              <a:cs typeface="Courier New" panose="02070309020205020404" pitchFamily="49" charset="0"/>
            </a:endParaRPr>
          </a:p>
        </p:txBody>
      </p:sp>
      <p:sp>
        <p:nvSpPr>
          <p:cNvPr id="40" name="ZoneTexte 39"/>
          <p:cNvSpPr txBox="1"/>
          <p:nvPr/>
        </p:nvSpPr>
        <p:spPr>
          <a:xfrm>
            <a:off x="4474844" y="858437"/>
            <a:ext cx="4454557" cy="698589"/>
          </a:xfrm>
          <a:prstGeom prst="rect">
            <a:avLst/>
          </a:prstGeom>
          <a:noFill/>
        </p:spPr>
        <p:txBody>
          <a:bodyPr wrap="square" rtlCol="0">
            <a:spAutoFit/>
          </a:bodyPr>
          <a:lstStyle/>
          <a:p>
            <a:r>
              <a:rPr lang="fr-FR" sz="788" dirty="0" err="1">
                <a:latin typeface="Arial Narrow" panose="020B0606020202030204" pitchFamily="34" charset="0"/>
              </a:rPr>
              <a:t>Functions</a:t>
            </a:r>
            <a:r>
              <a:rPr lang="fr-FR" sz="788" dirty="0">
                <a:latin typeface="Arial Narrow" panose="020B0606020202030204" pitchFamily="34" charset="0"/>
              </a:rPr>
              <a:t> </a:t>
            </a:r>
            <a:r>
              <a:rPr lang="fr-FR" sz="788" dirty="0" err="1">
                <a:latin typeface="Arial Narrow" panose="020B0606020202030204" pitchFamily="34" charset="0"/>
              </a:rPr>
              <a:t>taking</a:t>
            </a:r>
            <a:r>
              <a:rPr lang="fr-FR" sz="788" dirty="0">
                <a:latin typeface="Arial Narrow" panose="020B0606020202030204" pitchFamily="34" charset="0"/>
              </a:rPr>
              <a:t> as a first argument </a:t>
            </a:r>
            <a:r>
              <a:rPr lang="fr-FR" sz="788" dirty="0" err="1">
                <a:latin typeface="Arial Narrow" panose="020B0606020202030204" pitchFamily="34" charset="0"/>
              </a:rPr>
              <a:t>extendedres</a:t>
            </a:r>
            <a:r>
              <a:rPr lang="fr-FR" sz="788" dirty="0">
                <a:latin typeface="Arial Narrow" panose="020B0606020202030204" pitchFamily="34" charset="0"/>
              </a:rPr>
              <a:t>, a </a:t>
            </a:r>
            <a:r>
              <a:rPr lang="en-US" sz="788" dirty="0" err="1">
                <a:latin typeface="Arial Narrow" panose="020B0606020202030204" pitchFamily="34" charset="0"/>
              </a:rPr>
              <a:t>dataframe</a:t>
            </a:r>
            <a:r>
              <a:rPr lang="en-US" sz="788" dirty="0">
                <a:latin typeface="Arial Narrow" panose="020B0606020202030204" pitchFamily="34" charset="0"/>
              </a:rPr>
              <a:t> with the main workflow results, optionally gathering results obtained at different experimental (different molecular levels, different time points, different pre-exposure histories, …) extended with additional columns coding for the biological annotation of items and optionally for the experimental. Some lines of the workflow results can be replicated for items having more than one annotation </a:t>
            </a:r>
            <a:r>
              <a:rPr lang="fr-FR" sz="788" dirty="0">
                <a:latin typeface="Arial Narrow" panose="020B0606020202030204" pitchFamily="34" charset="0"/>
              </a:rPr>
              <a:t>(</a:t>
            </a:r>
            <a:r>
              <a:rPr lang="fr-FR" sz="788" dirty="0" err="1">
                <a:latin typeface="Arial Narrow" panose="020B0606020202030204" pitchFamily="34" charset="0"/>
              </a:rPr>
              <a:t>see</a:t>
            </a:r>
            <a:r>
              <a:rPr lang="fr-FR" sz="788" dirty="0">
                <a:latin typeface="Arial Narrow" panose="020B0606020202030204" pitchFamily="34" charset="0"/>
              </a:rPr>
              <a:t> help pages for a </a:t>
            </a:r>
            <a:r>
              <a:rPr lang="fr-FR" sz="788" dirty="0" err="1">
                <a:latin typeface="Arial Narrow" panose="020B0606020202030204" pitchFamily="34" charset="0"/>
              </a:rPr>
              <a:t>complete</a:t>
            </a:r>
            <a:r>
              <a:rPr lang="fr-FR" sz="788" dirty="0">
                <a:latin typeface="Arial Narrow" panose="020B0606020202030204" pitchFamily="34" charset="0"/>
              </a:rPr>
              <a:t> description of argument of </a:t>
            </a:r>
            <a:r>
              <a:rPr lang="fr-FR" sz="788" dirty="0" err="1">
                <a:latin typeface="Arial Narrow" panose="020B0606020202030204" pitchFamily="34" charset="0"/>
              </a:rPr>
              <a:t>those</a:t>
            </a:r>
            <a:r>
              <a:rPr lang="fr-FR" sz="788" dirty="0">
                <a:latin typeface="Arial Narrow" panose="020B0606020202030204" pitchFamily="34" charset="0"/>
              </a:rPr>
              <a:t> </a:t>
            </a:r>
            <a:r>
              <a:rPr lang="fr-FR" sz="788" dirty="0" err="1">
                <a:latin typeface="Arial Narrow" panose="020B0606020202030204" pitchFamily="34" charset="0"/>
              </a:rPr>
              <a:t>functions</a:t>
            </a:r>
            <a:r>
              <a:rPr lang="fr-FR" sz="788" dirty="0">
                <a:latin typeface="Arial Narrow" panose="020B0606020202030204" pitchFamily="34" charset="0"/>
              </a:rPr>
              <a:t>).</a:t>
            </a:r>
          </a:p>
        </p:txBody>
      </p:sp>
      <p:sp>
        <p:nvSpPr>
          <p:cNvPr id="20" name="ZoneTexte 19"/>
          <p:cNvSpPr txBox="1"/>
          <p:nvPr/>
        </p:nvSpPr>
        <p:spPr>
          <a:xfrm>
            <a:off x="3980334" y="141595"/>
            <a:ext cx="5070764" cy="215444"/>
          </a:xfrm>
          <a:prstGeom prst="rect">
            <a:avLst/>
          </a:prstGeom>
          <a:noFill/>
        </p:spPr>
        <p:txBody>
          <a:bodyPr wrap="square" rtlCol="0">
            <a:spAutoFit/>
          </a:bodyPr>
          <a:lstStyle/>
          <a:p>
            <a:pPr algn="r"/>
            <a:r>
              <a:rPr lang="fr-FR" sz="800" dirty="0" err="1">
                <a:latin typeface="Arial Narrow" panose="020B0606020202030204" pitchFamily="34" charset="0"/>
              </a:rPr>
              <a:t>Written</a:t>
            </a:r>
            <a:r>
              <a:rPr lang="fr-FR" sz="800" dirty="0">
                <a:latin typeface="Arial Narrow" panose="020B0606020202030204" pitchFamily="34" charset="0"/>
              </a:rPr>
              <a:t> by the </a:t>
            </a:r>
            <a:r>
              <a:rPr lang="fr-FR" sz="800" dirty="0" err="1">
                <a:latin typeface="Arial Narrow" panose="020B0606020202030204" pitchFamily="34" charset="0"/>
              </a:rPr>
              <a:t>authors</a:t>
            </a:r>
            <a:r>
              <a:rPr lang="fr-FR" sz="800" dirty="0">
                <a:latin typeface="Arial Narrow" panose="020B0606020202030204" pitchFamily="34" charset="0"/>
              </a:rPr>
              <a:t> of the </a:t>
            </a:r>
            <a:r>
              <a:rPr lang="fr-FR" sz="800" dirty="0" err="1">
                <a:latin typeface="Arial Narrow" panose="020B0606020202030204" pitchFamily="34" charset="0"/>
              </a:rPr>
              <a:t>Dromics</a:t>
            </a:r>
            <a:r>
              <a:rPr lang="fr-FR" sz="800" dirty="0">
                <a:latin typeface="Arial Narrow" panose="020B0606020202030204" pitchFamily="34" charset="0"/>
              </a:rPr>
              <a:t> package (</a:t>
            </a:r>
            <a:r>
              <a:rPr lang="fr-FR" sz="800" dirty="0" err="1">
                <a:latin typeface="Arial Narrow" panose="020B0606020202030204" pitchFamily="34" charset="0"/>
              </a:rPr>
              <a:t>see</a:t>
            </a:r>
            <a:r>
              <a:rPr lang="fr-FR" sz="800" dirty="0">
                <a:latin typeface="Arial Narrow" panose="020B0606020202030204" pitchFamily="34" charset="0"/>
              </a:rPr>
              <a:t> </a:t>
            </a:r>
            <a:r>
              <a:rPr lang="fr-FR" sz="800" dirty="0">
                <a:latin typeface="Arial Narrow" panose="020B0606020202030204" pitchFamily="34" charset="0"/>
                <a:hlinkClick r:id="rId7"/>
              </a:rPr>
              <a:t>https://lbbe.univ-lyon1.fr/fr/dromics</a:t>
            </a:r>
            <a:r>
              <a:rPr lang="fr-FR" sz="800" dirty="0">
                <a:latin typeface="Arial Narrow" panose="020B0606020202030204" pitchFamily="34" charset="0"/>
              </a:rPr>
              <a:t> ) - </a:t>
            </a:r>
            <a:r>
              <a:rPr lang="fr-FR" sz="800" dirty="0" err="1">
                <a:latin typeface="Arial Narrow" panose="020B0606020202030204" pitchFamily="34" charset="0"/>
              </a:rPr>
              <a:t>updated</a:t>
            </a:r>
            <a:r>
              <a:rPr lang="fr-FR" sz="800" dirty="0">
                <a:latin typeface="Arial Narrow" panose="020B0606020202030204" pitchFamily="34" charset="0"/>
              </a:rPr>
              <a:t> in Nov. 2022</a:t>
            </a:r>
          </a:p>
        </p:txBody>
      </p:sp>
      <p:sp>
        <p:nvSpPr>
          <p:cNvPr id="50" name="Rectangle à coins arrondis 49"/>
          <p:cNvSpPr/>
          <p:nvPr/>
        </p:nvSpPr>
        <p:spPr>
          <a:xfrm>
            <a:off x="4640548" y="2407694"/>
            <a:ext cx="1848954" cy="192809"/>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BMD plot </a:t>
            </a:r>
            <a:r>
              <a:rPr lang="fr-FR" sz="1000" b="1" dirty="0" err="1">
                <a:solidFill>
                  <a:schemeClr val="bg1"/>
                </a:solidFill>
              </a:rPr>
              <a:t>with</a:t>
            </a:r>
            <a:r>
              <a:rPr lang="fr-FR" sz="1000" b="1" dirty="0">
                <a:solidFill>
                  <a:schemeClr val="bg1"/>
                </a:solidFill>
              </a:rPr>
              <a:t> gradient</a:t>
            </a:r>
          </a:p>
        </p:txBody>
      </p:sp>
      <p:sp>
        <p:nvSpPr>
          <p:cNvPr id="51" name="Rectangle à coins arrondis 50"/>
          <p:cNvSpPr/>
          <p:nvPr/>
        </p:nvSpPr>
        <p:spPr>
          <a:xfrm>
            <a:off x="4652322" y="1599382"/>
            <a:ext cx="1848954" cy="20866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BMD plot</a:t>
            </a:r>
          </a:p>
        </p:txBody>
      </p:sp>
      <p:sp>
        <p:nvSpPr>
          <p:cNvPr id="52" name="Rectangle à coins arrondis 51"/>
          <p:cNvSpPr/>
          <p:nvPr/>
        </p:nvSpPr>
        <p:spPr>
          <a:xfrm>
            <a:off x="6920229" y="3056992"/>
            <a:ext cx="1848954" cy="208667"/>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Dose-</a:t>
            </a:r>
            <a:r>
              <a:rPr lang="fr-FR" sz="1000" b="1" dirty="0" err="1">
                <a:solidFill>
                  <a:schemeClr val="bg1"/>
                </a:solidFill>
              </a:rPr>
              <a:t>response</a:t>
            </a:r>
            <a:r>
              <a:rPr lang="fr-FR" sz="1000" b="1" dirty="0">
                <a:solidFill>
                  <a:schemeClr val="bg1"/>
                </a:solidFill>
              </a:rPr>
              <a:t> </a:t>
            </a:r>
            <a:r>
              <a:rPr lang="fr-FR" sz="1000" b="1" dirty="0" err="1">
                <a:solidFill>
                  <a:schemeClr val="bg1"/>
                </a:solidFill>
              </a:rPr>
              <a:t>curves</a:t>
            </a:r>
            <a:r>
              <a:rPr lang="fr-FR" sz="1000" b="1" dirty="0">
                <a:solidFill>
                  <a:schemeClr val="bg1"/>
                </a:solidFill>
              </a:rPr>
              <a:t> plot</a:t>
            </a:r>
          </a:p>
        </p:txBody>
      </p:sp>
      <p:sp>
        <p:nvSpPr>
          <p:cNvPr id="53" name="ZoneTexte 52"/>
          <p:cNvSpPr txBox="1"/>
          <p:nvPr/>
        </p:nvSpPr>
        <p:spPr>
          <a:xfrm>
            <a:off x="4640548" y="1810505"/>
            <a:ext cx="1811599" cy="553998"/>
          </a:xfrm>
          <a:prstGeom prst="rect">
            <a:avLst/>
          </a:prstGeom>
          <a:noFill/>
        </p:spPr>
        <p:txBody>
          <a:bodyPr wrap="square" rtlCol="0">
            <a:spAutoFit/>
          </a:bodyPr>
          <a:lstStyle/>
          <a:p>
            <a:r>
              <a:rPr lang="fr-FR" sz="750" dirty="0" err="1">
                <a:latin typeface="Lucida Console" panose="020B0609040504020204" pitchFamily="49" charset="0"/>
                <a:cs typeface="Courier New" panose="02070309020205020404" pitchFamily="49" charset="0"/>
              </a:rPr>
              <a:t>bmdplot</a:t>
            </a:r>
            <a:r>
              <a:rPr lang="fr-FR" sz="750" dirty="0">
                <a:latin typeface="Lucida Console" panose="020B0609040504020204" pitchFamily="49" charset="0"/>
                <a:cs typeface="Courier New" panose="02070309020205020404" pitchFamily="49" charset="0"/>
              </a:rPr>
              <a:t>(</a:t>
            </a:r>
            <a:r>
              <a:rPr lang="fr-FR" sz="750" dirty="0" err="1">
                <a:latin typeface="Lucida Console" panose="020B0609040504020204" pitchFamily="49" charset="0"/>
                <a:cs typeface="Courier New" panose="02070309020205020404" pitchFamily="49" charset="0"/>
              </a:rPr>
              <a:t>extendedres</a:t>
            </a:r>
            <a:r>
              <a:rPr lang="fr-FR" sz="750" dirty="0">
                <a:latin typeface="Lucida Console" panose="020B0609040504020204" pitchFamily="49" charset="0"/>
                <a:cs typeface="Courier New" panose="02070309020205020404" pitchFamily="49" charset="0"/>
              </a:rPr>
              <a:t>, add.CI, </a:t>
            </a:r>
            <a:br>
              <a:rPr lang="fr-FR" sz="750" dirty="0">
                <a:latin typeface="Lucida Console" panose="020B0609040504020204" pitchFamily="49" charset="0"/>
                <a:cs typeface="Courier New" panose="02070309020205020404" pitchFamily="49" charset="0"/>
              </a:rPr>
            </a:br>
            <a:r>
              <a:rPr lang="fr-FR" sz="750" dirty="0" err="1">
                <a:latin typeface="Lucida Console" panose="020B0609040504020204" pitchFamily="49" charset="0"/>
                <a:cs typeface="Courier New" panose="02070309020205020404" pitchFamily="49" charset="0"/>
              </a:rPr>
              <a:t>facetby</a:t>
            </a:r>
            <a:r>
              <a:rPr lang="fr-FR" sz="750" dirty="0">
                <a:latin typeface="Lucida Console" panose="020B0609040504020204" pitchFamily="49" charset="0"/>
                <a:cs typeface="Courier New" panose="02070309020205020404" pitchFamily="49" charset="0"/>
              </a:rPr>
              <a:t>, facetby2, </a:t>
            </a:r>
            <a:r>
              <a:rPr lang="fr-FR" sz="750" dirty="0" err="1">
                <a:latin typeface="Lucida Console" panose="020B0609040504020204" pitchFamily="49" charset="0"/>
                <a:cs typeface="Courier New" panose="02070309020205020404" pitchFamily="49" charset="0"/>
              </a:rPr>
              <a:t>shapeby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colorby</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add.label</a:t>
            </a:r>
            <a:r>
              <a:rPr lang="fr-FR" sz="750" dirty="0">
                <a:latin typeface="Lucida Console" panose="020B0609040504020204" pitchFamily="49" charset="0"/>
                <a:cs typeface="Courier New" panose="02070309020205020404" pitchFamily="49" charset="0"/>
              </a:rPr>
              <a:t>, </a:t>
            </a:r>
            <a:r>
              <a:rPr lang="fr-FR" sz="750" dirty="0" err="1">
                <a:latin typeface="Lucida Console" panose="020B0609040504020204" pitchFamily="49" charset="0"/>
                <a:cs typeface="Courier New" panose="02070309020205020404" pitchFamily="49" charset="0"/>
              </a:rPr>
              <a:t>BMD_log_transfo</a:t>
            </a:r>
            <a:r>
              <a:rPr lang="fr-FR" sz="750" dirty="0">
                <a:latin typeface="Lucida Console" panose="020B0609040504020204" pitchFamily="49" charset="0"/>
                <a:cs typeface="Courier New" panose="02070309020205020404" pitchFamily="49" charset="0"/>
              </a:rPr>
              <a:t>)</a:t>
            </a:r>
          </a:p>
        </p:txBody>
      </p:sp>
      <p:sp>
        <p:nvSpPr>
          <p:cNvPr id="2" name="ZoneTexte 1"/>
          <p:cNvSpPr txBox="1"/>
          <p:nvPr/>
        </p:nvSpPr>
        <p:spPr>
          <a:xfrm>
            <a:off x="37515" y="1085815"/>
            <a:ext cx="1813651" cy="1446550"/>
          </a:xfrm>
          <a:prstGeom prst="rect">
            <a:avLst/>
          </a:prstGeom>
          <a:noFill/>
        </p:spPr>
        <p:txBody>
          <a:bodyPr wrap="square" rtlCol="0">
            <a:spAutoFit/>
          </a:bodyPr>
          <a:lstStyle/>
          <a:p>
            <a:r>
              <a:rPr lang="en-US" sz="800" dirty="0">
                <a:latin typeface="Arial Narrow" panose="020B0606020202030204" pitchFamily="34" charset="0"/>
              </a:rPr>
              <a:t>Data can be imported from a .txt file (e.g. "mydata.txt") containing one row per item after a first row giving the doses or concentrations for each sample , with the first column corresponding to the identifier of each item. </a:t>
            </a:r>
          </a:p>
          <a:p>
            <a:r>
              <a:rPr lang="en-US" sz="800" dirty="0">
                <a:latin typeface="Arial Narrow" panose="020B0606020202030204" pitchFamily="34" charset="0"/>
              </a:rPr>
              <a:t>Alternatively an R object of class </a:t>
            </a:r>
            <a:r>
              <a:rPr lang="en-US" sz="800" dirty="0" err="1">
                <a:latin typeface="Arial Narrow" panose="020B0606020202030204" pitchFamily="34" charset="0"/>
              </a:rPr>
              <a:t>data.frame</a:t>
            </a:r>
            <a:r>
              <a:rPr lang="en-US" sz="800" dirty="0">
                <a:latin typeface="Arial Narrow" panose="020B0606020202030204" pitchFamily="34" charset="0"/>
              </a:rPr>
              <a:t> </a:t>
            </a:r>
          </a:p>
          <a:p>
            <a:r>
              <a:rPr lang="en-US" sz="800" dirty="0">
                <a:latin typeface="Arial Narrow" panose="020B0606020202030204" pitchFamily="34" charset="0"/>
              </a:rPr>
              <a:t>can be directly given in input, corresponding to the output of </a:t>
            </a:r>
            <a:r>
              <a:rPr lang="en-US" sz="800" dirty="0" err="1">
                <a:latin typeface="Lucida Console" panose="020B0609040504020204" pitchFamily="49" charset="0"/>
              </a:rPr>
              <a:t>read.table</a:t>
            </a:r>
            <a:r>
              <a:rPr lang="en-US" sz="800" dirty="0">
                <a:latin typeface="Lucida Console" panose="020B0609040504020204" pitchFamily="49" charset="0"/>
              </a:rPr>
              <a:t>(file, header = FALSE</a:t>
            </a:r>
            <a:r>
              <a:rPr lang="en-US" sz="800" dirty="0">
                <a:latin typeface="Arial Narrow" panose="020B0606020202030204" pitchFamily="34" charset="0"/>
              </a:rPr>
              <a:t>) on a file described as above.</a:t>
            </a:r>
            <a:endParaRPr lang="fr-FR" sz="800" dirty="0">
              <a:latin typeface="Arial Narrow" panose="020B0606020202030204" pitchFamily="34" charset="0"/>
            </a:endParaRPr>
          </a:p>
        </p:txBody>
      </p:sp>
      <p:sp>
        <p:nvSpPr>
          <p:cNvPr id="77" name="Rectangle à coins arrondis 76"/>
          <p:cNvSpPr/>
          <p:nvPr/>
        </p:nvSpPr>
        <p:spPr>
          <a:xfrm>
            <a:off x="6709282" y="5059830"/>
            <a:ext cx="1258799" cy="201853"/>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err="1">
                <a:solidFill>
                  <a:schemeClr val="bg1"/>
                </a:solidFill>
              </a:rPr>
              <a:t>Sensitivity</a:t>
            </a:r>
            <a:r>
              <a:rPr lang="fr-FR" sz="1000" b="1" dirty="0">
                <a:solidFill>
                  <a:schemeClr val="bg1"/>
                </a:solidFill>
              </a:rPr>
              <a:t> plot</a:t>
            </a:r>
          </a:p>
        </p:txBody>
      </p:sp>
      <p:sp>
        <p:nvSpPr>
          <p:cNvPr id="79" name="Rectangle à coins arrondis 78"/>
          <p:cNvSpPr/>
          <p:nvPr/>
        </p:nvSpPr>
        <p:spPr>
          <a:xfrm>
            <a:off x="4885304" y="5059830"/>
            <a:ext cx="985588" cy="20881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bg1"/>
                </a:solidFill>
              </a:rPr>
              <a:t>Trend plot</a:t>
            </a:r>
          </a:p>
        </p:txBody>
      </p:sp>
      <p:sp>
        <p:nvSpPr>
          <p:cNvPr id="81" name="ZoneTexte 80"/>
          <p:cNvSpPr txBox="1"/>
          <p:nvPr/>
        </p:nvSpPr>
        <p:spPr>
          <a:xfrm>
            <a:off x="6413529" y="5115035"/>
            <a:ext cx="2885736" cy="523220"/>
          </a:xfrm>
          <a:prstGeom prst="rect">
            <a:avLst/>
          </a:prstGeom>
          <a:noFill/>
        </p:spPr>
        <p:txBody>
          <a:bodyPr wrap="square" rtlCol="0">
            <a:spAutoFit/>
          </a:bodyPr>
          <a:lstStyle/>
          <a:p>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sensitivityplot</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extendedres</a:t>
            </a:r>
            <a:r>
              <a:rPr lang="en-US" sz="700" dirty="0">
                <a:latin typeface="Lucida Console" panose="020B0609040504020204" pitchFamily="49" charset="0"/>
                <a:cs typeface="Courier New" panose="02070309020205020404" pitchFamily="49" charset="0"/>
              </a:rPr>
              <a:t>, group, </a:t>
            </a:r>
            <a:r>
              <a:rPr lang="en-US" sz="700" dirty="0" err="1">
                <a:latin typeface="Lucida Console" panose="020B0609040504020204" pitchFamily="49" charset="0"/>
                <a:cs typeface="Courier New" panose="02070309020205020404" pitchFamily="49" charset="0"/>
              </a:rPr>
              <a:t>colorby</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BMDsummary</a:t>
            </a:r>
            <a:r>
              <a:rPr lang="en-US" sz="700" dirty="0">
                <a:latin typeface="Lucida Console" panose="020B0609040504020204" pitchFamily="49" charset="0"/>
                <a:cs typeface="Courier New" panose="02070309020205020404" pitchFamily="49" charset="0"/>
              </a:rPr>
              <a:t> = c("</a:t>
            </a:r>
            <a:r>
              <a:rPr lang="en-US" sz="700" dirty="0" err="1">
                <a:latin typeface="Lucida Console" panose="020B0609040504020204" pitchFamily="49" charset="0"/>
                <a:cs typeface="Courier New" panose="02070309020205020404" pitchFamily="49" charset="0"/>
              </a:rPr>
              <a:t>first.quartile</a:t>
            </a:r>
            <a:r>
              <a:rPr lang="en-US" sz="700" dirty="0">
                <a:latin typeface="Lucida Console" panose="020B0609040504020204" pitchFamily="49" charset="0"/>
                <a:cs typeface="Courier New" panose="02070309020205020404" pitchFamily="49" charset="0"/>
              </a:rPr>
              <a:t>", "median" , "</a:t>
            </a:r>
            <a:r>
              <a:rPr lang="en-US" sz="700" dirty="0" err="1">
                <a:latin typeface="Lucida Console" panose="020B0609040504020204" pitchFamily="49" charset="0"/>
                <a:cs typeface="Courier New" panose="02070309020205020404" pitchFamily="49" charset="0"/>
              </a:rPr>
              <a:t>median.and.IQR</a:t>
            </a:r>
            <a:r>
              <a:rPr lang="en-US" sz="700" dirty="0">
                <a:latin typeface="Lucida Console" panose="020B0609040504020204" pitchFamily="49" charset="0"/>
                <a:cs typeface="Courier New" panose="02070309020205020404" pitchFamily="49" charset="0"/>
              </a:rPr>
              <a:t>"), </a:t>
            </a:r>
            <a:r>
              <a:rPr lang="en-US" sz="700" dirty="0" err="1">
                <a:latin typeface="Lucida Console" panose="020B0609040504020204" pitchFamily="49" charset="0"/>
                <a:cs typeface="Courier New" panose="02070309020205020404" pitchFamily="49" charset="0"/>
              </a:rPr>
              <a:t>BMD_log_transfo</a:t>
            </a:r>
            <a:r>
              <a:rPr lang="en-US" sz="700" dirty="0">
                <a:latin typeface="Lucida Console" panose="020B0609040504020204" pitchFamily="49" charset="0"/>
                <a:cs typeface="Courier New" panose="02070309020205020404" pitchFamily="49" charset="0"/>
              </a:rPr>
              <a:t>)</a:t>
            </a:r>
            <a:endParaRPr lang="fr-FR" sz="700" dirty="0">
              <a:latin typeface="Lucida Console" panose="020B0609040504020204" pitchFamily="49" charset="0"/>
              <a:cs typeface="Courier New" panose="02070309020205020404" pitchFamily="49" charset="0"/>
            </a:endParaRPr>
          </a:p>
        </p:txBody>
      </p:sp>
      <p:sp>
        <p:nvSpPr>
          <p:cNvPr id="71" name="ZoneTexte 70"/>
          <p:cNvSpPr txBox="1"/>
          <p:nvPr/>
        </p:nvSpPr>
        <p:spPr>
          <a:xfrm>
            <a:off x="75367" y="3092346"/>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1: import, check and </a:t>
            </a:r>
            <a:r>
              <a:rPr lang="fr-FR" sz="1050" b="1" dirty="0" err="1">
                <a:solidFill>
                  <a:schemeClr val="accent2">
                    <a:lumMod val="50000"/>
                  </a:schemeClr>
                </a:solidFill>
              </a:rPr>
              <a:t>pretreatment</a:t>
            </a:r>
            <a:endParaRPr lang="fr-FR" sz="1050" b="1" dirty="0">
              <a:solidFill>
                <a:schemeClr val="accent2">
                  <a:lumMod val="50000"/>
                </a:schemeClr>
              </a:solidFill>
            </a:endParaRPr>
          </a:p>
        </p:txBody>
      </p:sp>
      <p:sp>
        <p:nvSpPr>
          <p:cNvPr id="73" name="ZoneTexte 72"/>
          <p:cNvSpPr txBox="1"/>
          <p:nvPr/>
        </p:nvSpPr>
        <p:spPr>
          <a:xfrm>
            <a:off x="84294" y="4146090"/>
            <a:ext cx="4214233" cy="33855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itemselect</a:t>
            </a:r>
            <a:r>
              <a:rPr lang="fr-FR" sz="800" dirty="0">
                <a:latin typeface="Lucida Console" panose="020B0609040504020204" pitchFamily="49" charset="0"/>
                <a:cs typeface="Courier New" panose="02070309020205020404" pitchFamily="49" charset="0"/>
              </a:rPr>
              <a:t>(</a:t>
            </a:r>
            <a:r>
              <a:rPr lang="fr-FR" sz="800" dirty="0" err="1">
                <a:latin typeface="Lucida Console" panose="020B0609040504020204" pitchFamily="49" charset="0"/>
                <a:cs typeface="Courier New" panose="02070309020205020404" pitchFamily="49" charset="0"/>
              </a:rPr>
              <a:t>omicdata</a:t>
            </a:r>
            <a:r>
              <a:rPr lang="fr-FR" sz="800" dirty="0">
                <a:latin typeface="Lucida Console" panose="020B0609040504020204" pitchFamily="49" charset="0"/>
                <a:cs typeface="Courier New" panose="02070309020205020404" pitchFamily="49" charset="0"/>
              </a:rPr>
              <a:t>, </a:t>
            </a:r>
          </a:p>
          <a:p>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select.method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quadratic</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linear</a:t>
            </a:r>
            <a:r>
              <a:rPr lang="fr-FR" sz="800" dirty="0">
                <a:latin typeface="Lucida Console" panose="020B0609040504020204" pitchFamily="49" charset="0"/>
                <a:cs typeface="Courier New" panose="02070309020205020404" pitchFamily="49" charset="0"/>
              </a:rPr>
              <a:t>", "ANOVA"), FDR)</a:t>
            </a:r>
          </a:p>
        </p:txBody>
      </p:sp>
      <p:sp>
        <p:nvSpPr>
          <p:cNvPr id="74" name="ZoneTexte 73"/>
          <p:cNvSpPr txBox="1"/>
          <p:nvPr/>
        </p:nvSpPr>
        <p:spPr>
          <a:xfrm>
            <a:off x="63840" y="3959974"/>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2: </a:t>
            </a:r>
            <a:r>
              <a:rPr lang="fr-FR" sz="1050" b="1" dirty="0" err="1">
                <a:solidFill>
                  <a:schemeClr val="accent2">
                    <a:lumMod val="50000"/>
                  </a:schemeClr>
                </a:solidFill>
              </a:rPr>
              <a:t>selection</a:t>
            </a:r>
            <a:r>
              <a:rPr lang="fr-FR" sz="1050" b="1" dirty="0">
                <a:solidFill>
                  <a:schemeClr val="accent2">
                    <a:lumMod val="50000"/>
                  </a:schemeClr>
                </a:solidFill>
              </a:rPr>
              <a:t> of </a:t>
            </a:r>
            <a:r>
              <a:rPr lang="fr-FR" sz="1050" b="1" dirty="0" err="1">
                <a:solidFill>
                  <a:schemeClr val="accent2">
                    <a:lumMod val="50000"/>
                  </a:schemeClr>
                </a:solidFill>
              </a:rPr>
              <a:t>significantly</a:t>
            </a:r>
            <a:r>
              <a:rPr lang="fr-FR" sz="1050" b="1" dirty="0">
                <a:solidFill>
                  <a:schemeClr val="accent2">
                    <a:lumMod val="50000"/>
                  </a:schemeClr>
                </a:solidFill>
              </a:rPr>
              <a:t> responsive items</a:t>
            </a:r>
          </a:p>
        </p:txBody>
      </p:sp>
      <p:sp>
        <p:nvSpPr>
          <p:cNvPr id="75" name="ZoneTexte 74"/>
          <p:cNvSpPr txBox="1"/>
          <p:nvPr/>
        </p:nvSpPr>
        <p:spPr>
          <a:xfrm>
            <a:off x="107818" y="4654012"/>
            <a:ext cx="4413727" cy="21544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drcfit</a:t>
            </a:r>
            <a:r>
              <a:rPr lang="fr-FR" sz="800" dirty="0">
                <a:latin typeface="Lucida Console" panose="020B0609040504020204" pitchFamily="49" charset="0"/>
                <a:cs typeface="Courier New" panose="02070309020205020404" pitchFamily="49" charset="0"/>
              </a:rPr>
              <a:t>(</a:t>
            </a:r>
            <a:r>
              <a:rPr lang="fr-FR" sz="800" dirty="0" err="1">
                <a:latin typeface="Lucida Console" panose="020B0609040504020204" pitchFamily="49" charset="0"/>
                <a:cs typeface="Courier New" panose="02070309020205020404" pitchFamily="49" charset="0"/>
              </a:rPr>
              <a:t>itemselect</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information.criterion</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AICc</a:t>
            </a:r>
            <a:r>
              <a:rPr lang="fr-FR" sz="800" dirty="0">
                <a:latin typeface="Lucida Console" panose="020B0609040504020204" pitchFamily="49" charset="0"/>
                <a:cs typeface="Courier New" panose="02070309020205020404" pitchFamily="49" charset="0"/>
              </a:rPr>
              <a:t>","BIC","AIC"))</a:t>
            </a:r>
          </a:p>
        </p:txBody>
      </p:sp>
      <p:sp>
        <p:nvSpPr>
          <p:cNvPr id="82" name="ZoneTexte 81"/>
          <p:cNvSpPr txBox="1"/>
          <p:nvPr/>
        </p:nvSpPr>
        <p:spPr>
          <a:xfrm>
            <a:off x="75367" y="4459965"/>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3: dose-</a:t>
            </a:r>
            <a:r>
              <a:rPr lang="fr-FR" sz="1050" b="1" dirty="0" err="1">
                <a:solidFill>
                  <a:schemeClr val="accent2">
                    <a:lumMod val="50000"/>
                  </a:schemeClr>
                </a:solidFill>
              </a:rPr>
              <a:t>response</a:t>
            </a:r>
            <a:r>
              <a:rPr lang="fr-FR" sz="1050" b="1" dirty="0">
                <a:solidFill>
                  <a:schemeClr val="accent2">
                    <a:lumMod val="50000"/>
                  </a:schemeClr>
                </a:solidFill>
              </a:rPr>
              <a:t> </a:t>
            </a:r>
            <a:r>
              <a:rPr lang="fr-FR" sz="1050" b="1" dirty="0" err="1">
                <a:solidFill>
                  <a:schemeClr val="accent2">
                    <a:lumMod val="50000"/>
                  </a:schemeClr>
                </a:solidFill>
              </a:rPr>
              <a:t>modelling</a:t>
            </a:r>
            <a:r>
              <a:rPr lang="fr-FR" sz="1050" b="1" dirty="0">
                <a:solidFill>
                  <a:schemeClr val="accent2">
                    <a:lumMod val="50000"/>
                  </a:schemeClr>
                </a:solidFill>
              </a:rPr>
              <a:t> for responsive items</a:t>
            </a:r>
          </a:p>
        </p:txBody>
      </p:sp>
      <p:sp>
        <p:nvSpPr>
          <p:cNvPr id="83" name="ZoneTexte 82"/>
          <p:cNvSpPr txBox="1"/>
          <p:nvPr/>
        </p:nvSpPr>
        <p:spPr>
          <a:xfrm>
            <a:off x="84294" y="5060256"/>
            <a:ext cx="3824993" cy="215444"/>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bmdcalc</a:t>
            </a:r>
            <a:r>
              <a:rPr lang="fr-FR" sz="800" dirty="0">
                <a:latin typeface="Lucida Console" panose="020B0609040504020204" pitchFamily="49" charset="0"/>
                <a:cs typeface="Courier New" panose="02070309020205020404" pitchFamily="49" charset="0"/>
              </a:rPr>
              <a:t>(f, z = 1, x = 10, </a:t>
            </a:r>
            <a:r>
              <a:rPr lang="fr-FR" sz="800" dirty="0" err="1">
                <a:latin typeface="Lucida Console" panose="020B0609040504020204" pitchFamily="49" charset="0"/>
                <a:cs typeface="Courier New" panose="02070309020205020404" pitchFamily="49" charset="0"/>
              </a:rPr>
              <a:t>minBMD</a:t>
            </a:r>
            <a:r>
              <a:rPr lang="fr-FR" sz="800" dirty="0">
                <a:latin typeface="Lucida Console" panose="020B0609040504020204" pitchFamily="49" charset="0"/>
                <a:cs typeface="Courier New" panose="02070309020205020404" pitchFamily="49" charset="0"/>
              </a:rPr>
              <a:t>)</a:t>
            </a:r>
          </a:p>
        </p:txBody>
      </p:sp>
      <p:sp>
        <p:nvSpPr>
          <p:cNvPr id="84" name="ZoneTexte 83"/>
          <p:cNvSpPr txBox="1"/>
          <p:nvPr/>
        </p:nvSpPr>
        <p:spPr>
          <a:xfrm>
            <a:off x="84294" y="4883249"/>
            <a:ext cx="3223260"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4: Computation of benchmark doses</a:t>
            </a:r>
          </a:p>
        </p:txBody>
      </p:sp>
      <p:sp>
        <p:nvSpPr>
          <p:cNvPr id="85" name="ZoneTexte 84"/>
          <p:cNvSpPr txBox="1"/>
          <p:nvPr/>
        </p:nvSpPr>
        <p:spPr>
          <a:xfrm>
            <a:off x="88768" y="5489459"/>
            <a:ext cx="3824993" cy="215444"/>
          </a:xfrm>
          <a:prstGeom prst="rect">
            <a:avLst/>
          </a:prstGeom>
          <a:noFill/>
        </p:spPr>
        <p:txBody>
          <a:bodyPr wrap="square" rtlCol="0">
            <a:spAutoFit/>
          </a:bodyPr>
          <a:lstStyle/>
          <a:p>
            <a:r>
              <a:rPr lang="en-US" sz="800" dirty="0" err="1">
                <a:latin typeface="Lucida Console" panose="020B0609040504020204" pitchFamily="49" charset="0"/>
                <a:cs typeface="Courier New" panose="02070309020205020404" pitchFamily="49" charset="0"/>
              </a:rPr>
              <a:t>bmdboot</a:t>
            </a:r>
            <a:r>
              <a:rPr lang="en-US" sz="800" dirty="0">
                <a:latin typeface="Lucida Console" panose="020B0609040504020204" pitchFamily="49" charset="0"/>
                <a:cs typeface="Courier New" panose="02070309020205020404" pitchFamily="49" charset="0"/>
              </a:rPr>
              <a:t>(r, niter = 1000, </a:t>
            </a:r>
            <a:r>
              <a:rPr lang="en-US" sz="800" dirty="0" err="1">
                <a:latin typeface="Lucida Console" panose="020B0609040504020204" pitchFamily="49" charset="0"/>
                <a:cs typeface="Courier New" panose="02070309020205020404" pitchFamily="49" charset="0"/>
              </a:rPr>
              <a:t>conf.level</a:t>
            </a:r>
            <a:r>
              <a:rPr lang="en-US" sz="800" dirty="0">
                <a:latin typeface="Lucida Console" panose="020B0609040504020204" pitchFamily="49" charset="0"/>
                <a:cs typeface="Courier New" panose="02070309020205020404" pitchFamily="49" charset="0"/>
              </a:rPr>
              <a:t> = 0.95)</a:t>
            </a:r>
            <a:endParaRPr lang="fr-FR" sz="800" dirty="0">
              <a:latin typeface="Lucida Console" panose="020B0609040504020204" pitchFamily="49" charset="0"/>
              <a:cs typeface="Courier New" panose="02070309020205020404" pitchFamily="49" charset="0"/>
            </a:endParaRPr>
          </a:p>
        </p:txBody>
      </p:sp>
      <p:sp>
        <p:nvSpPr>
          <p:cNvPr id="86" name="ZoneTexte 85"/>
          <p:cNvSpPr txBox="1"/>
          <p:nvPr/>
        </p:nvSpPr>
        <p:spPr>
          <a:xfrm>
            <a:off x="75367" y="5316095"/>
            <a:ext cx="3447256" cy="253916"/>
          </a:xfrm>
          <a:prstGeom prst="rect">
            <a:avLst/>
          </a:prstGeom>
          <a:noFill/>
        </p:spPr>
        <p:txBody>
          <a:bodyPr wrap="square" rtlCol="0">
            <a:spAutoFit/>
          </a:bodyPr>
          <a:lstStyle/>
          <a:p>
            <a:r>
              <a:rPr lang="fr-FR" sz="1050" b="1" dirty="0" err="1">
                <a:solidFill>
                  <a:schemeClr val="accent2">
                    <a:lumMod val="50000"/>
                  </a:schemeClr>
                </a:solidFill>
              </a:rPr>
              <a:t>Step</a:t>
            </a:r>
            <a:r>
              <a:rPr lang="fr-FR" sz="1050" b="1" dirty="0">
                <a:solidFill>
                  <a:schemeClr val="accent2">
                    <a:lumMod val="50000"/>
                  </a:schemeClr>
                </a:solidFill>
              </a:rPr>
              <a:t> 5: </a:t>
            </a:r>
            <a:r>
              <a:rPr lang="fr-FR" sz="1050" b="1" dirty="0" err="1">
                <a:solidFill>
                  <a:schemeClr val="accent2">
                    <a:lumMod val="50000"/>
                  </a:schemeClr>
                </a:solidFill>
              </a:rPr>
              <a:t>Bootstrap</a:t>
            </a:r>
            <a:r>
              <a:rPr lang="fr-FR" sz="1050" b="1" dirty="0">
                <a:solidFill>
                  <a:schemeClr val="accent2">
                    <a:lumMod val="50000"/>
                  </a:schemeClr>
                </a:solidFill>
              </a:rPr>
              <a:t> to </a:t>
            </a:r>
            <a:r>
              <a:rPr lang="fr-FR" sz="1050" b="1" dirty="0" err="1">
                <a:solidFill>
                  <a:schemeClr val="accent2">
                    <a:lumMod val="50000"/>
                  </a:schemeClr>
                </a:solidFill>
              </a:rPr>
              <a:t>compute</a:t>
            </a:r>
            <a:r>
              <a:rPr lang="fr-FR" sz="1050" b="1" dirty="0">
                <a:solidFill>
                  <a:schemeClr val="accent2">
                    <a:lumMod val="50000"/>
                  </a:schemeClr>
                </a:solidFill>
              </a:rPr>
              <a:t> BMD confidence </a:t>
            </a:r>
            <a:r>
              <a:rPr lang="fr-FR" sz="1050" b="1" dirty="0" err="1">
                <a:solidFill>
                  <a:schemeClr val="accent2">
                    <a:lumMod val="50000"/>
                  </a:schemeClr>
                </a:solidFill>
              </a:rPr>
              <a:t>intervals</a:t>
            </a:r>
            <a:endParaRPr lang="fr-FR" sz="1050" b="1" dirty="0">
              <a:solidFill>
                <a:schemeClr val="accent2">
                  <a:lumMod val="50000"/>
                </a:schemeClr>
              </a:solidFill>
            </a:endParaRPr>
          </a:p>
        </p:txBody>
      </p:sp>
      <p:sp>
        <p:nvSpPr>
          <p:cNvPr id="87" name="ZoneTexte 86"/>
          <p:cNvSpPr txBox="1"/>
          <p:nvPr/>
        </p:nvSpPr>
        <p:spPr>
          <a:xfrm>
            <a:off x="86182" y="3278444"/>
            <a:ext cx="4108514" cy="707886"/>
          </a:xfrm>
          <a:prstGeom prst="rect">
            <a:avLst/>
          </a:prstGeom>
          <a:noFill/>
        </p:spPr>
        <p:txBody>
          <a:bodyPr wrap="square" rtlCol="0">
            <a:spAutoFit/>
          </a:bodyPr>
          <a:lstStyle/>
          <a:p>
            <a:r>
              <a:rPr lang="fr-FR" sz="800" dirty="0" err="1">
                <a:latin typeface="Lucida Console" panose="020B0609040504020204" pitchFamily="49" charset="0"/>
                <a:cs typeface="Courier New" panose="02070309020205020404" pitchFamily="49" charset="0"/>
              </a:rPr>
              <a:t>microarraydata</a:t>
            </a:r>
            <a:r>
              <a:rPr lang="fr-FR" sz="800" dirty="0">
                <a:latin typeface="Lucida Console" panose="020B0609040504020204" pitchFamily="49" charset="0"/>
                <a:cs typeface="Courier New" panose="02070309020205020404" pitchFamily="49" charset="0"/>
              </a:rPr>
              <a:t>(file, </a:t>
            </a:r>
          </a:p>
          <a:p>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norm.method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cyclicloess</a:t>
            </a:r>
            <a:r>
              <a:rPr lang="fr-FR" sz="800" dirty="0">
                <a:latin typeface="Lucida Console" panose="020B0609040504020204" pitchFamily="49" charset="0"/>
                <a:cs typeface="Courier New" panose="02070309020205020404" pitchFamily="49" charset="0"/>
              </a:rPr>
              <a:t>", "quantile", "</a:t>
            </a:r>
            <a:r>
              <a:rPr lang="fr-FR" sz="800" dirty="0" err="1">
                <a:latin typeface="Lucida Console" panose="020B0609040504020204" pitchFamily="49" charset="0"/>
                <a:cs typeface="Courier New" panose="02070309020205020404" pitchFamily="49" charset="0"/>
              </a:rPr>
              <a:t>scale</a:t>
            </a:r>
            <a:r>
              <a:rPr lang="fr-FR" sz="800" dirty="0">
                <a:latin typeface="Lucida Console" panose="020B0609040504020204" pitchFamily="49" charset="0"/>
                <a:cs typeface="Courier New" panose="02070309020205020404" pitchFamily="49" charset="0"/>
              </a:rPr>
              <a:t>", "none"))</a:t>
            </a:r>
          </a:p>
          <a:p>
            <a:r>
              <a:rPr lang="fr-FR" sz="800" dirty="0" err="1">
                <a:latin typeface="Lucida Console" panose="020B0609040504020204" pitchFamily="49" charset="0"/>
                <a:cs typeface="Courier New" panose="02070309020205020404" pitchFamily="49" charset="0"/>
              </a:rPr>
              <a:t>RNAseqdata</a:t>
            </a:r>
            <a:r>
              <a:rPr lang="fr-FR" sz="800" dirty="0">
                <a:latin typeface="Lucida Console" panose="020B0609040504020204" pitchFamily="49" charset="0"/>
                <a:cs typeface="Courier New" panose="02070309020205020404" pitchFamily="49" charset="0"/>
              </a:rPr>
              <a:t>(file, </a:t>
            </a:r>
            <a:r>
              <a:rPr lang="fr-FR" sz="800" dirty="0" err="1">
                <a:latin typeface="Lucida Console" panose="020B0609040504020204" pitchFamily="49" charset="0"/>
                <a:cs typeface="Courier New" panose="02070309020205020404" pitchFamily="49" charset="0"/>
              </a:rPr>
              <a:t>transfo.method</a:t>
            </a:r>
            <a:r>
              <a:rPr lang="fr-FR" sz="800" dirty="0">
                <a:latin typeface="Lucida Console" panose="020B0609040504020204" pitchFamily="49" charset="0"/>
                <a:cs typeface="Courier New" panose="02070309020205020404" pitchFamily="49" charset="0"/>
              </a:rPr>
              <a:t> = c("</a:t>
            </a:r>
            <a:r>
              <a:rPr lang="fr-FR" sz="800" dirty="0" err="1">
                <a:latin typeface="Lucida Console" panose="020B0609040504020204" pitchFamily="49" charset="0"/>
                <a:cs typeface="Courier New" panose="02070309020205020404" pitchFamily="49" charset="0"/>
              </a:rPr>
              <a:t>rlog</a:t>
            </a:r>
            <a:r>
              <a:rPr lang="fr-FR" sz="800" dirty="0">
                <a:latin typeface="Lucida Console" panose="020B0609040504020204" pitchFamily="49" charset="0"/>
                <a:cs typeface="Courier New" panose="02070309020205020404" pitchFamily="49" charset="0"/>
              </a:rPr>
              <a:t>", "</a:t>
            </a:r>
            <a:r>
              <a:rPr lang="fr-FR" sz="800" dirty="0" err="1">
                <a:latin typeface="Lucida Console" panose="020B0609040504020204" pitchFamily="49" charset="0"/>
                <a:cs typeface="Courier New" panose="02070309020205020404" pitchFamily="49" charset="0"/>
              </a:rPr>
              <a:t>vst</a:t>
            </a:r>
            <a:r>
              <a:rPr lang="fr-FR" sz="800" dirty="0">
                <a:latin typeface="Lucida Console" panose="020B0609040504020204" pitchFamily="49" charset="0"/>
                <a:cs typeface="Courier New" panose="02070309020205020404" pitchFamily="49" charset="0"/>
              </a:rPr>
              <a:t>"))</a:t>
            </a:r>
          </a:p>
          <a:p>
            <a:r>
              <a:rPr lang="fr-FR" sz="800" dirty="0" err="1">
                <a:latin typeface="Lucida Console" panose="020B0609040504020204" pitchFamily="49" charset="0"/>
                <a:cs typeface="Courier New" panose="02070309020205020404" pitchFamily="49" charset="0"/>
              </a:rPr>
              <a:t>continuousomicdata</a:t>
            </a:r>
            <a:r>
              <a:rPr lang="fr-FR" sz="800" dirty="0">
                <a:latin typeface="Lucida Console" panose="020B0609040504020204" pitchFamily="49" charset="0"/>
                <a:cs typeface="Courier New" panose="02070309020205020404" pitchFamily="49" charset="0"/>
              </a:rPr>
              <a:t>(file)</a:t>
            </a:r>
          </a:p>
          <a:p>
            <a:r>
              <a:rPr lang="fr-FR" sz="800" dirty="0" err="1">
                <a:latin typeface="Lucida Console" panose="020B0609040504020204" pitchFamily="49" charset="0"/>
                <a:cs typeface="Courier New" panose="02070309020205020404" pitchFamily="49" charset="0"/>
              </a:rPr>
              <a:t>continuousanchoringdata</a:t>
            </a:r>
            <a:r>
              <a:rPr lang="fr-FR" sz="800" dirty="0">
                <a:latin typeface="Lucida Console" panose="020B0609040504020204" pitchFamily="49" charset="0"/>
                <a:cs typeface="Courier New" panose="02070309020205020404" pitchFamily="49" charset="0"/>
              </a:rPr>
              <a:t>(file)</a:t>
            </a:r>
          </a:p>
        </p:txBody>
      </p:sp>
      <p:sp>
        <p:nvSpPr>
          <p:cNvPr id="68" name="Rectangle à coins arrondis 67"/>
          <p:cNvSpPr/>
          <p:nvPr/>
        </p:nvSpPr>
        <p:spPr>
          <a:xfrm>
            <a:off x="75367" y="2644226"/>
            <a:ext cx="3387545" cy="2627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Workflow for </a:t>
            </a:r>
            <a:r>
              <a:rPr lang="fr-FR" sz="1200" b="1" dirty="0" err="1">
                <a:solidFill>
                  <a:schemeClr val="bg1"/>
                </a:solidFill>
              </a:rPr>
              <a:t>analysis</a:t>
            </a:r>
            <a:r>
              <a:rPr lang="fr-FR" sz="1200" b="1" dirty="0">
                <a:solidFill>
                  <a:schemeClr val="bg1"/>
                </a:solidFill>
              </a:rPr>
              <a:t> of data</a:t>
            </a:r>
          </a:p>
        </p:txBody>
      </p:sp>
      <p:sp>
        <p:nvSpPr>
          <p:cNvPr id="70" name="ZoneTexte 69"/>
          <p:cNvSpPr txBox="1"/>
          <p:nvPr/>
        </p:nvSpPr>
        <p:spPr>
          <a:xfrm>
            <a:off x="57311" y="2902524"/>
            <a:ext cx="3849160" cy="215444"/>
          </a:xfrm>
          <a:prstGeom prst="rect">
            <a:avLst/>
          </a:prstGeom>
          <a:noFill/>
        </p:spPr>
        <p:txBody>
          <a:bodyPr wrap="square" rtlCol="0">
            <a:spAutoFit/>
          </a:bodyPr>
          <a:lstStyle/>
          <a:p>
            <a:r>
              <a:rPr lang="fr-FR" sz="800" dirty="0" err="1">
                <a:latin typeface="Arial Narrow" panose="020B0606020202030204" pitchFamily="34" charset="0"/>
              </a:rPr>
              <a:t>Functions</a:t>
            </a:r>
            <a:r>
              <a:rPr lang="fr-FR" sz="800" dirty="0">
                <a:latin typeface="Arial Narrow" panose="020B0606020202030204" pitchFamily="34" charset="0"/>
              </a:rPr>
              <a:t> </a:t>
            </a:r>
            <a:r>
              <a:rPr lang="fr-FR" sz="800" dirty="0" err="1">
                <a:latin typeface="Arial Narrow" panose="020B0606020202030204" pitchFamily="34" charset="0"/>
              </a:rPr>
              <a:t>with</a:t>
            </a:r>
            <a:r>
              <a:rPr lang="fr-FR" sz="800" dirty="0">
                <a:latin typeface="Arial Narrow" panose="020B0606020202030204" pitchFamily="34" charset="0"/>
              </a:rPr>
              <a:t> </a:t>
            </a:r>
            <a:r>
              <a:rPr lang="fr-FR" sz="800" dirty="0" err="1">
                <a:latin typeface="Arial Narrow" panose="020B0606020202030204" pitchFamily="34" charset="0"/>
              </a:rPr>
              <a:t>their</a:t>
            </a:r>
            <a:r>
              <a:rPr lang="fr-FR" sz="800" dirty="0">
                <a:latin typeface="Arial Narrow" panose="020B0606020202030204" pitchFamily="34" charset="0"/>
              </a:rPr>
              <a:t> main arguments (</a:t>
            </a:r>
            <a:r>
              <a:rPr lang="fr-FR" sz="800" dirty="0" err="1">
                <a:latin typeface="Arial Narrow" panose="020B0606020202030204" pitchFamily="34" charset="0"/>
              </a:rPr>
              <a:t>see</a:t>
            </a:r>
            <a:r>
              <a:rPr lang="fr-FR" sz="800" dirty="0">
                <a:latin typeface="Arial Narrow" panose="020B0606020202030204" pitchFamily="34" charset="0"/>
              </a:rPr>
              <a:t> help pages for </a:t>
            </a:r>
            <a:r>
              <a:rPr lang="fr-FR" sz="800" dirty="0" err="1">
                <a:latin typeface="Arial Narrow" panose="020B0606020202030204" pitchFamily="34" charset="0"/>
              </a:rPr>
              <a:t>their</a:t>
            </a:r>
            <a:r>
              <a:rPr lang="fr-FR" sz="800" dirty="0">
                <a:latin typeface="Arial Narrow" panose="020B0606020202030204" pitchFamily="34" charset="0"/>
              </a:rPr>
              <a:t> </a:t>
            </a:r>
            <a:r>
              <a:rPr lang="fr-FR" sz="800" dirty="0" err="1">
                <a:latin typeface="Arial Narrow" panose="020B0606020202030204" pitchFamily="34" charset="0"/>
              </a:rPr>
              <a:t>complete</a:t>
            </a:r>
            <a:r>
              <a:rPr lang="fr-FR" sz="800" dirty="0">
                <a:latin typeface="Arial Narrow" panose="020B0606020202030204" pitchFamily="34" charset="0"/>
              </a:rPr>
              <a:t> description)</a:t>
            </a:r>
          </a:p>
        </p:txBody>
      </p:sp>
      <p:sp>
        <p:nvSpPr>
          <p:cNvPr id="26" name="Rectangle à coins arrondis 25"/>
          <p:cNvSpPr/>
          <p:nvPr/>
        </p:nvSpPr>
        <p:spPr>
          <a:xfrm>
            <a:off x="230369" y="6017668"/>
            <a:ext cx="1808487" cy="78005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13014714-C527-4964-9068-9E63AE86264D}"/>
              </a:ext>
            </a:extLst>
          </p:cNvPr>
          <p:cNvSpPr/>
          <p:nvPr/>
        </p:nvSpPr>
        <p:spPr>
          <a:xfrm>
            <a:off x="1813204" y="1382773"/>
            <a:ext cx="1435827" cy="101963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ZoneTexte 60">
            <a:extLst>
              <a:ext uri="{FF2B5EF4-FFF2-40B4-BE49-F238E27FC236}">
                <a16:creationId xmlns:a16="http://schemas.microsoft.com/office/drawing/2014/main" id="{66CD6BCF-92B9-42A0-9B13-C90807F9FE69}"/>
              </a:ext>
            </a:extLst>
          </p:cNvPr>
          <p:cNvSpPr txBox="1"/>
          <p:nvPr/>
        </p:nvSpPr>
        <p:spPr>
          <a:xfrm>
            <a:off x="23248" y="2437768"/>
            <a:ext cx="3588148" cy="215444"/>
          </a:xfrm>
          <a:prstGeom prst="rect">
            <a:avLst/>
          </a:prstGeom>
          <a:noFill/>
        </p:spPr>
        <p:txBody>
          <a:bodyPr wrap="square" rtlCol="0">
            <a:spAutoFit/>
          </a:bodyPr>
          <a:lstStyle/>
          <a:p>
            <a:r>
              <a:rPr lang="en-US" sz="800" dirty="0">
                <a:latin typeface="Lucida Console" panose="020B0609040504020204" pitchFamily="49" charset="0"/>
              </a:rPr>
              <a:t>formatdata4DRomics() </a:t>
            </a:r>
            <a:r>
              <a:rPr lang="en-US" sz="800" dirty="0">
                <a:latin typeface="Arial Narrow" panose="020B0606020202030204" pitchFamily="34" charset="0"/>
              </a:rPr>
              <a:t>can be used to help </a:t>
            </a:r>
            <a:r>
              <a:rPr lang="en-US" sz="800" dirty="0" err="1">
                <a:latin typeface="Arial Narrow" panose="020B0606020202030204" pitchFamily="34" charset="0"/>
              </a:rPr>
              <a:t>formating</a:t>
            </a:r>
            <a:r>
              <a:rPr lang="en-US" sz="800" dirty="0">
                <a:latin typeface="Arial Narrow" panose="020B0606020202030204" pitchFamily="34" charset="0"/>
              </a:rPr>
              <a:t> such an R object.</a:t>
            </a:r>
            <a:endParaRPr lang="fr-FR" sz="800" dirty="0">
              <a:latin typeface="Arial Narrow" panose="020B0606020202030204" pitchFamily="34" charset="0"/>
            </a:endParaRPr>
          </a:p>
        </p:txBody>
      </p:sp>
      <p:sp>
        <p:nvSpPr>
          <p:cNvPr id="80" name="ZoneTexte 79"/>
          <p:cNvSpPr txBox="1"/>
          <p:nvPr/>
        </p:nvSpPr>
        <p:spPr>
          <a:xfrm>
            <a:off x="4572000" y="5136158"/>
            <a:ext cx="1506730" cy="438582"/>
          </a:xfrm>
          <a:prstGeom prst="rect">
            <a:avLst/>
          </a:prstGeom>
          <a:noFill/>
        </p:spPr>
        <p:txBody>
          <a:bodyPr wrap="square" rtlCol="0">
            <a:spAutoFit/>
          </a:bodyPr>
          <a:lstStyle/>
          <a:p>
            <a:r>
              <a:rPr lang="en-US" sz="750" dirty="0">
                <a:latin typeface="Lucida Console" panose="020B0609040504020204" pitchFamily="49" charset="0"/>
                <a:cs typeface="Courier New" panose="02070309020205020404" pitchFamily="49" charset="0"/>
              </a:rPr>
              <a:t>      </a:t>
            </a:r>
            <a:r>
              <a:rPr lang="en-US" sz="750" dirty="0" err="1">
                <a:latin typeface="Lucida Console" panose="020B0609040504020204" pitchFamily="49" charset="0"/>
                <a:cs typeface="Courier New" panose="02070309020205020404" pitchFamily="49" charset="0"/>
              </a:rPr>
              <a:t>trendplot</a:t>
            </a:r>
            <a:r>
              <a:rPr lang="en-US" sz="750" dirty="0">
                <a:latin typeface="Lucida Console" panose="020B0609040504020204" pitchFamily="49" charset="0"/>
                <a:cs typeface="Courier New" panose="02070309020205020404" pitchFamily="49" charset="0"/>
              </a:rPr>
              <a:t>(</a:t>
            </a:r>
            <a:r>
              <a:rPr lang="en-US" sz="750" dirty="0" err="1">
                <a:latin typeface="Lucida Console" panose="020B0609040504020204" pitchFamily="49" charset="0"/>
                <a:cs typeface="Courier New" panose="02070309020205020404" pitchFamily="49" charset="0"/>
              </a:rPr>
              <a:t>extendedres</a:t>
            </a:r>
            <a:r>
              <a:rPr lang="en-US" sz="750" dirty="0">
                <a:latin typeface="Lucida Console" panose="020B0609040504020204" pitchFamily="49" charset="0"/>
                <a:cs typeface="Courier New" panose="02070309020205020404" pitchFamily="49" charset="0"/>
              </a:rPr>
              <a:t>, group, </a:t>
            </a:r>
            <a:r>
              <a:rPr lang="en-US" sz="750" dirty="0" err="1">
                <a:latin typeface="Lucida Console" panose="020B0609040504020204" pitchFamily="49" charset="0"/>
                <a:cs typeface="Courier New" panose="02070309020205020404" pitchFamily="49" charset="0"/>
              </a:rPr>
              <a:t>facetby</a:t>
            </a:r>
            <a:r>
              <a:rPr lang="en-US" sz="750" dirty="0">
                <a:latin typeface="Lucida Console" panose="020B0609040504020204" pitchFamily="49" charset="0"/>
                <a:cs typeface="Courier New" panose="02070309020205020404" pitchFamily="49" charset="0"/>
              </a:rPr>
              <a:t>)</a:t>
            </a:r>
            <a:endParaRPr lang="fr-FR" sz="750" dirty="0">
              <a:latin typeface="Lucida Console" panose="020B0609040504020204" pitchFamily="49" charset="0"/>
              <a:cs typeface="Courier New" panose="02070309020205020404" pitchFamily="49" charset="0"/>
            </a:endParaRPr>
          </a:p>
        </p:txBody>
      </p:sp>
      <p:pic>
        <p:nvPicPr>
          <p:cNvPr id="48" name="Image 47">
            <a:extLst>
              <a:ext uri="{FF2B5EF4-FFF2-40B4-BE49-F238E27FC236}">
                <a16:creationId xmlns:a16="http://schemas.microsoft.com/office/drawing/2014/main" id="{DDE8DBF7-AD3F-475F-9939-C448176335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13050" y="1528591"/>
            <a:ext cx="2492028" cy="1423155"/>
          </a:xfrm>
          <a:prstGeom prst="rect">
            <a:avLst/>
          </a:prstGeom>
        </p:spPr>
      </p:pic>
      <p:pic>
        <p:nvPicPr>
          <p:cNvPr id="88" name="Image 87">
            <a:extLst>
              <a:ext uri="{FF2B5EF4-FFF2-40B4-BE49-F238E27FC236}">
                <a16:creationId xmlns:a16="http://schemas.microsoft.com/office/drawing/2014/main" id="{A14D7839-D239-4CAD-8340-77343E39D8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47928" y="5659256"/>
            <a:ext cx="2365601" cy="1182174"/>
          </a:xfrm>
          <a:prstGeom prst="rect">
            <a:avLst/>
          </a:prstGeom>
        </p:spPr>
      </p:pic>
      <p:pic>
        <p:nvPicPr>
          <p:cNvPr id="92" name="Image 91">
            <a:extLst>
              <a:ext uri="{FF2B5EF4-FFF2-40B4-BE49-F238E27FC236}">
                <a16:creationId xmlns:a16="http://schemas.microsoft.com/office/drawing/2014/main" id="{A1F5A2F1-CE4A-4F3D-8EBD-C9B1AB1D71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1427" y="3183369"/>
            <a:ext cx="2234640" cy="1862463"/>
          </a:xfrm>
          <a:prstGeom prst="rect">
            <a:avLst/>
          </a:prstGeom>
        </p:spPr>
      </p:pic>
    </p:spTree>
    <p:extLst>
      <p:ext uri="{BB962C8B-B14F-4D97-AF65-F5344CB8AC3E}">
        <p14:creationId xmlns:p14="http://schemas.microsoft.com/office/powerpoint/2010/main" val="355203670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464</TotalTime>
  <Words>658</Words>
  <Application>Microsoft Office PowerPoint</Application>
  <PresentationFormat>Affichage à l'écran (4:3)</PresentationFormat>
  <Paragraphs>49</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Arial Narrow</vt:lpstr>
      <vt:lpstr>Calibri</vt:lpstr>
      <vt:lpstr>Calibri Light</vt:lpstr>
      <vt:lpstr>Courier New</vt:lpstr>
      <vt:lpstr>Lucida Console</vt:lpstr>
      <vt:lpstr>Thème Office</vt:lpstr>
      <vt:lpstr>Présentation PowerPoint</vt:lpstr>
    </vt:vector>
  </TitlesOfParts>
  <Company>Vetagro Sup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Marie-laure DELIGNETTE-MULLER</dc:creator>
  <cp:lastModifiedBy>Marie-Laure DELIGNETTE-MULLER</cp:lastModifiedBy>
  <cp:revision>56</cp:revision>
  <cp:lastPrinted>2021-07-28T09:08:16Z</cp:lastPrinted>
  <dcterms:created xsi:type="dcterms:W3CDTF">2021-07-28T06:38:55Z</dcterms:created>
  <dcterms:modified xsi:type="dcterms:W3CDTF">2022-11-02T15:47:01Z</dcterms:modified>
</cp:coreProperties>
</file>