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89750" cy="100187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8" autoAdjust="0"/>
    <p:restoredTop sz="94717" autoAdjust="0"/>
  </p:normalViewPr>
  <p:slideViewPr>
    <p:cSldViewPr snapToGrid="0">
      <p:cViewPr varScale="1">
        <p:scale>
          <a:sx n="109" d="100"/>
          <a:sy n="109" d="100"/>
        </p:scale>
        <p:origin x="15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578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2676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902597" y="0"/>
            <a:ext cx="2985558" cy="502676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B46EB170-A30A-4282-BD97-32DC0F0C86F5}" type="datetimeFigureOut">
              <a:rPr lang="fr-FR" smtClean="0"/>
              <a:t>20/09/2021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52538"/>
            <a:ext cx="4508500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8975" y="4821506"/>
            <a:ext cx="5511800" cy="3944868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516039"/>
            <a:ext cx="2985558" cy="50267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902597" y="9516039"/>
            <a:ext cx="2985558" cy="50267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1734AFB3-01E2-440E-8BBC-6748E3AF94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992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AFB3-01E2-440E-8BBC-6748E3AF947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0010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C685-8D59-4959-AED8-536804758F6D}" type="datetimeFigureOut">
              <a:rPr lang="fr-FR" smtClean="0"/>
              <a:t>20/09/2021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78D3-25BD-49BE-BDFC-2DB6201269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063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C685-8D59-4959-AED8-536804758F6D}" type="datetimeFigureOut">
              <a:rPr lang="fr-FR" smtClean="0"/>
              <a:t>20/09/2021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78D3-25BD-49BE-BDFC-2DB6201269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6479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C685-8D59-4959-AED8-536804758F6D}" type="datetimeFigureOut">
              <a:rPr lang="fr-FR" smtClean="0"/>
              <a:t>20/09/2021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78D3-25BD-49BE-BDFC-2DB6201269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7799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C685-8D59-4959-AED8-536804758F6D}" type="datetimeFigureOut">
              <a:rPr lang="fr-FR" smtClean="0"/>
              <a:t>20/09/2021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78D3-25BD-49BE-BDFC-2DB6201269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52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C685-8D59-4959-AED8-536804758F6D}" type="datetimeFigureOut">
              <a:rPr lang="fr-FR" smtClean="0"/>
              <a:t>20/09/2021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78D3-25BD-49BE-BDFC-2DB6201269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487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C685-8D59-4959-AED8-536804758F6D}" type="datetimeFigureOut">
              <a:rPr lang="fr-FR" smtClean="0"/>
              <a:t>20/09/2021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78D3-25BD-49BE-BDFC-2DB6201269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823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C685-8D59-4959-AED8-536804758F6D}" type="datetimeFigureOut">
              <a:rPr lang="fr-FR" smtClean="0"/>
              <a:t>20/09/2021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78D3-25BD-49BE-BDFC-2DB6201269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655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C685-8D59-4959-AED8-536804758F6D}" type="datetimeFigureOut">
              <a:rPr lang="fr-FR" smtClean="0"/>
              <a:t>20/09/2021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78D3-25BD-49BE-BDFC-2DB6201269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034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C685-8D59-4959-AED8-536804758F6D}" type="datetimeFigureOut">
              <a:rPr lang="fr-FR" smtClean="0"/>
              <a:t>20/09/2021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78D3-25BD-49BE-BDFC-2DB6201269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403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C685-8D59-4959-AED8-536804758F6D}" type="datetimeFigureOut">
              <a:rPr lang="fr-FR" smtClean="0"/>
              <a:t>20/09/2021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78D3-25BD-49BE-BDFC-2DB6201269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0950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C685-8D59-4959-AED8-536804758F6D}" type="datetimeFigureOut">
              <a:rPr lang="fr-FR" smtClean="0"/>
              <a:t>20/09/2021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78D3-25BD-49BE-BDFC-2DB6201269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4422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5C685-8D59-4959-AED8-536804758F6D}" type="datetimeFigureOut">
              <a:rPr lang="fr-FR" smtClean="0"/>
              <a:t>20/09/2021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078D3-25BD-49BE-BDFC-2DB6201269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82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.jpeg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bbe.univ-lyon1.fr/fr/dromics" TargetMode="External"/><Relationship Id="rId5" Type="http://schemas.openxmlformats.org/officeDocument/2006/relationships/image" Target="../media/image3.jpeg"/><Relationship Id="rId10" Type="http://schemas.openxmlformats.org/officeDocument/2006/relationships/image" Target="../media/image7.jpeg"/><Relationship Id="rId4" Type="http://schemas.openxmlformats.org/officeDocument/2006/relationships/image" Target="../media/image2.JPG"/><Relationship Id="rId9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72" y="270622"/>
            <a:ext cx="1431608" cy="480611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749647" y="409340"/>
            <a:ext cx="2588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Cheat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Sheet</a:t>
            </a: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51473" y="1440146"/>
            <a:ext cx="32232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 err="1">
                <a:solidFill>
                  <a:schemeClr val="accent2">
                    <a:lumMod val="50000"/>
                  </a:schemeClr>
                </a:solidFill>
              </a:rPr>
              <a:t>Step</a:t>
            </a:r>
            <a:r>
              <a:rPr lang="fr-FR" sz="1050" b="1" dirty="0">
                <a:solidFill>
                  <a:schemeClr val="accent2">
                    <a:lumMod val="50000"/>
                  </a:schemeClr>
                </a:solidFill>
              </a:rPr>
              <a:t> 1: import, check and </a:t>
            </a:r>
            <a:r>
              <a:rPr lang="fr-FR" sz="1050" b="1" dirty="0" err="1">
                <a:solidFill>
                  <a:schemeClr val="accent2">
                    <a:lumMod val="50000"/>
                  </a:schemeClr>
                </a:solidFill>
              </a:rPr>
              <a:t>pretreatment</a:t>
            </a:r>
            <a:endParaRPr lang="fr-FR" sz="105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17790" y="2491192"/>
            <a:ext cx="4108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itemselect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omicdata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select.method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quadratic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", "ANOVA"), FDR)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56045" y="2306234"/>
            <a:ext cx="32232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 err="1">
                <a:solidFill>
                  <a:schemeClr val="accent2">
                    <a:lumMod val="50000"/>
                  </a:schemeClr>
                </a:solidFill>
              </a:rPr>
              <a:t>Step</a:t>
            </a:r>
            <a:r>
              <a:rPr lang="fr-FR" sz="1050" b="1" dirty="0">
                <a:solidFill>
                  <a:schemeClr val="accent2">
                    <a:lumMod val="50000"/>
                  </a:schemeClr>
                </a:solidFill>
              </a:rPr>
              <a:t> 2: </a:t>
            </a:r>
            <a:r>
              <a:rPr lang="fr-FR" sz="1050" b="1" dirty="0" err="1">
                <a:solidFill>
                  <a:schemeClr val="accent2">
                    <a:lumMod val="50000"/>
                  </a:schemeClr>
                </a:solidFill>
              </a:rPr>
              <a:t>selection</a:t>
            </a:r>
            <a:r>
              <a:rPr lang="fr-FR" sz="1050" b="1" dirty="0">
                <a:solidFill>
                  <a:schemeClr val="accent2">
                    <a:lumMod val="50000"/>
                  </a:schemeClr>
                </a:solidFill>
              </a:rPr>
              <a:t> of </a:t>
            </a:r>
            <a:r>
              <a:rPr lang="fr-FR" sz="1050" b="1" dirty="0" err="1">
                <a:solidFill>
                  <a:schemeClr val="accent2">
                    <a:lumMod val="50000"/>
                  </a:schemeClr>
                </a:solidFill>
              </a:rPr>
              <a:t>significantly</a:t>
            </a:r>
            <a:r>
              <a:rPr lang="fr-FR" sz="1050" b="1" dirty="0">
                <a:solidFill>
                  <a:schemeClr val="accent2">
                    <a:lumMod val="50000"/>
                  </a:schemeClr>
                </a:solidFill>
              </a:rPr>
              <a:t> responsive items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57938" y="3029033"/>
            <a:ext cx="43030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drcfit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itemselect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information.criterion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AICc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", "BIC", "AIC"))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360617" y="2824284"/>
            <a:ext cx="32232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 err="1">
                <a:solidFill>
                  <a:schemeClr val="accent2">
                    <a:lumMod val="50000"/>
                  </a:schemeClr>
                </a:solidFill>
              </a:rPr>
              <a:t>Step</a:t>
            </a:r>
            <a:r>
              <a:rPr lang="fr-FR" sz="1050" b="1" dirty="0">
                <a:solidFill>
                  <a:schemeClr val="accent2">
                    <a:lumMod val="50000"/>
                  </a:schemeClr>
                </a:solidFill>
              </a:rPr>
              <a:t> 3: dose-</a:t>
            </a:r>
            <a:r>
              <a:rPr lang="fr-FR" sz="1050" b="1" dirty="0" err="1">
                <a:solidFill>
                  <a:schemeClr val="accent2">
                    <a:lumMod val="50000"/>
                  </a:schemeClr>
                </a:solidFill>
              </a:rPr>
              <a:t>response</a:t>
            </a:r>
            <a:r>
              <a:rPr lang="fr-FR" sz="105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fr-FR" sz="1050" b="1" dirty="0" err="1">
                <a:solidFill>
                  <a:schemeClr val="accent2">
                    <a:lumMod val="50000"/>
                  </a:schemeClr>
                </a:solidFill>
              </a:rPr>
              <a:t>modelling</a:t>
            </a:r>
            <a:r>
              <a:rPr lang="fr-FR" sz="1050" b="1" dirty="0">
                <a:solidFill>
                  <a:schemeClr val="accent2">
                    <a:lumMod val="50000"/>
                  </a:schemeClr>
                </a:solidFill>
              </a:rPr>
              <a:t> for responsive items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164592" y="3411743"/>
            <a:ext cx="37290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bmdcalc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(f, z = 1, x = 10,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minBMD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358331" y="3240311"/>
            <a:ext cx="32232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 err="1">
                <a:solidFill>
                  <a:schemeClr val="accent2">
                    <a:lumMod val="50000"/>
                  </a:schemeClr>
                </a:solidFill>
              </a:rPr>
              <a:t>Step</a:t>
            </a:r>
            <a:r>
              <a:rPr lang="fr-FR" sz="1050" b="1" dirty="0">
                <a:solidFill>
                  <a:schemeClr val="accent2">
                    <a:lumMod val="50000"/>
                  </a:schemeClr>
                </a:solidFill>
              </a:rPr>
              <a:t> 4: Computation of benchmark doses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173148" y="3883952"/>
            <a:ext cx="37290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bmdboot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(r, niter = 1000,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conf.level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0.95)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14039" y="3664443"/>
            <a:ext cx="34472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 err="1">
                <a:solidFill>
                  <a:schemeClr val="accent2">
                    <a:lumMod val="50000"/>
                  </a:schemeClr>
                </a:solidFill>
              </a:rPr>
              <a:t>Step</a:t>
            </a:r>
            <a:r>
              <a:rPr lang="fr-FR" sz="1050" b="1" dirty="0">
                <a:solidFill>
                  <a:schemeClr val="accent2">
                    <a:lumMod val="50000"/>
                  </a:schemeClr>
                </a:solidFill>
              </a:rPr>
              <a:t> 5: </a:t>
            </a:r>
            <a:r>
              <a:rPr lang="fr-FR" sz="1050" b="1" dirty="0" err="1">
                <a:solidFill>
                  <a:schemeClr val="accent2">
                    <a:lumMod val="50000"/>
                  </a:schemeClr>
                </a:solidFill>
              </a:rPr>
              <a:t>Bootstrap</a:t>
            </a:r>
            <a:r>
              <a:rPr lang="fr-FR" sz="1050" b="1" dirty="0">
                <a:solidFill>
                  <a:schemeClr val="accent2">
                    <a:lumMod val="50000"/>
                  </a:schemeClr>
                </a:solidFill>
              </a:rPr>
              <a:t> to </a:t>
            </a:r>
            <a:r>
              <a:rPr lang="fr-FR" sz="1050" b="1" dirty="0" err="1">
                <a:solidFill>
                  <a:schemeClr val="accent2">
                    <a:lumMod val="50000"/>
                  </a:schemeClr>
                </a:solidFill>
              </a:rPr>
              <a:t>compute</a:t>
            </a:r>
            <a:r>
              <a:rPr lang="fr-FR" sz="1050" b="1" dirty="0">
                <a:solidFill>
                  <a:schemeClr val="accent2">
                    <a:lumMod val="50000"/>
                  </a:schemeClr>
                </a:solidFill>
              </a:rPr>
              <a:t> BMD confidence </a:t>
            </a:r>
            <a:r>
              <a:rPr lang="fr-FR" sz="1050" b="1" dirty="0" err="1">
                <a:solidFill>
                  <a:schemeClr val="accent2">
                    <a:lumMod val="50000"/>
                  </a:schemeClr>
                </a:solidFill>
              </a:rPr>
              <a:t>intervals</a:t>
            </a:r>
            <a:endParaRPr lang="fr-FR" sz="105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480626" y="5430006"/>
            <a:ext cx="1654715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o &lt;- 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RNAseq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datafilename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s &lt;- 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itemselect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(o)</a:t>
            </a:r>
          </a:p>
          <a:p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f &lt;- 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drcfit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r &lt;- 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bmdcalc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(f)</a:t>
            </a:r>
          </a:p>
          <a:p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b &lt;- 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bmdboot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(r)</a:t>
            </a:r>
          </a:p>
          <a:p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b$res</a:t>
            </a:r>
            <a:endParaRPr lang="en-US" sz="7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7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à coins arrondis 22"/>
          <p:cNvSpPr/>
          <p:nvPr/>
        </p:nvSpPr>
        <p:spPr>
          <a:xfrm>
            <a:off x="314039" y="920776"/>
            <a:ext cx="3813048" cy="26271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</a:rPr>
              <a:t>Workflow for </a:t>
            </a:r>
            <a:r>
              <a:rPr lang="fr-FR" sz="1200" b="1" dirty="0" err="1">
                <a:solidFill>
                  <a:schemeClr val="bg1"/>
                </a:solidFill>
              </a:rPr>
              <a:t>analysis</a:t>
            </a:r>
            <a:r>
              <a:rPr lang="fr-FR" sz="1200" b="1" dirty="0">
                <a:solidFill>
                  <a:schemeClr val="bg1"/>
                </a:solidFill>
              </a:rPr>
              <a:t> of </a:t>
            </a:r>
            <a:r>
              <a:rPr lang="fr-FR" sz="1200" b="1" dirty="0" err="1">
                <a:solidFill>
                  <a:schemeClr val="bg1"/>
                </a:solidFill>
              </a:rPr>
              <a:t>raw</a:t>
            </a:r>
            <a:r>
              <a:rPr lang="fr-FR" sz="1200" b="1" dirty="0">
                <a:solidFill>
                  <a:schemeClr val="bg1"/>
                </a:solidFill>
              </a:rPr>
              <a:t> data</a:t>
            </a:r>
          </a:p>
        </p:txBody>
      </p:sp>
      <p:sp>
        <p:nvSpPr>
          <p:cNvPr id="24" name="Rectangle à coins arrondis 23"/>
          <p:cNvSpPr/>
          <p:nvPr/>
        </p:nvSpPr>
        <p:spPr>
          <a:xfrm>
            <a:off x="265247" y="4156208"/>
            <a:ext cx="1715072" cy="24255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</a:rPr>
              <a:t>Format of data in input</a:t>
            </a:r>
          </a:p>
        </p:txBody>
      </p:sp>
      <p:sp>
        <p:nvSpPr>
          <p:cNvPr id="25" name="Rectangle à coins arrondis 24"/>
          <p:cNvSpPr/>
          <p:nvPr/>
        </p:nvSpPr>
        <p:spPr>
          <a:xfrm>
            <a:off x="2417648" y="4979809"/>
            <a:ext cx="1680210" cy="40277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Typical script for the workflow </a:t>
            </a:r>
            <a:endParaRPr lang="fr-FR" sz="1200" b="1" dirty="0">
              <a:solidFill>
                <a:schemeClr val="bg1"/>
              </a:solidFill>
            </a:endParaRPr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092" b="8065"/>
          <a:stretch/>
        </p:blipFill>
        <p:spPr>
          <a:xfrm>
            <a:off x="120802" y="5658516"/>
            <a:ext cx="1326237" cy="954318"/>
          </a:xfrm>
          <a:prstGeom prst="rect">
            <a:avLst/>
          </a:prstGeom>
        </p:spPr>
      </p:pic>
      <p:cxnSp>
        <p:nvCxnSpPr>
          <p:cNvPr id="29" name="Connecteur droit avec flèche 28"/>
          <p:cNvCxnSpPr>
            <a:stCxn id="34" idx="1"/>
          </p:cNvCxnSpPr>
          <p:nvPr/>
        </p:nvCxnSpPr>
        <p:spPr>
          <a:xfrm flipH="1" flipV="1">
            <a:off x="1564486" y="5697886"/>
            <a:ext cx="294032" cy="144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1858518" y="5481478"/>
            <a:ext cx="559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Tested</a:t>
            </a:r>
            <a:r>
              <a:rPr lang="fr-FR" sz="800" dirty="0"/>
              <a:t> doses or </a:t>
            </a:r>
            <a:r>
              <a:rPr lang="fr-FR" sz="800" dirty="0" err="1" smtClean="0"/>
              <a:t>conc</a:t>
            </a:r>
            <a:r>
              <a:rPr lang="fr-FR" sz="800" dirty="0" smtClean="0"/>
              <a:t>.</a:t>
            </a:r>
            <a:endParaRPr lang="fr-FR" sz="800" dirty="0"/>
          </a:p>
        </p:txBody>
      </p:sp>
      <p:sp>
        <p:nvSpPr>
          <p:cNvPr id="36" name="ZoneTexte 35"/>
          <p:cNvSpPr txBox="1"/>
          <p:nvPr/>
        </p:nvSpPr>
        <p:spPr>
          <a:xfrm>
            <a:off x="683373" y="5288642"/>
            <a:ext cx="1457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Identifiers</a:t>
            </a:r>
            <a:r>
              <a:rPr lang="fr-FR" sz="800" dirty="0"/>
              <a:t> of items </a:t>
            </a:r>
            <a:r>
              <a:rPr lang="fr-FR" sz="800" dirty="0" smtClean="0"/>
              <a:t>(</a:t>
            </a:r>
            <a:r>
              <a:rPr lang="fr-FR" sz="800" dirty="0"/>
              <a:t>contigs, probes, </a:t>
            </a:r>
            <a:r>
              <a:rPr lang="fr-FR" sz="800" dirty="0" err="1"/>
              <a:t>metabolites</a:t>
            </a:r>
            <a:r>
              <a:rPr lang="fr-FR" sz="800" dirty="0"/>
              <a:t>, …)</a:t>
            </a:r>
          </a:p>
        </p:txBody>
      </p:sp>
      <p:cxnSp>
        <p:nvCxnSpPr>
          <p:cNvPr id="38" name="Connecteur en angle 37"/>
          <p:cNvCxnSpPr/>
          <p:nvPr/>
        </p:nvCxnSpPr>
        <p:spPr>
          <a:xfrm rot="10800000" flipV="1">
            <a:off x="265247" y="5418443"/>
            <a:ext cx="389837" cy="188655"/>
          </a:xfrm>
          <a:prstGeom prst="bentConnector3">
            <a:avLst>
              <a:gd name="adj1" fmla="val 992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stCxn id="55" idx="1"/>
          </p:cNvCxnSpPr>
          <p:nvPr/>
        </p:nvCxnSpPr>
        <p:spPr>
          <a:xfrm flipH="1" flipV="1">
            <a:off x="1540398" y="6163805"/>
            <a:ext cx="294034" cy="199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/>
          <p:cNvSpPr txBox="1"/>
          <p:nvPr/>
        </p:nvSpPr>
        <p:spPr>
          <a:xfrm>
            <a:off x="1834432" y="5947393"/>
            <a:ext cx="793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Signal </a:t>
            </a:r>
            <a:r>
              <a:rPr lang="fr-FR" sz="800" dirty="0" smtClean="0"/>
              <a:t/>
            </a:r>
            <a:br>
              <a:rPr lang="fr-FR" sz="800" dirty="0" smtClean="0"/>
            </a:br>
            <a:r>
              <a:rPr lang="fr-FR" sz="800" dirty="0" smtClean="0"/>
              <a:t>(</a:t>
            </a:r>
            <a:r>
              <a:rPr lang="fr-FR" sz="800" dirty="0" err="1"/>
              <a:t>counts</a:t>
            </a:r>
            <a:r>
              <a:rPr lang="fr-FR" sz="800" dirty="0"/>
              <a:t> or </a:t>
            </a:r>
            <a:r>
              <a:rPr lang="fr-FR" sz="800" dirty="0" err="1"/>
              <a:t>reads</a:t>
            </a:r>
            <a:r>
              <a:rPr lang="fr-FR" sz="800" dirty="0"/>
              <a:t>, </a:t>
            </a:r>
            <a:r>
              <a:rPr lang="fr-FR" sz="800" dirty="0" err="1"/>
              <a:t>continuous</a:t>
            </a:r>
            <a:r>
              <a:rPr lang="fr-FR" sz="800" dirty="0"/>
              <a:t> signal in log2, …)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80060" y="5644799"/>
            <a:ext cx="1062990" cy="1005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59" name="Rectangle 58"/>
          <p:cNvSpPr/>
          <p:nvPr/>
        </p:nvSpPr>
        <p:spPr>
          <a:xfrm>
            <a:off x="120802" y="5644799"/>
            <a:ext cx="359258" cy="10094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60" name="Rectangle 59"/>
          <p:cNvSpPr/>
          <p:nvPr/>
        </p:nvSpPr>
        <p:spPr>
          <a:xfrm>
            <a:off x="480060" y="5745341"/>
            <a:ext cx="1062990" cy="908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62" name="Rectangle 61"/>
          <p:cNvSpPr/>
          <p:nvPr/>
        </p:nvSpPr>
        <p:spPr>
          <a:xfrm>
            <a:off x="2490565" y="5411450"/>
            <a:ext cx="1535294" cy="816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64" name="ZoneTexte 63"/>
          <p:cNvSpPr txBox="1"/>
          <p:nvPr/>
        </p:nvSpPr>
        <p:spPr>
          <a:xfrm>
            <a:off x="2297361" y="6217484"/>
            <a:ext cx="1858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800" dirty="0" err="1"/>
              <a:t>Each</a:t>
            </a:r>
            <a:r>
              <a:rPr lang="fr-FR" sz="800" dirty="0"/>
              <a:t> </a:t>
            </a:r>
            <a:r>
              <a:rPr lang="fr-FR" sz="800" dirty="0" err="1"/>
              <a:t>function</a:t>
            </a:r>
            <a:r>
              <a:rPr lang="fr-FR" sz="800" dirty="0"/>
              <a:t> </a:t>
            </a:r>
            <a:r>
              <a:rPr lang="fr-FR" sz="800" dirty="0" smtClean="0"/>
              <a:t>of </a:t>
            </a:r>
            <a:r>
              <a:rPr lang="fr-FR" sz="800" dirty="0" err="1" smtClean="0"/>
              <a:t>this</a:t>
            </a:r>
            <a:r>
              <a:rPr lang="fr-FR" sz="800" dirty="0" smtClean="0"/>
              <a:t> workflow </a:t>
            </a:r>
            <a:r>
              <a:rPr lang="fr-FR" sz="800" dirty="0" err="1" smtClean="0"/>
              <a:t>returns</a:t>
            </a:r>
            <a:r>
              <a:rPr lang="fr-FR" sz="800" dirty="0" smtClean="0"/>
              <a:t> </a:t>
            </a:r>
            <a:r>
              <a:rPr lang="fr-FR" sz="800" dirty="0"/>
              <a:t>a S3 class </a:t>
            </a:r>
            <a:r>
              <a:rPr lang="fr-FR" sz="800" dirty="0" err="1"/>
              <a:t>object</a:t>
            </a:r>
            <a:r>
              <a:rPr lang="fr-FR" sz="800" dirty="0"/>
              <a:t> </a:t>
            </a:r>
            <a:r>
              <a:rPr lang="fr-FR" sz="800" dirty="0" err="1"/>
              <a:t>that</a:t>
            </a:r>
            <a:r>
              <a:rPr lang="fr-FR" sz="800" dirty="0"/>
              <a:t> </a:t>
            </a:r>
            <a:r>
              <a:rPr lang="fr-FR" sz="800" dirty="0" err="1"/>
              <a:t>can</a:t>
            </a:r>
            <a:r>
              <a:rPr lang="fr-FR" sz="800" dirty="0"/>
              <a:t> </a:t>
            </a:r>
            <a:r>
              <a:rPr lang="fr-FR" sz="800" dirty="0" err="1"/>
              <a:t>printed</a:t>
            </a:r>
            <a:r>
              <a:rPr lang="fr-FR" sz="800" dirty="0"/>
              <a:t> and </a:t>
            </a:r>
            <a:r>
              <a:rPr lang="fr-FR" sz="800" dirty="0" err="1"/>
              <a:t>plotted</a:t>
            </a:r>
            <a:r>
              <a:rPr lang="fr-FR" sz="800" dirty="0"/>
              <a:t>.</a:t>
            </a:r>
          </a:p>
        </p:txBody>
      </p:sp>
      <p:sp>
        <p:nvSpPr>
          <p:cNvPr id="66" name="Rectangle à coins arrondis 65"/>
          <p:cNvSpPr/>
          <p:nvPr/>
        </p:nvSpPr>
        <p:spPr>
          <a:xfrm>
            <a:off x="4663618" y="409246"/>
            <a:ext cx="4101084" cy="49675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>
                <a:solidFill>
                  <a:schemeClr val="bg1"/>
                </a:solidFill>
              </a:rPr>
              <a:t>Other</a:t>
            </a:r>
            <a:r>
              <a:rPr lang="fr-FR" sz="1200" b="1" dirty="0">
                <a:solidFill>
                  <a:schemeClr val="bg1"/>
                </a:solidFill>
              </a:rPr>
              <a:t> </a:t>
            </a:r>
            <a:r>
              <a:rPr lang="fr-FR" sz="1200" b="1" dirty="0" err="1">
                <a:solidFill>
                  <a:schemeClr val="bg1"/>
                </a:solidFill>
              </a:rPr>
              <a:t>functions</a:t>
            </a:r>
            <a:r>
              <a:rPr lang="fr-FR" sz="1200" b="1" dirty="0">
                <a:solidFill>
                  <a:schemeClr val="bg1"/>
                </a:solidFill>
              </a:rPr>
              <a:t> to help the </a:t>
            </a:r>
            <a:r>
              <a:rPr lang="fr-FR" sz="1200" b="1" dirty="0" err="1">
                <a:solidFill>
                  <a:schemeClr val="bg1"/>
                </a:solidFill>
              </a:rPr>
              <a:t>interpretation</a:t>
            </a:r>
            <a:r>
              <a:rPr lang="fr-FR" sz="1200" b="1" dirty="0">
                <a:solidFill>
                  <a:schemeClr val="bg1"/>
                </a:solidFill>
              </a:rPr>
              <a:t> of </a:t>
            </a:r>
            <a:r>
              <a:rPr lang="fr-FR" sz="1200" b="1" dirty="0" err="1">
                <a:solidFill>
                  <a:schemeClr val="bg1"/>
                </a:solidFill>
              </a:rPr>
              <a:t>results</a:t>
            </a:r>
            <a:r>
              <a:rPr lang="fr-FR" sz="1200" b="1" dirty="0">
                <a:solidFill>
                  <a:schemeClr val="bg1"/>
                </a:solidFill>
              </a:rPr>
              <a:t> </a:t>
            </a:r>
            <a:r>
              <a:rPr lang="fr-FR" sz="1200" b="1" dirty="0" err="1" smtClean="0">
                <a:solidFill>
                  <a:schemeClr val="bg1"/>
                </a:solidFill>
              </a:rPr>
              <a:t>within</a:t>
            </a:r>
            <a:r>
              <a:rPr lang="fr-FR" sz="1200" b="1" dirty="0" smtClean="0">
                <a:solidFill>
                  <a:schemeClr val="bg1"/>
                </a:solidFill>
              </a:rPr>
              <a:t> </a:t>
            </a:r>
            <a:r>
              <a:rPr lang="fr-FR" sz="1200" b="1" dirty="0">
                <a:solidFill>
                  <a:schemeClr val="bg1"/>
                </a:solidFill>
              </a:rPr>
              <a:t>a </a:t>
            </a:r>
            <a:r>
              <a:rPr lang="fr-FR" sz="1200" b="1" dirty="0" smtClean="0">
                <a:solidFill>
                  <a:schemeClr val="bg1"/>
                </a:solidFill>
              </a:rPr>
              <a:t>multi-</a:t>
            </a:r>
            <a:r>
              <a:rPr lang="fr-FR" sz="1200" b="1" dirty="0" err="1" smtClean="0">
                <a:solidFill>
                  <a:schemeClr val="bg1"/>
                </a:solidFill>
              </a:rPr>
              <a:t>omics</a:t>
            </a:r>
            <a:r>
              <a:rPr lang="fr-FR" sz="1200" b="1" dirty="0" smtClean="0">
                <a:solidFill>
                  <a:schemeClr val="bg1"/>
                </a:solidFill>
              </a:rPr>
              <a:t> </a:t>
            </a:r>
            <a:r>
              <a:rPr lang="fr-FR" sz="1200" b="1" dirty="0" err="1">
                <a:solidFill>
                  <a:schemeClr val="bg1"/>
                </a:solidFill>
              </a:rPr>
              <a:t>approach</a:t>
            </a:r>
            <a:r>
              <a:rPr lang="fr-FR" sz="1200" b="1" dirty="0">
                <a:solidFill>
                  <a:schemeClr val="bg1"/>
                </a:solidFill>
              </a:rPr>
              <a:t> </a:t>
            </a:r>
            <a:r>
              <a:rPr lang="fr-FR" sz="1200" b="1" dirty="0" err="1">
                <a:solidFill>
                  <a:schemeClr val="bg1"/>
                </a:solidFill>
              </a:rPr>
              <a:t>using</a:t>
            </a:r>
            <a:r>
              <a:rPr lang="fr-FR" sz="1200" b="1" dirty="0">
                <a:solidFill>
                  <a:schemeClr val="bg1"/>
                </a:solidFill>
              </a:rPr>
              <a:t> a </a:t>
            </a:r>
            <a:r>
              <a:rPr lang="fr-FR" sz="1200" b="1" dirty="0" smtClean="0">
                <a:solidFill>
                  <a:schemeClr val="bg1"/>
                </a:solidFill>
              </a:rPr>
              <a:t>unique </a:t>
            </a:r>
            <a:r>
              <a:rPr lang="fr-FR" sz="1200" b="1" dirty="0" err="1">
                <a:solidFill>
                  <a:schemeClr val="bg1"/>
                </a:solidFill>
              </a:rPr>
              <a:t>biological</a:t>
            </a:r>
            <a:r>
              <a:rPr lang="fr-FR" sz="1200" b="1" dirty="0">
                <a:solidFill>
                  <a:schemeClr val="bg1"/>
                </a:solidFill>
              </a:rPr>
              <a:t> annotation</a:t>
            </a:r>
          </a:p>
        </p:txBody>
      </p:sp>
      <p:sp>
        <p:nvSpPr>
          <p:cNvPr id="69" name="ZoneTexte 68"/>
          <p:cNvSpPr txBox="1"/>
          <p:nvPr/>
        </p:nvSpPr>
        <p:spPr>
          <a:xfrm>
            <a:off x="6925766" y="3154170"/>
            <a:ext cx="21287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bmdplotwithgradient</a:t>
            </a:r>
            <a:r>
              <a:rPr lang="fr-FR" sz="7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extendedres</a:t>
            </a:r>
            <a:r>
              <a:rPr lang="fr-FR" sz="7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xmin</a:t>
            </a:r>
            <a:r>
              <a:rPr lang="fr-FR" sz="7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xmax</a:t>
            </a:r>
            <a:r>
              <a:rPr lang="fr-FR" sz="7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facetby</a:t>
            </a:r>
            <a:r>
              <a:rPr lang="fr-FR" sz="750" dirty="0">
                <a:latin typeface="Courier New" panose="02070309020205020404" pitchFamily="49" charset="0"/>
                <a:cs typeface="Courier New" panose="02070309020205020404" pitchFamily="49" charset="0"/>
              </a:rPr>
              <a:t>, facetby2, </a:t>
            </a:r>
            <a:r>
              <a:rPr lang="fr-FR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shapeby</a:t>
            </a:r>
            <a:r>
              <a:rPr lang="fr-FR" sz="7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add.label</a:t>
            </a:r>
            <a:r>
              <a:rPr lang="fr-FR" sz="7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BMD_log_transfo</a:t>
            </a:r>
            <a:r>
              <a:rPr lang="fr-FR" sz="7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2" name="ZoneTexte 71"/>
          <p:cNvSpPr txBox="1"/>
          <p:nvPr/>
        </p:nvSpPr>
        <p:spPr>
          <a:xfrm>
            <a:off x="295983" y="1179074"/>
            <a:ext cx="3849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Functions</a:t>
            </a:r>
            <a:r>
              <a:rPr lang="fr-FR" sz="800" dirty="0"/>
              <a:t> </a:t>
            </a:r>
            <a:r>
              <a:rPr lang="fr-FR" sz="800" dirty="0" err="1"/>
              <a:t>with</a:t>
            </a:r>
            <a:r>
              <a:rPr lang="fr-FR" sz="800" dirty="0"/>
              <a:t> </a:t>
            </a:r>
            <a:r>
              <a:rPr lang="fr-FR" sz="800" dirty="0" err="1"/>
              <a:t>their</a:t>
            </a:r>
            <a:r>
              <a:rPr lang="fr-FR" sz="800" dirty="0"/>
              <a:t> main arguments (</a:t>
            </a:r>
            <a:r>
              <a:rPr lang="fr-FR" sz="800" dirty="0" err="1"/>
              <a:t>see</a:t>
            </a:r>
            <a:r>
              <a:rPr lang="fr-FR" sz="800" dirty="0"/>
              <a:t> help pages for a </a:t>
            </a:r>
            <a:r>
              <a:rPr lang="fr-FR" sz="800" dirty="0" err="1"/>
              <a:t>complete</a:t>
            </a:r>
            <a:r>
              <a:rPr lang="fr-FR" sz="800" dirty="0"/>
              <a:t> description)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4663618" y="4643837"/>
            <a:ext cx="2256282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curvesplot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extendedres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xmin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xmax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facetby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, facetby2, 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colorby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dose_log_transfo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 = FALSE)</a:t>
            </a:r>
            <a:endParaRPr lang="fr-FR" sz="7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4474844" y="886718"/>
            <a:ext cx="4454557" cy="698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88" dirty="0" err="1"/>
              <a:t>Functions</a:t>
            </a:r>
            <a:r>
              <a:rPr lang="fr-FR" sz="788" dirty="0"/>
              <a:t> </a:t>
            </a:r>
            <a:r>
              <a:rPr lang="fr-FR" sz="788" dirty="0" err="1"/>
              <a:t>taking</a:t>
            </a:r>
            <a:r>
              <a:rPr lang="fr-FR" sz="788" dirty="0"/>
              <a:t> as a first argument </a:t>
            </a:r>
            <a:r>
              <a:rPr lang="fr-FR" sz="788" dirty="0" err="1"/>
              <a:t>extendedres</a:t>
            </a:r>
            <a:r>
              <a:rPr lang="fr-FR" sz="788" dirty="0"/>
              <a:t>, a </a:t>
            </a:r>
            <a:r>
              <a:rPr lang="en-US" sz="788" dirty="0" err="1"/>
              <a:t>dataframe</a:t>
            </a:r>
            <a:r>
              <a:rPr lang="en-US" sz="788" dirty="0"/>
              <a:t> with the main workflow </a:t>
            </a:r>
            <a:r>
              <a:rPr lang="en-US" sz="788" dirty="0" smtClean="0"/>
              <a:t>results (optionally gathering results obtained at different </a:t>
            </a:r>
            <a:r>
              <a:rPr lang="en-US" sz="788" dirty="0" err="1" smtClean="0"/>
              <a:t>modelcular</a:t>
            </a:r>
            <a:r>
              <a:rPr lang="en-US" sz="788" dirty="0" smtClean="0"/>
              <a:t> levels) extended </a:t>
            </a:r>
            <a:r>
              <a:rPr lang="en-US" sz="788" dirty="0"/>
              <a:t>with additional columns coding for example for </a:t>
            </a:r>
            <a:r>
              <a:rPr lang="en-US" sz="788" dirty="0" smtClean="0"/>
              <a:t>the biological annotation </a:t>
            </a:r>
            <a:r>
              <a:rPr lang="en-US" sz="788" dirty="0" smtClean="0"/>
              <a:t>of </a:t>
            </a:r>
            <a:r>
              <a:rPr lang="en-US" sz="788" dirty="0" smtClean="0"/>
              <a:t>items (and for the molecular level if needed). </a:t>
            </a:r>
            <a:r>
              <a:rPr lang="en-US" sz="788" dirty="0" smtClean="0"/>
              <a:t>Some lines of the workflow results </a:t>
            </a:r>
            <a:r>
              <a:rPr lang="en-US" sz="788" dirty="0"/>
              <a:t>can be replicated </a:t>
            </a:r>
            <a:r>
              <a:rPr lang="en-US" sz="788" dirty="0" smtClean="0"/>
              <a:t>for items having </a:t>
            </a:r>
            <a:r>
              <a:rPr lang="en-US" sz="788" dirty="0"/>
              <a:t>more than one </a:t>
            </a:r>
            <a:r>
              <a:rPr lang="en-US" sz="788" dirty="0" smtClean="0"/>
              <a:t>annotation </a:t>
            </a:r>
            <a:r>
              <a:rPr lang="fr-FR" sz="788" dirty="0" smtClean="0"/>
              <a:t>(</a:t>
            </a:r>
            <a:r>
              <a:rPr lang="fr-FR" sz="788" dirty="0" err="1" smtClean="0"/>
              <a:t>see</a:t>
            </a:r>
            <a:r>
              <a:rPr lang="fr-FR" sz="788" dirty="0" smtClean="0"/>
              <a:t> </a:t>
            </a:r>
            <a:r>
              <a:rPr lang="fr-FR" sz="788" dirty="0"/>
              <a:t>help pages for a </a:t>
            </a:r>
            <a:r>
              <a:rPr lang="fr-FR" sz="788" dirty="0" err="1"/>
              <a:t>complete</a:t>
            </a:r>
            <a:r>
              <a:rPr lang="fr-FR" sz="788" dirty="0"/>
              <a:t> </a:t>
            </a:r>
            <a:r>
              <a:rPr lang="fr-FR" sz="788" dirty="0" smtClean="0"/>
              <a:t>description of argument of </a:t>
            </a:r>
            <a:r>
              <a:rPr lang="fr-FR" sz="788" dirty="0" err="1" smtClean="0"/>
              <a:t>those</a:t>
            </a:r>
            <a:r>
              <a:rPr lang="fr-FR" sz="788" dirty="0" smtClean="0"/>
              <a:t> </a:t>
            </a:r>
            <a:r>
              <a:rPr lang="fr-FR" sz="788" dirty="0" err="1" smtClean="0"/>
              <a:t>functions</a:t>
            </a:r>
            <a:r>
              <a:rPr lang="fr-FR" sz="788" dirty="0" smtClean="0"/>
              <a:t>)</a:t>
            </a:r>
            <a:endParaRPr lang="fr-FR" sz="788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423" y="2599221"/>
            <a:ext cx="2456490" cy="1765183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3980334" y="141595"/>
            <a:ext cx="50707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800" dirty="0" err="1"/>
              <a:t>Written</a:t>
            </a:r>
            <a:r>
              <a:rPr lang="fr-FR" sz="800" dirty="0"/>
              <a:t> by the </a:t>
            </a:r>
            <a:r>
              <a:rPr lang="fr-FR" sz="800" dirty="0" err="1"/>
              <a:t>authors</a:t>
            </a:r>
            <a:r>
              <a:rPr lang="fr-FR" sz="800" dirty="0"/>
              <a:t> of the </a:t>
            </a:r>
            <a:r>
              <a:rPr lang="fr-FR" sz="800" dirty="0" err="1"/>
              <a:t>Dromics</a:t>
            </a:r>
            <a:r>
              <a:rPr lang="fr-FR" sz="800" dirty="0"/>
              <a:t> package (</a:t>
            </a:r>
            <a:r>
              <a:rPr lang="fr-FR" sz="800" dirty="0" err="1"/>
              <a:t>see</a:t>
            </a:r>
            <a:r>
              <a:rPr lang="fr-FR" sz="800" dirty="0"/>
              <a:t> </a:t>
            </a:r>
            <a:r>
              <a:rPr lang="fr-FR" sz="800" dirty="0">
                <a:hlinkClick r:id="rId6"/>
              </a:rPr>
              <a:t>https://lbbe.univ-lyon1.fr/fr/dromics</a:t>
            </a:r>
            <a:r>
              <a:rPr lang="fr-FR" sz="800" dirty="0"/>
              <a:t> ) </a:t>
            </a:r>
            <a:r>
              <a:rPr lang="fr-FR" sz="800" dirty="0" smtClean="0"/>
              <a:t>- </a:t>
            </a:r>
            <a:r>
              <a:rPr lang="fr-FR" sz="800" dirty="0" err="1" smtClean="0"/>
              <a:t>updated</a:t>
            </a:r>
            <a:r>
              <a:rPr lang="fr-FR" sz="800" dirty="0" smtClean="0"/>
              <a:t> </a:t>
            </a:r>
            <a:r>
              <a:rPr lang="fr-FR" sz="800" dirty="0"/>
              <a:t>in </a:t>
            </a:r>
            <a:r>
              <a:rPr lang="fr-FR" sz="800" dirty="0" smtClean="0"/>
              <a:t>Sept. </a:t>
            </a:r>
            <a:r>
              <a:rPr lang="fr-FR" sz="800" dirty="0"/>
              <a:t>2021</a:t>
            </a:r>
          </a:p>
        </p:txBody>
      </p:sp>
      <p:sp>
        <p:nvSpPr>
          <p:cNvPr id="50" name="Rectangle à coins arrondis 49"/>
          <p:cNvSpPr/>
          <p:nvPr/>
        </p:nvSpPr>
        <p:spPr>
          <a:xfrm>
            <a:off x="4692067" y="2323730"/>
            <a:ext cx="1848954" cy="19280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chemeClr val="bg1"/>
                </a:solidFill>
              </a:rPr>
              <a:t>BMD plot </a:t>
            </a:r>
            <a:r>
              <a:rPr lang="fr-FR" sz="1000" b="1" dirty="0" err="1" smtClean="0">
                <a:solidFill>
                  <a:schemeClr val="bg1"/>
                </a:solidFill>
              </a:rPr>
              <a:t>with</a:t>
            </a:r>
            <a:r>
              <a:rPr lang="fr-FR" sz="1000" b="1" dirty="0" smtClean="0">
                <a:solidFill>
                  <a:schemeClr val="bg1"/>
                </a:solidFill>
              </a:rPr>
              <a:t> gradient</a:t>
            </a:r>
            <a:endParaRPr lang="fr-FR" sz="1000" b="1" dirty="0">
              <a:solidFill>
                <a:schemeClr val="bg1"/>
              </a:solidFill>
            </a:endParaRPr>
          </a:p>
        </p:txBody>
      </p:sp>
      <p:sp>
        <p:nvSpPr>
          <p:cNvPr id="51" name="Rectangle à coins arrondis 50"/>
          <p:cNvSpPr/>
          <p:nvPr/>
        </p:nvSpPr>
        <p:spPr>
          <a:xfrm>
            <a:off x="4666762" y="1628130"/>
            <a:ext cx="1848954" cy="208667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chemeClr val="bg1"/>
                </a:solidFill>
              </a:rPr>
              <a:t>BMD plot</a:t>
            </a:r>
            <a:endParaRPr lang="fr-FR" sz="1000" b="1" dirty="0">
              <a:solidFill>
                <a:schemeClr val="bg1"/>
              </a:solidFill>
            </a:endParaRPr>
          </a:p>
        </p:txBody>
      </p:sp>
      <p:sp>
        <p:nvSpPr>
          <p:cNvPr id="52" name="Rectangle à coins arrondis 51"/>
          <p:cNvSpPr/>
          <p:nvPr/>
        </p:nvSpPr>
        <p:spPr>
          <a:xfrm>
            <a:off x="4717372" y="4435627"/>
            <a:ext cx="1848954" cy="208667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chemeClr val="bg1"/>
                </a:solidFill>
              </a:rPr>
              <a:t>Dose-</a:t>
            </a:r>
            <a:r>
              <a:rPr lang="fr-FR" sz="1000" b="1" dirty="0" err="1" smtClean="0">
                <a:solidFill>
                  <a:schemeClr val="bg1"/>
                </a:solidFill>
              </a:rPr>
              <a:t>response</a:t>
            </a:r>
            <a:r>
              <a:rPr lang="fr-FR" sz="1000" b="1" dirty="0" smtClean="0">
                <a:solidFill>
                  <a:schemeClr val="bg1"/>
                </a:solidFill>
              </a:rPr>
              <a:t> </a:t>
            </a:r>
            <a:r>
              <a:rPr lang="fr-FR" sz="1000" b="1" dirty="0" err="1" smtClean="0">
                <a:solidFill>
                  <a:schemeClr val="bg1"/>
                </a:solidFill>
              </a:rPr>
              <a:t>curves</a:t>
            </a:r>
            <a:r>
              <a:rPr lang="fr-FR" sz="1000" b="1" dirty="0" smtClean="0">
                <a:solidFill>
                  <a:schemeClr val="bg1"/>
                </a:solidFill>
              </a:rPr>
              <a:t> plot</a:t>
            </a:r>
            <a:endParaRPr lang="fr-FR" sz="1000" b="1" dirty="0">
              <a:solidFill>
                <a:schemeClr val="bg1"/>
              </a:solidFill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4421766" y="1858895"/>
            <a:ext cx="2310067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bmdplot</a:t>
            </a:r>
            <a:r>
              <a:rPr lang="fr-FR" sz="7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extendedres</a:t>
            </a:r>
            <a:r>
              <a:rPr lang="fr-FR" sz="7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7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add.CI, </a:t>
            </a:r>
            <a:br>
              <a:rPr lang="fr-FR" sz="75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7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facetby</a:t>
            </a:r>
            <a:r>
              <a:rPr lang="fr-FR" sz="7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7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facetby2, </a:t>
            </a:r>
            <a:r>
              <a:rPr lang="fr-FR" sz="7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shapeby</a:t>
            </a:r>
            <a:r>
              <a:rPr lang="fr-FR" sz="7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7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colorby</a:t>
            </a:r>
            <a:r>
              <a:rPr lang="fr-FR" sz="7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7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add.label</a:t>
            </a:r>
            <a:r>
              <a:rPr lang="fr-FR" sz="7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7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BMD_log_transfo</a:t>
            </a:r>
            <a:r>
              <a:rPr lang="fr-FR" sz="7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sz="7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85370" y="4382395"/>
            <a:ext cx="41385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Data can </a:t>
            </a:r>
            <a:r>
              <a:rPr lang="en-US" sz="800" dirty="0"/>
              <a:t>be imported from a .txt file (e.g. "mydata.txt") containing one row per </a:t>
            </a:r>
            <a:r>
              <a:rPr lang="en-US" sz="800" dirty="0" smtClean="0"/>
              <a:t>item after a first row giving the doses or concentrations for each sample , with </a:t>
            </a:r>
            <a:r>
              <a:rPr lang="en-US" sz="800" dirty="0"/>
              <a:t>the first column corresponding to the identifier of each item. Alternatively an R object of class </a:t>
            </a:r>
            <a:r>
              <a:rPr lang="en-US" sz="800" dirty="0" err="1"/>
              <a:t>data.frame</a:t>
            </a:r>
            <a:r>
              <a:rPr lang="en-US" sz="800" dirty="0"/>
              <a:t> </a:t>
            </a:r>
          </a:p>
          <a:p>
            <a:r>
              <a:rPr lang="en-US" sz="800" dirty="0"/>
              <a:t>can be directly given in input, corresponding to the output of </a:t>
            </a:r>
            <a:r>
              <a:rPr lang="en-US" sz="800" dirty="0" err="1"/>
              <a:t>read.table</a:t>
            </a:r>
            <a:r>
              <a:rPr lang="en-US" sz="800" dirty="0"/>
              <a:t>(file, header = FALSE) on a file described as above.</a:t>
            </a:r>
            <a:endParaRPr lang="fr-FR" sz="800" dirty="0"/>
          </a:p>
        </p:txBody>
      </p:sp>
      <p:sp>
        <p:nvSpPr>
          <p:cNvPr id="9" name="ZoneTexte 8"/>
          <p:cNvSpPr txBox="1"/>
          <p:nvPr/>
        </p:nvSpPr>
        <p:spPr>
          <a:xfrm>
            <a:off x="127796" y="1628130"/>
            <a:ext cx="3987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microarraydata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(file, 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norm.method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cyclicloess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", "quantile", "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", "none"))</a:t>
            </a:r>
          </a:p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RNAseqdata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(file,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transfo.method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rlog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vst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continuousomicdata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(file)</a:t>
            </a:r>
          </a:p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continuousanchoringdata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(file)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914" y="1480489"/>
            <a:ext cx="2337769" cy="1663047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859" y="3683849"/>
            <a:ext cx="2050542" cy="1459519"/>
          </a:xfrm>
          <a:prstGeom prst="rect">
            <a:avLst/>
          </a:prstGeom>
        </p:spPr>
      </p:pic>
      <p:pic>
        <p:nvPicPr>
          <p:cNvPr id="76" name="Image 7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481" y="5453321"/>
            <a:ext cx="1919519" cy="1367364"/>
          </a:xfrm>
          <a:prstGeom prst="rect">
            <a:avLst/>
          </a:prstGeom>
        </p:spPr>
      </p:pic>
      <p:sp>
        <p:nvSpPr>
          <p:cNvPr id="77" name="Rectangle à coins arrondis 76"/>
          <p:cNvSpPr/>
          <p:nvPr/>
        </p:nvSpPr>
        <p:spPr>
          <a:xfrm>
            <a:off x="7603336" y="5162221"/>
            <a:ext cx="1258799" cy="201853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err="1" smtClean="0">
                <a:solidFill>
                  <a:schemeClr val="bg1"/>
                </a:solidFill>
              </a:rPr>
              <a:t>Sensitivity</a:t>
            </a:r>
            <a:r>
              <a:rPr lang="fr-FR" sz="1000" b="1" dirty="0" smtClean="0">
                <a:solidFill>
                  <a:schemeClr val="bg1"/>
                </a:solidFill>
              </a:rPr>
              <a:t> plot</a:t>
            </a:r>
            <a:endParaRPr lang="fr-FR" sz="1000" b="1" dirty="0">
              <a:solidFill>
                <a:schemeClr val="bg1"/>
              </a:solidFill>
            </a:endParaRPr>
          </a:p>
        </p:txBody>
      </p:sp>
      <p:pic>
        <p:nvPicPr>
          <p:cNvPr id="78" name="Image 7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858" y="5348289"/>
            <a:ext cx="2036685" cy="1455566"/>
          </a:xfrm>
          <a:prstGeom prst="rect">
            <a:avLst/>
          </a:prstGeom>
        </p:spPr>
      </p:pic>
      <p:sp>
        <p:nvSpPr>
          <p:cNvPr id="79" name="Rectangle à coins arrondis 78"/>
          <p:cNvSpPr/>
          <p:nvPr/>
        </p:nvSpPr>
        <p:spPr>
          <a:xfrm>
            <a:off x="4716282" y="5068256"/>
            <a:ext cx="985588" cy="20881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chemeClr val="bg1"/>
                </a:solidFill>
              </a:rPr>
              <a:t>Trend plot</a:t>
            </a:r>
            <a:endParaRPr lang="fr-FR" sz="1000" b="1" dirty="0">
              <a:solidFill>
                <a:schemeClr val="bg1"/>
              </a:solidFill>
            </a:endParaRPr>
          </a:p>
        </p:txBody>
      </p:sp>
      <p:sp>
        <p:nvSpPr>
          <p:cNvPr id="80" name="ZoneTexte 79"/>
          <p:cNvSpPr txBox="1"/>
          <p:nvPr/>
        </p:nvSpPr>
        <p:spPr>
          <a:xfrm>
            <a:off x="5764597" y="5140059"/>
            <a:ext cx="14687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trendplot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extendedres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, group, 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facetby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sz="7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ZoneTexte 80"/>
          <p:cNvSpPr txBox="1"/>
          <p:nvPr/>
        </p:nvSpPr>
        <p:spPr>
          <a:xfrm>
            <a:off x="6249023" y="5658516"/>
            <a:ext cx="158784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sensitivityplot</a:t>
            </a:r>
            <a:r>
              <a:rPr lang="en-US" sz="7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sz="75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7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extendedres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, group, 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colorby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BMDsummary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first.quartile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", "median" , "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median.and.IQR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"), 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BMD_log_transfo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sz="7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0367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</TotalTime>
  <Words>508</Words>
  <Application>Microsoft Office PowerPoint</Application>
  <PresentationFormat>Affichage à l'écran (4:3)</PresentationFormat>
  <Paragraphs>46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Thème Office</vt:lpstr>
      <vt:lpstr>Présentation PowerPoint</vt:lpstr>
    </vt:vector>
  </TitlesOfParts>
  <Company>Vetagro Sup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Marie-laure DELIGNETTE-MULLER</dc:creator>
  <cp:lastModifiedBy>Marie-Laure DELIGNETTE-MULLER</cp:lastModifiedBy>
  <cp:revision>33</cp:revision>
  <cp:lastPrinted>2021-07-28T09:08:16Z</cp:lastPrinted>
  <dcterms:created xsi:type="dcterms:W3CDTF">2021-07-28T06:38:55Z</dcterms:created>
  <dcterms:modified xsi:type="dcterms:W3CDTF">2021-09-20T15:05:45Z</dcterms:modified>
</cp:coreProperties>
</file>