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sldIdLst>
    <p:sldId id="256" r:id="rId2"/>
    <p:sldId id="287" r:id="rId3"/>
    <p:sldId id="326" r:id="rId4"/>
    <p:sldId id="346" r:id="rId5"/>
    <p:sldId id="343" r:id="rId6"/>
    <p:sldId id="358" r:id="rId7"/>
    <p:sldId id="329" r:id="rId8"/>
    <p:sldId id="331" r:id="rId9"/>
    <p:sldId id="347" r:id="rId10"/>
    <p:sldId id="348" r:id="rId11"/>
    <p:sldId id="349" r:id="rId12"/>
    <p:sldId id="327" r:id="rId13"/>
    <p:sldId id="328" r:id="rId14"/>
    <p:sldId id="335" r:id="rId15"/>
    <p:sldId id="334" r:id="rId16"/>
    <p:sldId id="337" r:id="rId17"/>
    <p:sldId id="362" r:id="rId18"/>
    <p:sldId id="336" r:id="rId19"/>
    <p:sldId id="338" r:id="rId20"/>
    <p:sldId id="339" r:id="rId21"/>
    <p:sldId id="340" r:id="rId22"/>
    <p:sldId id="344" r:id="rId23"/>
    <p:sldId id="324" r:id="rId24"/>
    <p:sldId id="355" r:id="rId25"/>
    <p:sldId id="345" r:id="rId26"/>
    <p:sldId id="359" r:id="rId27"/>
    <p:sldId id="357" r:id="rId28"/>
    <p:sldId id="360" r:id="rId29"/>
    <p:sldId id="356" r:id="rId30"/>
    <p:sldId id="354" r:id="rId31"/>
    <p:sldId id="342" r:id="rId32"/>
    <p:sldId id="29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Урусов" initials="АУ" lastIdx="39" clrIdx="0">
    <p:extLst>
      <p:ext uri="{19B8F6BF-5375-455C-9EA6-DF929625EA0E}">
        <p15:presenceInfo xmlns:p15="http://schemas.microsoft.com/office/powerpoint/2012/main" userId="fcb433d81504e338" providerId="Windows Live"/>
      </p:ext>
    </p:extLst>
  </p:cmAuthor>
  <p:cmAuthor id="2" name="Victor" initials="V" lastIdx="9" clrIdx="1">
    <p:extLst>
      <p:ext uri="{19B8F6BF-5375-455C-9EA6-DF929625EA0E}">
        <p15:presenceInfo xmlns:p15="http://schemas.microsoft.com/office/powerpoint/2012/main" userId="Victor" providerId="None"/>
      </p:ext>
    </p:extLst>
  </p:cmAuthor>
  <p:cmAuthor id="3" name="Виктор Рахматулин" initials="ВР" lastIdx="3" clrIdx="2">
    <p:extLst>
      <p:ext uri="{19B8F6BF-5375-455C-9EA6-DF929625EA0E}">
        <p15:presenceInfo xmlns:p15="http://schemas.microsoft.com/office/powerpoint/2012/main" userId="e77b2d84cb8d4d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3750" autoAdjust="0"/>
  </p:normalViewPr>
  <p:slideViewPr>
    <p:cSldViewPr>
      <p:cViewPr varScale="1">
        <p:scale>
          <a:sx n="80" d="100"/>
          <a:sy n="80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or\Desktop\&#1050;_&#1044;&#1048;&#1087;&#1083;&#1086;&#1084;&#1091;\&#1075;&#1088;&#1072;&#1092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or\Desktop\&#1050;_&#1044;&#1048;&#1087;&#1083;&#1086;&#1084;&#1091;\&#1075;&#1088;&#1072;&#1092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or\Desktop\&#1050;_&#1044;&#1048;&#1087;&#1083;&#1086;&#1084;&#1091;\&#1075;&#1088;&#1072;&#1092;&#1080;&#1082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or\Desktop\&#1050;_&#1044;&#1048;&#1087;&#1083;&#1086;&#1084;&#1091;\&#1075;&#1088;&#1072;&#1092;&#1080;&#1082;&#108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время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Лист5!$C$3:$O$3</c:f>
              <c:numCache>
                <c:formatCode>General</c:formatCode>
                <c:ptCount val="12"/>
                <c:pt idx="0">
                  <c:v>12</c:v>
                </c:pt>
                <c:pt idx="1">
                  <c:v>24</c:v>
                </c:pt>
                <c:pt idx="2">
                  <c:v>36</c:v>
                </c:pt>
                <c:pt idx="3">
                  <c:v>48</c:v>
                </c:pt>
                <c:pt idx="4">
                  <c:v>60</c:v>
                </c:pt>
                <c:pt idx="5">
                  <c:v>72</c:v>
                </c:pt>
                <c:pt idx="6">
                  <c:v>84</c:v>
                </c:pt>
                <c:pt idx="7">
                  <c:v>96</c:v>
                </c:pt>
                <c:pt idx="8">
                  <c:v>108</c:v>
                </c:pt>
                <c:pt idx="9">
                  <c:v>120</c:v>
                </c:pt>
                <c:pt idx="10">
                  <c:v>132</c:v>
                </c:pt>
                <c:pt idx="11">
                  <c:v>144</c:v>
                </c:pt>
              </c:numCache>
            </c:numRef>
          </c:cat>
          <c:val>
            <c:numRef>
              <c:f>Лист5!$D$2:$O$2</c:f>
              <c:numCache>
                <c:formatCode>0.00</c:formatCode>
                <c:ptCount val="11"/>
                <c:pt idx="0" formatCode="General">
                  <c:v>14</c:v>
                </c:pt>
                <c:pt idx="1">
                  <c:v>32</c:v>
                </c:pt>
                <c:pt idx="2">
                  <c:v>61</c:v>
                </c:pt>
                <c:pt idx="3">
                  <c:v>95</c:v>
                </c:pt>
                <c:pt idx="4">
                  <c:v>137</c:v>
                </c:pt>
                <c:pt idx="5">
                  <c:v>186</c:v>
                </c:pt>
                <c:pt idx="6">
                  <c:v>244</c:v>
                </c:pt>
                <c:pt idx="7">
                  <c:v>308</c:v>
                </c:pt>
                <c:pt idx="8">
                  <c:v>381</c:v>
                </c:pt>
                <c:pt idx="9">
                  <c:v>489</c:v>
                </c:pt>
                <c:pt idx="10">
                  <c:v>611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2D-43EA-9B98-1F29BF55B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26800"/>
        <c:axId val="88027920"/>
      </c:lineChart>
      <c:catAx>
        <c:axId val="8802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Число точек, тыс. шт.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8027920"/>
        <c:crosses val="autoZero"/>
        <c:auto val="1"/>
        <c:lblAlgn val="ctr"/>
        <c:lblOffset val="100"/>
        <c:noMultiLvlLbl val="0"/>
      </c:catAx>
      <c:valAx>
        <c:axId val="8802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построения,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8026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прокрутка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ST Common" panose="020B0604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2311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21-47B9-9AD5-B231CE71CD1E}"/>
            </c:ext>
          </c:extLst>
        </c:ser>
        <c:ser>
          <c:idx val="1"/>
          <c:order val="1"/>
          <c:tx>
            <c:v>приближение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ST Common" panose="020B0604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2095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21-47B9-9AD5-B231CE71CD1E}"/>
            </c:ext>
          </c:extLst>
        </c:ser>
        <c:ser>
          <c:idx val="2"/>
          <c:order val="2"/>
          <c:tx>
            <c:v>отдаление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ST Common" panose="020B0604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2831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021-47B9-9AD5-B231CE71C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328"/>
        <c:axId val="173827376"/>
      </c:barChart>
      <c:catAx>
        <c:axId val="176389328"/>
        <c:scaling>
          <c:orientation val="minMax"/>
        </c:scaling>
        <c:delete val="1"/>
        <c:axPos val="b"/>
        <c:majorTickMark val="none"/>
        <c:minorTickMark val="none"/>
        <c:tickLblPos val="nextTo"/>
        <c:crossAx val="173827376"/>
        <c:crosses val="autoZero"/>
        <c:auto val="1"/>
        <c:lblAlgn val="ctr"/>
        <c:lblOffset val="100"/>
        <c:noMultiLvlLbl val="0"/>
      </c:catAx>
      <c:valAx>
        <c:axId val="17382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ST Common" panose="020B0604020202020204" pitchFamily="34" charset="0"/>
                    <a:ea typeface="+mn-ea"/>
                    <a:cs typeface="+mn-cs"/>
                  </a:defRPr>
                </a:pPr>
                <a:r>
                  <a:rPr lang="ru-RU" sz="1200" b="0" i="0" baseline="0">
                    <a:effectLst/>
                    <a:latin typeface="GOST Common" panose="020B0604020202020204" pitchFamily="34" charset="0"/>
                  </a:rPr>
                  <a:t>Время</a:t>
                </a:r>
                <a:r>
                  <a:rPr lang="ru-RU" sz="1400" b="0" i="0" baseline="0">
                    <a:effectLst/>
                    <a:latin typeface="GOST Common" panose="020B0604020202020204" pitchFamily="34" charset="0"/>
                  </a:rPr>
                  <a:t>, мс</a:t>
                </a:r>
                <a:endParaRPr lang="ru-RU" sz="1400">
                  <a:effectLst/>
                  <a:latin typeface="GOST Common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ST Common" panose="020B0604020202020204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ST Common" panose="020B0604020202020204" pitchFamily="34" charset="0"/>
                <a:ea typeface="+mn-ea"/>
                <a:cs typeface="+mn-cs"/>
              </a:defRPr>
            </a:pPr>
            <a:endParaRPr lang="ru-RU"/>
          </a:p>
        </c:txPr>
        <c:crossAx val="17638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ST Common" panose="020B0604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мс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numRef>
              <c:f>'Время и точки'!$A$3:$L$3</c:f>
              <c:numCache>
                <c:formatCode>General</c:formatCode>
                <c:ptCount val="12"/>
                <c:pt idx="0">
                  <c:v>10</c:v>
                </c:pt>
                <c:pt idx="1">
                  <c:v>35000</c:v>
                </c:pt>
                <c:pt idx="2">
                  <c:v>70000</c:v>
                </c:pt>
                <c:pt idx="3">
                  <c:v>105000</c:v>
                </c:pt>
                <c:pt idx="4">
                  <c:v>140000</c:v>
                </c:pt>
                <c:pt idx="5">
                  <c:v>175000</c:v>
                </c:pt>
                <c:pt idx="6">
                  <c:v>210000</c:v>
                </c:pt>
                <c:pt idx="7">
                  <c:v>245000</c:v>
                </c:pt>
                <c:pt idx="8">
                  <c:v>280000</c:v>
                </c:pt>
                <c:pt idx="9">
                  <c:v>315000</c:v>
                </c:pt>
                <c:pt idx="10">
                  <c:v>350000</c:v>
                </c:pt>
                <c:pt idx="11">
                  <c:v>385000</c:v>
                </c:pt>
              </c:numCache>
            </c:numRef>
          </c:cat>
          <c:val>
            <c:numRef>
              <c:f>'Время и точки'!$A$4:$L$4</c:f>
              <c:numCache>
                <c:formatCode>0.00</c:formatCode>
                <c:ptCount val="12"/>
                <c:pt idx="0" formatCode="General">
                  <c:v>631</c:v>
                </c:pt>
                <c:pt idx="1">
                  <c:v>709</c:v>
                </c:pt>
                <c:pt idx="2">
                  <c:v>773</c:v>
                </c:pt>
                <c:pt idx="3">
                  <c:v>834</c:v>
                </c:pt>
                <c:pt idx="4">
                  <c:v>919</c:v>
                </c:pt>
                <c:pt idx="5">
                  <c:v>982</c:v>
                </c:pt>
                <c:pt idx="6">
                  <c:v>1060</c:v>
                </c:pt>
                <c:pt idx="7">
                  <c:v>1130</c:v>
                </c:pt>
                <c:pt idx="8">
                  <c:v>1225</c:v>
                </c:pt>
                <c:pt idx="9">
                  <c:v>1320</c:v>
                </c:pt>
                <c:pt idx="10">
                  <c:v>1422</c:v>
                </c:pt>
                <c:pt idx="11">
                  <c:v>1521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BAC-4B9E-AA22-9CAAED3AC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15072"/>
        <c:axId val="121415632"/>
      </c:lineChart>
      <c:catAx>
        <c:axId val="121415072"/>
        <c:scaling>
          <c:orientation val="minMax"/>
        </c:scaling>
        <c:delete val="0"/>
        <c:axPos val="b"/>
        <c:majorGridlines>
          <c:spPr>
            <a:ln w="44450" cap="flat" cmpd="sng" algn="ctr">
              <a:solidFill>
                <a:schemeClr val="tx1">
                  <a:lumMod val="15000"/>
                  <a:lumOff val="85000"/>
                  <a:alpha val="31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ST Common" panose="020B0604020202020204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GOST Common" panose="020B0604020202020204" pitchFamily="34" charset="0"/>
                  </a:rPr>
                  <a:t>число точек,</a:t>
                </a:r>
                <a:r>
                  <a:rPr lang="ru-RU" sz="1400" baseline="0">
                    <a:latin typeface="GOST Common" panose="020B0604020202020204" pitchFamily="34" charset="0"/>
                  </a:rPr>
                  <a:t> шт.</a:t>
                </a:r>
                <a:endParaRPr lang="ru-RU" sz="1400">
                  <a:latin typeface="GOST Common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ST Common" panose="020B0604020202020204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ST Common" panose="020B0604020202020204" pitchFamily="34" charset="0"/>
                <a:ea typeface="+mn-ea"/>
                <a:cs typeface="+mn-cs"/>
              </a:defRPr>
            </a:pPr>
            <a:endParaRPr lang="ru-RU"/>
          </a:p>
        </c:txPr>
        <c:crossAx val="121415632"/>
        <c:crosses val="autoZero"/>
        <c:auto val="1"/>
        <c:lblAlgn val="ctr"/>
        <c:lblOffset val="100"/>
        <c:noMultiLvlLbl val="0"/>
      </c:catAx>
      <c:valAx>
        <c:axId val="121415632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OST Common" panose="020B0604020202020204" pitchFamily="34" charset="0"/>
                    <a:ea typeface="+mn-ea"/>
                    <a:cs typeface="+mn-cs"/>
                  </a:defRPr>
                </a:pPr>
                <a:r>
                  <a:rPr lang="ru-RU" sz="1400" b="0" i="0" baseline="0">
                    <a:effectLst/>
                  </a:rPr>
                  <a:t>Время построения, мс</a:t>
                </a:r>
                <a:endParaRPr lang="ru-RU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ST Common" panose="020B0604020202020204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ST Common" panose="020B0604020202020204" pitchFamily="34" charset="0"/>
                <a:ea typeface="+mn-ea"/>
                <a:cs typeface="+mn-cs"/>
              </a:defRPr>
            </a:pPr>
            <a:endParaRPr lang="ru-RU"/>
          </a:p>
        </c:txPr>
        <c:crossAx val="12141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Без прореживателя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Лист5!$C$3:$O$3</c:f>
              <c:numCache>
                <c:formatCode>General</c:formatCode>
                <c:ptCount val="12"/>
                <c:pt idx="0">
                  <c:v>12</c:v>
                </c:pt>
                <c:pt idx="1">
                  <c:v>24</c:v>
                </c:pt>
                <c:pt idx="2">
                  <c:v>36</c:v>
                </c:pt>
                <c:pt idx="3">
                  <c:v>48</c:v>
                </c:pt>
                <c:pt idx="4">
                  <c:v>60</c:v>
                </c:pt>
                <c:pt idx="5">
                  <c:v>72</c:v>
                </c:pt>
                <c:pt idx="6">
                  <c:v>84</c:v>
                </c:pt>
                <c:pt idx="7">
                  <c:v>96</c:v>
                </c:pt>
                <c:pt idx="8">
                  <c:v>108</c:v>
                </c:pt>
                <c:pt idx="9">
                  <c:v>120</c:v>
                </c:pt>
                <c:pt idx="10">
                  <c:v>132</c:v>
                </c:pt>
                <c:pt idx="11">
                  <c:v>144</c:v>
                </c:pt>
              </c:numCache>
            </c:numRef>
          </c:cat>
          <c:val>
            <c:numRef>
              <c:f>Лист5!$D$2:$O$2</c:f>
              <c:numCache>
                <c:formatCode>0.00</c:formatCode>
                <c:ptCount val="11"/>
                <c:pt idx="0" formatCode="General">
                  <c:v>14</c:v>
                </c:pt>
                <c:pt idx="1">
                  <c:v>32</c:v>
                </c:pt>
                <c:pt idx="2">
                  <c:v>61</c:v>
                </c:pt>
                <c:pt idx="3">
                  <c:v>95</c:v>
                </c:pt>
                <c:pt idx="4">
                  <c:v>137</c:v>
                </c:pt>
                <c:pt idx="5">
                  <c:v>186</c:v>
                </c:pt>
                <c:pt idx="6">
                  <c:v>244</c:v>
                </c:pt>
                <c:pt idx="7">
                  <c:v>308</c:v>
                </c:pt>
                <c:pt idx="8">
                  <c:v>381</c:v>
                </c:pt>
                <c:pt idx="9">
                  <c:v>489</c:v>
                </c:pt>
                <c:pt idx="10">
                  <c:v>611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1E2-4418-8E64-6AA8FB49939B}"/>
            </c:ext>
          </c:extLst>
        </c:ser>
        <c:ser>
          <c:idx val="1"/>
          <c:order val="1"/>
          <c:tx>
            <c:v>С прореживателем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Lit>
              <c:ptCount val="12"/>
              <c:pt idx="0">
                <c:v>12</c:v>
              </c:pt>
              <c:pt idx="1">
                <c:v>24</c:v>
              </c:pt>
              <c:pt idx="2">
                <c:v>36</c:v>
              </c:pt>
              <c:pt idx="3">
                <c:v>48</c:v>
              </c:pt>
              <c:pt idx="4">
                <c:v>60</c:v>
              </c:pt>
              <c:pt idx="5">
                <c:v>72</c:v>
              </c:pt>
              <c:pt idx="6">
                <c:v>84</c:v>
              </c:pt>
              <c:pt idx="7">
                <c:v>96</c:v>
              </c:pt>
              <c:pt idx="8">
                <c:v>108</c:v>
              </c:pt>
              <c:pt idx="9">
                <c:v>120</c:v>
              </c:pt>
              <c:pt idx="10">
                <c:v>132</c:v>
              </c:pt>
              <c:pt idx="11">
                <c:v>144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Лист5!$C$1:$O$1</c:f>
              <c:numCache>
                <c:formatCode>0.00</c:formatCode>
                <c:ptCount val="12"/>
                <c:pt idx="0" formatCode="General">
                  <c:v>0.7</c:v>
                </c:pt>
                <c:pt idx="1">
                  <c:v>0.8</c:v>
                </c:pt>
                <c:pt idx="2" formatCode="General">
                  <c:v>0.9</c:v>
                </c:pt>
                <c:pt idx="3">
                  <c:v>1</c:v>
                </c:pt>
                <c:pt idx="4" formatCode="General">
                  <c:v>1.1000000000000001</c:v>
                </c:pt>
                <c:pt idx="5">
                  <c:v>1.2</c:v>
                </c:pt>
                <c:pt idx="6" formatCode="General">
                  <c:v>1.3</c:v>
                </c:pt>
                <c:pt idx="7">
                  <c:v>1.4</c:v>
                </c:pt>
                <c:pt idx="8" formatCode="General">
                  <c:v>1.5</c:v>
                </c:pt>
                <c:pt idx="9">
                  <c:v>1.6</c:v>
                </c:pt>
                <c:pt idx="10" formatCode="General">
                  <c:v>1.7</c:v>
                </c:pt>
                <c:pt idx="11">
                  <c:v>1.8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1E2-4418-8E64-6AA8FB499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84288"/>
        <c:axId val="120884848"/>
      </c:lineChart>
      <c:catAx>
        <c:axId val="12088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Число точек, тыс. шт.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884848"/>
        <c:crosses val="autoZero"/>
        <c:auto val="1"/>
        <c:lblAlgn val="ctr"/>
        <c:lblOffset val="100"/>
        <c:noMultiLvlLbl val="0"/>
      </c:catAx>
      <c:valAx>
        <c:axId val="120884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построения,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88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FB853-1DCF-4DA5-A59C-F03D7E99A744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B090-7D57-473F-A476-78C011563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9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0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9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1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9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5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B090-7D57-473F-A476-78C01156313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4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EA94-2B03-4546-9708-A52F502390BC}" type="datetime1">
              <a:rPr lang="ru-RU" smtClean="0"/>
              <a:t>28.06.2017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14E6-5B9E-4EAA-A4DA-60992A298FF9}" type="datetime1">
              <a:rPr lang="ru-RU" smtClean="0"/>
              <a:t>28.06.2017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EC75-0B82-48F0-8DFB-BA17F94BFA6B}" type="datetime1">
              <a:rPr lang="ru-RU" smtClean="0"/>
              <a:t>28.06.2017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8D7F-14B7-489C-8E3E-C8A5167DCFB5}" type="datetime1">
              <a:rPr lang="ru-RU" smtClean="0"/>
              <a:t>28.06.2017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9A14-49CC-434E-B975-699141DD245F}" type="datetime1">
              <a:rPr lang="ru-RU" smtClean="0"/>
              <a:t>28.06.2017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0515-9A40-40A9-A8A0-E34A06D81681}" type="datetime1">
              <a:rPr lang="ru-RU" smtClean="0"/>
              <a:t>28.06.2017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6A2C-70C9-4E7A-98C2-CDF7A06C3837}" type="datetime1">
              <a:rPr lang="ru-RU" smtClean="0"/>
              <a:t>28.06.2017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19-9AC0-4A92-ADC2-79699D2CE7B8}" type="datetime1">
              <a:rPr lang="ru-RU" smtClean="0"/>
              <a:t>28.06.2017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19CC-4B89-422D-9A49-2381E1EC430F}" type="datetime1">
              <a:rPr lang="ru-RU" smtClean="0"/>
              <a:t>28.06.2017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CAB-652A-4185-A35E-200445BA739A}" type="datetime1">
              <a:rPr lang="ru-RU" smtClean="0"/>
              <a:t>28.06.2017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71F6-C693-4E1A-A45C-2EF5C961260B}" type="datetime1">
              <a:rPr lang="ru-RU" smtClean="0"/>
              <a:t>28.06.2017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99BC73-D60E-434E-9D48-FA3C543B718F}" type="datetime1">
              <a:rPr lang="ru-RU" smtClean="0"/>
              <a:t>28.06.2017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3587" y="1556792"/>
            <a:ext cx="8280920" cy="2882742"/>
          </a:xfrm>
        </p:spPr>
        <p:txBody>
          <a:bodyPr/>
          <a:lstStyle/>
          <a:p>
            <a:r>
              <a:rPr lang="ru-RU" sz="4800" dirty="0">
                <a:effectLst/>
              </a:rPr>
              <a:t>Разработка подсистемы прореживания графиков для системы имитационного моделирования </a:t>
            </a:r>
            <a:r>
              <a:rPr lang="en-US" sz="4800" dirty="0">
                <a:effectLst/>
              </a:rPr>
              <a:t>Rao X</a:t>
            </a:r>
            <a:endParaRPr lang="ru-RU" sz="48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403648" y="5013176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Рахматулин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</a:t>
            </a:r>
          </a:p>
          <a:p>
            <a:pPr algn="r"/>
            <a:r>
              <a:rPr lang="ru-RU" alt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РК9-81Б</a:t>
            </a:r>
          </a:p>
          <a:p>
            <a:pPr algn="r"/>
            <a:endParaRPr lang="ru-RU" alt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alt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Руководитель проекта: Урусов А.В.</a:t>
            </a:r>
            <a:endParaRPr lang="en-US" alt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3770" y="6411127"/>
            <a:ext cx="1200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Москва, 2017 г.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3875501" y="6379769"/>
            <a:ext cx="1296144" cy="29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endParaRPr lang="en-US" altLang="ru-RU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75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68760"/>
            <a:ext cx="8050085" cy="45259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-603448"/>
            <a:ext cx="8229600" cy="1600200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914400" y="1340768"/>
            <a:ext cx="8229600" cy="45259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Долго строятся графики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15 000 точек и больше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Долго обновляется вид графика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Подвисает появление подсказки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5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68760"/>
            <a:ext cx="8050085" cy="45259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-603448"/>
            <a:ext cx="8229600" cy="1600200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914400" y="1340768"/>
            <a:ext cx="8229600" cy="45259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Долго строятся графики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15 000 точек и больше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Долго обновляется вид графика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Подвисает появление подсказки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 хватает памяти для одновременного вывода 200 000 значений и более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6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Концептуальное проектирование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Язык программирования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Следование принципам ООП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Использование системы контроля версий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Модульность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4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915" y="-5117"/>
            <a:ext cx="8229600" cy="1600200"/>
          </a:xfrm>
        </p:spPr>
        <p:txBody>
          <a:bodyPr/>
          <a:lstStyle/>
          <a:p>
            <a:r>
              <a:rPr lang="ru-RU" dirty="0"/>
              <a:t>Выделение системы из среды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7888" y="980727"/>
            <a:ext cx="47485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86693"/>
              </p:ext>
            </p:extLst>
          </p:nvPr>
        </p:nvGraphicFramePr>
        <p:xfrm>
          <a:off x="971600" y="1601529"/>
          <a:ext cx="7304891" cy="483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5410668" imgH="3581539" progId="Visio.Drawing.11">
                  <p:embed/>
                </p:oleObj>
              </mc:Choice>
              <mc:Fallback>
                <p:oleObj name="Visio" r:id="rId3" imgW="5410668" imgH="3581539" progId="Visio.Drawing.11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01529"/>
                        <a:ext cx="7304891" cy="483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7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915" y="-5117"/>
            <a:ext cx="8229600" cy="1600200"/>
          </a:xfrm>
        </p:spPr>
        <p:txBody>
          <a:bodyPr/>
          <a:lstStyle/>
          <a:p>
            <a:r>
              <a:rPr lang="ru-RU" dirty="0"/>
              <a:t>Выделение системы из среды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7888" y="980727"/>
            <a:ext cx="47485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86693"/>
              </p:ext>
            </p:extLst>
          </p:nvPr>
        </p:nvGraphicFramePr>
        <p:xfrm>
          <a:off x="971600" y="1601529"/>
          <a:ext cx="7304891" cy="483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3" imgW="5410668" imgH="3581539" progId="Visio.Drawing.11">
                  <p:embed/>
                </p:oleObj>
              </mc:Choice>
              <mc:Fallback>
                <p:oleObj name="Visio" r:id="rId3" imgW="5410668" imgH="3581539" progId="Visio.Drawing.11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01529"/>
                        <a:ext cx="7304891" cy="483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Овал 3"/>
          <p:cNvSpPr/>
          <p:nvPr/>
        </p:nvSpPr>
        <p:spPr>
          <a:xfrm>
            <a:off x="262915" y="1412776"/>
            <a:ext cx="4093061" cy="2016224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1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/>
              <a:t>Дерево целей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 t="13642" r="21040" b="7865"/>
          <a:stretch/>
        </p:blipFill>
        <p:spPr bwMode="auto">
          <a:xfrm>
            <a:off x="899592" y="1117228"/>
            <a:ext cx="7344816" cy="5733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5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600200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7200" dirty="0"/>
              <a:t>Техническое проектирование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69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84784"/>
            <a:ext cx="7344816" cy="492580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прореживания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1432"/>
            <a:ext cx="6989375" cy="65865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03448"/>
            <a:ext cx="91440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Диаграмма активности прореживания  графиков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9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836712"/>
            <a:ext cx="7811632" cy="56886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Диаграмма активности добавления точек в серию графика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3573016"/>
          </a:xfrm>
        </p:spPr>
        <p:txBody>
          <a:bodyPr/>
          <a:lstStyle/>
          <a:p>
            <a:r>
              <a:rPr lang="ru-RU" sz="8000" dirty="0" err="1"/>
              <a:t>Предпроектное</a:t>
            </a:r>
            <a:r>
              <a:rPr lang="ru-RU" sz="8000" dirty="0"/>
              <a:t> исследование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4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7055300" cy="58326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56592" y="-171400"/>
            <a:ext cx="11161240" cy="18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Диаграмма активности</a:t>
            </a:r>
            <a:br>
              <a:rPr lang="ru-RU" sz="3200" dirty="0"/>
            </a:br>
            <a:r>
              <a:rPr lang="ru-RU" sz="3200" dirty="0"/>
              <a:t> всплывающей подсказки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85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7767556" cy="65527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212"/>
            <a:ext cx="8229600" cy="691480"/>
          </a:xfrm>
        </p:spPr>
        <p:txBody>
          <a:bodyPr/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классов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12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Диаграмма последовательности прореживания графиков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86298"/>
            <a:ext cx="6017840" cy="576356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3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16" y="0"/>
            <a:ext cx="8229600" cy="76348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40990"/>
          </a:xfrm>
        </p:spPr>
      </p:pic>
      <p:cxnSp>
        <p:nvCxnSpPr>
          <p:cNvPr id="6" name="Прямая соединительная линия 5"/>
          <p:cNvCxnSpPr>
            <a:endCxn id="7" idx="5"/>
          </p:cNvCxnSpPr>
          <p:nvPr/>
        </p:nvCxnSpPr>
        <p:spPr>
          <a:xfrm flipH="1" flipV="1">
            <a:off x="7481836" y="5034874"/>
            <a:ext cx="1077868" cy="410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716016" y="4321956"/>
            <a:ext cx="3240360" cy="835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6 000 000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0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16" y="0"/>
            <a:ext cx="8229600" cy="76348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40990"/>
          </a:xfrm>
        </p:spPr>
      </p:pic>
      <p:sp>
        <p:nvSpPr>
          <p:cNvPr id="8" name="Объект 7"/>
          <p:cNvSpPr txBox="1">
            <a:spLocks/>
          </p:cNvSpPr>
          <p:nvPr/>
        </p:nvSpPr>
        <p:spPr>
          <a:xfrm>
            <a:off x="611560" y="1054283"/>
            <a:ext cx="8229600" cy="50736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на график одновременно до 380 000 значений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3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Длительность построения графиков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873313"/>
              </p:ext>
            </p:extLst>
          </p:nvPr>
        </p:nvGraphicFramePr>
        <p:xfrm>
          <a:off x="0" y="1124744"/>
          <a:ext cx="9036495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Сравнение времени построения графиков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666878"/>
              </p:ext>
            </p:extLst>
          </p:nvPr>
        </p:nvGraphicFramePr>
        <p:xfrm>
          <a:off x="395536" y="980728"/>
          <a:ext cx="8352928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560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16" y="0"/>
            <a:ext cx="8229600" cy="76348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40990"/>
          </a:xfrm>
        </p:spPr>
      </p:pic>
      <p:sp>
        <p:nvSpPr>
          <p:cNvPr id="8" name="Объект 7"/>
          <p:cNvSpPr txBox="1">
            <a:spLocks/>
          </p:cNvSpPr>
          <p:nvPr/>
        </p:nvSpPr>
        <p:spPr>
          <a:xfrm>
            <a:off x="611560" y="1054283"/>
            <a:ext cx="8229600" cy="50736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на график одновременно до 380 000 значений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Существенное ускорение  построения графиков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9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Сравнение длительности обновления вида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49694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16" y="0"/>
            <a:ext cx="8229600" cy="76348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40990"/>
          </a:xfrm>
        </p:spPr>
      </p:pic>
      <p:sp>
        <p:nvSpPr>
          <p:cNvPr id="8" name="Объект 7"/>
          <p:cNvSpPr txBox="1">
            <a:spLocks/>
          </p:cNvSpPr>
          <p:nvPr/>
        </p:nvSpPr>
        <p:spPr>
          <a:xfrm>
            <a:off x="611560" y="1054283"/>
            <a:ext cx="8229600" cy="50736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на график одновременно до 380 000 значений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Существенное ускорение  построения графиков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Быстрое обновление вида графиков при навигации и масштабировании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1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" y="1412776"/>
            <a:ext cx="9093448" cy="511256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957" y="-459432"/>
            <a:ext cx="8139842" cy="1600200"/>
          </a:xfrm>
        </p:spPr>
        <p:txBody>
          <a:bodyPr/>
          <a:lstStyle/>
          <a:p>
            <a:r>
              <a:rPr lang="ru-RU" dirty="0"/>
              <a:t>Графики в системе </a:t>
            </a:r>
            <a:r>
              <a:rPr lang="en-US" dirty="0" err="1"/>
              <a:t>RaoX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693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16" y="0"/>
            <a:ext cx="8229600" cy="76348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40990"/>
          </a:xfrm>
        </p:spPr>
      </p:pic>
      <p:sp>
        <p:nvSpPr>
          <p:cNvPr id="8" name="Объект 7"/>
          <p:cNvSpPr txBox="1">
            <a:spLocks/>
          </p:cNvSpPr>
          <p:nvPr/>
        </p:nvSpPr>
        <p:spPr>
          <a:xfrm>
            <a:off x="611560" y="1054283"/>
            <a:ext cx="8229600" cy="50736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на график одновременно до 380 000 значений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Существенное ускорение  построения графиков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Быстрое обновление вида графиков при навигации и масштабировании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всплывающей подсказки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62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389" y="-603448"/>
            <a:ext cx="8229600" cy="1600200"/>
          </a:xfrm>
        </p:spPr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431" y="2060848"/>
            <a:ext cx="8229600" cy="45259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Невозможно выводить несколько кривых на одной временной оси</a:t>
            </a:r>
          </a:p>
          <a:p>
            <a:r>
              <a:rPr lang="ru-RU" sz="3600" dirty="0">
                <a:solidFill>
                  <a:schemeClr val="tx1"/>
                </a:solidFill>
              </a:rPr>
              <a:t>Невозможность настройки прореживания пользователем</a:t>
            </a:r>
          </a:p>
          <a:p>
            <a:endParaRPr lang="ru-RU" sz="3600" dirty="0">
              <a:solidFill>
                <a:schemeClr val="tx1"/>
              </a:solidFill>
            </a:endParaRPr>
          </a:p>
          <a:p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1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16002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83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Victor\Desktop\ЛистсИссую\СхемыКартинки\List4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128792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800100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коммуникаций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3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7708"/>
            <a:ext cx="8229600" cy="9664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Длительность построения графиков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40237"/>
              </p:ext>
            </p:extLst>
          </p:nvPr>
        </p:nvGraphicFramePr>
        <p:xfrm>
          <a:off x="251520" y="1196752"/>
          <a:ext cx="8435280" cy="514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42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08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времени выполнения операций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276331"/>
              </p:ext>
            </p:extLst>
          </p:nvPr>
        </p:nvGraphicFramePr>
        <p:xfrm>
          <a:off x="457200" y="1268760"/>
          <a:ext cx="8229600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68760"/>
            <a:ext cx="8050085" cy="45259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-603448"/>
            <a:ext cx="8229600" cy="1600200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914400" y="2337716"/>
            <a:ext cx="8229600" cy="45259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6732240" y="4581128"/>
            <a:ext cx="964648" cy="648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4788024" y="3645024"/>
            <a:ext cx="2908864" cy="9773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</a:rPr>
              <a:t>700 000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0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68760"/>
            <a:ext cx="8050085" cy="45259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-603448"/>
            <a:ext cx="8229600" cy="1600200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914400" y="1340768"/>
            <a:ext cx="8229600" cy="45259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Долго строятся графики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15 000 точек и больше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68760"/>
            <a:ext cx="8050085" cy="45259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-603448"/>
            <a:ext cx="8229600" cy="1600200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914400" y="1340768"/>
            <a:ext cx="8229600" cy="45259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Долго строятся графики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15 000 точек и больше</a:t>
            </a:r>
          </a:p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Долго обновляется вид графика</a:t>
            </a:r>
          </a:p>
          <a:p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2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8641</TotalTime>
  <Words>331</Words>
  <Application>Microsoft Office PowerPoint</Application>
  <PresentationFormat>Экран (4:3)</PresentationFormat>
  <Paragraphs>117</Paragraphs>
  <Slides>32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GOST Common</vt:lpstr>
      <vt:lpstr>Palatino Linotype</vt:lpstr>
      <vt:lpstr>Times New Roman</vt:lpstr>
      <vt:lpstr>Исполнительная</vt:lpstr>
      <vt:lpstr>Visio</vt:lpstr>
      <vt:lpstr>Разработка подсистемы прореживания графиков для системы имитационного моделирования Rao X</vt:lpstr>
      <vt:lpstr>Предпроектное исследование</vt:lpstr>
      <vt:lpstr>Графики в системе RaoX</vt:lpstr>
      <vt:lpstr>Диаграмма коммуникаций</vt:lpstr>
      <vt:lpstr>Длительность построения графиков</vt:lpstr>
      <vt:lpstr>Диаграмма времени выполнения операций</vt:lpstr>
      <vt:lpstr>Недостатки</vt:lpstr>
      <vt:lpstr>Недостатки</vt:lpstr>
      <vt:lpstr>Недостатки</vt:lpstr>
      <vt:lpstr>Недостатки</vt:lpstr>
      <vt:lpstr>Недостатки</vt:lpstr>
      <vt:lpstr>Концептуальное проектирование</vt:lpstr>
      <vt:lpstr>Выделение системы из среды</vt:lpstr>
      <vt:lpstr>Выделение системы из среды</vt:lpstr>
      <vt:lpstr>Дерево целей</vt:lpstr>
      <vt:lpstr>   Техническое проектирование</vt:lpstr>
      <vt:lpstr>Принцип прореживания</vt:lpstr>
      <vt:lpstr>Диаграмма активности прореживания  графиков</vt:lpstr>
      <vt:lpstr>Диаграмма активности добавления точек в серию графика</vt:lpstr>
      <vt:lpstr>Диаграмма активности  всплывающей подсказки </vt:lpstr>
      <vt:lpstr>Диаграмма классов</vt:lpstr>
      <vt:lpstr>Диаграмма последовательности прореживания графиков</vt:lpstr>
      <vt:lpstr>Результаты</vt:lpstr>
      <vt:lpstr>Результаты</vt:lpstr>
      <vt:lpstr>Длительность построения графиков</vt:lpstr>
      <vt:lpstr>Сравнение времени построения графиков</vt:lpstr>
      <vt:lpstr>Результаты</vt:lpstr>
      <vt:lpstr>Сравнение длительности обновления вида</vt:lpstr>
      <vt:lpstr>Результаты</vt:lpstr>
      <vt:lpstr>Результаты</vt:lpstr>
      <vt:lpstr>Недостатки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Victor</cp:lastModifiedBy>
  <cp:revision>126</cp:revision>
  <dcterms:created xsi:type="dcterms:W3CDTF">2016-06-22T12:58:37Z</dcterms:created>
  <dcterms:modified xsi:type="dcterms:W3CDTF">2017-06-28T15:09:01Z</dcterms:modified>
</cp:coreProperties>
</file>