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386800"/>
  <p:notesSz cx="9144000" cy="6858000"/>
  <p:defaultTextStyle>
    <a:defPPr>
      <a:defRPr lang="ru-RU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F01"/>
    <a:srgbClr val="FFA329"/>
    <a:srgbClr val="4BAC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54" autoAdjust="0"/>
  </p:normalViewPr>
  <p:slideViewPr>
    <p:cSldViewPr>
      <p:cViewPr>
        <p:scale>
          <a:sx n="33" d="100"/>
          <a:sy n="33" d="100"/>
        </p:scale>
        <p:origin x="-1578" y="-222"/>
      </p:cViewPr>
      <p:guideLst>
        <p:guide orient="horz" pos="673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80DE-8062-4191-A560-FEABB1A4714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14350"/>
            <a:ext cx="36417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59A21-2B58-4BEF-9158-4A8C0F3C8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1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1й лист</a:t>
            </a:r>
            <a:r>
              <a:rPr lang="ru-RU" baseline="0" smtClean="0"/>
              <a:t> </a:t>
            </a:r>
            <a:r>
              <a:rPr lang="ru-RU" baseline="0" dirty="0" smtClean="0"/>
              <a:t>А1, </a:t>
            </a:r>
            <a:r>
              <a:rPr lang="ru-RU" baseline="0" smtClean="0"/>
              <a:t>вводная часть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59A21-2B58-4BEF-9158-4A8C0F3C84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698227" y="2673351"/>
            <a:ext cx="22557528" cy="56902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15123" y="2673351"/>
            <a:ext cx="67178439" cy="56902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15123" y="15559889"/>
            <a:ext cx="44867985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87773" y="15559889"/>
            <a:ext cx="44867982" cy="4401621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8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000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8629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D832-3625-4D88-8E2B-F11888A86BD9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45658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700649" y="19822397"/>
            <a:ext cx="7065328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5FC6-804E-40BF-BB1F-D48FC144E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03" y="492071"/>
            <a:ext cx="2873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cap="small" dirty="0" smtClean="0">
                <a:latin typeface="Cambria" panose="02040503050406030204" pitchFamily="18" charset="0"/>
              </a:rPr>
              <a:t>Разработка механизма двухпроходной компиляции языка РДО</a:t>
            </a:r>
            <a:endParaRPr lang="ru-RU" sz="7200" cap="small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828" y="2209230"/>
            <a:ext cx="79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 </a:t>
            </a:r>
            <a:r>
              <a:rPr lang="ru-RU" sz="5400" dirty="0" smtClean="0">
                <a:latin typeface="Cambria" panose="02040503050406030204" pitchFamily="18" charset="0"/>
              </a:rPr>
              <a:t>Компиляторы РДО:</a:t>
            </a:r>
            <a:endParaRPr lang="ru-RU" sz="5400" dirty="0">
              <a:latin typeface="Cambria" panose="02040503050406030204" pitchFamily="18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76895" y="3348583"/>
            <a:ext cx="29422889" cy="5184576"/>
            <a:chOff x="476895" y="3348584"/>
            <a:chExt cx="29422889" cy="383701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476895" y="3348584"/>
              <a:ext cx="25592806" cy="3837016"/>
            </a:xfrm>
            <a:prstGeom prst="roundRect">
              <a:avLst>
                <a:gd name="adj" fmla="val 901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820966" y="4838313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rtp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820966" y="5940338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RTPPost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3448487" y="4838313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rss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3448487" y="5940334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RSSPost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6076008" y="4838312"/>
              <a:ext cx="34824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evn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6076340" y="5940335"/>
              <a:ext cx="3482125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EVNPost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9901828" y="4838313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12529349" y="4838311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dpt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041482" y="3736288"/>
              <a:ext cx="3486013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evn_preparse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5156869" y="4828134"/>
              <a:ext cx="2669396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proc_rss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15156869" y="5940338"/>
              <a:ext cx="2669064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proc_opr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15156869" y="3726110"/>
              <a:ext cx="2672951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proc_rtp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8173183" y="4838309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20800703" y="4838309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26413771" y="4838312"/>
              <a:ext cx="34824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smr_sim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Скругленный прямоугольник 28"/>
            <p:cNvSpPr/>
            <p:nvPr/>
          </p:nvSpPr>
          <p:spPr>
            <a:xfrm>
              <a:off x="26417659" y="5940338"/>
              <a:ext cx="3482125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SMRPost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26413771" y="3736288"/>
              <a:ext cx="3486013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smr_file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23424336" y="4838308"/>
              <a:ext cx="2284158" cy="867736"/>
            </a:xfrm>
            <a:prstGeom prst="roundRect">
              <a:avLst>
                <a:gd name="adj" fmla="val 2539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pmd</a:t>
              </a:r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1876" y="16543889"/>
            <a:ext cx="12906489" cy="99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 </a:t>
            </a:r>
            <a:r>
              <a:rPr lang="ru-RU" sz="5400" dirty="0" smtClean="0">
                <a:latin typeface="Cambria" panose="02040503050406030204" pitchFamily="18" charset="0"/>
              </a:rPr>
              <a:t>Объекты исходных данных языка РДО:</a:t>
            </a:r>
            <a:endParaRPr lang="ru-RU" sz="5400" dirty="0">
              <a:latin typeface="Cambria" panose="020405030504060302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428137" y="17876359"/>
            <a:ext cx="21590966" cy="1996407"/>
            <a:chOff x="8022629" y="9784273"/>
            <a:chExt cx="21590966" cy="1996407"/>
          </a:xfrm>
        </p:grpSpPr>
        <p:sp>
          <p:nvSpPr>
            <p:cNvPr id="73" name="Скругленный прямоугольник 72"/>
            <p:cNvSpPr/>
            <p:nvPr/>
          </p:nvSpPr>
          <p:spPr>
            <a:xfrm>
              <a:off x="8022629" y="9784273"/>
              <a:ext cx="21590966" cy="1996407"/>
            </a:xfrm>
            <a:prstGeom prst="roundRect">
              <a:avLst>
                <a:gd name="adj" fmla="val 901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aphicFrame>
          <p:nvGraphicFramePr>
            <p:cNvPr id="69" name="Объект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764625"/>
                </p:ext>
              </p:extLst>
            </p:nvPr>
          </p:nvGraphicFramePr>
          <p:xfrm>
            <a:off x="8281168" y="10135697"/>
            <a:ext cx="21167688" cy="1375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isio" r:id="rId4" imgW="9624713" imgH="624935" progId="Visio.Drawing.11">
                    <p:embed/>
                  </p:oleObj>
                </mc:Choice>
                <mc:Fallback>
                  <p:oleObj name="Visio" r:id="rId4" imgW="9624713" imgH="624935" progId="Visio.Drawing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81168" y="10135697"/>
                          <a:ext cx="21167688" cy="13755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Группа 91"/>
          <p:cNvGrpSpPr/>
          <p:nvPr/>
        </p:nvGrpSpPr>
        <p:grpSpPr>
          <a:xfrm>
            <a:off x="1428137" y="9037216"/>
            <a:ext cx="5959725" cy="6552728"/>
            <a:chOff x="1530475" y="9037216"/>
            <a:chExt cx="5959725" cy="6552728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1530475" y="11773522"/>
              <a:ext cx="5959725" cy="3816422"/>
              <a:chOff x="10293436" y="10837416"/>
              <a:chExt cx="5959725" cy="2620733"/>
            </a:xfrm>
          </p:grpSpPr>
          <p:sp>
            <p:nvSpPr>
              <p:cNvPr id="63" name="Скругленный прямоугольник 62"/>
              <p:cNvSpPr/>
              <p:nvPr/>
            </p:nvSpPr>
            <p:spPr>
              <a:xfrm>
                <a:off x="10293436" y="10837416"/>
                <a:ext cx="5959725" cy="2620733"/>
              </a:xfrm>
              <a:prstGeom prst="roundRect">
                <a:avLst>
                  <a:gd name="adj" fmla="val 9014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6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66" name="Группа 65"/>
              <p:cNvGrpSpPr/>
              <p:nvPr/>
            </p:nvGrpSpPr>
            <p:grpSpPr>
              <a:xfrm>
                <a:off x="10612994" y="11162903"/>
                <a:ext cx="5320608" cy="1969759"/>
                <a:chOff x="11547571" y="12828097"/>
                <a:chExt cx="5320608" cy="1969759"/>
              </a:xfrm>
            </p:grpSpPr>
            <p:sp>
              <p:nvSpPr>
                <p:cNvPr id="64" name="Скругленный прямоугольник 63"/>
                <p:cNvSpPr/>
                <p:nvPr/>
              </p:nvSpPr>
              <p:spPr>
                <a:xfrm>
                  <a:off x="11547571" y="12828097"/>
                  <a:ext cx="5320608" cy="867736"/>
                </a:xfrm>
                <a:prstGeom prst="roundRect">
                  <a:avLst>
                    <a:gd name="adj" fmla="val 25398"/>
                  </a:avLst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rdo_compiler_pass1</a:t>
                  </a:r>
                  <a:endParaRPr lang="ru-RU" sz="36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5" name="Скругленный прямоугольник 64"/>
                <p:cNvSpPr/>
                <p:nvPr/>
              </p:nvSpPr>
              <p:spPr>
                <a:xfrm>
                  <a:off x="11547903" y="13930120"/>
                  <a:ext cx="5320276" cy="867736"/>
                </a:xfrm>
                <a:prstGeom prst="roundRect">
                  <a:avLst>
                    <a:gd name="adj" fmla="val 25398"/>
                  </a:avLst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rdo_compiler_pass2</a:t>
                  </a:r>
                  <a:endParaRPr lang="ru-RU" sz="36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15" name="Стрелка вправо 14"/>
            <p:cNvSpPr/>
            <p:nvPr/>
          </p:nvSpPr>
          <p:spPr>
            <a:xfrm rot="5400000">
              <a:off x="3420905" y="9481371"/>
              <a:ext cx="2376264" cy="1487954"/>
            </a:xfrm>
            <a:prstGeom prst="rightArrow">
              <a:avLst>
                <a:gd name="adj1" fmla="val 57634"/>
                <a:gd name="adj2" fmla="val 63265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Стрелка вправо 40"/>
          <p:cNvSpPr/>
          <p:nvPr/>
        </p:nvSpPr>
        <p:spPr>
          <a:xfrm>
            <a:off x="23972807" y="18288588"/>
            <a:ext cx="1464324" cy="1171948"/>
          </a:xfrm>
          <a:prstGeom prst="rightArrow">
            <a:avLst>
              <a:gd name="adj1" fmla="val 57269"/>
              <a:gd name="adj2" fmla="val 63265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25755407" y="17084271"/>
            <a:ext cx="3282124" cy="3435147"/>
            <a:chOff x="25755407" y="17084271"/>
            <a:chExt cx="3282124" cy="3435147"/>
          </a:xfrm>
          <a:scene3d>
            <a:camera prst="perspectiveHeroicExtremeLeftFacing"/>
            <a:lightRig rig="threePt" dir="t"/>
          </a:scene3d>
        </p:grpSpPr>
        <p:pic>
          <p:nvPicPr>
            <p:cNvPr id="1035" name="Picture 11" descr="D:\Dropbox\kursach\file.emf"/>
            <p:cNvPicPr>
              <a:picLocks noChangeAspect="1" noChangeArrowheads="1"/>
            </p:cNvPicPr>
            <p:nvPr/>
          </p:nvPicPr>
          <p:blipFill>
            <a:blip r:embed="rId6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1431" y="17084271"/>
              <a:ext cx="3066100" cy="3093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D:\Dropbox\kursach\file.emf"/>
            <p:cNvPicPr>
              <a:picLocks noChangeAspect="1" noChangeArrowheads="1"/>
            </p:cNvPicPr>
            <p:nvPr/>
          </p:nvPicPr>
          <p:blipFill>
            <a:blip r:embed="rId6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5407" y="17425722"/>
              <a:ext cx="3066100" cy="3093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6290050" y="17600521"/>
              <a:ext cx="1112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endPara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7311852" y="18999553"/>
              <a:ext cx="819752" cy="9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707939" y="10702410"/>
            <a:ext cx="2779913" cy="4004552"/>
            <a:chOff x="14707939" y="10702410"/>
            <a:chExt cx="2779913" cy="4004552"/>
          </a:xfrm>
        </p:grpSpPr>
        <p:sp>
          <p:nvSpPr>
            <p:cNvPr id="59" name="Скругленный прямоугольник 58"/>
            <p:cNvSpPr/>
            <p:nvPr/>
          </p:nvSpPr>
          <p:spPr>
            <a:xfrm>
              <a:off x="14707939" y="10702410"/>
              <a:ext cx="2779913" cy="3951430"/>
            </a:xfrm>
            <a:prstGeom prst="roundRect">
              <a:avLst>
                <a:gd name="adj" fmla="val 679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Скругленный прямоугольник 70"/>
            <p:cNvSpPr/>
            <p:nvPr/>
          </p:nvSpPr>
          <p:spPr>
            <a:xfrm>
              <a:off x="14769561" y="13606337"/>
              <a:ext cx="2656668" cy="985083"/>
            </a:xfrm>
            <a:prstGeom prst="roundRect">
              <a:avLst>
                <a:gd name="adj" fmla="val 15635"/>
              </a:avLst>
            </a:prstGeom>
            <a:solidFill>
              <a:srgbClr val="C9FF01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Скругленный прямоугольник 74"/>
            <p:cNvSpPr/>
            <p:nvPr/>
          </p:nvSpPr>
          <p:spPr>
            <a:xfrm>
              <a:off x="14764835" y="10756284"/>
              <a:ext cx="2656668" cy="2808142"/>
            </a:xfrm>
            <a:prstGeom prst="roundRect">
              <a:avLst>
                <a:gd name="adj" fmla="val 5883"/>
              </a:avLst>
            </a:prstGeom>
            <a:solidFill>
              <a:schemeClr val="tx2">
                <a:lumMod val="40000"/>
                <a:lumOff val="60000"/>
                <a:alpha val="50196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5814" y="10822822"/>
              <a:ext cx="2684162" cy="3884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------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Список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statement'</a:t>
              </a:r>
              <a:r>
                <a:rPr lang="ru-RU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ов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для паттернов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-------------------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------------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nochange_statement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RDO_IDENTIF_NoChange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';'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::runtime::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LPRDOCalc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::runtime::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RDOCalcNoChange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&gt;::create();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LPTypeInfo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&gt;::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delegate&lt;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__void&gt;(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RDOParserSrcInfo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(@1));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LPExpression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Expression&gt;::create(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RDOParserSrcInfo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(@1));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$$ = PARSER-&gt;stack().push(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|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RDO_IDENTIF_NoChange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error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PARSER-&gt;error().error(@2, "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Не найден символ 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окончания инструкции - точка с запятой");</a:t>
              </a:r>
            </a:p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-Общие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составные 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токены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для всех объектов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РДО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-----------------------------------------------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Описание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переменной -----------------------------------------------------------------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param_value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RDO_INT_CONST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$$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$1;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ru-RU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9983810" y="10702410"/>
            <a:ext cx="2779913" cy="4008279"/>
            <a:chOff x="9983810" y="10702410"/>
            <a:chExt cx="2779913" cy="4008279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9983810" y="10702410"/>
              <a:ext cx="2779913" cy="3951430"/>
            </a:xfrm>
            <a:prstGeom prst="roundRect">
              <a:avLst>
                <a:gd name="adj" fmla="val 634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Скругленный прямоугольник 78"/>
            <p:cNvSpPr/>
            <p:nvPr/>
          </p:nvSpPr>
          <p:spPr>
            <a:xfrm>
              <a:off x="10040706" y="11415917"/>
              <a:ext cx="2656668" cy="2719184"/>
            </a:xfrm>
            <a:prstGeom prst="roundRect">
              <a:avLst>
                <a:gd name="adj" fmla="val 5883"/>
              </a:avLst>
            </a:prstGeom>
            <a:solidFill>
              <a:schemeClr val="tx2">
                <a:lumMod val="40000"/>
                <a:lumOff val="60000"/>
                <a:alpha val="50196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031685" y="10826549"/>
              <a:ext cx="2684162" cy="3884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| 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RDO_such_as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error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PARSER-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error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().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error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(@2, "После ключевого 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слова 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such_as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необходимо указать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тип");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------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Список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statement'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ов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для паттернов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-------------------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-----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------------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nochange_statement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RDO_IDENTIF_NoChange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';'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::runtime::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LPRDOCalc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::runtime::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RDOCalcNoChange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&gt;::create();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LPTypeInfo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TypeInfo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&gt;::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delegate&lt;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__void&gt;(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RDOParserSrcInfo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(@1));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LPExpression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Expression&gt;::create(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pCalc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RDOParserSrcInfo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(@1));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ASSERT(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    $$ = PARSER-&gt;stack().push(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pExpression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|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RDO_IDENTIF_NoChange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error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PARSER-&gt;error().error(@2, "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Не найден символ 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окончания инструкции - точка с запятой");</a:t>
              </a: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ru-RU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param_array_value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'['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array_item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']'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ru-RU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Полилиния 34"/>
          <p:cNvSpPr/>
          <p:nvPr/>
        </p:nvSpPr>
        <p:spPr>
          <a:xfrm rot="909532">
            <a:off x="8730216" y="6488721"/>
            <a:ext cx="2073057" cy="4229618"/>
          </a:xfrm>
          <a:custGeom>
            <a:avLst/>
            <a:gdLst>
              <a:gd name="connsiteX0" fmla="*/ 0 w 1857375"/>
              <a:gd name="connsiteY0" fmla="*/ 0 h 3343275"/>
              <a:gd name="connsiteX1" fmla="*/ 1171575 w 1857375"/>
              <a:gd name="connsiteY1" fmla="*/ 942975 h 3343275"/>
              <a:gd name="connsiteX2" fmla="*/ 1200150 w 1857375"/>
              <a:gd name="connsiteY2" fmla="*/ 2314575 h 3343275"/>
              <a:gd name="connsiteX3" fmla="*/ 1857375 w 1857375"/>
              <a:gd name="connsiteY3" fmla="*/ 3343275 h 33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75" h="3343275">
                <a:moveTo>
                  <a:pt x="0" y="0"/>
                </a:moveTo>
                <a:cubicBezTo>
                  <a:pt x="485775" y="278606"/>
                  <a:pt x="971550" y="557213"/>
                  <a:pt x="1171575" y="942975"/>
                </a:cubicBezTo>
                <a:cubicBezTo>
                  <a:pt x="1371600" y="1328737"/>
                  <a:pt x="1085850" y="1914525"/>
                  <a:pt x="1200150" y="2314575"/>
                </a:cubicBezTo>
                <a:cubicBezTo>
                  <a:pt x="1314450" y="2714625"/>
                  <a:pt x="1704975" y="2990850"/>
                  <a:pt x="1857375" y="33432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2" name="Группа 61"/>
          <p:cNvGrpSpPr/>
          <p:nvPr/>
        </p:nvGrpSpPr>
        <p:grpSpPr>
          <a:xfrm>
            <a:off x="19532475" y="10702410"/>
            <a:ext cx="2779913" cy="3951430"/>
            <a:chOff x="19532475" y="10702410"/>
            <a:chExt cx="2779913" cy="39514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19532475" y="10702410"/>
              <a:ext cx="2779913" cy="3951430"/>
            </a:xfrm>
            <a:prstGeom prst="roundRect">
              <a:avLst>
                <a:gd name="adj" fmla="val 698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1" name="Скругленный прямоугольник 80"/>
            <p:cNvSpPr/>
            <p:nvPr/>
          </p:nvSpPr>
          <p:spPr>
            <a:xfrm>
              <a:off x="19593531" y="13271615"/>
              <a:ext cx="2656668" cy="1331977"/>
            </a:xfrm>
            <a:prstGeom prst="roundRect">
              <a:avLst>
                <a:gd name="adj" fmla="val 11602"/>
              </a:avLst>
            </a:prstGeom>
            <a:solidFill>
              <a:srgbClr val="C9FF01">
                <a:alpha val="49804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580350" y="10808579"/>
              <a:ext cx="2684162" cy="379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param_type_enum_list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RDO_IDENTIF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LPRDOEnumType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RDOEnumType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&gt;::create();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&gt;add(PARSER-&gt;stack().pop&lt;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&gt;($1));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LEXER-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enumBegin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$$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PARSER-&gt;stack().push(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|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param_type_enum_list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',' RDO_IDENTIF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if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(!LEXER-&gt;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enumEmpty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LPRDOEnumType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RDOEnumType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&gt;($1);</a:t>
              </a:r>
            </a:p>
            <a:p>
              <a:pPr>
                <a:lnSpc>
                  <a:spcPct val="80000"/>
                </a:lnSpc>
              </a:pPr>
              <a:endParaRPr lang="ru-RU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&gt;($3);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$$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PARSER-&gt;stack().push(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pEnum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-Общие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составные </a:t>
              </a:r>
              <a:r>
                <a:rPr lang="ru-RU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токены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для всех объектов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РДО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-----------------------------------------------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----------- </a:t>
              </a:r>
              <a:r>
                <a:rPr lang="ru-RU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Описание </a:t>
              </a: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переменной -----------------------------------------------------------------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param_value</a:t>
              </a: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RDO_INT_CONST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$$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$1;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|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RDO_REAL_CONST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$$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$1;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ru-RU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ru-RU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sp>
        <p:nvSpPr>
          <p:cNvPr id="48" name="Полилиния 47"/>
          <p:cNvSpPr/>
          <p:nvPr/>
        </p:nvSpPr>
        <p:spPr>
          <a:xfrm>
            <a:off x="19820507" y="6321097"/>
            <a:ext cx="1167039" cy="4594705"/>
          </a:xfrm>
          <a:custGeom>
            <a:avLst/>
            <a:gdLst>
              <a:gd name="connsiteX0" fmla="*/ 1219200 w 1219200"/>
              <a:gd name="connsiteY0" fmla="*/ 0 h 4781550"/>
              <a:gd name="connsiteX1" fmla="*/ 723900 w 1219200"/>
              <a:gd name="connsiteY1" fmla="*/ 1295400 h 4781550"/>
              <a:gd name="connsiteX2" fmla="*/ 895350 w 1219200"/>
              <a:gd name="connsiteY2" fmla="*/ 2838450 h 4781550"/>
              <a:gd name="connsiteX3" fmla="*/ 228600 w 1219200"/>
              <a:gd name="connsiteY3" fmla="*/ 3943350 h 4781550"/>
              <a:gd name="connsiteX4" fmla="*/ 0 w 1219200"/>
              <a:gd name="connsiteY4" fmla="*/ 478155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4781550">
                <a:moveTo>
                  <a:pt x="1219200" y="0"/>
                </a:moveTo>
                <a:cubicBezTo>
                  <a:pt x="998537" y="411162"/>
                  <a:pt x="777875" y="822325"/>
                  <a:pt x="723900" y="1295400"/>
                </a:cubicBezTo>
                <a:cubicBezTo>
                  <a:pt x="669925" y="1768475"/>
                  <a:pt x="977900" y="2397125"/>
                  <a:pt x="895350" y="2838450"/>
                </a:cubicBezTo>
                <a:cubicBezTo>
                  <a:pt x="812800" y="3279775"/>
                  <a:pt x="377825" y="3619500"/>
                  <a:pt x="228600" y="3943350"/>
                </a:cubicBezTo>
                <a:cubicBezTo>
                  <a:pt x="79375" y="4267200"/>
                  <a:pt x="39687" y="4524375"/>
                  <a:pt x="0" y="47815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6" name="Группа 55"/>
          <p:cNvGrpSpPr/>
          <p:nvPr/>
        </p:nvGrpSpPr>
        <p:grpSpPr>
          <a:xfrm>
            <a:off x="17739752" y="13588234"/>
            <a:ext cx="1526044" cy="923330"/>
            <a:chOff x="17739752" y="13588234"/>
            <a:chExt cx="1526044" cy="923330"/>
          </a:xfrm>
        </p:grpSpPr>
        <p:sp>
          <p:nvSpPr>
            <p:cNvPr id="53" name="Двойная стрелка влево/вправо 52"/>
            <p:cNvSpPr/>
            <p:nvPr/>
          </p:nvSpPr>
          <p:spPr>
            <a:xfrm>
              <a:off x="17739752" y="13753966"/>
              <a:ext cx="1526044" cy="689823"/>
            </a:xfrm>
            <a:prstGeom prst="leftRightArrow">
              <a:avLst>
                <a:gd name="adj1" fmla="val 68503"/>
                <a:gd name="adj2" fmla="val 49172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8044956" y="13588234"/>
              <a:ext cx="915635" cy="923330"/>
            </a:xfrm>
            <a:prstGeom prst="rect">
              <a:avLst/>
            </a:prstGeom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==</a:t>
              </a:r>
              <a:endParaRPr lang="ru-RU" sz="8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2932436" y="12016832"/>
            <a:ext cx="1606789" cy="923330"/>
            <a:chOff x="17739752" y="13588234"/>
            <a:chExt cx="1526044" cy="923330"/>
          </a:xfrm>
        </p:grpSpPr>
        <p:sp>
          <p:nvSpPr>
            <p:cNvPr id="85" name="Двойная стрелка влево/вправо 84"/>
            <p:cNvSpPr/>
            <p:nvPr/>
          </p:nvSpPr>
          <p:spPr>
            <a:xfrm>
              <a:off x="17739752" y="13753966"/>
              <a:ext cx="1526044" cy="689823"/>
            </a:xfrm>
            <a:prstGeom prst="leftRightArrow">
              <a:avLst>
                <a:gd name="adj1" fmla="val 68503"/>
                <a:gd name="adj2" fmla="val 49172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18049695" y="13588234"/>
              <a:ext cx="915635" cy="923330"/>
            </a:xfrm>
            <a:prstGeom prst="rect">
              <a:avLst/>
            </a:prstGeom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rPr>
                <a:t>==</a:t>
              </a:r>
              <a:endParaRPr lang="ru-RU" sz="8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25033482" y="10693400"/>
            <a:ext cx="2779913" cy="3990309"/>
            <a:chOff x="25033482" y="10693400"/>
            <a:chExt cx="2779913" cy="3990309"/>
          </a:xfrm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25033482" y="10693400"/>
              <a:ext cx="2779913" cy="3951430"/>
            </a:xfrm>
            <a:prstGeom prst="roundRect">
              <a:avLst>
                <a:gd name="adj" fmla="val 698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081357" y="10799569"/>
              <a:ext cx="2684162" cy="3884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pmd_result_watch_quant_begin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RDO_IDENTIF_COLON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pmd_trace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RDO_watch_quant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RDO_IDENTIF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&gt;($1);</a:t>
              </a:r>
            </a:p>
            <a:p>
              <a:pPr>
                <a:lnSpc>
                  <a:spcPct val="80000"/>
                </a:lnSpc>
              </a:pPr>
              <a:endParaRPr lang="en-US" sz="7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&gt;($4);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LPRDOPMDWatchQuant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pWatchQuant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RDOPMDWatchQuant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&gt;::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create(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src_info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(),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src_info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pWatchQuant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pWatchQuant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($2 != 0,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src_info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$$ =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PARSER-&gt;stack().push(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pWatchQuant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pmd_result_watch_value_begin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RDO_IDENTIF_COLON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pmd_trace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RDO_watch_value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RDO_IDENTIF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&gt;($1);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PARSER-&gt;stack().pop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&gt;($4);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ASSERT(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LPRDOPMDWatchValue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pWatchValue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rdo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::Factory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RDOPMDWatchValue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&gt;::create(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pName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src_info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(), 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pType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7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src_info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0" name="Прямоугольник 89"/>
          <p:cNvSpPr/>
          <p:nvPr/>
        </p:nvSpPr>
        <p:spPr>
          <a:xfrm>
            <a:off x="22312388" y="11955997"/>
            <a:ext cx="2721094" cy="92333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 . .</a:t>
            </a:r>
            <a:endParaRPr lang="ru-RU" sz="8800" i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12002405" y="6300912"/>
            <a:ext cx="2950586" cy="4614890"/>
          </a:xfrm>
          <a:custGeom>
            <a:avLst/>
            <a:gdLst>
              <a:gd name="connsiteX0" fmla="*/ 0 w 2228850"/>
              <a:gd name="connsiteY0" fmla="*/ 0 h 3857625"/>
              <a:gd name="connsiteX1" fmla="*/ 1200150 w 2228850"/>
              <a:gd name="connsiteY1" fmla="*/ 2057400 h 3857625"/>
              <a:gd name="connsiteX2" fmla="*/ 1200150 w 2228850"/>
              <a:gd name="connsiteY2" fmla="*/ 2914650 h 3857625"/>
              <a:gd name="connsiteX3" fmla="*/ 2228850 w 2228850"/>
              <a:gd name="connsiteY3" fmla="*/ 3857625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3857625">
                <a:moveTo>
                  <a:pt x="0" y="0"/>
                </a:moveTo>
                <a:cubicBezTo>
                  <a:pt x="500062" y="785812"/>
                  <a:pt x="1000125" y="1571625"/>
                  <a:pt x="1200150" y="2057400"/>
                </a:cubicBezTo>
                <a:cubicBezTo>
                  <a:pt x="1400175" y="2543175"/>
                  <a:pt x="1028700" y="2614613"/>
                  <a:pt x="1200150" y="2914650"/>
                </a:cubicBezTo>
                <a:cubicBezTo>
                  <a:pt x="1371600" y="3214687"/>
                  <a:pt x="1800225" y="3536156"/>
                  <a:pt x="2228850" y="38576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9983810" y="9325248"/>
            <a:ext cx="12328578" cy="1174215"/>
          </a:xfrm>
          <a:prstGeom prst="roundRect">
            <a:avLst>
              <a:gd name="adj" fmla="val 9996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ysClr val="windowText" lastClr="000000"/>
                </a:solidFill>
                <a:effectLst>
                  <a:glow rad="457200">
                    <a:schemeClr val="bg1"/>
                  </a:glow>
                </a:effectLst>
                <a:latin typeface="Cambria" panose="02040503050406030204" pitchFamily="18" charset="0"/>
              </a:rPr>
              <a:t>Дублирование исходного </a:t>
            </a:r>
            <a:r>
              <a:rPr lang="ru-RU" sz="5400" dirty="0" smtClean="0">
                <a:solidFill>
                  <a:sysClr val="windowText" lastClr="000000"/>
                </a:solidFill>
                <a:effectLst>
                  <a:glow rad="457200">
                    <a:schemeClr val="bg1"/>
                  </a:glow>
                </a:effectLst>
                <a:latin typeface="Cambria" panose="02040503050406030204" pitchFamily="18" charset="0"/>
              </a:rPr>
              <a:t>кода:</a:t>
            </a:r>
            <a:endParaRPr lang="ru-RU" sz="5400" dirty="0">
              <a:solidFill>
                <a:sysClr val="windowText" lastClr="000000"/>
              </a:solidFill>
              <a:effectLst>
                <a:glow rad="457200">
                  <a:schemeClr val="bg1"/>
                </a:glo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223</Words>
  <Application>Microsoft Office PowerPoint</Application>
  <PresentationFormat>Произвольный</PresentationFormat>
  <Paragraphs>167</Paragraphs>
  <Slides>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Тема Office</vt:lpstr>
      <vt:lpstr>Visio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24</cp:revision>
  <dcterms:created xsi:type="dcterms:W3CDTF">2013-12-14T10:51:47Z</dcterms:created>
  <dcterms:modified xsi:type="dcterms:W3CDTF">2013-12-17T22:10:43Z</dcterms:modified>
</cp:coreProperties>
</file>