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386800"/>
  <p:notesSz cx="9144000" cy="6858000"/>
  <p:defaultTextStyle>
    <a:defPPr>
      <a:defRPr lang="ru-RU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C9FF01"/>
    <a:srgbClr val="FFA329"/>
    <a:srgbClr val="4BAC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4" autoAdjust="0"/>
  </p:normalViewPr>
  <p:slideViewPr>
    <p:cSldViewPr>
      <p:cViewPr varScale="1">
        <p:scale>
          <a:sx n="35" d="100"/>
          <a:sy n="35" d="100"/>
        </p:scale>
        <p:origin x="-1380" y="-72"/>
      </p:cViewPr>
      <p:guideLst>
        <p:guide orient="horz" pos="673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80DE-8062-4191-A560-FEABB1A47142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14350"/>
            <a:ext cx="36417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59A21-2B58-4BEF-9158-4A8C0F3C8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1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последний лист</a:t>
            </a:r>
            <a:r>
              <a:rPr lang="ru-RU" baseline="0" dirty="0" smtClean="0"/>
              <a:t> А1</a:t>
            </a:r>
            <a:r>
              <a:rPr lang="ru-RU" baseline="0" smtClean="0"/>
              <a:t>,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59A21-2B58-4BEF-9158-4A8C0F3C84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698227" y="2673351"/>
            <a:ext cx="22557528" cy="56902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15123" y="2673351"/>
            <a:ext cx="67178439" cy="56902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15123" y="15559889"/>
            <a:ext cx="44867985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87773" y="15559889"/>
            <a:ext cx="44867982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8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000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8629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D832-3625-4D88-8E2B-F11888A86BD9}" type="datetimeFigureOut">
              <a:rPr lang="ru-RU" smtClean="0"/>
              <a:t>17.12.2013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45658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70064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png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21" Type="http://schemas.microsoft.com/office/2007/relationships/hdphoto" Target="../media/hdphoto4.wdp"/><Relationship Id="rId7" Type="http://schemas.microsoft.com/office/2007/relationships/hdphoto" Target="../media/hdphoto2.wdp"/><Relationship Id="rId12" Type="http://schemas.openxmlformats.org/officeDocument/2006/relationships/image" Target="../media/image2.emf"/><Relationship Id="rId17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.bin"/><Relationship Id="rId5" Type="http://schemas.microsoft.com/office/2007/relationships/hdphoto" Target="../media/hdphoto1.wdp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.emf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Скругленный прямоугольник 85"/>
          <p:cNvSpPr/>
          <p:nvPr/>
        </p:nvSpPr>
        <p:spPr>
          <a:xfrm>
            <a:off x="18524362" y="4068439"/>
            <a:ext cx="10282335" cy="5184801"/>
          </a:xfrm>
          <a:prstGeom prst="roundRect">
            <a:avLst>
              <a:gd name="adj" fmla="val 8915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82403" y="492071"/>
            <a:ext cx="2873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cap="small" dirty="0" smtClean="0">
                <a:latin typeface="Cambria" panose="02040503050406030204" pitchFamily="18" charset="0"/>
              </a:rPr>
              <a:t>Результаты</a:t>
            </a:r>
            <a:endParaRPr lang="ru-RU" sz="7200" cap="small" dirty="0">
              <a:latin typeface="Cambria" panose="0204050305040603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4411" y="2052440"/>
            <a:ext cx="1301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 </a:t>
            </a:r>
            <a:r>
              <a:rPr lang="ru-RU" sz="5400" dirty="0" smtClean="0">
                <a:latin typeface="Cambria" panose="02040503050406030204" pitchFamily="18" charset="0"/>
              </a:rPr>
              <a:t>Механизм двухпроходной компиляции:</a:t>
            </a:r>
            <a:endParaRPr lang="ru-RU" sz="5400" dirty="0">
              <a:latin typeface="Cambria" panose="02040503050406030204" pitchFamily="18" charset="0"/>
            </a:endParaRPr>
          </a:p>
        </p:txBody>
      </p:sp>
      <p:pic>
        <p:nvPicPr>
          <p:cNvPr id="1485" name="Picture 461" descr="D:\Dropbox\kursach\rdo_prtsc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91" y="11456640"/>
            <a:ext cx="12250738" cy="88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8" name="Группа 1437"/>
          <p:cNvGrpSpPr/>
          <p:nvPr/>
        </p:nvGrpSpPr>
        <p:grpSpPr>
          <a:xfrm>
            <a:off x="4918695" y="3657216"/>
            <a:ext cx="2596832" cy="2577072"/>
            <a:chOff x="3637147" y="3369408"/>
            <a:chExt cx="2596832" cy="2577072"/>
          </a:xfrm>
        </p:grpSpPr>
        <p:sp>
          <p:nvSpPr>
            <p:cNvPr id="1429" name="Стрелка вправо 1428"/>
            <p:cNvSpPr/>
            <p:nvPr/>
          </p:nvSpPr>
          <p:spPr>
            <a:xfrm>
              <a:off x="4026455" y="4320880"/>
              <a:ext cx="1992816" cy="1625600"/>
            </a:xfrm>
            <a:prstGeom prst="rightArrow">
              <a:avLst>
                <a:gd name="adj1" fmla="val 100000"/>
                <a:gd name="adj2" fmla="val 26051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4" name="Picture 460" descr="D:\Dropbox\kursach\pyicons-0.4\PNG\py003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75910" y="4474027"/>
              <a:ext cx="1319307" cy="1319307"/>
            </a:xfrm>
            <a:prstGeom prst="rect">
              <a:avLst/>
            </a:prstGeom>
            <a:noFill/>
            <a:effectLst>
              <a:glow rad="101600">
                <a:schemeClr val="accent3">
                  <a:lumMod val="75000"/>
                  <a:alpha val="60000"/>
                </a:schemeClr>
              </a:glo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9" name="TextBox 508"/>
            <p:cNvSpPr txBox="1"/>
            <p:nvPr/>
          </p:nvSpPr>
          <p:spPr>
            <a:xfrm>
              <a:off x="3637147" y="3369408"/>
              <a:ext cx="2596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Cambria" panose="02040503050406030204" pitchFamily="18" charset="0"/>
                </a:rPr>
                <a:t>split-bison</a:t>
              </a:r>
              <a:endParaRPr lang="ru-RU" sz="4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436" name="Группа 1435"/>
          <p:cNvGrpSpPr/>
          <p:nvPr/>
        </p:nvGrpSpPr>
        <p:grpSpPr>
          <a:xfrm>
            <a:off x="8098095" y="3420368"/>
            <a:ext cx="2579077" cy="3456608"/>
            <a:chOff x="6571035" y="3132560"/>
            <a:chExt cx="2579077" cy="3456608"/>
          </a:xfrm>
        </p:grpSpPr>
        <p:grpSp>
          <p:nvGrpSpPr>
            <p:cNvPr id="1435" name="Группа 1434"/>
            <p:cNvGrpSpPr/>
            <p:nvPr/>
          </p:nvGrpSpPr>
          <p:grpSpPr>
            <a:xfrm>
              <a:off x="6571035" y="3132560"/>
              <a:ext cx="2124814" cy="2624400"/>
              <a:chOff x="6571035" y="4047840"/>
              <a:chExt cx="1719670" cy="2206824"/>
            </a:xfrm>
          </p:grpSpPr>
          <p:graphicFrame>
            <p:nvGraphicFramePr>
              <p:cNvPr id="508" name="Объект 50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050411"/>
                  </p:ext>
                </p:extLst>
              </p:nvPr>
            </p:nvGraphicFramePr>
            <p:xfrm>
              <a:off x="6715051" y="4047840"/>
              <a:ext cx="1575654" cy="2206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9" name="Visio" r:id="rId8" imgW="1651798" imgH="2315218" progId="Visio.Drawing.11">
                      <p:embed/>
                    </p:oleObj>
                  </mc:Choice>
                  <mc:Fallback>
                    <p:oleObj name="Visio" r:id="rId8" imgW="1651798" imgH="2315218" progId="Visio.Drawing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15051" y="4047840"/>
                            <a:ext cx="1575654" cy="22068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0" name="TextBox 509"/>
              <p:cNvSpPr txBox="1"/>
              <p:nvPr/>
            </p:nvSpPr>
            <p:spPr>
              <a:xfrm>
                <a:off x="6827099" y="4337152"/>
                <a:ext cx="1308807" cy="38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PASS1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9" name="TextBox 518"/>
              <p:cNvSpPr txBox="1"/>
              <p:nvPr/>
            </p:nvSpPr>
            <p:spPr>
              <a:xfrm>
                <a:off x="6571035" y="4572720"/>
                <a:ext cx="1333306" cy="121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spc="-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.y</a:t>
                </a:r>
                <a:endParaRPr lang="ru-RU" sz="8800" spc="-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34" name="Группа 1433"/>
            <p:cNvGrpSpPr/>
            <p:nvPr/>
          </p:nvGrpSpPr>
          <p:grpSpPr>
            <a:xfrm>
              <a:off x="7147099" y="3965572"/>
              <a:ext cx="2003013" cy="2623596"/>
              <a:chOff x="7325961" y="5297624"/>
              <a:chExt cx="1684824" cy="2206824"/>
            </a:xfrm>
          </p:grpSpPr>
          <p:graphicFrame>
            <p:nvGraphicFramePr>
              <p:cNvPr id="507" name="Объект 50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01842"/>
                  </p:ext>
                </p:extLst>
              </p:nvPr>
            </p:nvGraphicFramePr>
            <p:xfrm>
              <a:off x="7435131" y="5297624"/>
              <a:ext cx="1575654" cy="2206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0" name="Visio" r:id="rId10" imgW="1651798" imgH="2315218" progId="Visio.Drawing.11">
                      <p:embed/>
                    </p:oleObj>
                  </mc:Choice>
                  <mc:Fallback>
                    <p:oleObj name="Visio" r:id="rId10" imgW="1651798" imgH="2315218" progId="Visio.Drawing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435131" y="5297624"/>
                            <a:ext cx="1575654" cy="22068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1" name="TextBox 510"/>
              <p:cNvSpPr txBox="1"/>
              <p:nvPr/>
            </p:nvSpPr>
            <p:spPr>
              <a:xfrm>
                <a:off x="7566484" y="5607437"/>
                <a:ext cx="1308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PASS2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>
                <a:off x="7325961" y="5862474"/>
                <a:ext cx="1333306" cy="12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spc="-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.y</a:t>
                </a:r>
                <a:endParaRPr lang="ru-RU" sz="8800" spc="-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37" name="Группа 1436"/>
          <p:cNvGrpSpPr/>
          <p:nvPr/>
        </p:nvGrpSpPr>
        <p:grpSpPr>
          <a:xfrm>
            <a:off x="1724122" y="3419599"/>
            <a:ext cx="2611341" cy="3457575"/>
            <a:chOff x="738387" y="3131791"/>
            <a:chExt cx="2611341" cy="3457575"/>
          </a:xfrm>
        </p:grpSpPr>
        <p:graphicFrame>
          <p:nvGraphicFramePr>
            <p:cNvPr id="1431" name="Объект 14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013133"/>
                </p:ext>
              </p:extLst>
            </p:nvPr>
          </p:nvGraphicFramePr>
          <p:xfrm>
            <a:off x="882753" y="3131791"/>
            <a:ext cx="2466975" cy="345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" name="Visio" r:id="rId11" imgW="1651798" imgH="2315218" progId="Visio.Drawing.11">
                    <p:embed/>
                  </p:oleObj>
                </mc:Choice>
                <mc:Fallback>
                  <p:oleObj name="Visio" r:id="rId11" imgW="1651798" imgH="2315218" progId="Visio.Drawing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82753" y="3131791"/>
                          <a:ext cx="2466975" cy="3457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" name="TextBox 519"/>
            <p:cNvSpPr txBox="1"/>
            <p:nvPr/>
          </p:nvSpPr>
          <p:spPr>
            <a:xfrm>
              <a:off x="738387" y="4593544"/>
              <a:ext cx="21890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spc="-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.y</a:t>
              </a:r>
              <a:r>
                <a:rPr lang="en-US" sz="4400" spc="-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8800" spc="-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ru-RU" sz="8800" spc="-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960718" y="3677184"/>
              <a:ext cx="2270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RDOCOMPILER</a:t>
              </a:r>
              <a:endParaRPr lang="ru-RU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9" name="Группа 1438"/>
          <p:cNvGrpSpPr/>
          <p:nvPr/>
        </p:nvGrpSpPr>
        <p:grpSpPr>
          <a:xfrm>
            <a:off x="11403756" y="3657216"/>
            <a:ext cx="2991802" cy="2577072"/>
            <a:chOff x="9843930" y="3369408"/>
            <a:chExt cx="2991802" cy="2577072"/>
          </a:xfrm>
        </p:grpSpPr>
        <p:sp>
          <p:nvSpPr>
            <p:cNvPr id="512" name="Стрелка вправо 511"/>
            <p:cNvSpPr/>
            <p:nvPr/>
          </p:nvSpPr>
          <p:spPr>
            <a:xfrm>
              <a:off x="9843930" y="4320880"/>
              <a:ext cx="2991802" cy="1625600"/>
            </a:xfrm>
            <a:prstGeom prst="rightArrow">
              <a:avLst>
                <a:gd name="adj1" fmla="val 100000"/>
                <a:gd name="adj2" fmla="val 26051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3" name="Picture 460" descr="D:\Dropbox\kursach\pyicons-0.4\PNG\py003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93385" y="4474027"/>
              <a:ext cx="1319307" cy="1319307"/>
            </a:xfrm>
            <a:prstGeom prst="rect">
              <a:avLst/>
            </a:prstGeom>
            <a:noFill/>
            <a:effectLst>
              <a:glow rad="101600">
                <a:schemeClr val="accent3">
                  <a:lumMod val="75000"/>
                  <a:alpha val="60000"/>
                </a:schemeClr>
              </a:glo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TextBox 513"/>
            <p:cNvSpPr txBox="1"/>
            <p:nvPr/>
          </p:nvSpPr>
          <p:spPr>
            <a:xfrm>
              <a:off x="9950867" y="3369408"/>
              <a:ext cx="2596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Cambria" panose="02040503050406030204" pitchFamily="18" charset="0"/>
                </a:rPr>
                <a:t>run-bison</a:t>
              </a:r>
              <a:endParaRPr lang="ru-RU" sz="4000" dirty="0">
                <a:latin typeface="Cambria" panose="02040503050406030204" pitchFamily="18" charset="0"/>
              </a:endParaRPr>
            </a:p>
          </p:txBody>
        </p:sp>
        <p:sp>
          <p:nvSpPr>
            <p:cNvPr id="515" name="Стрелка вправо 514"/>
            <p:cNvSpPr/>
            <p:nvPr/>
          </p:nvSpPr>
          <p:spPr>
            <a:xfrm>
              <a:off x="11611595" y="4470536"/>
              <a:ext cx="878715" cy="610668"/>
            </a:xfrm>
            <a:prstGeom prst="rightArrow">
              <a:avLst>
                <a:gd name="adj1" fmla="val 100000"/>
                <a:gd name="adj2" fmla="val 2605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6" name="Стрелка вправо 515"/>
            <p:cNvSpPr/>
            <p:nvPr/>
          </p:nvSpPr>
          <p:spPr>
            <a:xfrm>
              <a:off x="11611595" y="5200141"/>
              <a:ext cx="878715" cy="610668"/>
            </a:xfrm>
            <a:prstGeom prst="rightArrow">
              <a:avLst>
                <a:gd name="adj1" fmla="val 100000"/>
                <a:gd name="adj2" fmla="val 2605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0" name="Picture 466" descr="D:\Dropbox\kursach\Gear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9623" y="4546765"/>
              <a:ext cx="458208" cy="45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7" name="Picture 466" descr="D:\Dropbox\kursach\Gear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9623" y="5277387"/>
              <a:ext cx="458208" cy="45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0" name="Группа 479"/>
          <p:cNvGrpSpPr/>
          <p:nvPr/>
        </p:nvGrpSpPr>
        <p:grpSpPr>
          <a:xfrm>
            <a:off x="15092742" y="3420368"/>
            <a:ext cx="2401132" cy="3456607"/>
            <a:chOff x="13848375" y="3132560"/>
            <a:chExt cx="2401132" cy="3456607"/>
          </a:xfrm>
        </p:grpSpPr>
        <p:grpSp>
          <p:nvGrpSpPr>
            <p:cNvPr id="536" name="Группа 535"/>
            <p:cNvGrpSpPr/>
            <p:nvPr/>
          </p:nvGrpSpPr>
          <p:grpSpPr>
            <a:xfrm>
              <a:off x="13848375" y="3132560"/>
              <a:ext cx="1946869" cy="2624400"/>
              <a:chOff x="6715051" y="4047840"/>
              <a:chExt cx="1575654" cy="2206824"/>
            </a:xfrm>
          </p:grpSpPr>
          <p:graphicFrame>
            <p:nvGraphicFramePr>
              <p:cNvPr id="537" name="Объект 5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050411"/>
                  </p:ext>
                </p:extLst>
              </p:nvPr>
            </p:nvGraphicFramePr>
            <p:xfrm>
              <a:off x="6715051" y="4047840"/>
              <a:ext cx="1575654" cy="2206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" name="Visio" r:id="rId14" imgW="1651798" imgH="2315218" progId="Visio.Drawing.11">
                      <p:embed/>
                    </p:oleObj>
                  </mc:Choice>
                  <mc:Fallback>
                    <p:oleObj name="Visio" r:id="rId14" imgW="1651798" imgH="2315218" progId="Visio.Drawing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715051" y="4047840"/>
                            <a:ext cx="1575654" cy="22068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8" name="TextBox 537"/>
              <p:cNvSpPr txBox="1"/>
              <p:nvPr/>
            </p:nvSpPr>
            <p:spPr>
              <a:xfrm>
                <a:off x="6827099" y="4337152"/>
                <a:ext cx="1308807" cy="38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PASS1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40" name="Группа 539"/>
            <p:cNvGrpSpPr/>
            <p:nvPr/>
          </p:nvGrpSpPr>
          <p:grpSpPr>
            <a:xfrm>
              <a:off x="14376281" y="3965571"/>
              <a:ext cx="1873226" cy="2623596"/>
              <a:chOff x="7435131" y="5297624"/>
              <a:chExt cx="1575654" cy="2206824"/>
            </a:xfrm>
          </p:grpSpPr>
          <p:graphicFrame>
            <p:nvGraphicFramePr>
              <p:cNvPr id="541" name="Объект 5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01842"/>
                  </p:ext>
                </p:extLst>
              </p:nvPr>
            </p:nvGraphicFramePr>
            <p:xfrm>
              <a:off x="7435131" y="5297624"/>
              <a:ext cx="1575654" cy="2206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" name="Visio" r:id="rId15" imgW="1651798" imgH="2315218" progId="Visio.Drawing.11">
                      <p:embed/>
                    </p:oleObj>
                  </mc:Choice>
                  <mc:Fallback>
                    <p:oleObj name="Visio" r:id="rId15" imgW="1651798" imgH="2315218" progId="Visio.Drawing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435131" y="5297624"/>
                            <a:ext cx="1575654" cy="22068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" name="TextBox 541"/>
              <p:cNvSpPr txBox="1"/>
              <p:nvPr/>
            </p:nvSpPr>
            <p:spPr>
              <a:xfrm>
                <a:off x="7566484" y="5607437"/>
                <a:ext cx="1308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PASS2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496" name="Picture 472" descr="D:\Dropbox\kursach\c++icon.png"/>
            <p:cNvPicPr>
              <a:picLocks noChangeAspect="1" noChangeArrowheads="1"/>
            </p:cNvPicPr>
            <p:nvPr/>
          </p:nvPicPr>
          <p:blipFill>
            <a:blip r:embed="rId16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Photocopy trans="6000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0747" y="5153581"/>
              <a:ext cx="1075323" cy="107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5" name="TextBox 544"/>
          <p:cNvSpPr txBox="1"/>
          <p:nvPr/>
        </p:nvSpPr>
        <p:spPr>
          <a:xfrm>
            <a:off x="450355" y="10189344"/>
            <a:ext cx="1301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 </a:t>
            </a:r>
            <a:r>
              <a:rPr lang="ru-RU" sz="5400" dirty="0" smtClean="0">
                <a:latin typeface="Cambria" panose="02040503050406030204" pitchFamily="18" charset="0"/>
              </a:rPr>
              <a:t>Объединение компиляторов языка РДО:</a:t>
            </a:r>
            <a:endParaRPr lang="ru-RU" sz="5400" dirty="0">
              <a:latin typeface="Cambria" panose="02040503050406030204" pitchFamily="18" charset="0"/>
            </a:endParaRPr>
          </a:p>
        </p:txBody>
      </p:sp>
      <p:sp>
        <p:nvSpPr>
          <p:cNvPr id="551" name="TextBox 550"/>
          <p:cNvSpPr txBox="1"/>
          <p:nvPr/>
        </p:nvSpPr>
        <p:spPr>
          <a:xfrm rot="16200000">
            <a:off x="-781081" y="4709523"/>
            <a:ext cx="372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cap="small" dirty="0" smtClean="0">
                <a:latin typeface="Cambria" panose="02040503050406030204" pitchFamily="18" charset="0"/>
              </a:rPr>
              <a:t>Компиляция</a:t>
            </a:r>
            <a:endParaRPr lang="ru-RU" sz="4800" cap="small" dirty="0">
              <a:latin typeface="Cambria" panose="02040503050406030204" pitchFamily="18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 rot="16200000">
            <a:off x="-299174" y="7816730"/>
            <a:ext cx="276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cap="small" dirty="0" smtClean="0">
                <a:latin typeface="Cambria" panose="02040503050406030204" pitchFamily="18" charset="0"/>
              </a:rPr>
              <a:t>Отладка</a:t>
            </a:r>
            <a:endParaRPr lang="ru-RU" sz="4800" cap="small" dirty="0">
              <a:latin typeface="Cambria" panose="02040503050406030204" pitchFamily="18" charset="0"/>
            </a:endParaRPr>
          </a:p>
        </p:txBody>
      </p:sp>
      <p:sp>
        <p:nvSpPr>
          <p:cNvPr id="481" name="Развернутая стрелка 480"/>
          <p:cNvSpPr/>
          <p:nvPr/>
        </p:nvSpPr>
        <p:spPr>
          <a:xfrm rot="10800000">
            <a:off x="2394571" y="7165008"/>
            <a:ext cx="14329592" cy="2088232"/>
          </a:xfrm>
          <a:prstGeom prst="uturnArrow">
            <a:avLst>
              <a:gd name="adj1" fmla="val 15787"/>
              <a:gd name="adj2" fmla="val 13435"/>
              <a:gd name="adj3" fmla="val 25723"/>
              <a:gd name="adj4" fmla="val 74277"/>
              <a:gd name="adj5" fmla="val 10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4" name="Развернутая стрелка 553"/>
          <p:cNvSpPr/>
          <p:nvPr/>
        </p:nvSpPr>
        <p:spPr>
          <a:xfrm rot="10800000">
            <a:off x="3104734" y="7165007"/>
            <a:ext cx="6806173" cy="1439547"/>
          </a:xfrm>
          <a:prstGeom prst="uturnArrow">
            <a:avLst>
              <a:gd name="adj1" fmla="val 22904"/>
              <a:gd name="adj2" fmla="val 18941"/>
              <a:gd name="adj3" fmla="val 37518"/>
              <a:gd name="adj4" fmla="val 62482"/>
              <a:gd name="adj5" fmla="val 10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/>
              <p:cNvSpPr txBox="1"/>
              <p:nvPr/>
            </p:nvSpPr>
            <p:spPr>
              <a:xfrm>
                <a:off x="4410795" y="7219013"/>
                <a:ext cx="4392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∗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shift/reduce conflicts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∗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terminal warnings/errors</a:t>
                </a:r>
                <a:endParaRPr lang="ru-RU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6" name="TextBox 5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5" y="7219013"/>
                <a:ext cx="4392488" cy="954107"/>
              </a:xfrm>
              <a:prstGeom prst="rect">
                <a:avLst/>
              </a:prstGeom>
              <a:blipFill rotWithShape="1">
                <a:blip r:embed="rId18"/>
                <a:stretch>
                  <a:fillRect t="-6369" r="-138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/>
              <p:cNvSpPr txBox="1"/>
              <p:nvPr/>
            </p:nvSpPr>
            <p:spPr>
              <a:xfrm>
                <a:off x="10603483" y="8245128"/>
                <a:ext cx="4392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∗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C++ errors/warnings</a:t>
                </a:r>
                <a:endParaRPr lang="ru-RU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7" name="TextBox 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83" y="8245128"/>
                <a:ext cx="4392488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Правая фигурная скобка 483"/>
          <p:cNvSpPr/>
          <p:nvPr/>
        </p:nvSpPr>
        <p:spPr>
          <a:xfrm>
            <a:off x="19364375" y="12446001"/>
            <a:ext cx="214708" cy="1136650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3" name="Правая фигурная скобка 572"/>
          <p:cNvSpPr/>
          <p:nvPr/>
        </p:nvSpPr>
        <p:spPr>
          <a:xfrm>
            <a:off x="19364375" y="13582650"/>
            <a:ext cx="214708" cy="757758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8" name="Правая фигурная скобка 587"/>
          <p:cNvSpPr/>
          <p:nvPr/>
        </p:nvSpPr>
        <p:spPr>
          <a:xfrm>
            <a:off x="19364375" y="14340408"/>
            <a:ext cx="214708" cy="951980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3" name="Прямая соединительная линия 522"/>
          <p:cNvCxnSpPr>
            <a:stCxn id="484" idx="2"/>
          </p:cNvCxnSpPr>
          <p:nvPr/>
        </p:nvCxnSpPr>
        <p:spPr>
          <a:xfrm flipH="1">
            <a:off x="8804601" y="13582651"/>
            <a:ext cx="10559774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/>
          <p:cNvCxnSpPr>
            <a:stCxn id="588" idx="0"/>
          </p:cNvCxnSpPr>
          <p:nvPr/>
        </p:nvCxnSpPr>
        <p:spPr>
          <a:xfrm flipH="1">
            <a:off x="8804599" y="14340408"/>
            <a:ext cx="10559776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авая фигурная скобка 601"/>
          <p:cNvSpPr/>
          <p:nvPr/>
        </p:nvSpPr>
        <p:spPr>
          <a:xfrm>
            <a:off x="19364375" y="15292388"/>
            <a:ext cx="214708" cy="729604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6" name="Прямая соединительная линия 605"/>
          <p:cNvCxnSpPr>
            <a:stCxn id="588" idx="2"/>
          </p:cNvCxnSpPr>
          <p:nvPr/>
        </p:nvCxnSpPr>
        <p:spPr>
          <a:xfrm flipH="1">
            <a:off x="8804599" y="15292388"/>
            <a:ext cx="10559776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Прямая соединительная линия 608"/>
          <p:cNvCxnSpPr>
            <a:stCxn id="610" idx="0"/>
          </p:cNvCxnSpPr>
          <p:nvPr/>
        </p:nvCxnSpPr>
        <p:spPr>
          <a:xfrm flipH="1">
            <a:off x="8804601" y="16021992"/>
            <a:ext cx="10559774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Правая фигурная скобка 609"/>
          <p:cNvSpPr/>
          <p:nvPr/>
        </p:nvSpPr>
        <p:spPr>
          <a:xfrm>
            <a:off x="19364375" y="16021992"/>
            <a:ext cx="214708" cy="864096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2" name="Прямая соединительная линия 611"/>
          <p:cNvCxnSpPr>
            <a:stCxn id="610" idx="2"/>
          </p:cNvCxnSpPr>
          <p:nvPr/>
        </p:nvCxnSpPr>
        <p:spPr>
          <a:xfrm flipH="1">
            <a:off x="8804601" y="16886088"/>
            <a:ext cx="10559774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авая фигурная скобка 618"/>
          <p:cNvSpPr/>
          <p:nvPr/>
        </p:nvSpPr>
        <p:spPr>
          <a:xfrm>
            <a:off x="19364375" y="16886088"/>
            <a:ext cx="214708" cy="648072"/>
          </a:xfrm>
          <a:prstGeom prst="rightBrace">
            <a:avLst>
              <a:gd name="adj1" fmla="val 129788"/>
              <a:gd name="adj2" fmla="val 50000"/>
            </a:avLst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0" name="Прямая соединительная линия 619"/>
          <p:cNvCxnSpPr>
            <a:stCxn id="619" idx="2"/>
          </p:cNvCxnSpPr>
          <p:nvPr/>
        </p:nvCxnSpPr>
        <p:spPr>
          <a:xfrm flipH="1">
            <a:off x="8804599" y="17534160"/>
            <a:ext cx="10559776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Прямая соединительная линия 621"/>
          <p:cNvCxnSpPr>
            <a:stCxn id="484" idx="0"/>
          </p:cNvCxnSpPr>
          <p:nvPr/>
        </p:nvCxnSpPr>
        <p:spPr>
          <a:xfrm flipH="1">
            <a:off x="8804599" y="12446001"/>
            <a:ext cx="10559776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TextBox 674"/>
          <p:cNvSpPr txBox="1"/>
          <p:nvPr/>
        </p:nvSpPr>
        <p:spPr>
          <a:xfrm>
            <a:off x="19892515" y="1267211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Объявление типа ресурса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19892515" y="1361931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Создание ресурса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77" name="TextBox 676"/>
          <p:cNvSpPr txBox="1"/>
          <p:nvPr/>
        </p:nvSpPr>
        <p:spPr>
          <a:xfrm>
            <a:off x="19892515" y="14474182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Объявление переменных сбора статистики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78" name="TextBox 677"/>
          <p:cNvSpPr txBox="1"/>
          <p:nvPr/>
        </p:nvSpPr>
        <p:spPr>
          <a:xfrm>
            <a:off x="19892515" y="15314974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Задание последовательностей ГПСЧ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19892515" y="16111824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Объявление переменных сбора статистики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80" name="TextBox 679"/>
          <p:cNvSpPr txBox="1"/>
          <p:nvPr/>
        </p:nvSpPr>
        <p:spPr>
          <a:xfrm>
            <a:off x="19892515" y="16867038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ambria" panose="02040503050406030204" pitchFamily="18" charset="0"/>
              </a:rPr>
              <a:t>Создание образца активности + </a:t>
            </a:r>
          </a:p>
          <a:p>
            <a:r>
              <a:rPr lang="ru-RU" sz="3600" dirty="0">
                <a:latin typeface="Cambria" panose="02040503050406030204" pitchFamily="18" charset="0"/>
              </a:rPr>
              <a:t> </a:t>
            </a:r>
            <a:r>
              <a:rPr lang="ru-RU" sz="3600" dirty="0" smtClean="0">
                <a:latin typeface="Cambria" panose="02040503050406030204" pitchFamily="18" charset="0"/>
              </a:rPr>
              <a:t>                                    точки принятия решений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81" name="TextBox 680"/>
          <p:cNvSpPr txBox="1"/>
          <p:nvPr/>
        </p:nvSpPr>
        <p:spPr>
          <a:xfrm>
            <a:off x="19892515" y="17682933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Cambria" panose="02040503050406030204" pitchFamily="18" charset="0"/>
              </a:rPr>
              <a:t>…</a:t>
            </a:r>
            <a:endParaRPr lang="ru-RU" sz="3600" dirty="0">
              <a:latin typeface="Cambria" panose="02040503050406030204" pitchFamily="18" charset="0"/>
            </a:endParaRPr>
          </a:p>
        </p:txBody>
      </p:sp>
      <p:sp>
        <p:nvSpPr>
          <p:cNvPr id="682" name="TextBox 681"/>
          <p:cNvSpPr txBox="1"/>
          <p:nvPr/>
        </p:nvSpPr>
        <p:spPr>
          <a:xfrm>
            <a:off x="19505581" y="1148548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cap="small" dirty="0" smtClean="0">
                <a:latin typeface="Cambria" panose="02040503050406030204" pitchFamily="18" charset="0"/>
              </a:rPr>
              <a:t>Пример последовательного описания модели РДО</a:t>
            </a:r>
            <a:endParaRPr lang="ru-RU" sz="3600" cap="small" dirty="0">
              <a:latin typeface="Cambria" panose="02040503050406030204" pitchFamily="18" charset="0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356846" y="10852175"/>
            <a:ext cx="59981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800" spc="-3200" dirty="0" smtClean="0">
                <a:latin typeface="Cambria" panose="02040503050406030204" pitchFamily="18" charset="0"/>
              </a:rPr>
              <a:t>1</a:t>
            </a:r>
            <a:r>
              <a:rPr lang="en-US" sz="17800" spc="-3200" dirty="0" smtClean="0">
                <a:latin typeface="Cambria" panose="02040503050406030204" pitchFamily="18" charset="0"/>
              </a:rPr>
              <a:t>6</a:t>
            </a:r>
            <a:endParaRPr lang="ru-RU" sz="17800" spc="-3200" dirty="0">
              <a:latin typeface="Cambria" panose="02040503050406030204" pitchFamily="18" charset="0"/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2466579" y="12289770"/>
            <a:ext cx="432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mbria" panose="02040503050406030204" pitchFamily="18" charset="0"/>
              </a:rPr>
              <a:t>КОМПИЛЯТОРОВ</a:t>
            </a:r>
            <a:endParaRPr lang="ru-RU" sz="4000" dirty="0">
              <a:latin typeface="Cambria" panose="02040503050406030204" pitchFamily="18" charset="0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4654970" y="13990809"/>
            <a:ext cx="17720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7800" spc="-3200" dirty="0" smtClean="0">
                <a:latin typeface="Cambria" panose="02040503050406030204" pitchFamily="18" charset="0"/>
              </a:rPr>
              <a:t>1</a:t>
            </a:r>
            <a:endParaRPr lang="ru-RU" sz="17800" spc="-3200" dirty="0">
              <a:latin typeface="Cambria" panose="02040503050406030204" pitchFamily="18" charset="0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2156732" y="16360834"/>
            <a:ext cx="448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 smtClean="0">
                <a:latin typeface="Cambria" panose="02040503050406030204" pitchFamily="18" charset="0"/>
              </a:rPr>
              <a:t>ДВУХПРОХОДНЫЙ КОМПИЛЯТОР</a:t>
            </a:r>
            <a:endParaRPr lang="ru-RU" sz="4000" dirty="0">
              <a:latin typeface="Cambria" panose="02040503050406030204" pitchFamily="18" charset="0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0" y="16691545"/>
            <a:ext cx="26544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7800" spc="-3200" dirty="0" smtClean="0">
                <a:latin typeface="Cambria" panose="02040503050406030204" pitchFamily="18" charset="0"/>
              </a:rPr>
              <a:t>+   2</a:t>
            </a:r>
            <a:endParaRPr lang="ru-RU" sz="17800" spc="-3200" dirty="0">
              <a:latin typeface="Cambria" panose="02040503050406030204" pitchFamily="18" charset="0"/>
            </a:endParaRPr>
          </a:p>
        </p:txBody>
      </p:sp>
      <p:sp>
        <p:nvSpPr>
          <p:cNvPr id="693" name="TextBox 692"/>
          <p:cNvSpPr txBox="1"/>
          <p:nvPr/>
        </p:nvSpPr>
        <p:spPr>
          <a:xfrm>
            <a:off x="1358237" y="18370961"/>
            <a:ext cx="5284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 smtClean="0">
                <a:latin typeface="Cambria" panose="02040503050406030204" pitchFamily="18" charset="0"/>
              </a:rPr>
              <a:t>КОМПИЛЯТОРА</a:t>
            </a:r>
          </a:p>
          <a:p>
            <a:pPr algn="r"/>
            <a:r>
              <a:rPr lang="ru-RU" sz="4000" dirty="0" smtClean="0">
                <a:latin typeface="Cambria" panose="02040503050406030204" pitchFamily="18" charset="0"/>
              </a:rPr>
              <a:t>НА ЗАПУСК МОДЕЛИ</a:t>
            </a:r>
            <a:endParaRPr lang="ru-RU" sz="4000" dirty="0">
              <a:latin typeface="Cambria" panose="02040503050406030204" pitchFamily="18" charset="0"/>
            </a:endParaRPr>
          </a:p>
        </p:txBody>
      </p:sp>
      <p:sp>
        <p:nvSpPr>
          <p:cNvPr id="599" name="Стрелка углом 598"/>
          <p:cNvSpPr/>
          <p:nvPr/>
        </p:nvSpPr>
        <p:spPr>
          <a:xfrm flipV="1">
            <a:off x="1314451" y="13645728"/>
            <a:ext cx="3772638" cy="2338275"/>
          </a:xfrm>
          <a:prstGeom prst="bentArrow">
            <a:avLst>
              <a:gd name="adj1" fmla="val 26827"/>
              <a:gd name="adj2" fmla="val 19770"/>
              <a:gd name="adj3" fmla="val 25000"/>
              <a:gd name="adj4" fmla="val 93644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14050136" y="756296"/>
            <a:ext cx="111880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 smtClean="0">
                <a:latin typeface="Cambria" panose="02040503050406030204" pitchFamily="18" charset="0"/>
              </a:rPr>
              <a:t>Устранение дублирования и сокращение объемов исходного кода в</a:t>
            </a:r>
            <a:endParaRPr lang="en-US" sz="4400" dirty="0" smtClean="0">
              <a:latin typeface="Cambria" panose="02040503050406030204" pitchFamily="18" charset="0"/>
            </a:endParaRPr>
          </a:p>
          <a:p>
            <a:pPr algn="r"/>
            <a:r>
              <a:rPr lang="ru-RU" sz="4400" dirty="0" smtClean="0">
                <a:latin typeface="Cambria" panose="02040503050406030204" pitchFamily="18" charset="0"/>
              </a:rPr>
              <a:t>файлах </a:t>
            </a:r>
            <a:r>
              <a:rPr lang="ru-RU" sz="4400" dirty="0" smtClean="0">
                <a:latin typeface="Cambria" panose="02040503050406030204" pitchFamily="18" charset="0"/>
              </a:rPr>
              <a:t>грамматик</a:t>
            </a:r>
            <a:endParaRPr lang="ru-RU" sz="4400" dirty="0">
              <a:latin typeface="Cambria" panose="02040503050406030204" pitchFamily="18" charset="0"/>
            </a:endParaRPr>
          </a:p>
        </p:txBody>
      </p:sp>
      <p:grpSp>
        <p:nvGrpSpPr>
          <p:cNvPr id="632" name="Группа 631"/>
          <p:cNvGrpSpPr/>
          <p:nvPr/>
        </p:nvGrpSpPr>
        <p:grpSpPr>
          <a:xfrm>
            <a:off x="25509139" y="779895"/>
            <a:ext cx="3816424" cy="4394840"/>
            <a:chOff x="26088491" y="1839497"/>
            <a:chExt cx="3816424" cy="4394840"/>
          </a:xfrm>
        </p:grpSpPr>
        <p:sp>
          <p:nvSpPr>
            <p:cNvPr id="631" name="Скругленный прямоугольник 630"/>
            <p:cNvSpPr/>
            <p:nvPr/>
          </p:nvSpPr>
          <p:spPr>
            <a:xfrm>
              <a:off x="26088491" y="1839497"/>
              <a:ext cx="3816424" cy="4394840"/>
            </a:xfrm>
            <a:prstGeom prst="roundRect">
              <a:avLst>
                <a:gd name="adj" fmla="val 891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30" name="Группа 629"/>
            <p:cNvGrpSpPr/>
            <p:nvPr/>
          </p:nvGrpSpPr>
          <p:grpSpPr>
            <a:xfrm>
              <a:off x="26499779" y="2104501"/>
              <a:ext cx="2886271" cy="3781509"/>
              <a:chOff x="19280447" y="3915790"/>
              <a:chExt cx="3492388" cy="4159660"/>
            </a:xfrm>
          </p:grpSpPr>
          <p:sp>
            <p:nvSpPr>
              <p:cNvPr id="600" name="Прямоугольник 599"/>
              <p:cNvSpPr/>
              <p:nvPr/>
            </p:nvSpPr>
            <p:spPr>
              <a:xfrm>
                <a:off x="19892515" y="4334607"/>
                <a:ext cx="648072" cy="3740843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headEnd w="med" len="lg"/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1" name="Прямоугольник 600"/>
              <p:cNvSpPr/>
              <p:nvPr/>
            </p:nvSpPr>
            <p:spPr>
              <a:xfrm>
                <a:off x="21116651" y="6212628"/>
                <a:ext cx="648072" cy="1862822"/>
              </a:xfrm>
              <a:prstGeom prst="rect">
                <a:avLst/>
              </a:prstGeom>
              <a:solidFill>
                <a:schemeClr val="accent3"/>
              </a:solidFill>
              <a:ln w="28575">
                <a:solidFill>
                  <a:schemeClr val="tx1"/>
                </a:solidFill>
                <a:headEnd w="med" len="lg"/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4" name="Прямая со стрелкой 603"/>
              <p:cNvCxnSpPr/>
              <p:nvPr/>
            </p:nvCxnSpPr>
            <p:spPr>
              <a:xfrm>
                <a:off x="19280447" y="8075450"/>
                <a:ext cx="34923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med" len="lg"/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Прямая со стрелкой 606"/>
              <p:cNvCxnSpPr/>
              <p:nvPr/>
            </p:nvCxnSpPr>
            <p:spPr>
              <a:xfrm flipV="1">
                <a:off x="19280447" y="3915790"/>
                <a:ext cx="0" cy="41596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med" len="lg"/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Прямая соединительная линия 613"/>
              <p:cNvCxnSpPr>
                <a:stCxn id="600" idx="0"/>
              </p:cNvCxnSpPr>
              <p:nvPr/>
            </p:nvCxnSpPr>
            <p:spPr>
              <a:xfrm>
                <a:off x="20216551" y="4334607"/>
                <a:ext cx="15481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Прямая со стрелкой 624"/>
              <p:cNvCxnSpPr>
                <a:endCxn id="601" idx="0"/>
              </p:cNvCxnSpPr>
              <p:nvPr/>
            </p:nvCxnSpPr>
            <p:spPr>
              <a:xfrm>
                <a:off x="21440687" y="4334607"/>
                <a:ext cx="0" cy="1878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5" name="TextBox 714"/>
            <p:cNvSpPr txBox="1"/>
            <p:nvPr/>
          </p:nvSpPr>
          <p:spPr>
            <a:xfrm>
              <a:off x="28414636" y="2962236"/>
              <a:ext cx="14364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>
                  <a:latin typeface="Cambria" panose="02040503050406030204" pitchFamily="18" charset="0"/>
                </a:rPr>
                <a:t>-49%</a:t>
              </a:r>
              <a:endParaRPr lang="ru-RU" sz="40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1562" name="Picture 538" descr="D:\Dropbox\kursach\e96828acce441ced1f83e7764a008e03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395" y="4404438"/>
            <a:ext cx="5422072" cy="463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" name="TextBox 718"/>
          <p:cNvSpPr txBox="1"/>
          <p:nvPr/>
        </p:nvSpPr>
        <p:spPr>
          <a:xfrm>
            <a:off x="17516251" y="9297953"/>
            <a:ext cx="10866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 smtClean="0">
                <a:latin typeface="Cambria" panose="02040503050406030204" pitchFamily="18" charset="0"/>
              </a:rPr>
              <a:t>Расширенные возможности  по кроссплатформенной отладке</a:t>
            </a:r>
            <a:endParaRPr lang="ru-RU" sz="4000" dirty="0">
              <a:latin typeface="Cambria" panose="02040503050406030204" pitchFamily="18" charset="0"/>
            </a:endParaRPr>
          </a:p>
        </p:txBody>
      </p:sp>
      <p:pic>
        <p:nvPicPr>
          <p:cNvPr id="1583" name="Picture 559" descr="D:\Dropbox\kursach\079f9d83022ddd1a7094a04924479127.pn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2928" b="3338"/>
          <a:stretch/>
        </p:blipFill>
        <p:spPr bwMode="auto">
          <a:xfrm>
            <a:off x="22875194" y="5452431"/>
            <a:ext cx="5658281" cy="34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104</Words>
  <Application>Microsoft Office PowerPoint</Application>
  <PresentationFormat>Произвольный</PresentationFormat>
  <Paragraphs>40</Paragraphs>
  <Slides>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Тема Office</vt:lpstr>
      <vt:lpstr>Visio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50</cp:revision>
  <dcterms:created xsi:type="dcterms:W3CDTF">2013-12-14T10:51:47Z</dcterms:created>
  <dcterms:modified xsi:type="dcterms:W3CDTF">2013-12-16T20:59:07Z</dcterms:modified>
</cp:coreProperties>
</file>