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21386800"/>
  <p:notesSz cx="6858000" cy="9144000"/>
  <p:defaultTextStyle>
    <a:defPPr>
      <a:defRPr lang="ru-RU"/>
    </a:defPPr>
    <a:lvl1pPr marL="0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55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10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169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24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279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337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392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447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6" autoAdjust="0"/>
  </p:normalViewPr>
  <p:slideViewPr>
    <p:cSldViewPr>
      <p:cViewPr>
        <p:scale>
          <a:sx n="75" d="100"/>
          <a:sy n="75" d="100"/>
        </p:scale>
        <p:origin x="8208" y="1224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D840-0113-4C94-80D3-7CE4E5D2474D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6AAA3-2A15-4585-B593-A18B7ADE5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3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055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110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169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224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279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337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2392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8447" algn="l" defTabSz="295211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6AAA3-2A15-4585-B593-A18B7ADE58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4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0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06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21952982" y="856468"/>
            <a:ext cx="6812994" cy="1824808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13999" y="856468"/>
            <a:ext cx="19934317" cy="182480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1909" y="13743004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1909" y="9064643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3999" y="4990258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392320" y="4990258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7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4004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38629" y="851516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14004" y="4475391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6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3999" y="4990258"/>
            <a:ext cx="27251978" cy="14114299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13999" y="19822400"/>
            <a:ext cx="7065328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AA38-10C4-437A-98E7-CCA5BDF53005}" type="datetimeFigureOut">
              <a:rPr lang="ru-RU" smtClean="0"/>
              <a:t>04.06.2013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345658" y="19822400"/>
            <a:ext cx="9588659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1700649" y="19822400"/>
            <a:ext cx="7065328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D4F3-4D9A-4E92-8FC9-FAF4F03504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954411" y="15301912"/>
            <a:ext cx="17400126" cy="5345631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ru-RU" sz="6600" b="1" i="1" dirty="0" smtClean="0">
                <a:latin typeface="Cambria" pitchFamily="18" charset="0"/>
              </a:rPr>
              <a:t>  Цель:</a:t>
            </a:r>
            <a:endParaRPr lang="ru-RU" sz="4000" b="1" i="1" dirty="0">
              <a:latin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4000" i="1" dirty="0" smtClean="0">
                <a:latin typeface="Cambria" pitchFamily="18" charset="0"/>
              </a:rPr>
              <a:t>Перепроектирование архитектуры</a:t>
            </a:r>
          </a:p>
          <a:p>
            <a:pPr>
              <a:lnSpc>
                <a:spcPct val="150000"/>
              </a:lnSpc>
            </a:pPr>
            <a:r>
              <a:rPr lang="ru-RU" sz="4000" i="1" dirty="0" smtClean="0">
                <a:latin typeface="Cambria" pitchFamily="18" charset="0"/>
              </a:rPr>
              <a:t>системы с целью повышения ее производительности,</a:t>
            </a:r>
          </a:p>
          <a:p>
            <a:pPr>
              <a:lnSpc>
                <a:spcPct val="130000"/>
              </a:lnSpc>
            </a:pPr>
            <a:r>
              <a:rPr lang="ru-RU" sz="4000" i="1" dirty="0" smtClean="0">
                <a:latin typeface="Cambria" pitchFamily="18" charset="0"/>
              </a:rPr>
              <a:t>т.е. </a:t>
            </a:r>
            <a:r>
              <a:rPr lang="ru-RU" sz="4400" b="1" i="1" dirty="0" smtClean="0">
                <a:latin typeface="Cambria" pitchFamily="18" charset="0"/>
              </a:rPr>
              <a:t>уменьшение времени, затрачиваемого на моделирование</a:t>
            </a:r>
            <a:r>
              <a:rPr lang="ru-RU" sz="4000" i="1" dirty="0" smtClean="0">
                <a:latin typeface="Cambria" pitchFamily="18" charset="0"/>
              </a:rPr>
              <a:t>.</a:t>
            </a:r>
          </a:p>
        </p:txBody>
      </p:sp>
      <p:sp>
        <p:nvSpPr>
          <p:cNvPr id="6" name="Дуга 5"/>
          <p:cNvSpPr/>
          <p:nvPr/>
        </p:nvSpPr>
        <p:spPr>
          <a:xfrm>
            <a:off x="7805599" y="14916675"/>
            <a:ext cx="2552827" cy="2589895"/>
          </a:xfrm>
          <a:prstGeom prst="arc">
            <a:avLst>
              <a:gd name="adj1" fmla="val 16896873"/>
              <a:gd name="adj2" fmla="val 95363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Стрелка вниз 224"/>
          <p:cNvSpPr/>
          <p:nvPr/>
        </p:nvSpPr>
        <p:spPr>
          <a:xfrm rot="16200000">
            <a:off x="10419722" y="13066579"/>
            <a:ext cx="228920" cy="714666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90" name="Стрелка вправо с вырезом 489"/>
          <p:cNvSpPr/>
          <p:nvPr/>
        </p:nvSpPr>
        <p:spPr>
          <a:xfrm rot="711384">
            <a:off x="11327730" y="16982811"/>
            <a:ext cx="7022640" cy="769766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itchFamily="18" charset="0"/>
              </a:rPr>
              <a:t>УМЕНЬШЕНИЕ ВРЕМЕНИ МОДЕЛИРОВАНИЯ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60" name="Стрелка вниз 459"/>
          <p:cNvSpPr/>
          <p:nvPr/>
        </p:nvSpPr>
        <p:spPr>
          <a:xfrm>
            <a:off x="8997145" y="13663079"/>
            <a:ext cx="228920" cy="1085462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59" name="Стрелка вниз 458"/>
          <p:cNvSpPr/>
          <p:nvPr/>
        </p:nvSpPr>
        <p:spPr>
          <a:xfrm>
            <a:off x="20441271" y="12569665"/>
            <a:ext cx="228920" cy="1247382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47" name="Стрелка вниз 446"/>
          <p:cNvSpPr/>
          <p:nvPr/>
        </p:nvSpPr>
        <p:spPr>
          <a:xfrm>
            <a:off x="20441271" y="16216891"/>
            <a:ext cx="228920" cy="900932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59964" y="3980929"/>
            <a:ext cx="5215331" cy="10428267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spcCol="0" rtlCol="0" anchor="ctr"/>
          <a:lstStyle/>
          <a:p>
            <a:pPr algn="ctr"/>
            <a:endParaRPr lang="ru-RU" sz="4000"/>
          </a:p>
        </p:txBody>
      </p:sp>
      <p:sp>
        <p:nvSpPr>
          <p:cNvPr id="5" name="TextBox 4"/>
          <p:cNvSpPr txBox="1"/>
          <p:nvPr/>
        </p:nvSpPr>
        <p:spPr>
          <a:xfrm>
            <a:off x="2250555" y="2845143"/>
            <a:ext cx="5616822" cy="852093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 algn="ctr"/>
            <a:r>
              <a:rPr lang="ru-RU" sz="3600" dirty="0" smtClean="0">
                <a:latin typeface="Cambria" pitchFamily="18" charset="0"/>
              </a:rPr>
              <a:t>Общий список ресурсов</a:t>
            </a:r>
            <a:endParaRPr lang="ru-RU" sz="3600" dirty="0">
              <a:latin typeface="Cambria" pitchFamily="18" charset="0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2668777" y="8802004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63" name="Прямоугольник 62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4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2668776" y="7270786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71" name="Прямоугольник 70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3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2668775" y="5726373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75" name="Прямоугольник 74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2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2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2668774" y="4178364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79" name="Прямоугольник 78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1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2668772" y="11184467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83" name="Прямоугольник 82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100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90" name="Группа 89"/>
          <p:cNvGrpSpPr/>
          <p:nvPr/>
        </p:nvGrpSpPr>
        <p:grpSpPr>
          <a:xfrm>
            <a:off x="4523963" y="10621254"/>
            <a:ext cx="1060493" cy="197952"/>
            <a:chOff x="8525071" y="7909199"/>
            <a:chExt cx="1060493" cy="1979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Овал 85"/>
            <p:cNvSpPr/>
            <p:nvPr/>
          </p:nvSpPr>
          <p:spPr>
            <a:xfrm>
              <a:off x="8525071" y="7910766"/>
              <a:ext cx="196385" cy="1963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/>
            <p:cNvSpPr/>
            <p:nvPr/>
          </p:nvSpPr>
          <p:spPr>
            <a:xfrm>
              <a:off x="8961882" y="7910766"/>
              <a:ext cx="196385" cy="1963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/>
            <p:cNvSpPr/>
            <p:nvPr/>
          </p:nvSpPr>
          <p:spPr>
            <a:xfrm>
              <a:off x="9389179" y="7909199"/>
              <a:ext cx="196385" cy="1963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1" name="Группа 90"/>
          <p:cNvGrpSpPr/>
          <p:nvPr/>
        </p:nvGrpSpPr>
        <p:grpSpPr>
          <a:xfrm>
            <a:off x="2660113" y="12707026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92" name="Прямоугольник 91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101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2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sp>
        <p:nvSpPr>
          <p:cNvPr id="111" name="Прямоугольник 110"/>
          <p:cNvSpPr/>
          <p:nvPr/>
        </p:nvSpPr>
        <p:spPr>
          <a:xfrm>
            <a:off x="22124763" y="3941246"/>
            <a:ext cx="5694218" cy="13016850"/>
          </a:xfrm>
          <a:prstGeom prst="rect">
            <a:avLst/>
          </a:prstGeom>
          <a:solidFill>
            <a:schemeClr val="bg1"/>
          </a:solidFill>
          <a:ln w="444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spcCol="0" rtlCol="0" anchor="ctr"/>
          <a:lstStyle/>
          <a:p>
            <a:pPr algn="ctr"/>
            <a:endParaRPr lang="ru-RU" sz="4000"/>
          </a:p>
        </p:txBody>
      </p:sp>
      <p:sp>
        <p:nvSpPr>
          <p:cNvPr id="112" name="TextBox 111"/>
          <p:cNvSpPr txBox="1"/>
          <p:nvPr/>
        </p:nvSpPr>
        <p:spPr>
          <a:xfrm>
            <a:off x="22159554" y="2772520"/>
            <a:ext cx="5694218" cy="852093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 algn="ctr"/>
            <a:r>
              <a:rPr lang="ru-RU" sz="3600" dirty="0" smtClean="0">
                <a:latin typeface="Cambria" pitchFamily="18" charset="0"/>
              </a:rPr>
              <a:t>Грануляция по типам</a:t>
            </a:r>
            <a:endParaRPr lang="ru-RU" sz="3600" dirty="0">
              <a:latin typeface="Cambria" pitchFamily="18" charset="0"/>
            </a:endParaRPr>
          </a:p>
        </p:txBody>
      </p:sp>
      <p:sp>
        <p:nvSpPr>
          <p:cNvPr id="139" name="Прямоугольник 138"/>
          <p:cNvSpPr/>
          <p:nvPr/>
        </p:nvSpPr>
        <p:spPr>
          <a:xfrm>
            <a:off x="22364208" y="4868333"/>
            <a:ext cx="5215332" cy="7265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spcCol="0" rtlCol="0" anchor="ctr"/>
          <a:lstStyle/>
          <a:p>
            <a:pPr algn="ctr"/>
            <a:endParaRPr lang="ru-RU" sz="4000"/>
          </a:p>
        </p:txBody>
      </p:sp>
      <p:grpSp>
        <p:nvGrpSpPr>
          <p:cNvPr id="140" name="Группа 139"/>
          <p:cNvGrpSpPr/>
          <p:nvPr/>
        </p:nvGrpSpPr>
        <p:grpSpPr>
          <a:xfrm>
            <a:off x="22573020" y="5148783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141" name="Прямоугольник 140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1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145" name="Группа 144"/>
          <p:cNvGrpSpPr/>
          <p:nvPr/>
        </p:nvGrpSpPr>
        <p:grpSpPr>
          <a:xfrm>
            <a:off x="22573021" y="6728951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146" name="Прямоугольник 145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3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22573022" y="8306928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150" name="Прямоугольник 149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4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153" name="Группа 152"/>
          <p:cNvGrpSpPr/>
          <p:nvPr/>
        </p:nvGrpSpPr>
        <p:grpSpPr>
          <a:xfrm>
            <a:off x="22573022" y="10505084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154" name="Прямоугольник 153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100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sp>
        <p:nvSpPr>
          <p:cNvPr id="157" name="Прямоугольник 156"/>
          <p:cNvSpPr/>
          <p:nvPr/>
        </p:nvSpPr>
        <p:spPr>
          <a:xfrm>
            <a:off x="22364206" y="13243401"/>
            <a:ext cx="5215332" cy="34986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spcCol="0" rtlCol="0" anchor="ctr"/>
          <a:lstStyle/>
          <a:p>
            <a:pPr algn="ctr"/>
            <a:endParaRPr lang="ru-RU" sz="4000"/>
          </a:p>
        </p:txBody>
      </p:sp>
      <p:grpSp>
        <p:nvGrpSpPr>
          <p:cNvPr id="158" name="Группа 157"/>
          <p:cNvGrpSpPr/>
          <p:nvPr/>
        </p:nvGrpSpPr>
        <p:grpSpPr>
          <a:xfrm>
            <a:off x="22573018" y="13523851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159" name="Прямоугольник 158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2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sp>
        <p:nvSpPr>
          <p:cNvPr id="162" name="Прямоугольник 161"/>
          <p:cNvSpPr/>
          <p:nvPr/>
        </p:nvSpPr>
        <p:spPr>
          <a:xfrm>
            <a:off x="22364206" y="12569664"/>
            <a:ext cx="5215331" cy="7584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spcCol="0" rtlCol="0" anchor="ctr"/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Cambria" pitchFamily="18" charset="0"/>
              </a:rPr>
              <a:t>Тип 2</a:t>
            </a:r>
            <a:endParaRPr lang="ru-RU" sz="3200" b="1" dirty="0">
              <a:solidFill>
                <a:schemeClr val="tx1"/>
              </a:solidFill>
              <a:latin typeface="Cambria" pitchFamily="18" charset="0"/>
            </a:endParaRPr>
          </a:p>
        </p:txBody>
      </p:sp>
      <p:grpSp>
        <p:nvGrpSpPr>
          <p:cNvPr id="163" name="Группа 162"/>
          <p:cNvGrpSpPr/>
          <p:nvPr/>
        </p:nvGrpSpPr>
        <p:grpSpPr>
          <a:xfrm>
            <a:off x="22573019" y="15104019"/>
            <a:ext cx="4797705" cy="1433777"/>
            <a:chOff x="9749507" y="2601304"/>
            <a:chExt cx="4194810" cy="1433777"/>
          </a:xfrm>
          <a:solidFill>
            <a:schemeClr val="bg1"/>
          </a:solidFill>
        </p:grpSpPr>
        <p:sp>
          <p:nvSpPr>
            <p:cNvPr id="164" name="Прямоугольник 163"/>
            <p:cNvSpPr/>
            <p:nvPr/>
          </p:nvSpPr>
          <p:spPr>
            <a:xfrm>
              <a:off x="9749508" y="2601304"/>
              <a:ext cx="4194809" cy="1433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749507" y="2779583"/>
              <a:ext cx="22430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latin typeface="Cambria" pitchFamily="18" charset="0"/>
                </a:rPr>
                <a:t>Ресурс 101</a:t>
              </a:r>
            </a:p>
            <a:p>
              <a:pPr algn="ctr"/>
              <a:r>
                <a:rPr lang="ru-RU" sz="3200" b="1" dirty="0" smtClean="0">
                  <a:latin typeface="Cambria" pitchFamily="18" charset="0"/>
                </a:rPr>
                <a:t>Тип 1</a:t>
              </a:r>
              <a:endParaRPr lang="ru-RU" sz="3200" b="1" dirty="0">
                <a:latin typeface="Cambria" pitchFamily="18" charset="0"/>
              </a:endParaRPr>
            </a:p>
          </p:txBody>
        </p:sp>
        <p:sp>
          <p:nvSpPr>
            <p:cNvPr id="166" name="Прямоугольник 165"/>
            <p:cNvSpPr/>
            <p:nvPr/>
          </p:nvSpPr>
          <p:spPr>
            <a:xfrm>
              <a:off x="11992580" y="2841174"/>
              <a:ext cx="1779254" cy="954037"/>
            </a:xfrm>
            <a:prstGeom prst="rect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itchFamily="18" charset="0"/>
                </a:rPr>
                <a:t>Параметры</a:t>
              </a: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24441624" y="10054881"/>
            <a:ext cx="1060493" cy="197952"/>
            <a:chOff x="8525071" y="7909199"/>
            <a:chExt cx="1060493" cy="1979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0" name="Овал 189"/>
            <p:cNvSpPr/>
            <p:nvPr/>
          </p:nvSpPr>
          <p:spPr>
            <a:xfrm>
              <a:off x="8525071" y="7910766"/>
              <a:ext cx="196385" cy="1963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8961882" y="7910766"/>
              <a:ext cx="196385" cy="1963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9389179" y="7909199"/>
              <a:ext cx="196385" cy="19638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7" name="Прямоугольник 286"/>
          <p:cNvSpPr/>
          <p:nvPr/>
        </p:nvSpPr>
        <p:spPr>
          <a:xfrm>
            <a:off x="393831" y="337022"/>
            <a:ext cx="29363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spc="100" dirty="0" smtClean="0">
                <a:latin typeface="Trebuchet MS" pitchFamily="34" charset="0"/>
              </a:rPr>
              <a:t>Увеличение производительности при работе с ресурсами в среде РДО</a:t>
            </a:r>
            <a:endParaRPr lang="ru-RU" sz="5400" b="1" spc="100" dirty="0">
              <a:latin typeface="Trebuchet MS" pitchFamily="34" charset="0"/>
            </a:endParaRPr>
          </a:p>
        </p:txBody>
      </p:sp>
      <p:sp>
        <p:nvSpPr>
          <p:cNvPr id="415" name="Прямоугольник с двумя скругленными противолежащими углами 414"/>
          <p:cNvSpPr/>
          <p:nvPr/>
        </p:nvSpPr>
        <p:spPr>
          <a:xfrm>
            <a:off x="7985674" y="10319608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14" name="Прямоугольник с двумя скругленными противолежащими углами 413"/>
          <p:cNvSpPr/>
          <p:nvPr/>
        </p:nvSpPr>
        <p:spPr>
          <a:xfrm>
            <a:off x="8061874" y="10415258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95" name="Стрелка вниз 394"/>
          <p:cNvSpPr/>
          <p:nvPr/>
        </p:nvSpPr>
        <p:spPr>
          <a:xfrm>
            <a:off x="8997148" y="3980929"/>
            <a:ext cx="228920" cy="675160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396" name="Прямоугольник с двумя скругленными противолежащими углами 395"/>
          <p:cNvSpPr/>
          <p:nvPr/>
        </p:nvSpPr>
        <p:spPr>
          <a:xfrm>
            <a:off x="8046634" y="4656089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97" name="Стрелка вниз 396"/>
          <p:cNvSpPr/>
          <p:nvPr/>
        </p:nvSpPr>
        <p:spPr>
          <a:xfrm>
            <a:off x="8997146" y="5134414"/>
            <a:ext cx="228920" cy="1052789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398" name="Прямоугольник с двумя скругленными противолежащими углами 397"/>
          <p:cNvSpPr/>
          <p:nvPr/>
        </p:nvSpPr>
        <p:spPr>
          <a:xfrm>
            <a:off x="8046632" y="6187203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grpSp>
        <p:nvGrpSpPr>
          <p:cNvPr id="402" name="Группа 401"/>
          <p:cNvGrpSpPr/>
          <p:nvPr/>
        </p:nvGrpSpPr>
        <p:grpSpPr>
          <a:xfrm rot="685764">
            <a:off x="9261339" y="4411764"/>
            <a:ext cx="3310360" cy="2176735"/>
            <a:chOff x="8243750" y="8677533"/>
            <a:chExt cx="3310360" cy="2176735"/>
          </a:xfrm>
        </p:grpSpPr>
        <p:sp>
          <p:nvSpPr>
            <p:cNvPr id="400" name="Дуга 399"/>
            <p:cNvSpPr/>
            <p:nvPr/>
          </p:nvSpPr>
          <p:spPr>
            <a:xfrm rot="1407776">
              <a:off x="8243750" y="9053772"/>
              <a:ext cx="1605859" cy="949083"/>
            </a:xfrm>
            <a:prstGeom prst="arc">
              <a:avLst>
                <a:gd name="adj1" fmla="val 15924639"/>
                <a:gd name="adj2" fmla="val 191174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1" name="Дуга 400"/>
            <p:cNvSpPr/>
            <p:nvPr/>
          </p:nvSpPr>
          <p:spPr>
            <a:xfrm rot="455694">
              <a:off x="9224947" y="8677533"/>
              <a:ext cx="2329163" cy="2176735"/>
            </a:xfrm>
            <a:prstGeom prst="arc">
              <a:avLst>
                <a:gd name="adj1" fmla="val 11494545"/>
                <a:gd name="adj2" fmla="val 127568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3" name="Прямоугольник с двумя скругленными противолежащими углами 412"/>
          <p:cNvSpPr/>
          <p:nvPr/>
        </p:nvSpPr>
        <p:spPr>
          <a:xfrm>
            <a:off x="8138074" y="10514397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16" name="Стрелка вниз 415"/>
          <p:cNvSpPr/>
          <p:nvPr/>
        </p:nvSpPr>
        <p:spPr>
          <a:xfrm>
            <a:off x="8997148" y="6665530"/>
            <a:ext cx="228920" cy="1027564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10" name="Прямоугольник с двумя скругленными противолежащими углами 409"/>
          <p:cNvSpPr/>
          <p:nvPr/>
        </p:nvSpPr>
        <p:spPr>
          <a:xfrm>
            <a:off x="8046634" y="7693093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19" name="Стрелка вниз 418"/>
          <p:cNvSpPr/>
          <p:nvPr/>
        </p:nvSpPr>
        <p:spPr>
          <a:xfrm>
            <a:off x="8997148" y="8171419"/>
            <a:ext cx="228920" cy="1052892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18" name="Прямоугольник с двумя скругленными противолежащими углами 417"/>
          <p:cNvSpPr/>
          <p:nvPr/>
        </p:nvSpPr>
        <p:spPr>
          <a:xfrm>
            <a:off x="8046634" y="9224311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20" name="Стрелка вниз 419"/>
          <p:cNvSpPr/>
          <p:nvPr/>
        </p:nvSpPr>
        <p:spPr>
          <a:xfrm>
            <a:off x="8997148" y="9702637"/>
            <a:ext cx="228920" cy="1918328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11" name="Прямоугольник с двумя скругленными противолежащими углами 410"/>
          <p:cNvSpPr/>
          <p:nvPr/>
        </p:nvSpPr>
        <p:spPr>
          <a:xfrm>
            <a:off x="8046634" y="11620965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21" name="Стрелка вниз 420"/>
          <p:cNvSpPr/>
          <p:nvPr/>
        </p:nvSpPr>
        <p:spPr>
          <a:xfrm>
            <a:off x="8997148" y="12099291"/>
            <a:ext cx="228920" cy="1085462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12" name="Прямоугольник с двумя скругленными противолежащими углами 411"/>
          <p:cNvSpPr/>
          <p:nvPr/>
        </p:nvSpPr>
        <p:spPr>
          <a:xfrm>
            <a:off x="8046634" y="13184753"/>
            <a:ext cx="2129951" cy="47832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Проверка типа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grpSp>
        <p:nvGrpSpPr>
          <p:cNvPr id="422" name="Группа 421"/>
          <p:cNvGrpSpPr/>
          <p:nvPr/>
        </p:nvGrpSpPr>
        <p:grpSpPr>
          <a:xfrm rot="685764">
            <a:off x="9275770" y="7484675"/>
            <a:ext cx="3310360" cy="2176735"/>
            <a:chOff x="8243750" y="8677533"/>
            <a:chExt cx="3310360" cy="2176735"/>
          </a:xfrm>
        </p:grpSpPr>
        <p:sp>
          <p:nvSpPr>
            <p:cNvPr id="423" name="Дуга 422"/>
            <p:cNvSpPr/>
            <p:nvPr/>
          </p:nvSpPr>
          <p:spPr>
            <a:xfrm rot="1407776">
              <a:off x="8243750" y="9053772"/>
              <a:ext cx="1605859" cy="949083"/>
            </a:xfrm>
            <a:prstGeom prst="arc">
              <a:avLst>
                <a:gd name="adj1" fmla="val 15924639"/>
                <a:gd name="adj2" fmla="val 191174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4" name="Дуга 423"/>
            <p:cNvSpPr/>
            <p:nvPr/>
          </p:nvSpPr>
          <p:spPr>
            <a:xfrm rot="455694">
              <a:off x="9224947" y="8677533"/>
              <a:ext cx="2329163" cy="2176735"/>
            </a:xfrm>
            <a:prstGeom prst="arc">
              <a:avLst>
                <a:gd name="adj1" fmla="val 11494545"/>
                <a:gd name="adj2" fmla="val 127568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5" name="Группа 424"/>
          <p:cNvGrpSpPr/>
          <p:nvPr/>
        </p:nvGrpSpPr>
        <p:grpSpPr>
          <a:xfrm rot="685764">
            <a:off x="9271578" y="8990431"/>
            <a:ext cx="3310360" cy="2176735"/>
            <a:chOff x="8243750" y="8677533"/>
            <a:chExt cx="3310360" cy="2176735"/>
          </a:xfrm>
        </p:grpSpPr>
        <p:sp>
          <p:nvSpPr>
            <p:cNvPr id="426" name="Дуга 425"/>
            <p:cNvSpPr/>
            <p:nvPr/>
          </p:nvSpPr>
          <p:spPr>
            <a:xfrm rot="1407776">
              <a:off x="8243750" y="9053772"/>
              <a:ext cx="1605859" cy="949083"/>
            </a:xfrm>
            <a:prstGeom prst="arc">
              <a:avLst>
                <a:gd name="adj1" fmla="val 15924639"/>
                <a:gd name="adj2" fmla="val 191174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7" name="Дуга 426"/>
            <p:cNvSpPr/>
            <p:nvPr/>
          </p:nvSpPr>
          <p:spPr>
            <a:xfrm rot="455694">
              <a:off x="9224947" y="8677533"/>
              <a:ext cx="2329163" cy="2176735"/>
            </a:xfrm>
            <a:prstGeom prst="arc">
              <a:avLst>
                <a:gd name="adj1" fmla="val 11494545"/>
                <a:gd name="adj2" fmla="val 127568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8" name="Группа 427"/>
          <p:cNvGrpSpPr/>
          <p:nvPr/>
        </p:nvGrpSpPr>
        <p:grpSpPr>
          <a:xfrm rot="685764">
            <a:off x="9294455" y="10081346"/>
            <a:ext cx="3310360" cy="2176735"/>
            <a:chOff x="8243750" y="8677533"/>
            <a:chExt cx="3310360" cy="2176735"/>
          </a:xfrm>
        </p:grpSpPr>
        <p:sp>
          <p:nvSpPr>
            <p:cNvPr id="429" name="Дуга 428"/>
            <p:cNvSpPr/>
            <p:nvPr/>
          </p:nvSpPr>
          <p:spPr>
            <a:xfrm rot="1407776">
              <a:off x="8243750" y="9053772"/>
              <a:ext cx="1605859" cy="949083"/>
            </a:xfrm>
            <a:prstGeom prst="arc">
              <a:avLst>
                <a:gd name="adj1" fmla="val 15924639"/>
                <a:gd name="adj2" fmla="val 19117447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0" name="Дуга 429"/>
            <p:cNvSpPr/>
            <p:nvPr/>
          </p:nvSpPr>
          <p:spPr>
            <a:xfrm rot="455694">
              <a:off x="9224947" y="8677533"/>
              <a:ext cx="2329163" cy="2176735"/>
            </a:xfrm>
            <a:prstGeom prst="arc">
              <a:avLst>
                <a:gd name="adj1" fmla="val 11494545"/>
                <a:gd name="adj2" fmla="val 12756889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1" name="Группа 430"/>
          <p:cNvGrpSpPr/>
          <p:nvPr/>
        </p:nvGrpSpPr>
        <p:grpSpPr>
          <a:xfrm rot="685764">
            <a:off x="9294456" y="10182193"/>
            <a:ext cx="3310360" cy="2176735"/>
            <a:chOff x="8243750" y="8677533"/>
            <a:chExt cx="3310360" cy="2176735"/>
          </a:xfrm>
        </p:grpSpPr>
        <p:sp>
          <p:nvSpPr>
            <p:cNvPr id="432" name="Дуга 431"/>
            <p:cNvSpPr/>
            <p:nvPr/>
          </p:nvSpPr>
          <p:spPr>
            <a:xfrm rot="1407776">
              <a:off x="8243750" y="9053772"/>
              <a:ext cx="1605859" cy="949083"/>
            </a:xfrm>
            <a:prstGeom prst="arc">
              <a:avLst>
                <a:gd name="adj1" fmla="val 15924639"/>
                <a:gd name="adj2" fmla="val 19117447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3" name="Дуга 432"/>
            <p:cNvSpPr/>
            <p:nvPr/>
          </p:nvSpPr>
          <p:spPr>
            <a:xfrm rot="455694">
              <a:off x="9224947" y="8677533"/>
              <a:ext cx="2329163" cy="2176735"/>
            </a:xfrm>
            <a:prstGeom prst="arc">
              <a:avLst>
                <a:gd name="adj1" fmla="val 11494545"/>
                <a:gd name="adj2" fmla="val 12756889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4" name="Группа 433"/>
          <p:cNvGrpSpPr/>
          <p:nvPr/>
        </p:nvGrpSpPr>
        <p:grpSpPr>
          <a:xfrm rot="685764">
            <a:off x="9294455" y="10283587"/>
            <a:ext cx="3310360" cy="2176735"/>
            <a:chOff x="8243750" y="8677533"/>
            <a:chExt cx="3310360" cy="2176735"/>
          </a:xfrm>
        </p:grpSpPr>
        <p:sp>
          <p:nvSpPr>
            <p:cNvPr id="435" name="Дуга 434"/>
            <p:cNvSpPr/>
            <p:nvPr/>
          </p:nvSpPr>
          <p:spPr>
            <a:xfrm rot="1407776">
              <a:off x="8243750" y="9053772"/>
              <a:ext cx="1605859" cy="949083"/>
            </a:xfrm>
            <a:prstGeom prst="arc">
              <a:avLst>
                <a:gd name="adj1" fmla="val 15924639"/>
                <a:gd name="adj2" fmla="val 19117447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6" name="Дуга 435"/>
            <p:cNvSpPr/>
            <p:nvPr/>
          </p:nvSpPr>
          <p:spPr>
            <a:xfrm rot="455694">
              <a:off x="9224947" y="8677533"/>
              <a:ext cx="2329163" cy="2176735"/>
            </a:xfrm>
            <a:prstGeom prst="arc">
              <a:avLst>
                <a:gd name="adj1" fmla="val 11494545"/>
                <a:gd name="adj2" fmla="val 12756889"/>
              </a:avLst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0" name="Группа 439"/>
          <p:cNvGrpSpPr/>
          <p:nvPr/>
        </p:nvGrpSpPr>
        <p:grpSpPr>
          <a:xfrm rot="685764">
            <a:off x="9285533" y="11399712"/>
            <a:ext cx="3310360" cy="2176735"/>
            <a:chOff x="8243750" y="8677533"/>
            <a:chExt cx="3310360" cy="2176735"/>
          </a:xfrm>
        </p:grpSpPr>
        <p:sp>
          <p:nvSpPr>
            <p:cNvPr id="441" name="Дуга 440"/>
            <p:cNvSpPr/>
            <p:nvPr/>
          </p:nvSpPr>
          <p:spPr>
            <a:xfrm rot="1407776">
              <a:off x="8243750" y="9053772"/>
              <a:ext cx="1605859" cy="949083"/>
            </a:xfrm>
            <a:prstGeom prst="arc">
              <a:avLst>
                <a:gd name="adj1" fmla="val 15924639"/>
                <a:gd name="adj2" fmla="val 19117447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2" name="Дуга 441"/>
            <p:cNvSpPr/>
            <p:nvPr/>
          </p:nvSpPr>
          <p:spPr>
            <a:xfrm rot="455694">
              <a:off x="9224947" y="8677533"/>
              <a:ext cx="2329163" cy="2176735"/>
            </a:xfrm>
            <a:prstGeom prst="arc">
              <a:avLst>
                <a:gd name="adj1" fmla="val 11494545"/>
                <a:gd name="adj2" fmla="val 127568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49" name="Стрелка вниз 448"/>
          <p:cNvSpPr/>
          <p:nvPr/>
        </p:nvSpPr>
        <p:spPr>
          <a:xfrm rot="16200000">
            <a:off x="10419722" y="6069031"/>
            <a:ext cx="228920" cy="714666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54" name="Прямоугольник с двумя скругленными противолежащими углами 453"/>
          <p:cNvSpPr/>
          <p:nvPr/>
        </p:nvSpPr>
        <p:spPr>
          <a:xfrm>
            <a:off x="10891514" y="13004081"/>
            <a:ext cx="2129951" cy="83965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Использование ресурса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55" name="Прямоугольник с двумя скругленными противолежащими углами 454"/>
          <p:cNvSpPr/>
          <p:nvPr/>
        </p:nvSpPr>
        <p:spPr>
          <a:xfrm>
            <a:off x="10891515" y="6006533"/>
            <a:ext cx="2129951" cy="83965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Использование ресурса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56" name="Стрелка вниз 455"/>
          <p:cNvSpPr/>
          <p:nvPr/>
        </p:nvSpPr>
        <p:spPr>
          <a:xfrm>
            <a:off x="20441271" y="14664432"/>
            <a:ext cx="228920" cy="705074"/>
          </a:xfrm>
          <a:prstGeom prst="downArrow">
            <a:avLst>
              <a:gd name="adj1" fmla="val 54409"/>
              <a:gd name="adj2" fmla="val 7431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57" name="Прямоугольник с двумя скругленными противолежащими углами 456"/>
          <p:cNvSpPr/>
          <p:nvPr/>
        </p:nvSpPr>
        <p:spPr>
          <a:xfrm>
            <a:off x="19490756" y="13817047"/>
            <a:ext cx="2129951" cy="8473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Использование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Cambria" pitchFamily="18" charset="0"/>
              </a:rPr>
              <a:t>ресурса</a:t>
            </a:r>
            <a:endParaRPr lang="ru-RU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58" name="Прямоугольник с двумя скругленными противолежащими углами 457"/>
          <p:cNvSpPr/>
          <p:nvPr/>
        </p:nvSpPr>
        <p:spPr>
          <a:xfrm>
            <a:off x="19490754" y="15369506"/>
            <a:ext cx="2129951" cy="84738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itchFamily="18" charset="0"/>
              </a:rPr>
              <a:t>Использование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Cambria" pitchFamily="18" charset="0"/>
              </a:rPr>
              <a:t>ресурса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26419" y="1813496"/>
            <a:ext cx="8006500" cy="1031032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 algn="ctr"/>
            <a:r>
              <a:rPr lang="ru-RU" sz="3600" cap="small" dirty="0" smtClean="0">
                <a:latin typeface="Cambria" pitchFamily="18" charset="0"/>
              </a:rPr>
              <a:t>Текущая схема работы с ресурсами</a:t>
            </a:r>
            <a:endParaRPr lang="ru-RU" sz="3600" cap="small" dirty="0">
              <a:latin typeface="Cambria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0251702" y="1809448"/>
            <a:ext cx="9156974" cy="852093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pPr algn="ctr"/>
            <a:r>
              <a:rPr lang="ru-RU" sz="3600" cap="small" dirty="0" smtClean="0">
                <a:latin typeface="Cambria" pitchFamily="18" charset="0"/>
              </a:rPr>
              <a:t>Проектируемая схема работы с ресурсами</a:t>
            </a:r>
            <a:endParaRPr lang="ru-RU" sz="3600" cap="small" dirty="0">
              <a:latin typeface="Cambria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2023221" y="8039361"/>
            <a:ext cx="8418050" cy="4022191"/>
          </a:xfrm>
          <a:prstGeom prst="rect">
            <a:avLst/>
          </a:prstGeom>
          <a:noFill/>
        </p:spPr>
        <p:txBody>
          <a:bodyPr wrap="square" lIns="295210" tIns="147606" rIns="295210" bIns="147606" rtlCol="0">
            <a:spAutoFit/>
          </a:bodyPr>
          <a:lstStyle/>
          <a:p>
            <a:r>
              <a:rPr lang="ru-RU" sz="3200" cap="small" dirty="0" smtClean="0">
                <a:latin typeface="Cambria" pitchFamily="18" charset="0"/>
              </a:rPr>
              <a:t>Операции, при которых наблюдается падение производительности:</a:t>
            </a:r>
            <a:endParaRPr lang="en-US" sz="3200" cap="small" dirty="0" smtClean="0">
              <a:latin typeface="Cambria" pitchFamily="18" charset="0"/>
            </a:endParaRPr>
          </a:p>
          <a:p>
            <a:pPr marL="276225" indent="360363"/>
            <a:endParaRPr lang="ru-RU" sz="3200" cap="small" dirty="0" smtClean="0">
              <a:latin typeface="Cambria" pitchFamily="18" charset="0"/>
            </a:endParaRPr>
          </a:p>
          <a:p>
            <a:pPr marL="276225" indent="360363"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Продукционные правила</a:t>
            </a:r>
            <a:endParaRPr lang="ru-RU" sz="1600" dirty="0">
              <a:latin typeface="Cambria" pitchFamily="18" charset="0"/>
            </a:endParaRPr>
          </a:p>
          <a:p>
            <a:pPr marL="276225" lvl="0" indent="360363"/>
            <a:endParaRPr lang="ru-RU" sz="900" dirty="0">
              <a:solidFill>
                <a:prstClr val="black"/>
              </a:solidFill>
              <a:latin typeface="Cambria" pitchFamily="18" charset="0"/>
            </a:endParaRPr>
          </a:p>
          <a:p>
            <a:pPr marL="276225" indent="360363"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Операции с временными ресурсами</a:t>
            </a:r>
          </a:p>
          <a:p>
            <a:pPr marL="276225" indent="360363"/>
            <a:endParaRPr lang="ru-RU" sz="900" dirty="0">
              <a:latin typeface="Cambria" pitchFamily="18" charset="0"/>
            </a:endParaRPr>
          </a:p>
          <a:p>
            <a:pPr marL="276225" indent="360363">
              <a:buFont typeface="Arial" pitchFamily="34" charset="0"/>
              <a:buChar char="•"/>
            </a:pPr>
            <a:r>
              <a:rPr lang="ru-RU" sz="3200" dirty="0" smtClean="0">
                <a:latin typeface="Cambria" pitchFamily="18" charset="0"/>
              </a:rPr>
              <a:t>Сбор </a:t>
            </a:r>
            <a:r>
              <a:rPr lang="ru-RU" sz="3200" dirty="0">
                <a:latin typeface="Cambria" pitchFamily="18" charset="0"/>
              </a:rPr>
              <a:t>показателей при моделировании</a:t>
            </a:r>
          </a:p>
          <a:p>
            <a:pPr marL="276225" indent="360363"/>
            <a:endParaRPr lang="ru-RU" sz="3200" dirty="0">
              <a:latin typeface="Cambria" pitchFamily="18" charset="0"/>
            </a:endParaRPr>
          </a:p>
        </p:txBody>
      </p:sp>
      <p:sp>
        <p:nvSpPr>
          <p:cNvPr id="226" name="Стрелка вправо с вырезом 225"/>
          <p:cNvSpPr/>
          <p:nvPr/>
        </p:nvSpPr>
        <p:spPr>
          <a:xfrm rot="711384">
            <a:off x="8791641" y="2515570"/>
            <a:ext cx="2972883" cy="286388"/>
          </a:xfrm>
          <a:prstGeom prst="notched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/>
          <p:cNvSpPr/>
          <p:nvPr/>
        </p:nvSpPr>
        <p:spPr>
          <a:xfrm>
            <a:off x="11748788" y="2174225"/>
            <a:ext cx="7539337" cy="2924147"/>
          </a:xfrm>
          <a:prstGeom prst="rect">
            <a:avLst/>
          </a:prstGeom>
          <a:solidFill>
            <a:srgbClr val="FAFAFA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spcCol="0" rtlCol="0" anchor="ctr"/>
          <a:lstStyle/>
          <a:p>
            <a:pPr algn="ctr"/>
            <a:r>
              <a:rPr lang="ru-RU" sz="3200" dirty="0" smtClean="0">
                <a:solidFill>
                  <a:sysClr val="windowText" lastClr="000000"/>
                </a:solidFill>
                <a:latin typeface="Cambria" pitchFamily="18" charset="0"/>
              </a:rPr>
              <a:t>Основной </a:t>
            </a:r>
            <a:r>
              <a:rPr lang="ru-RU" sz="3200" dirty="0">
                <a:solidFill>
                  <a:sysClr val="windowText" lastClr="000000"/>
                </a:solidFill>
                <a:latin typeface="Cambria" pitchFamily="18" charset="0"/>
              </a:rPr>
              <a:t>недостаток – падение </a:t>
            </a:r>
            <a:r>
              <a:rPr lang="ru-RU" sz="3200" dirty="0" smtClean="0">
                <a:solidFill>
                  <a:sysClr val="windowText" lastClr="000000"/>
                </a:solidFill>
                <a:latin typeface="Cambria" pitchFamily="18" charset="0"/>
              </a:rPr>
              <a:t>производительности системы, вызванное необходимостью </a:t>
            </a:r>
            <a:r>
              <a:rPr lang="ru-RU" sz="3200" dirty="0">
                <a:solidFill>
                  <a:sysClr val="windowText" lastClr="000000"/>
                </a:solidFill>
                <a:latin typeface="Cambria" pitchFamily="18" charset="0"/>
              </a:rPr>
              <a:t>проверки типа </a:t>
            </a:r>
            <a:r>
              <a:rPr lang="ru-RU" sz="3200" dirty="0" smtClean="0">
                <a:solidFill>
                  <a:sysClr val="windowText" lastClr="000000"/>
                </a:solidFill>
                <a:latin typeface="Cambria" pitchFamily="18" charset="0"/>
              </a:rPr>
              <a:t>большого количества ресурсов при их использовании</a:t>
            </a:r>
            <a:endParaRPr lang="ru-RU" sz="3200" dirty="0">
              <a:solidFill>
                <a:sysClr val="windowText" lastClr="000000"/>
              </a:solidFill>
              <a:latin typeface="Cambria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7705694" y="16267181"/>
            <a:ext cx="1330500" cy="4660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:\Dropbox\diplom\stuff\slow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7359" y="14748541"/>
            <a:ext cx="202849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Дуга 123"/>
          <p:cNvSpPr/>
          <p:nvPr/>
        </p:nvSpPr>
        <p:spPr>
          <a:xfrm rot="154723">
            <a:off x="19078890" y="17334726"/>
            <a:ext cx="2764346" cy="2538863"/>
          </a:xfrm>
          <a:prstGeom prst="arc">
            <a:avLst>
              <a:gd name="adj1" fmla="val 17116683"/>
              <a:gd name="adj2" fmla="val 128448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5" name="Прямая соединительная линия 124"/>
          <p:cNvCxnSpPr/>
          <p:nvPr/>
        </p:nvCxnSpPr>
        <p:spPr>
          <a:xfrm rot="308328" flipH="1" flipV="1">
            <a:off x="20510490" y="18751416"/>
            <a:ext cx="1360078" cy="3717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1483" y="17160411"/>
            <a:ext cx="206284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Прямоугольник 125"/>
          <p:cNvSpPr/>
          <p:nvPr/>
        </p:nvSpPr>
        <p:spPr>
          <a:xfrm>
            <a:off x="22364206" y="4152964"/>
            <a:ext cx="5215331" cy="7584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10" tIns="147606" rIns="295210" bIns="147606" spcCol="0" rtlCol="0" anchor="ctr"/>
          <a:lstStyle/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Cambria" pitchFamily="18" charset="0"/>
              </a:rPr>
              <a:t>Тип </a:t>
            </a:r>
            <a:r>
              <a:rPr lang="ru-RU" sz="3200" b="1" dirty="0" smtClean="0">
                <a:solidFill>
                  <a:schemeClr val="tx1"/>
                </a:solidFill>
                <a:latin typeface="Cambria" pitchFamily="18" charset="0"/>
              </a:rPr>
              <a:t>1</a:t>
            </a:r>
            <a:endParaRPr lang="ru-RU" sz="3200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743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173</Words>
  <Application>Microsoft Office PowerPoint</Application>
  <PresentationFormat>Произвольный</PresentationFormat>
  <Paragraphs>71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31</cp:revision>
  <cp:lastPrinted>2013-05-24T00:04:35Z</cp:lastPrinted>
  <dcterms:created xsi:type="dcterms:W3CDTF">2013-05-23T22:02:42Z</dcterms:created>
  <dcterms:modified xsi:type="dcterms:W3CDTF">2013-06-04T07:09:52Z</dcterms:modified>
</cp:coreProperties>
</file>