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0279975" cy="21386800"/>
  <p:notesSz cx="6858000" cy="9144000"/>
  <p:defaultTextStyle>
    <a:defPPr>
      <a:defRPr lang="ru-RU"/>
    </a:defPPr>
    <a:lvl1pPr marL="0" algn="l" defTabSz="29521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055" algn="l" defTabSz="29521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110" algn="l" defTabSz="29521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169" algn="l" defTabSz="29521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224" algn="l" defTabSz="29521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279" algn="l" defTabSz="29521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337" algn="l" defTabSz="29521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2392" algn="l" defTabSz="29521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8447" algn="l" defTabSz="29521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0E0E0"/>
    <a:srgbClr val="FAFAFA"/>
    <a:srgbClr val="D9D9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1" autoAdjust="0"/>
  </p:normalViewPr>
  <p:slideViewPr>
    <p:cSldViewPr>
      <p:cViewPr varScale="1">
        <p:scale>
          <a:sx n="23" d="100"/>
          <a:sy n="23" d="100"/>
        </p:scale>
        <p:origin x="-102" y="-828"/>
      </p:cViewPr>
      <p:guideLst>
        <p:guide orient="horz" pos="6736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diplom\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diplom\CHAR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diplom\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085489665726365"/>
          <c:y val="0.18873988721813417"/>
          <c:w val="0.81181581328056285"/>
          <c:h val="0.6876976326152383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Лист1!$F$1</c:f>
              <c:strCache>
                <c:ptCount val="1"/>
                <c:pt idx="0">
                  <c:v>AS IS (Тип 2 в конце)</c:v>
                </c:pt>
              </c:strCache>
            </c:strRef>
          </c:tx>
          <c:spPr>
            <a:ln w="76200" cap="rnd" cmpd="dbl">
              <a:solidFill>
                <a:schemeClr val="tx1"/>
              </a:solidFill>
              <a:prstDash val="solid"/>
              <a:round/>
            </a:ln>
          </c:spPr>
          <c:marker>
            <c:symbol val="none"/>
          </c:marker>
          <c:xVal>
            <c:numRef>
              <c:f>Лист1!$B$2:$B$10</c:f>
              <c:numCache>
                <c:formatCode>Основной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50</c:v>
                </c:pt>
                <c:pt idx="4">
                  <c:v>100</c:v>
                </c:pt>
                <c:pt idx="5">
                  <c:v>250</c:v>
                </c:pt>
                <c:pt idx="6">
                  <c:v>500</c:v>
                </c:pt>
                <c:pt idx="7">
                  <c:v>1000</c:v>
                </c:pt>
              </c:numCache>
            </c:numRef>
          </c:xVal>
          <c:yVal>
            <c:numRef>
              <c:f>Лист1!$F$2:$F$10</c:f>
              <c:numCache>
                <c:formatCode>Основной</c:formatCode>
                <c:ptCount val="9"/>
                <c:pt idx="0">
                  <c:v>2102</c:v>
                </c:pt>
                <c:pt idx="1">
                  <c:v>2116</c:v>
                </c:pt>
                <c:pt idx="2">
                  <c:v>2156</c:v>
                </c:pt>
                <c:pt idx="3">
                  <c:v>2168</c:v>
                </c:pt>
                <c:pt idx="4">
                  <c:v>2194</c:v>
                </c:pt>
                <c:pt idx="5">
                  <c:v>2350</c:v>
                </c:pt>
                <c:pt idx="6">
                  <c:v>2549</c:v>
                </c:pt>
                <c:pt idx="7">
                  <c:v>2965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Лист1!$G$1</c:f>
              <c:strCache>
                <c:ptCount val="1"/>
                <c:pt idx="0">
                  <c:v>TO BE (Тип 2 в конце)</c:v>
                </c:pt>
              </c:strCache>
            </c:strRef>
          </c:tx>
          <c:spPr>
            <a:ln w="444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Лист1!$B$2:$B$10</c:f>
              <c:numCache>
                <c:formatCode>Основной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50</c:v>
                </c:pt>
                <c:pt idx="4">
                  <c:v>100</c:v>
                </c:pt>
                <c:pt idx="5">
                  <c:v>250</c:v>
                </c:pt>
                <c:pt idx="6">
                  <c:v>500</c:v>
                </c:pt>
                <c:pt idx="7">
                  <c:v>1000</c:v>
                </c:pt>
              </c:numCache>
            </c:numRef>
          </c:xVal>
          <c:yVal>
            <c:numRef>
              <c:f>Лист1!$G$2:$G$10</c:f>
              <c:numCache>
                <c:formatCode>Основной</c:formatCode>
                <c:ptCount val="9"/>
                <c:pt idx="0">
                  <c:v>2095</c:v>
                </c:pt>
                <c:pt idx="1">
                  <c:v>2101</c:v>
                </c:pt>
                <c:pt idx="2">
                  <c:v>2109</c:v>
                </c:pt>
                <c:pt idx="3">
                  <c:v>2127</c:v>
                </c:pt>
                <c:pt idx="4">
                  <c:v>2120</c:v>
                </c:pt>
                <c:pt idx="5">
                  <c:v>2122</c:v>
                </c:pt>
                <c:pt idx="6">
                  <c:v>2125</c:v>
                </c:pt>
                <c:pt idx="7">
                  <c:v>2264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Лист1!$H$1</c:f>
              <c:strCache>
                <c:ptCount val="1"/>
                <c:pt idx="0">
                  <c:v>AS IS (Тип 2 в начале)</c:v>
                </c:pt>
              </c:strCache>
            </c:strRef>
          </c:tx>
          <c:spPr>
            <a:ln w="63500" cap="rnd" cmpd="dbl">
              <a:solidFill>
                <a:schemeClr val="tx1"/>
              </a:solidFill>
              <a:prstDash val="sysDash"/>
              <a:round/>
            </a:ln>
          </c:spPr>
          <c:marker>
            <c:symbol val="none"/>
          </c:marker>
          <c:xVal>
            <c:numRef>
              <c:f>Лист1!$B$2:$B$10</c:f>
              <c:numCache>
                <c:formatCode>Основной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50</c:v>
                </c:pt>
                <c:pt idx="4">
                  <c:v>100</c:v>
                </c:pt>
                <c:pt idx="5">
                  <c:v>250</c:v>
                </c:pt>
                <c:pt idx="6">
                  <c:v>500</c:v>
                </c:pt>
                <c:pt idx="7">
                  <c:v>1000</c:v>
                </c:pt>
              </c:numCache>
            </c:numRef>
          </c:xVal>
          <c:yVal>
            <c:numRef>
              <c:f>Лист1!$H$2:$H$10</c:f>
              <c:numCache>
                <c:formatCode>Основной</c:formatCode>
                <c:ptCount val="9"/>
                <c:pt idx="0">
                  <c:v>2108</c:v>
                </c:pt>
                <c:pt idx="1">
                  <c:v>2098</c:v>
                </c:pt>
                <c:pt idx="2">
                  <c:v>2112</c:v>
                </c:pt>
                <c:pt idx="3">
                  <c:v>2120</c:v>
                </c:pt>
                <c:pt idx="4">
                  <c:v>2122</c:v>
                </c:pt>
                <c:pt idx="5">
                  <c:v>2119</c:v>
                </c:pt>
                <c:pt idx="6">
                  <c:v>2187</c:v>
                </c:pt>
                <c:pt idx="7">
                  <c:v>2266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Лист1!$I$1</c:f>
              <c:strCache>
                <c:ptCount val="1"/>
                <c:pt idx="0">
                  <c:v>TO BE (Тип 2 в начале)</c:v>
                </c:pt>
              </c:strCache>
            </c:strRef>
          </c:tx>
          <c:spPr>
            <a:ln w="50800">
              <a:solidFill>
                <a:schemeClr val="tx1">
                  <a:alpha val="75000"/>
                </a:schemeClr>
              </a:solidFill>
              <a:prstDash val="sysDash"/>
            </a:ln>
          </c:spPr>
          <c:marker>
            <c:symbol val="none"/>
          </c:marker>
          <c:xVal>
            <c:numRef>
              <c:f>Лист1!$B$2:$B$10</c:f>
              <c:numCache>
                <c:formatCode>Основной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50</c:v>
                </c:pt>
                <c:pt idx="4">
                  <c:v>100</c:v>
                </c:pt>
                <c:pt idx="5">
                  <c:v>250</c:v>
                </c:pt>
                <c:pt idx="6">
                  <c:v>500</c:v>
                </c:pt>
                <c:pt idx="7">
                  <c:v>1000</c:v>
                </c:pt>
              </c:numCache>
            </c:numRef>
          </c:xVal>
          <c:yVal>
            <c:numRef>
              <c:f>Лист1!$I$2:$I$10</c:f>
              <c:numCache>
                <c:formatCode>Основной</c:formatCode>
                <c:ptCount val="9"/>
                <c:pt idx="0">
                  <c:v>2092</c:v>
                </c:pt>
                <c:pt idx="1">
                  <c:v>2106</c:v>
                </c:pt>
                <c:pt idx="2">
                  <c:v>2115</c:v>
                </c:pt>
                <c:pt idx="3">
                  <c:v>2112</c:v>
                </c:pt>
                <c:pt idx="4">
                  <c:v>2124</c:v>
                </c:pt>
                <c:pt idx="5">
                  <c:v>2129</c:v>
                </c:pt>
                <c:pt idx="6">
                  <c:v>2143</c:v>
                </c:pt>
                <c:pt idx="7">
                  <c:v>2173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646464"/>
        <c:axId val="119652736"/>
      </c:scatterChart>
      <c:valAx>
        <c:axId val="119646464"/>
        <c:scaling>
          <c:logBase val="10"/>
          <c:orientation val="minMax"/>
          <c:max val="1000"/>
          <c:min val="5"/>
        </c:scaling>
        <c:delete val="0"/>
        <c:axPos val="b"/>
        <c:majorGridlines>
          <c:spPr>
            <a:ln w="31750"/>
          </c:spPr>
        </c:majorGridlines>
        <c:minorGridlines>
          <c:spPr>
            <a:ln w="25400"/>
          </c:spPr>
        </c:minorGridlines>
        <c:title>
          <c:tx>
            <c:rich>
              <a:bodyPr/>
              <a:lstStyle/>
              <a:p>
                <a:pPr algn="ctr">
                  <a:defRPr sz="2400" b="0"/>
                </a:pPr>
                <a:r>
                  <a:rPr lang="ru-RU" sz="2400" b="0" dirty="0" smtClean="0"/>
                  <a:t>Количество</a:t>
                </a:r>
                <a:r>
                  <a:rPr lang="ru-RU" sz="2400" b="0" baseline="0" dirty="0" smtClean="0"/>
                  <a:t> ресурсов </a:t>
                </a:r>
                <a:r>
                  <a:rPr lang="ru-RU" sz="2400" b="1" baseline="0" dirty="0" smtClean="0"/>
                  <a:t>типа 1</a:t>
                </a:r>
                <a:r>
                  <a:rPr lang="ru-RU" sz="2400" b="0" baseline="0" dirty="0" smtClean="0"/>
                  <a:t> (пустые)</a:t>
                </a:r>
                <a:endParaRPr lang="ru-RU" sz="2400" b="0" dirty="0"/>
              </a:p>
            </c:rich>
          </c:tx>
          <c:layout>
            <c:manualLayout>
              <c:xMode val="edge"/>
              <c:yMode val="edge"/>
              <c:x val="0.24857158728395257"/>
              <c:y val="0.94541220662836734"/>
            </c:manualLayout>
          </c:layout>
          <c:overlay val="0"/>
        </c:title>
        <c:numFmt formatCode="Основной" sourceLinked="1"/>
        <c:majorTickMark val="out"/>
        <c:minorTickMark val="cross"/>
        <c:tickLblPos val="nextTo"/>
        <c:spPr>
          <a:ln w="31750"/>
        </c:spPr>
        <c:crossAx val="119652736"/>
        <c:crosses val="autoZero"/>
        <c:crossBetween val="midCat"/>
      </c:valAx>
      <c:valAx>
        <c:axId val="119652736"/>
        <c:scaling>
          <c:orientation val="minMax"/>
          <c:max val="3200"/>
          <c:min val="2000"/>
        </c:scaling>
        <c:delete val="0"/>
        <c:axPos val="l"/>
        <c:majorGridlines>
          <c:spPr>
            <a:ln w="31750"/>
          </c:spPr>
        </c:majorGridlines>
        <c:minorGridlines>
          <c:spPr>
            <a:ln w="25400"/>
          </c:spPr>
        </c:minorGridlines>
        <c:title>
          <c:tx>
            <c:rich>
              <a:bodyPr rot="-5400000" vert="horz"/>
              <a:lstStyle/>
              <a:p>
                <a:pPr>
                  <a:defRPr sz="2400" b="0"/>
                </a:pPr>
                <a:r>
                  <a:rPr lang="ru-RU" sz="2400" b="0" dirty="0" smtClean="0"/>
                  <a:t>Время</a:t>
                </a:r>
                <a:r>
                  <a:rPr lang="ru-RU" sz="2400" b="0" baseline="0" dirty="0" smtClean="0"/>
                  <a:t> моделирования в миллисекундах</a:t>
                </a:r>
                <a:endParaRPr lang="ru-RU" sz="2400" b="0" dirty="0"/>
              </a:p>
            </c:rich>
          </c:tx>
          <c:layout>
            <c:manualLayout>
              <c:xMode val="edge"/>
              <c:yMode val="edge"/>
              <c:x val="3.13887887795665E-3"/>
              <c:y val="0.16015469665579632"/>
            </c:manualLayout>
          </c:layout>
          <c:overlay val="0"/>
        </c:title>
        <c:numFmt formatCode="Основной" sourceLinked="1"/>
        <c:majorTickMark val="out"/>
        <c:minorTickMark val="cross"/>
        <c:tickLblPos val="nextTo"/>
        <c:spPr>
          <a:ln w="31750"/>
        </c:spPr>
        <c:crossAx val="119646464"/>
        <c:crosses val="autoZero"/>
        <c:crossBetween val="midCat"/>
        <c:majorUnit val="200"/>
        <c:minorUnit val="100"/>
      </c:valAx>
      <c:spPr>
        <a:ln cmpd="sng"/>
      </c:spPr>
    </c:plotArea>
    <c:legend>
      <c:legendPos val="r"/>
      <c:layout>
        <c:manualLayout>
          <c:xMode val="edge"/>
          <c:yMode val="edge"/>
          <c:x val="8.8920466648233734E-2"/>
          <c:y val="1.8584036588107849E-2"/>
          <c:w val="0.88704857772695267"/>
          <c:h val="0.1245261532127685"/>
        </c:manualLayout>
      </c:layout>
      <c:overlay val="0"/>
      <c:txPr>
        <a:bodyPr/>
        <a:lstStyle/>
        <a:p>
          <a:pPr>
            <a:defRPr sz="2400"/>
          </a:pPr>
          <a:endParaRPr lang="ru-RU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>
          <a:latin typeface="Cambria" pitchFamily="18" charset="0"/>
        </a:defRPr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881800347381775"/>
          <c:y val="0.13722471027385946"/>
          <c:w val="0.84334781356390798"/>
          <c:h val="0.7127053751326007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Лист1!$K$10</c:f>
              <c:strCache>
                <c:ptCount val="1"/>
                <c:pt idx="0">
                  <c:v>Ресурсы 2го типа в конце</c:v>
                </c:pt>
              </c:strCache>
            </c:strRef>
          </c:tx>
          <c:spPr>
            <a:ln w="50800" cap="rnd" cmpd="sng">
              <a:solidFill>
                <a:schemeClr val="tx1"/>
              </a:solidFill>
              <a:prstDash val="solid"/>
              <a:round/>
            </a:ln>
          </c:spPr>
          <c:marker>
            <c:symbol val="none"/>
          </c:marker>
          <c:xVal>
            <c:numRef>
              <c:f>Лист1!$A$11:$A$19</c:f>
              <c:numCache>
                <c:formatCode>Основной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50</c:v>
                </c:pt>
              </c:numCache>
            </c:numRef>
          </c:xVal>
          <c:yVal>
            <c:numRef>
              <c:f>Лист1!$K$11:$K$19</c:f>
              <c:numCache>
                <c:formatCode>Основной</c:formatCode>
                <c:ptCount val="9"/>
                <c:pt idx="0">
                  <c:v>9.5913261050875711</c:v>
                </c:pt>
                <c:pt idx="1">
                  <c:v>8.8423750533959904</c:v>
                </c:pt>
                <c:pt idx="2">
                  <c:v>8.4611016467915903</c:v>
                </c:pt>
                <c:pt idx="3">
                  <c:v>7.7103801794105031</c:v>
                </c:pt>
                <c:pt idx="4">
                  <c:v>8.0734872745659825</c:v>
                </c:pt>
                <c:pt idx="5">
                  <c:v>7.1876305892185517</c:v>
                </c:pt>
                <c:pt idx="6">
                  <c:v>6.9538388513112555</c:v>
                </c:pt>
                <c:pt idx="7">
                  <c:v>6.4841498559077841</c:v>
                </c:pt>
                <c:pt idx="8">
                  <c:v>5.7078179319265949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Лист1!$M$10</c:f>
              <c:strCache>
                <c:ptCount val="1"/>
                <c:pt idx="0">
                  <c:v>Ресурсы 2го типа в начале</c:v>
                </c:pt>
              </c:strCache>
            </c:strRef>
          </c:tx>
          <c:spPr>
            <a:ln w="50800"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Лист1!$A$11:$A$19</c:f>
              <c:numCache>
                <c:formatCode>Основной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50</c:v>
                </c:pt>
              </c:numCache>
            </c:numRef>
          </c:xVal>
          <c:yVal>
            <c:numRef>
              <c:f>Лист1!$M$11:$M$19</c:f>
              <c:numCache>
                <c:formatCode>Основной</c:formatCode>
                <c:ptCount val="9"/>
                <c:pt idx="0">
                  <c:v>0.18399264029438367</c:v>
                </c:pt>
                <c:pt idx="1">
                  <c:v>0.93283582089552786</c:v>
                </c:pt>
                <c:pt idx="2">
                  <c:v>0.21739130434782483</c:v>
                </c:pt>
                <c:pt idx="3">
                  <c:v>0.92187139893984416</c:v>
                </c:pt>
                <c:pt idx="4">
                  <c:v>5.5005500550053821E-2</c:v>
                </c:pt>
                <c:pt idx="5">
                  <c:v>0.58699578567128485</c:v>
                </c:pt>
                <c:pt idx="6">
                  <c:v>0.15205271160668721</c:v>
                </c:pt>
                <c:pt idx="7">
                  <c:v>0.10968520346604782</c:v>
                </c:pt>
                <c:pt idx="8">
                  <c:v>0.2054794520547909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513088"/>
        <c:axId val="121515008"/>
      </c:scatterChart>
      <c:valAx>
        <c:axId val="121513088"/>
        <c:scaling>
          <c:orientation val="minMax"/>
          <c:max val="50"/>
          <c:min val="5"/>
        </c:scaling>
        <c:delete val="0"/>
        <c:axPos val="b"/>
        <c:majorGridlines>
          <c:spPr>
            <a:ln w="31750"/>
          </c:spPr>
        </c:majorGridlines>
        <c:minorGridlines>
          <c:spPr>
            <a:ln w="25400"/>
          </c:spPr>
        </c:minorGridlines>
        <c:title>
          <c:tx>
            <c:rich>
              <a:bodyPr/>
              <a:lstStyle/>
              <a:p>
                <a:pPr>
                  <a:defRPr sz="2400" b="0"/>
                </a:pPr>
                <a:r>
                  <a:rPr lang="ru-RU" sz="2400" b="0" dirty="0"/>
                  <a:t>Количество полезных </a:t>
                </a:r>
                <a:r>
                  <a:rPr lang="ru-RU" sz="2400" b="0" dirty="0" smtClean="0"/>
                  <a:t>ресурсов (</a:t>
                </a:r>
                <a:r>
                  <a:rPr lang="ru-RU" sz="2400" b="1" dirty="0" smtClean="0"/>
                  <a:t>типа 2</a:t>
                </a:r>
                <a:r>
                  <a:rPr lang="ru-RU" sz="2400" b="0" dirty="0" smtClean="0"/>
                  <a:t>)</a:t>
                </a:r>
                <a:endParaRPr lang="ru-RU" sz="2400" b="0" dirty="0"/>
              </a:p>
            </c:rich>
          </c:tx>
          <c:layout>
            <c:manualLayout>
              <c:xMode val="edge"/>
              <c:yMode val="edge"/>
              <c:x val="0.25031810701588714"/>
              <c:y val="0.93414714070231508"/>
            </c:manualLayout>
          </c:layout>
          <c:overlay val="0"/>
        </c:title>
        <c:numFmt formatCode="Основной" sourceLinked="1"/>
        <c:majorTickMark val="out"/>
        <c:minorTickMark val="cross"/>
        <c:tickLblPos val="nextTo"/>
        <c:spPr>
          <a:ln w="31750"/>
        </c:spPr>
        <c:crossAx val="121515008"/>
        <c:crosses val="autoZero"/>
        <c:crossBetween val="midCat"/>
        <c:majorUnit val="5"/>
        <c:minorUnit val="2.5"/>
      </c:valAx>
      <c:valAx>
        <c:axId val="121515008"/>
        <c:scaling>
          <c:orientation val="minMax"/>
        </c:scaling>
        <c:delete val="0"/>
        <c:axPos val="l"/>
        <c:majorGridlines>
          <c:spPr>
            <a:ln w="31750"/>
          </c:spPr>
        </c:majorGridlines>
        <c:minorGridlines>
          <c:spPr>
            <a:ln w="25400"/>
          </c:spPr>
        </c:minorGridlines>
        <c:title>
          <c:tx>
            <c:rich>
              <a:bodyPr rot="-5400000" vert="horz"/>
              <a:lstStyle/>
              <a:p>
                <a:pPr>
                  <a:defRPr sz="2400" b="0"/>
                </a:pPr>
                <a:r>
                  <a:rPr lang="ru-RU" sz="2400" b="0"/>
                  <a:t>Прирост производительности в %</a:t>
                </a:r>
              </a:p>
            </c:rich>
          </c:tx>
          <c:layout>
            <c:manualLayout>
              <c:xMode val="edge"/>
              <c:yMode val="edge"/>
              <c:x val="1.362116173630859E-2"/>
              <c:y val="0.15570305222496647"/>
            </c:manualLayout>
          </c:layout>
          <c:overlay val="0"/>
        </c:title>
        <c:numFmt formatCode="Основной" sourceLinked="1"/>
        <c:majorTickMark val="out"/>
        <c:minorTickMark val="cross"/>
        <c:tickLblPos val="nextTo"/>
        <c:spPr>
          <a:ln w="31750"/>
        </c:spPr>
        <c:crossAx val="121513088"/>
        <c:crosses val="autoZero"/>
        <c:crossBetween val="midCat"/>
        <c:majorUnit val="2"/>
        <c:minorUnit val="1"/>
      </c:valAx>
      <c:spPr>
        <a:ln cmpd="sng"/>
      </c:spPr>
    </c:plotArea>
    <c:legend>
      <c:legendPos val="r"/>
      <c:layout>
        <c:manualLayout>
          <c:xMode val="edge"/>
          <c:yMode val="edge"/>
          <c:x val="2.2722193193811791E-2"/>
          <c:y val="1.2475106413288868E-2"/>
          <c:w val="0.9687122437784691"/>
          <c:h val="7.3009397339124232E-2"/>
        </c:manualLayout>
      </c:layout>
      <c:overlay val="0"/>
      <c:txPr>
        <a:bodyPr/>
        <a:lstStyle/>
        <a:p>
          <a:pPr>
            <a:defRPr sz="2400"/>
          </a:pPr>
          <a:endParaRPr lang="ru-RU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>
          <a:latin typeface="Cambria" pitchFamily="18" charset="0"/>
        </a:defRPr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086046044771483"/>
          <c:y val="0.13722471027385946"/>
          <c:w val="0.80422500645629003"/>
          <c:h val="0.7127053751326007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Лист1!$K$20</c:f>
              <c:strCache>
                <c:ptCount val="1"/>
                <c:pt idx="0">
                  <c:v>Ресурсы в конце</c:v>
                </c:pt>
              </c:strCache>
            </c:strRef>
          </c:tx>
          <c:spPr>
            <a:ln w="50800" cap="rnd" cmpd="sng">
              <a:solidFill>
                <a:schemeClr val="tx1"/>
              </a:solidFill>
              <a:prstDash val="solid"/>
              <a:round/>
            </a:ln>
          </c:spPr>
          <c:marker>
            <c:symbol val="none"/>
          </c:marker>
          <c:xVal>
            <c:numRef>
              <c:f>Лист1!$C$21:$C$27</c:f>
              <c:numCache>
                <c:formatCode>Основной</c:formatCode>
                <c:ptCount val="7"/>
                <c:pt idx="0">
                  <c:v>100</c:v>
                </c:pt>
                <c:pt idx="1">
                  <c:v>250</c:v>
                </c:pt>
                <c:pt idx="2">
                  <c:v>500</c:v>
                </c:pt>
                <c:pt idx="3">
                  <c:v>1000</c:v>
                </c:pt>
                <c:pt idx="4">
                  <c:v>2500</c:v>
                </c:pt>
                <c:pt idx="5">
                  <c:v>5000</c:v>
                </c:pt>
                <c:pt idx="6">
                  <c:v>10000</c:v>
                </c:pt>
              </c:numCache>
            </c:numRef>
          </c:xVal>
          <c:yVal>
            <c:numRef>
              <c:f>Лист1!$K$21:$K$27</c:f>
              <c:numCache>
                <c:formatCode>Основной</c:formatCode>
                <c:ptCount val="7"/>
                <c:pt idx="0">
                  <c:v>20.376175548589337</c:v>
                </c:pt>
                <c:pt idx="1">
                  <c:v>21.124828532235938</c:v>
                </c:pt>
                <c:pt idx="2">
                  <c:v>20.1019664967225</c:v>
                </c:pt>
                <c:pt idx="3">
                  <c:v>20.943186037875972</c:v>
                </c:pt>
                <c:pt idx="4">
                  <c:v>19.837518463810934</c:v>
                </c:pt>
                <c:pt idx="5">
                  <c:v>20.140971805638873</c:v>
                </c:pt>
                <c:pt idx="6">
                  <c:v>21.451678875543823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Лист1!$M$20</c:f>
              <c:strCache>
                <c:ptCount val="1"/>
                <c:pt idx="0">
                  <c:v>Ресурсы в начале</c:v>
                </c:pt>
              </c:strCache>
            </c:strRef>
          </c:tx>
          <c:spPr>
            <a:ln w="50800"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Лист1!$C$21:$C$27</c:f>
              <c:numCache>
                <c:formatCode>Основной</c:formatCode>
                <c:ptCount val="7"/>
                <c:pt idx="0">
                  <c:v>100</c:v>
                </c:pt>
                <c:pt idx="1">
                  <c:v>250</c:v>
                </c:pt>
                <c:pt idx="2">
                  <c:v>500</c:v>
                </c:pt>
                <c:pt idx="3">
                  <c:v>1000</c:v>
                </c:pt>
                <c:pt idx="4">
                  <c:v>2500</c:v>
                </c:pt>
                <c:pt idx="5">
                  <c:v>5000</c:v>
                </c:pt>
                <c:pt idx="6">
                  <c:v>10000</c:v>
                </c:pt>
              </c:numCache>
            </c:numRef>
          </c:xVal>
          <c:yVal>
            <c:numRef>
              <c:f>Лист1!$M$21:$M$27</c:f>
              <c:numCache>
                <c:formatCode>Основной</c:formatCode>
                <c:ptCount val="7"/>
                <c:pt idx="0">
                  <c:v>1.1363636363636354</c:v>
                </c:pt>
                <c:pt idx="1">
                  <c:v>0.34904013961605251</c:v>
                </c:pt>
                <c:pt idx="2">
                  <c:v>0</c:v>
                </c:pt>
                <c:pt idx="3">
                  <c:v>0.84190832553788786</c:v>
                </c:pt>
                <c:pt idx="4">
                  <c:v>0.60373216245883654</c:v>
                </c:pt>
                <c:pt idx="5">
                  <c:v>1.3890166498022216</c:v>
                </c:pt>
                <c:pt idx="6">
                  <c:v>1.5627186639921575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548800"/>
        <c:axId val="121550720"/>
      </c:scatterChart>
      <c:valAx>
        <c:axId val="121548800"/>
        <c:scaling>
          <c:logBase val="10"/>
          <c:orientation val="minMax"/>
          <c:max val="10000"/>
          <c:min val="100"/>
        </c:scaling>
        <c:delete val="0"/>
        <c:axPos val="b"/>
        <c:majorGridlines>
          <c:spPr>
            <a:ln w="31750"/>
          </c:spPr>
        </c:majorGridlines>
        <c:minorGridlines>
          <c:spPr>
            <a:ln w="25400"/>
          </c:spPr>
        </c:minorGridlines>
        <c:title>
          <c:tx>
            <c:rich>
              <a:bodyPr/>
              <a:lstStyle/>
              <a:p>
                <a:pPr>
                  <a:defRPr b="0"/>
                </a:pPr>
                <a:r>
                  <a:rPr lang="ru-RU" b="0"/>
                  <a:t>Количество операций над ресурсами</a:t>
                </a:r>
              </a:p>
            </c:rich>
          </c:tx>
          <c:layout>
            <c:manualLayout>
              <c:xMode val="edge"/>
              <c:yMode val="edge"/>
              <c:x val="0.22345293540337041"/>
              <c:y val="0.91729747726599375"/>
            </c:manualLayout>
          </c:layout>
          <c:overlay val="0"/>
        </c:title>
        <c:numFmt formatCode="Основной" sourceLinked="1"/>
        <c:majorTickMark val="out"/>
        <c:minorTickMark val="none"/>
        <c:tickLblPos val="low"/>
        <c:spPr>
          <a:ln w="31750"/>
        </c:spPr>
        <c:crossAx val="121550720"/>
        <c:crosses val="autoZero"/>
        <c:crossBetween val="midCat"/>
      </c:valAx>
      <c:valAx>
        <c:axId val="121550720"/>
        <c:scaling>
          <c:orientation val="minMax"/>
          <c:max val="24"/>
          <c:min val="0"/>
        </c:scaling>
        <c:delete val="0"/>
        <c:axPos val="l"/>
        <c:majorGridlines>
          <c:spPr>
            <a:ln w="31750"/>
          </c:spPr>
        </c:majorGridlines>
        <c:minorGridlines>
          <c:spPr>
            <a:ln w="25400"/>
          </c:spPr>
        </c:minorGridlines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ru-RU" b="0"/>
                  <a:t>Прирост производительности в %</a:t>
                </a:r>
              </a:p>
            </c:rich>
          </c:tx>
          <c:layout>
            <c:manualLayout>
              <c:xMode val="edge"/>
              <c:yMode val="edge"/>
              <c:x val="1.2642562932476821E-2"/>
              <c:y val="0.16602535847472105"/>
            </c:manualLayout>
          </c:layout>
          <c:overlay val="0"/>
        </c:title>
        <c:numFmt formatCode="Основной" sourceLinked="1"/>
        <c:majorTickMark val="out"/>
        <c:minorTickMark val="cross"/>
        <c:tickLblPos val="nextTo"/>
        <c:spPr>
          <a:ln w="31750"/>
        </c:spPr>
        <c:crossAx val="121548800"/>
        <c:crosses val="autoZero"/>
        <c:crossBetween val="midCat"/>
        <c:majorUnit val="3"/>
        <c:minorUnit val="1.5"/>
      </c:valAx>
      <c:spPr>
        <a:ln cmpd="sng"/>
      </c:spPr>
    </c:plotArea>
    <c:legend>
      <c:legendPos val="r"/>
      <c:layout>
        <c:manualLayout>
          <c:xMode val="edge"/>
          <c:yMode val="edge"/>
          <c:x val="9.9883812450807685E-2"/>
          <c:y val="1.2475106413288868E-2"/>
          <c:w val="0.84332470954396244"/>
          <c:h val="7.3009397339124232E-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400">
          <a:latin typeface="Cambria" pitchFamily="18" charset="0"/>
        </a:defRPr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1D840-0113-4C94-80D3-7CE4E5D2474D}" type="datetimeFigureOut">
              <a:rPr lang="ru-RU" smtClean="0"/>
              <a:t>03.06.2013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01713" y="685800"/>
            <a:ext cx="4854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6AAA3-2A15-4585-B593-A18B7ADE5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73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5211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1476055" algn="l" defTabSz="295211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2952110" algn="l" defTabSz="295211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4428169" algn="l" defTabSz="295211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5904224" algn="l" defTabSz="295211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7380279" algn="l" defTabSz="295211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8856337" algn="l" defTabSz="295211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10332392" algn="l" defTabSz="295211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11808447" algn="l" defTabSz="295211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6AAA3-2A15-4585-B593-A18B7ADE585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34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70998" y="6643771"/>
            <a:ext cx="25737979" cy="4584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41996" y="12119186"/>
            <a:ext cx="21195983" cy="5465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2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8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AA38-10C4-437A-98E7-CCA5BDF53005}" type="datetimeFigureOut">
              <a:rPr lang="ru-RU" smtClean="0"/>
              <a:t>03.06.2013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D4F3-4D9A-4E92-8FC9-FAF4F035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30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AA38-10C4-437A-98E7-CCA5BDF53005}" type="datetimeFigureOut">
              <a:rPr lang="ru-RU" smtClean="0"/>
              <a:t>03.06.2013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D4F3-4D9A-4E92-8FC9-FAF4F035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06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21952982" y="856468"/>
            <a:ext cx="6812994" cy="1824808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13999" y="856468"/>
            <a:ext cx="19934317" cy="182480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AA38-10C4-437A-98E7-CCA5BDF53005}" type="datetimeFigureOut">
              <a:rPr lang="ru-RU" smtClean="0"/>
              <a:t>03.06.2013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D4F3-4D9A-4E92-8FC9-FAF4F035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14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AA38-10C4-437A-98E7-CCA5BDF53005}" type="datetimeFigureOut">
              <a:rPr lang="ru-RU" smtClean="0"/>
              <a:t>03.06.2013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D4F3-4D9A-4E92-8FC9-FAF4F035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23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1909" y="13743004"/>
            <a:ext cx="25737979" cy="4247656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391909" y="9064643"/>
            <a:ext cx="25737979" cy="467836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05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11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16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22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27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33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239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84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AA38-10C4-437A-98E7-CCA5BDF53005}" type="datetimeFigureOut">
              <a:rPr lang="ru-RU" smtClean="0"/>
              <a:t>03.06.2013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D4F3-4D9A-4E92-8FC9-FAF4F035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6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13999" y="4990258"/>
            <a:ext cx="13373656" cy="14114299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392320" y="4990258"/>
            <a:ext cx="13373656" cy="14114299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AA38-10C4-437A-98E7-CCA5BDF53005}" type="datetimeFigureOut">
              <a:rPr lang="ru-RU" smtClean="0"/>
              <a:t>03.06.2013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D4F3-4D9A-4E92-8FC9-FAF4F035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07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13999" y="4787278"/>
            <a:ext cx="13378914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55" indent="0">
              <a:buNone/>
              <a:defRPr sz="6500" b="1"/>
            </a:lvl2pPr>
            <a:lvl3pPr marL="2952110" indent="0">
              <a:buNone/>
              <a:defRPr sz="5800" b="1"/>
            </a:lvl3pPr>
            <a:lvl4pPr marL="4428169" indent="0">
              <a:buNone/>
              <a:defRPr sz="5200" b="1"/>
            </a:lvl4pPr>
            <a:lvl5pPr marL="5904224" indent="0">
              <a:buNone/>
              <a:defRPr sz="5200" b="1"/>
            </a:lvl5pPr>
            <a:lvl6pPr marL="7380279" indent="0">
              <a:buNone/>
              <a:defRPr sz="5200" b="1"/>
            </a:lvl6pPr>
            <a:lvl7pPr marL="8856337" indent="0">
              <a:buNone/>
              <a:defRPr sz="5200" b="1"/>
            </a:lvl7pPr>
            <a:lvl8pPr marL="10332392" indent="0">
              <a:buNone/>
              <a:defRPr sz="5200" b="1"/>
            </a:lvl8pPr>
            <a:lvl9pPr marL="11808447" indent="0">
              <a:buNone/>
              <a:defRPr sz="5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3999" y="6782388"/>
            <a:ext cx="13378914" cy="1232216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5381808" y="4787278"/>
            <a:ext cx="13384170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55" indent="0">
              <a:buNone/>
              <a:defRPr sz="6500" b="1"/>
            </a:lvl2pPr>
            <a:lvl3pPr marL="2952110" indent="0">
              <a:buNone/>
              <a:defRPr sz="5800" b="1"/>
            </a:lvl3pPr>
            <a:lvl4pPr marL="4428169" indent="0">
              <a:buNone/>
              <a:defRPr sz="5200" b="1"/>
            </a:lvl4pPr>
            <a:lvl5pPr marL="5904224" indent="0">
              <a:buNone/>
              <a:defRPr sz="5200" b="1"/>
            </a:lvl5pPr>
            <a:lvl6pPr marL="7380279" indent="0">
              <a:buNone/>
              <a:defRPr sz="5200" b="1"/>
            </a:lvl6pPr>
            <a:lvl7pPr marL="8856337" indent="0">
              <a:buNone/>
              <a:defRPr sz="5200" b="1"/>
            </a:lvl7pPr>
            <a:lvl8pPr marL="10332392" indent="0">
              <a:buNone/>
              <a:defRPr sz="5200" b="1"/>
            </a:lvl8pPr>
            <a:lvl9pPr marL="11808447" indent="0">
              <a:buNone/>
              <a:defRPr sz="5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5381808" y="6782388"/>
            <a:ext cx="13384170" cy="1232216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AA38-10C4-437A-98E7-CCA5BDF53005}" type="datetimeFigureOut">
              <a:rPr lang="ru-RU" smtClean="0"/>
              <a:t>03.06.2013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D4F3-4D9A-4E92-8FC9-FAF4F035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84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AA38-10C4-437A-98E7-CCA5BDF53005}" type="datetimeFigureOut">
              <a:rPr lang="ru-RU" smtClean="0"/>
              <a:t>03.06.2013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D4F3-4D9A-4E92-8FC9-FAF4F035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3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AA38-10C4-437A-98E7-CCA5BDF53005}" type="datetimeFigureOut">
              <a:rPr lang="ru-RU" smtClean="0"/>
              <a:t>03.06.2013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D4F3-4D9A-4E92-8FC9-FAF4F035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37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4004" y="851512"/>
            <a:ext cx="9961903" cy="36238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38629" y="851516"/>
            <a:ext cx="16927347" cy="1825304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514004" y="4475391"/>
            <a:ext cx="9961903" cy="14629167"/>
          </a:xfrm>
        </p:spPr>
        <p:txBody>
          <a:bodyPr/>
          <a:lstStyle>
            <a:lvl1pPr marL="0" indent="0">
              <a:buNone/>
              <a:defRPr sz="4500"/>
            </a:lvl1pPr>
            <a:lvl2pPr marL="1476055" indent="0">
              <a:buNone/>
              <a:defRPr sz="3900"/>
            </a:lvl2pPr>
            <a:lvl3pPr marL="2952110" indent="0">
              <a:buNone/>
              <a:defRPr sz="3200"/>
            </a:lvl3pPr>
            <a:lvl4pPr marL="4428169" indent="0">
              <a:buNone/>
              <a:defRPr sz="2900"/>
            </a:lvl4pPr>
            <a:lvl5pPr marL="5904224" indent="0">
              <a:buNone/>
              <a:defRPr sz="2900"/>
            </a:lvl5pPr>
            <a:lvl6pPr marL="7380279" indent="0">
              <a:buNone/>
              <a:defRPr sz="2900"/>
            </a:lvl6pPr>
            <a:lvl7pPr marL="8856337" indent="0">
              <a:buNone/>
              <a:defRPr sz="2900"/>
            </a:lvl7pPr>
            <a:lvl8pPr marL="10332392" indent="0">
              <a:buNone/>
              <a:defRPr sz="2900"/>
            </a:lvl8pPr>
            <a:lvl9pPr marL="11808447" indent="0">
              <a:buNone/>
              <a:defRPr sz="2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AA38-10C4-437A-98E7-CCA5BDF53005}" type="datetimeFigureOut">
              <a:rPr lang="ru-RU" smtClean="0"/>
              <a:t>03.06.2013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D4F3-4D9A-4E92-8FC9-FAF4F035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61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35087" y="14970760"/>
            <a:ext cx="18167985" cy="1767383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935087" y="1910950"/>
            <a:ext cx="18167985" cy="12832080"/>
          </a:xfrm>
        </p:spPr>
        <p:txBody>
          <a:bodyPr/>
          <a:lstStyle>
            <a:lvl1pPr marL="0" indent="0">
              <a:buNone/>
              <a:defRPr sz="10300"/>
            </a:lvl1pPr>
            <a:lvl2pPr marL="1476055" indent="0">
              <a:buNone/>
              <a:defRPr sz="9000"/>
            </a:lvl2pPr>
            <a:lvl3pPr marL="2952110" indent="0">
              <a:buNone/>
              <a:defRPr sz="7700"/>
            </a:lvl3pPr>
            <a:lvl4pPr marL="4428169" indent="0">
              <a:buNone/>
              <a:defRPr sz="6500"/>
            </a:lvl4pPr>
            <a:lvl5pPr marL="5904224" indent="0">
              <a:buNone/>
              <a:defRPr sz="6500"/>
            </a:lvl5pPr>
            <a:lvl6pPr marL="7380279" indent="0">
              <a:buNone/>
              <a:defRPr sz="6500"/>
            </a:lvl6pPr>
            <a:lvl7pPr marL="8856337" indent="0">
              <a:buNone/>
              <a:defRPr sz="6500"/>
            </a:lvl7pPr>
            <a:lvl8pPr marL="10332392" indent="0">
              <a:buNone/>
              <a:defRPr sz="6500"/>
            </a:lvl8pPr>
            <a:lvl9pPr marL="11808447" indent="0">
              <a:buNone/>
              <a:defRPr sz="6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935087" y="16738143"/>
            <a:ext cx="18167985" cy="2509977"/>
          </a:xfrm>
        </p:spPr>
        <p:txBody>
          <a:bodyPr/>
          <a:lstStyle>
            <a:lvl1pPr marL="0" indent="0">
              <a:buNone/>
              <a:defRPr sz="4500"/>
            </a:lvl1pPr>
            <a:lvl2pPr marL="1476055" indent="0">
              <a:buNone/>
              <a:defRPr sz="3900"/>
            </a:lvl2pPr>
            <a:lvl3pPr marL="2952110" indent="0">
              <a:buNone/>
              <a:defRPr sz="3200"/>
            </a:lvl3pPr>
            <a:lvl4pPr marL="4428169" indent="0">
              <a:buNone/>
              <a:defRPr sz="2900"/>
            </a:lvl4pPr>
            <a:lvl5pPr marL="5904224" indent="0">
              <a:buNone/>
              <a:defRPr sz="2900"/>
            </a:lvl5pPr>
            <a:lvl6pPr marL="7380279" indent="0">
              <a:buNone/>
              <a:defRPr sz="2900"/>
            </a:lvl6pPr>
            <a:lvl7pPr marL="8856337" indent="0">
              <a:buNone/>
              <a:defRPr sz="2900"/>
            </a:lvl7pPr>
            <a:lvl8pPr marL="10332392" indent="0">
              <a:buNone/>
              <a:defRPr sz="2900"/>
            </a:lvl8pPr>
            <a:lvl9pPr marL="11808447" indent="0">
              <a:buNone/>
              <a:defRPr sz="2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AA38-10C4-437A-98E7-CCA5BDF53005}" type="datetimeFigureOut">
              <a:rPr lang="ru-RU" smtClean="0"/>
              <a:t>03.06.2013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D4F3-4D9A-4E92-8FC9-FAF4F035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3999" y="856464"/>
            <a:ext cx="27251978" cy="3564467"/>
          </a:xfrm>
          <a:prstGeom prst="rect">
            <a:avLst/>
          </a:prstGeom>
        </p:spPr>
        <p:txBody>
          <a:bodyPr vert="horz" lIns="295210" tIns="147606" rIns="295210" bIns="147606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13999" y="4990258"/>
            <a:ext cx="27251978" cy="14114299"/>
          </a:xfrm>
          <a:prstGeom prst="rect">
            <a:avLst/>
          </a:prstGeom>
        </p:spPr>
        <p:txBody>
          <a:bodyPr vert="horz" lIns="295210" tIns="147606" rIns="295210" bIns="147606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513999" y="19822400"/>
            <a:ext cx="7065328" cy="1138649"/>
          </a:xfrm>
          <a:prstGeom prst="rect">
            <a:avLst/>
          </a:prstGeom>
        </p:spPr>
        <p:txBody>
          <a:bodyPr vert="horz" lIns="295210" tIns="147606" rIns="295210" bIns="14760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AAA38-10C4-437A-98E7-CCA5BDF53005}" type="datetimeFigureOut">
              <a:rPr lang="ru-RU" smtClean="0"/>
              <a:t>03.06.2013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0345658" y="19822400"/>
            <a:ext cx="9588659" cy="1138649"/>
          </a:xfrm>
          <a:prstGeom prst="rect">
            <a:avLst/>
          </a:prstGeom>
        </p:spPr>
        <p:txBody>
          <a:bodyPr vert="horz" lIns="295210" tIns="147606" rIns="295210" bIns="14760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1700649" y="19822400"/>
            <a:ext cx="7065328" cy="1138649"/>
          </a:xfrm>
          <a:prstGeom prst="rect">
            <a:avLst/>
          </a:prstGeom>
        </p:spPr>
        <p:txBody>
          <a:bodyPr vert="horz" lIns="295210" tIns="147606" rIns="295210" bIns="14760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D4F3-4D9A-4E92-8FC9-FAF4F035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78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110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041" indent="-1107041" algn="l" defTabSz="2952110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592" indent="-922536" algn="l" defTabSz="2952110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139" indent="-738029" algn="l" defTabSz="295211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194" indent="-738029" algn="l" defTabSz="2952110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253" indent="-738029" algn="l" defTabSz="2952110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308" indent="-738029" algn="l" defTabSz="295211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363" indent="-738029" algn="l" defTabSz="295211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418" indent="-738029" algn="l" defTabSz="295211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476" indent="-738029" algn="l" defTabSz="295211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55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10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169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24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279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337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392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447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Группа 78"/>
          <p:cNvGrpSpPr/>
          <p:nvPr/>
        </p:nvGrpSpPr>
        <p:grpSpPr>
          <a:xfrm rot="5794997">
            <a:off x="15200492" y="3254623"/>
            <a:ext cx="1406091" cy="5404110"/>
            <a:chOff x="17046264" y="3060552"/>
            <a:chExt cx="1406091" cy="5404110"/>
          </a:xfrm>
        </p:grpSpPr>
        <p:sp>
          <p:nvSpPr>
            <p:cNvPr id="82" name="TextBox 81"/>
            <p:cNvSpPr txBox="1"/>
            <p:nvPr/>
          </p:nvSpPr>
          <p:spPr>
            <a:xfrm rot="16200000">
              <a:off x="15047255" y="5059561"/>
              <a:ext cx="5404110" cy="1406091"/>
            </a:xfrm>
            <a:prstGeom prst="rect">
              <a:avLst/>
            </a:prstGeom>
            <a:noFill/>
          </p:spPr>
          <p:txBody>
            <a:bodyPr wrap="square" lIns="295210" tIns="147606" rIns="295210" bIns="147606" rtlCol="0">
              <a:spAutoFit/>
            </a:bodyPr>
            <a:lstStyle/>
            <a:p>
              <a:pPr algn="ctr"/>
              <a:r>
                <a:rPr lang="ru-RU" sz="3600" dirty="0" smtClean="0">
                  <a:latin typeface="Cambria" pitchFamily="18" charset="0"/>
                </a:rPr>
                <a:t>Итого          </a:t>
              </a:r>
              <a:r>
                <a:rPr lang="ru-RU" sz="2800" dirty="0" smtClean="0">
                  <a:latin typeface="Cambria" pitchFamily="18" charset="0"/>
                </a:rPr>
                <a:t>    </a:t>
              </a:r>
              <a:r>
                <a:rPr lang="ru-RU" sz="3600" dirty="0" smtClean="0">
                  <a:latin typeface="Cambria" pitchFamily="18" charset="0"/>
                </a:rPr>
                <a:t>операций</a:t>
              </a:r>
              <a:endParaRPr lang="en-US" sz="3600" dirty="0" smtClean="0">
                <a:latin typeface="Cambria" pitchFamily="18" charset="0"/>
              </a:endParaRPr>
            </a:p>
            <a:p>
              <a:pPr algn="ctr"/>
              <a:r>
                <a:rPr lang="ru-RU" sz="3600" dirty="0" smtClean="0">
                  <a:latin typeface="Cambria" pitchFamily="18" charset="0"/>
                </a:rPr>
                <a:t>над ресурсами </a:t>
              </a:r>
              <a:r>
                <a:rPr lang="ru-RU" sz="3600" b="1" dirty="0" smtClean="0">
                  <a:latin typeface="Cambria" pitchFamily="18" charset="0"/>
                </a:rPr>
                <a:t>типа 2</a:t>
              </a:r>
              <a:endParaRPr lang="ru-RU" sz="3600" b="1" dirty="0">
                <a:latin typeface="Cambria" pitchFamily="18" charset="0"/>
              </a:endParaRPr>
            </a:p>
          </p:txBody>
        </p:sp>
        <p:sp>
          <p:nvSpPr>
            <p:cNvPr id="78" name="Прямоугольник 77"/>
            <p:cNvSpPr/>
            <p:nvPr/>
          </p:nvSpPr>
          <p:spPr>
            <a:xfrm rot="16200000">
              <a:off x="16836583" y="5774409"/>
              <a:ext cx="130997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1" dirty="0">
                  <a:latin typeface="Cambria" pitchFamily="18" charset="0"/>
                </a:rPr>
                <a:t>M</a:t>
              </a:r>
              <a:r>
                <a:rPr lang="en-US" sz="2000" b="1" dirty="0">
                  <a:latin typeface="Cambria" pitchFamily="18" charset="0"/>
                </a:rPr>
                <a:t> </a:t>
              </a:r>
              <a:r>
                <a:rPr lang="en-US" sz="2800" b="1" dirty="0" smtClean="0">
                  <a:latin typeface="Cambria" pitchFamily="18" charset="0"/>
                </a:rPr>
                <a:t>*</a:t>
              </a:r>
              <a:r>
                <a:rPr lang="en-US" sz="2000" b="1" dirty="0">
                  <a:solidFill>
                    <a:prstClr val="black"/>
                  </a:solidFill>
                  <a:latin typeface="Cambria" pitchFamily="18" charset="0"/>
                </a:rPr>
                <a:t> </a:t>
              </a:r>
              <a:r>
                <a:rPr lang="en-US" sz="4400" b="1" dirty="0">
                  <a:solidFill>
                    <a:prstClr val="black"/>
                  </a:solidFill>
                  <a:latin typeface="Cambria" pitchFamily="18" charset="0"/>
                </a:rPr>
                <a:t>R</a:t>
              </a:r>
              <a:endParaRPr lang="ru-RU" sz="2800" dirty="0"/>
            </a:p>
          </p:txBody>
        </p:sp>
      </p:grpSp>
      <p:graphicFrame>
        <p:nvGraphicFramePr>
          <p:cNvPr id="122" name="Диаграмма 1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952380"/>
              </p:ext>
            </p:extLst>
          </p:nvPr>
        </p:nvGraphicFramePr>
        <p:xfrm>
          <a:off x="666379" y="10693400"/>
          <a:ext cx="9577064" cy="7836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9" name="Диаграмма 1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037084"/>
              </p:ext>
            </p:extLst>
          </p:nvPr>
        </p:nvGraphicFramePr>
        <p:xfrm>
          <a:off x="10531475" y="11125448"/>
          <a:ext cx="9217024" cy="7488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1" name="Диаграмма 1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850647"/>
              </p:ext>
            </p:extLst>
          </p:nvPr>
        </p:nvGraphicFramePr>
        <p:xfrm>
          <a:off x="20180547" y="11125448"/>
          <a:ext cx="9649072" cy="7468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681864" y="409030"/>
            <a:ext cx="290037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spc="100" dirty="0" smtClean="0">
                <a:latin typeface="Trebuchet MS" pitchFamily="34" charset="0"/>
              </a:rPr>
              <a:t>Результаты. Анализ производительности</a:t>
            </a:r>
            <a:endParaRPr lang="ru-RU" sz="5400" b="1" spc="100" dirty="0">
              <a:latin typeface="Trebuchet MS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2403" y="1692400"/>
            <a:ext cx="7137597" cy="1406091"/>
          </a:xfrm>
          <a:prstGeom prst="rect">
            <a:avLst/>
          </a:prstGeom>
          <a:noFill/>
        </p:spPr>
        <p:txBody>
          <a:bodyPr wrap="square" lIns="295210" tIns="147606" rIns="295210" bIns="147606" rtlCol="0">
            <a:spAutoFit/>
          </a:bodyPr>
          <a:lstStyle/>
          <a:p>
            <a:r>
              <a:rPr lang="ru-RU" sz="3600" b="1" cap="small" dirty="0" smtClean="0">
                <a:latin typeface="Cambria" pitchFamily="18" charset="0"/>
              </a:rPr>
              <a:t>Синтетическая имитационная</a:t>
            </a:r>
          </a:p>
          <a:p>
            <a:r>
              <a:rPr lang="ru-RU" sz="3600" b="1" cap="small" dirty="0" smtClean="0">
                <a:latin typeface="Cambria" pitchFamily="18" charset="0"/>
              </a:rPr>
              <a:t>модель</a:t>
            </a:r>
            <a:endParaRPr lang="ru-RU" sz="3600" b="1" cap="small" dirty="0"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3778" y="4284688"/>
            <a:ext cx="2805565" cy="1960088"/>
          </a:xfrm>
          <a:prstGeom prst="rect">
            <a:avLst/>
          </a:prstGeom>
          <a:noFill/>
        </p:spPr>
        <p:txBody>
          <a:bodyPr wrap="square" lIns="295210" tIns="147606" rIns="295210" bIns="147606" rtlCol="0">
            <a:spAutoFit/>
          </a:bodyPr>
          <a:lstStyle/>
          <a:p>
            <a:pPr algn="ctr"/>
            <a:r>
              <a:rPr lang="ru-RU" sz="3600" b="1" dirty="0" smtClean="0">
                <a:latin typeface="Cambria" pitchFamily="18" charset="0"/>
              </a:rPr>
              <a:t>Тип 1 </a:t>
            </a:r>
            <a:r>
              <a:rPr lang="ru-RU" sz="3600" dirty="0" smtClean="0">
                <a:latin typeface="Cambria" pitchFamily="18" charset="0"/>
              </a:rPr>
              <a:t>(пустые)</a:t>
            </a:r>
          </a:p>
          <a:p>
            <a:pPr algn="ctr"/>
            <a:r>
              <a:rPr lang="en-US" sz="3600" b="1" dirty="0" smtClean="0">
                <a:latin typeface="Cambria" pitchFamily="18" charset="0"/>
              </a:rPr>
              <a:t>N</a:t>
            </a:r>
            <a:r>
              <a:rPr lang="en-US" sz="3600" dirty="0" smtClean="0">
                <a:latin typeface="Cambria" pitchFamily="18" charset="0"/>
              </a:rPr>
              <a:t> </a:t>
            </a:r>
            <a:r>
              <a:rPr lang="ru-RU" sz="3600" dirty="0" smtClean="0">
                <a:latin typeface="Cambria" pitchFamily="18" charset="0"/>
              </a:rPr>
              <a:t>штук</a:t>
            </a:r>
            <a:endParaRPr lang="ru-RU" sz="3600" dirty="0">
              <a:latin typeface="Cambria" pitchFamily="18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5548259" y="4528146"/>
            <a:ext cx="2397401" cy="1500606"/>
            <a:chOff x="5829818" y="3189612"/>
            <a:chExt cx="2397401" cy="1500606"/>
          </a:xfrm>
        </p:grpSpPr>
        <p:sp>
          <p:nvSpPr>
            <p:cNvPr id="135" name="Прямоугольник 134"/>
            <p:cNvSpPr/>
            <p:nvPr/>
          </p:nvSpPr>
          <p:spPr>
            <a:xfrm>
              <a:off x="5829818" y="3189612"/>
              <a:ext cx="673275" cy="673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itchFamily="18" charset="0"/>
                </a:rPr>
                <a:t>1</a:t>
              </a:r>
              <a:endParaRPr lang="ru-RU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</a:endParaRPr>
            </a:p>
          </p:txBody>
        </p:sp>
        <p:sp>
          <p:nvSpPr>
            <p:cNvPr id="2" name="Прямоугольник 1"/>
            <p:cNvSpPr/>
            <p:nvPr/>
          </p:nvSpPr>
          <p:spPr>
            <a:xfrm>
              <a:off x="5975697" y="3353141"/>
              <a:ext cx="673275" cy="673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itchFamily="18" charset="0"/>
                </a:rPr>
                <a:t>1</a:t>
              </a:r>
              <a:endParaRPr lang="ru-RU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6128097" y="3505541"/>
              <a:ext cx="673275" cy="673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itchFamily="18" charset="0"/>
                </a:rPr>
                <a:t>1</a:t>
              </a:r>
              <a:endParaRPr lang="ru-RU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6280497" y="3657941"/>
              <a:ext cx="673275" cy="673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itchFamily="18" charset="0"/>
                </a:rPr>
                <a:t>1</a:t>
              </a:r>
              <a:endParaRPr lang="ru-RU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6432897" y="3810341"/>
              <a:ext cx="673275" cy="673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itchFamily="18" charset="0"/>
                </a:rPr>
                <a:t>1</a:t>
              </a:r>
              <a:endParaRPr lang="ru-RU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</a:endParaRP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7199374" y="3674555"/>
              <a:ext cx="1027845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 smtClean="0">
                  <a:latin typeface="Cambria" pitchFamily="18" charset="0"/>
                </a:rPr>
                <a:t>*</a:t>
              </a:r>
              <a:r>
                <a:rPr lang="en-US" sz="3200" dirty="0" smtClean="0">
                  <a:latin typeface="Cambria" pitchFamily="18" charset="0"/>
                </a:rPr>
                <a:t> </a:t>
              </a:r>
              <a:r>
                <a:rPr lang="en-US" sz="6000" b="1" dirty="0" smtClean="0">
                  <a:latin typeface="Cambria" pitchFamily="18" charset="0"/>
                </a:rPr>
                <a:t>N</a:t>
              </a:r>
              <a:endParaRPr lang="ru-RU" dirty="0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2308830" y="3492600"/>
            <a:ext cx="23955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cap="small" dirty="0" smtClean="0">
                <a:latin typeface="Cambria" pitchFamily="18" charset="0"/>
              </a:rPr>
              <a:t>1. Ресурсы</a:t>
            </a:r>
            <a:r>
              <a:rPr lang="ru-RU" sz="3600" cap="small" dirty="0">
                <a:latin typeface="Cambria" pitchFamily="18" charset="0"/>
              </a:rPr>
              <a:t>:</a:t>
            </a:r>
            <a:endParaRPr lang="ru-RU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2034531" y="6283299"/>
            <a:ext cx="3644058" cy="1960088"/>
          </a:xfrm>
          <a:prstGeom prst="rect">
            <a:avLst/>
          </a:prstGeom>
          <a:noFill/>
        </p:spPr>
        <p:txBody>
          <a:bodyPr wrap="square" lIns="295210" tIns="147606" rIns="295210" bIns="147606" rtlCol="0">
            <a:spAutoFit/>
          </a:bodyPr>
          <a:lstStyle/>
          <a:p>
            <a:pPr algn="ctr"/>
            <a:r>
              <a:rPr lang="ru-RU" sz="3600" b="1" dirty="0" smtClean="0">
                <a:latin typeface="Cambria" pitchFamily="18" charset="0"/>
              </a:rPr>
              <a:t>Тип </a:t>
            </a:r>
            <a:r>
              <a:rPr lang="en-US" sz="3600" b="1" dirty="0" smtClean="0">
                <a:latin typeface="Cambria" pitchFamily="18" charset="0"/>
              </a:rPr>
              <a:t>2</a:t>
            </a:r>
          </a:p>
          <a:p>
            <a:pPr algn="ctr"/>
            <a:r>
              <a:rPr lang="ru-RU" sz="3600" dirty="0" smtClean="0">
                <a:latin typeface="Cambria" pitchFamily="18" charset="0"/>
              </a:rPr>
              <a:t>(</a:t>
            </a:r>
            <a:r>
              <a:rPr lang="ru-RU" sz="3600" spc="-100" dirty="0" smtClean="0">
                <a:latin typeface="Cambria" pitchFamily="18" charset="0"/>
              </a:rPr>
              <a:t>со счетчиком</a:t>
            </a:r>
            <a:r>
              <a:rPr lang="ru-RU" sz="3600" dirty="0" smtClean="0">
                <a:latin typeface="Cambria" pitchFamily="18" charset="0"/>
              </a:rPr>
              <a:t>)</a:t>
            </a:r>
          </a:p>
          <a:p>
            <a:pPr algn="ctr"/>
            <a:r>
              <a:rPr lang="en-US" sz="3600" b="1" dirty="0">
                <a:latin typeface="Cambria" pitchFamily="18" charset="0"/>
              </a:rPr>
              <a:t>M</a:t>
            </a:r>
            <a:r>
              <a:rPr lang="en-US" sz="3600" dirty="0" smtClean="0">
                <a:latin typeface="Cambria" pitchFamily="18" charset="0"/>
              </a:rPr>
              <a:t> </a:t>
            </a:r>
            <a:r>
              <a:rPr lang="ru-RU" sz="3600" dirty="0" smtClean="0">
                <a:latin typeface="Cambria" pitchFamily="18" charset="0"/>
              </a:rPr>
              <a:t>штук</a:t>
            </a:r>
            <a:endParaRPr lang="ru-RU" sz="3600" dirty="0">
              <a:latin typeface="Cambria" pitchFamily="18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5792320" y="6701433"/>
            <a:ext cx="2218898" cy="1201852"/>
            <a:chOff x="4646855" y="5935570"/>
            <a:chExt cx="2218898" cy="1201852"/>
          </a:xfrm>
        </p:grpSpPr>
        <p:sp>
          <p:nvSpPr>
            <p:cNvPr id="134" name="Прямоугольник 133"/>
            <p:cNvSpPr/>
            <p:nvPr/>
          </p:nvSpPr>
          <p:spPr>
            <a:xfrm>
              <a:off x="4646855" y="5935570"/>
              <a:ext cx="673275" cy="673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itchFamily="18" charset="0"/>
                </a:rPr>
                <a:t>2</a:t>
              </a:r>
              <a:endParaRPr lang="ru-RU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</a:endParaRPr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4789187" y="6105145"/>
              <a:ext cx="673275" cy="673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itchFamily="18" charset="0"/>
                </a:rPr>
                <a:t>2</a:t>
              </a:r>
              <a:endParaRPr lang="ru-RU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</a:endParaRP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4941587" y="6257545"/>
              <a:ext cx="673275" cy="673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itchFamily="18" charset="0"/>
                </a:rPr>
                <a:t>2</a:t>
              </a:r>
              <a:endParaRPr lang="ru-RU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</a:endParaRP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5708064" y="6121759"/>
              <a:ext cx="1157689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 smtClean="0">
                  <a:latin typeface="Cambria" pitchFamily="18" charset="0"/>
                </a:rPr>
                <a:t>*</a:t>
              </a:r>
              <a:r>
                <a:rPr lang="en-US" sz="3200" dirty="0" smtClean="0">
                  <a:latin typeface="Cambria" pitchFamily="18" charset="0"/>
                </a:rPr>
                <a:t> </a:t>
              </a:r>
              <a:r>
                <a:rPr lang="en-US" sz="6000" b="1" dirty="0" smtClean="0">
                  <a:latin typeface="Cambria" pitchFamily="18" charset="0"/>
                </a:rPr>
                <a:t>M</a:t>
              </a:r>
              <a:endParaRPr lang="ru-RU" dirty="0"/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9178256" y="2716235"/>
            <a:ext cx="5650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cap="small" dirty="0" smtClean="0">
                <a:latin typeface="Cambria" pitchFamily="18" charset="0"/>
              </a:rPr>
              <a:t>2. Продукционное правило:</a:t>
            </a:r>
            <a:endParaRPr lang="ru-RU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21044643" y="2662574"/>
            <a:ext cx="5328592" cy="1406091"/>
          </a:xfrm>
          <a:prstGeom prst="rect">
            <a:avLst/>
          </a:prstGeom>
          <a:noFill/>
        </p:spPr>
        <p:txBody>
          <a:bodyPr wrap="square" lIns="295210" tIns="147606" rIns="295210" bIns="147606" rtlCol="0">
            <a:spAutoFit/>
          </a:bodyPr>
          <a:lstStyle/>
          <a:p>
            <a:r>
              <a:rPr lang="ru-RU" sz="3600" dirty="0" smtClean="0">
                <a:latin typeface="Cambria" pitchFamily="18" charset="0"/>
              </a:rPr>
              <a:t>Тип </a:t>
            </a:r>
            <a:r>
              <a:rPr lang="ru-RU" sz="3600" b="1" dirty="0" smtClean="0">
                <a:latin typeface="Cambria" pitchFamily="18" charset="0"/>
              </a:rPr>
              <a:t>1</a:t>
            </a:r>
            <a:r>
              <a:rPr lang="ru-RU" sz="3600" dirty="0" smtClean="0">
                <a:latin typeface="Cambria" pitchFamily="18" charset="0"/>
              </a:rPr>
              <a:t> перед типом </a:t>
            </a:r>
            <a:r>
              <a:rPr lang="ru-RU" sz="3600" b="1" dirty="0" smtClean="0">
                <a:latin typeface="Cambria" pitchFamily="18" charset="0"/>
              </a:rPr>
              <a:t>2</a:t>
            </a:r>
          </a:p>
          <a:p>
            <a:r>
              <a:rPr lang="ru-RU" sz="3600" dirty="0" smtClean="0">
                <a:latin typeface="Cambria" pitchFamily="18" charset="0"/>
              </a:rPr>
              <a:t>(Тип 2 в конце )</a:t>
            </a:r>
            <a:endParaRPr lang="ru-RU" sz="3600" dirty="0">
              <a:latin typeface="Cambria" pitchFamily="18" charset="0"/>
            </a:endParaRPr>
          </a:p>
        </p:txBody>
      </p:sp>
      <p:grpSp>
        <p:nvGrpSpPr>
          <p:cNvPr id="50" name="Группа 49"/>
          <p:cNvGrpSpPr/>
          <p:nvPr/>
        </p:nvGrpSpPr>
        <p:grpSpPr>
          <a:xfrm>
            <a:off x="10232718" y="5274214"/>
            <a:ext cx="8090554" cy="3807301"/>
            <a:chOff x="8605998" y="6015867"/>
            <a:chExt cx="8090554" cy="3807301"/>
          </a:xfrm>
        </p:grpSpPr>
        <p:sp>
          <p:nvSpPr>
            <p:cNvPr id="42" name="Выгнутая вниз стрелка 41"/>
            <p:cNvSpPr/>
            <p:nvPr/>
          </p:nvSpPr>
          <p:spPr>
            <a:xfrm rot="2700000">
              <a:off x="10169895" y="8563547"/>
              <a:ext cx="1584176" cy="935066"/>
            </a:xfrm>
            <a:prstGeom prst="curvedUpArrow">
              <a:avLst>
                <a:gd name="adj1" fmla="val 17981"/>
                <a:gd name="adj2" fmla="val 45893"/>
                <a:gd name="adj3" fmla="val 3875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grpSp>
          <p:nvGrpSpPr>
            <p:cNvPr id="43" name="Группа 42"/>
            <p:cNvGrpSpPr/>
            <p:nvPr/>
          </p:nvGrpSpPr>
          <p:grpSpPr>
            <a:xfrm>
              <a:off x="8801744" y="7701549"/>
              <a:ext cx="2160240" cy="673275"/>
              <a:chOff x="9883403" y="6132731"/>
              <a:chExt cx="2160240" cy="673275"/>
            </a:xfrm>
          </p:grpSpPr>
          <p:sp>
            <p:nvSpPr>
              <p:cNvPr id="44" name="Прямоугольник 43"/>
              <p:cNvSpPr/>
              <p:nvPr/>
            </p:nvSpPr>
            <p:spPr>
              <a:xfrm>
                <a:off x="9883403" y="6132731"/>
                <a:ext cx="673275" cy="673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" pitchFamily="18" charset="0"/>
                  </a:rPr>
                  <a:t>2</a:t>
                </a:r>
                <a:endParaRPr lang="ru-RU" sz="4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itchFamily="18" charset="0"/>
                </a:endParaRPr>
              </a:p>
            </p:txBody>
          </p:sp>
          <p:sp>
            <p:nvSpPr>
              <p:cNvPr id="45" name="Прямоугольник 44"/>
              <p:cNvSpPr/>
              <p:nvPr/>
            </p:nvSpPr>
            <p:spPr>
              <a:xfrm>
                <a:off x="10544747" y="6132731"/>
                <a:ext cx="1498896" cy="673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 smtClean="0">
                    <a:solidFill>
                      <a:schemeClr val="tx1"/>
                    </a:solidFill>
                    <a:latin typeface="Cambria" pitchFamily="18" charset="0"/>
                  </a:rPr>
                  <a:t>431</a:t>
                </a:r>
                <a:endParaRPr lang="ru-RU" sz="4400" b="1" dirty="0">
                  <a:solidFill>
                    <a:schemeClr val="tx1"/>
                  </a:solidFill>
                  <a:latin typeface="Cambria" pitchFamily="18" charset="0"/>
                </a:endParaRPr>
              </a:p>
            </p:txBody>
          </p:sp>
        </p:grpSp>
        <p:grpSp>
          <p:nvGrpSpPr>
            <p:cNvPr id="46" name="Группа 45"/>
            <p:cNvGrpSpPr/>
            <p:nvPr/>
          </p:nvGrpSpPr>
          <p:grpSpPr>
            <a:xfrm>
              <a:off x="11729019" y="8414241"/>
              <a:ext cx="2160240" cy="673275"/>
              <a:chOff x="9883403" y="6132731"/>
              <a:chExt cx="2160240" cy="673275"/>
            </a:xfrm>
          </p:grpSpPr>
          <p:sp>
            <p:nvSpPr>
              <p:cNvPr id="47" name="Прямоугольник 46"/>
              <p:cNvSpPr/>
              <p:nvPr/>
            </p:nvSpPr>
            <p:spPr>
              <a:xfrm>
                <a:off x="9883403" y="6132731"/>
                <a:ext cx="673275" cy="673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" pitchFamily="18" charset="0"/>
                  </a:rPr>
                  <a:t>2</a:t>
                </a:r>
                <a:endParaRPr lang="ru-RU" sz="4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itchFamily="18" charset="0"/>
                </a:endParaRPr>
              </a:p>
            </p:txBody>
          </p:sp>
          <p:sp>
            <p:nvSpPr>
              <p:cNvPr id="48" name="Прямоугольник 47"/>
              <p:cNvSpPr/>
              <p:nvPr/>
            </p:nvSpPr>
            <p:spPr>
              <a:xfrm>
                <a:off x="10544747" y="6132731"/>
                <a:ext cx="1498896" cy="673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 smtClean="0">
                    <a:solidFill>
                      <a:schemeClr val="tx1"/>
                    </a:solidFill>
                    <a:latin typeface="Cambria" pitchFamily="18" charset="0"/>
                  </a:rPr>
                  <a:t>432</a:t>
                </a:r>
                <a:endParaRPr lang="ru-RU" sz="4400" b="1" dirty="0">
                  <a:solidFill>
                    <a:schemeClr val="tx1"/>
                  </a:solidFill>
                  <a:latin typeface="Cambria" pitchFamily="18" charset="0"/>
                </a:endParaRPr>
              </a:p>
            </p:txBody>
          </p:sp>
        </p:grpSp>
        <p:sp>
          <p:nvSpPr>
            <p:cNvPr id="36" name="Прямоугольник 35"/>
            <p:cNvSpPr/>
            <p:nvPr/>
          </p:nvSpPr>
          <p:spPr>
            <a:xfrm>
              <a:off x="8605998" y="7525048"/>
              <a:ext cx="5452243" cy="2232248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Выгнутая вниз стрелка 52"/>
            <p:cNvSpPr/>
            <p:nvPr/>
          </p:nvSpPr>
          <p:spPr>
            <a:xfrm rot="2700000">
              <a:off x="10814785" y="7173285"/>
              <a:ext cx="1584176" cy="935066"/>
            </a:xfrm>
            <a:prstGeom prst="curvedUpArrow">
              <a:avLst>
                <a:gd name="adj1" fmla="val 17981"/>
                <a:gd name="adj2" fmla="val 45893"/>
                <a:gd name="adj3" fmla="val 3875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grpSp>
          <p:nvGrpSpPr>
            <p:cNvPr id="54" name="Группа 53"/>
            <p:cNvGrpSpPr/>
            <p:nvPr/>
          </p:nvGrpSpPr>
          <p:grpSpPr>
            <a:xfrm>
              <a:off x="9446634" y="6311287"/>
              <a:ext cx="2160240" cy="673275"/>
              <a:chOff x="9883403" y="6132731"/>
              <a:chExt cx="2160240" cy="673275"/>
            </a:xfrm>
          </p:grpSpPr>
          <p:sp>
            <p:nvSpPr>
              <p:cNvPr id="59" name="Прямоугольник 58"/>
              <p:cNvSpPr/>
              <p:nvPr/>
            </p:nvSpPr>
            <p:spPr>
              <a:xfrm>
                <a:off x="9883403" y="6132731"/>
                <a:ext cx="673275" cy="673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" pitchFamily="18" charset="0"/>
                  </a:rPr>
                  <a:t>2</a:t>
                </a:r>
                <a:endParaRPr lang="ru-RU" sz="4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itchFamily="18" charset="0"/>
                </a:endParaRPr>
              </a:p>
            </p:txBody>
          </p:sp>
          <p:sp>
            <p:nvSpPr>
              <p:cNvPr id="60" name="Прямоугольник 59"/>
              <p:cNvSpPr/>
              <p:nvPr/>
            </p:nvSpPr>
            <p:spPr>
              <a:xfrm>
                <a:off x="10544747" y="6132731"/>
                <a:ext cx="1498896" cy="673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 smtClean="0">
                    <a:solidFill>
                      <a:schemeClr val="tx1"/>
                    </a:solidFill>
                    <a:latin typeface="Cambria" pitchFamily="18" charset="0"/>
                  </a:rPr>
                  <a:t>101</a:t>
                </a:r>
                <a:endParaRPr lang="ru-RU" sz="4400" b="1" dirty="0">
                  <a:solidFill>
                    <a:schemeClr val="tx1"/>
                  </a:solidFill>
                  <a:latin typeface="Cambria" pitchFamily="18" charset="0"/>
                </a:endParaRPr>
              </a:p>
            </p:txBody>
          </p:sp>
        </p:grpSp>
        <p:grpSp>
          <p:nvGrpSpPr>
            <p:cNvPr id="55" name="Группа 54"/>
            <p:cNvGrpSpPr/>
            <p:nvPr/>
          </p:nvGrpSpPr>
          <p:grpSpPr>
            <a:xfrm>
              <a:off x="12373909" y="7023979"/>
              <a:ext cx="2160240" cy="673275"/>
              <a:chOff x="9883403" y="6132731"/>
              <a:chExt cx="2160240" cy="673275"/>
            </a:xfrm>
          </p:grpSpPr>
          <p:sp>
            <p:nvSpPr>
              <p:cNvPr id="57" name="Прямоугольник 56"/>
              <p:cNvSpPr/>
              <p:nvPr/>
            </p:nvSpPr>
            <p:spPr>
              <a:xfrm>
                <a:off x="9883403" y="6132731"/>
                <a:ext cx="673275" cy="673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" pitchFamily="18" charset="0"/>
                  </a:rPr>
                  <a:t>2</a:t>
                </a:r>
                <a:endParaRPr lang="ru-RU" sz="4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itchFamily="18" charset="0"/>
                </a:endParaRPr>
              </a:p>
            </p:txBody>
          </p:sp>
          <p:sp>
            <p:nvSpPr>
              <p:cNvPr id="58" name="Прямоугольник 57"/>
              <p:cNvSpPr/>
              <p:nvPr/>
            </p:nvSpPr>
            <p:spPr>
              <a:xfrm>
                <a:off x="10544747" y="6132731"/>
                <a:ext cx="1498896" cy="673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 smtClean="0">
                    <a:solidFill>
                      <a:schemeClr val="tx1"/>
                    </a:solidFill>
                    <a:latin typeface="Cambria" pitchFamily="18" charset="0"/>
                  </a:rPr>
                  <a:t>102</a:t>
                </a:r>
                <a:endParaRPr lang="ru-RU" sz="4400" b="1" dirty="0">
                  <a:solidFill>
                    <a:schemeClr val="tx1"/>
                  </a:solidFill>
                  <a:latin typeface="Cambria" pitchFamily="18" charset="0"/>
                </a:endParaRPr>
              </a:p>
            </p:txBody>
          </p:sp>
        </p:grpSp>
        <p:sp>
          <p:nvSpPr>
            <p:cNvPr id="56" name="Прямоугольник 55"/>
            <p:cNvSpPr/>
            <p:nvPr/>
          </p:nvSpPr>
          <p:spPr>
            <a:xfrm>
              <a:off x="9205557" y="6015867"/>
              <a:ext cx="7490995" cy="1344749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10998200" y="7360616"/>
              <a:ext cx="5698352" cy="82734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8" name="Группа 37"/>
            <p:cNvGrpSpPr/>
            <p:nvPr/>
          </p:nvGrpSpPr>
          <p:grpSpPr>
            <a:xfrm>
              <a:off x="9664821" y="7309024"/>
              <a:ext cx="5087515" cy="2121619"/>
              <a:chOff x="9664821" y="7309024"/>
              <a:chExt cx="5087515" cy="2121619"/>
            </a:xfrm>
          </p:grpSpPr>
          <p:sp>
            <p:nvSpPr>
              <p:cNvPr id="34" name="Выгнутая вниз стрелка 33"/>
              <p:cNvSpPr/>
              <p:nvPr/>
            </p:nvSpPr>
            <p:spPr>
              <a:xfrm rot="2700000">
                <a:off x="11032972" y="8171022"/>
                <a:ext cx="1584176" cy="935066"/>
              </a:xfrm>
              <a:prstGeom prst="curvedUpArrow">
                <a:avLst>
                  <a:gd name="adj1" fmla="val 17981"/>
                  <a:gd name="adj2" fmla="val 45893"/>
                  <a:gd name="adj3" fmla="val 3875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5" name="Группа 34"/>
              <p:cNvGrpSpPr/>
              <p:nvPr/>
            </p:nvGrpSpPr>
            <p:grpSpPr>
              <a:xfrm>
                <a:off x="9664821" y="7309024"/>
                <a:ext cx="2160240" cy="673275"/>
                <a:chOff x="8703664" y="7500883"/>
                <a:chExt cx="2160240" cy="673275"/>
              </a:xfrm>
            </p:grpSpPr>
            <p:sp>
              <p:nvSpPr>
                <p:cNvPr id="32" name="Прямоугольник 31"/>
                <p:cNvSpPr/>
                <p:nvPr/>
              </p:nvSpPr>
              <p:spPr>
                <a:xfrm>
                  <a:off x="8703664" y="7500883"/>
                  <a:ext cx="673275" cy="673275"/>
                </a:xfrm>
                <a:prstGeom prst="rect">
                  <a:avLst/>
                </a:prstGeom>
                <a:solidFill>
                  <a:srgbClr val="E0E0E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mbria" pitchFamily="18" charset="0"/>
                    </a:rPr>
                    <a:t>2</a:t>
                  </a:r>
                  <a:endParaRPr lang="ru-RU" sz="4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" pitchFamily="18" charset="0"/>
                  </a:endParaRPr>
                </a:p>
              </p:txBody>
            </p:sp>
            <p:sp>
              <p:nvSpPr>
                <p:cNvPr id="33" name="Прямоугольник 32"/>
                <p:cNvSpPr/>
                <p:nvPr/>
              </p:nvSpPr>
              <p:spPr>
                <a:xfrm>
                  <a:off x="9365008" y="7500883"/>
                  <a:ext cx="1498896" cy="673275"/>
                </a:xfrm>
                <a:prstGeom prst="rect">
                  <a:avLst/>
                </a:prstGeom>
                <a:solidFill>
                  <a:srgbClr val="E0E0E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smtClean="0">
                      <a:solidFill>
                        <a:schemeClr val="tx1"/>
                      </a:solidFill>
                      <a:latin typeface="Cambria" pitchFamily="18" charset="0"/>
                    </a:rPr>
                    <a:t>184</a:t>
                  </a:r>
                  <a:endParaRPr lang="ru-RU" sz="4400" b="1" dirty="0">
                    <a:solidFill>
                      <a:schemeClr val="tx1"/>
                    </a:solidFill>
                    <a:latin typeface="Cambria" pitchFamily="18" charset="0"/>
                  </a:endParaRPr>
                </a:p>
              </p:txBody>
            </p:sp>
          </p:grpSp>
          <p:grpSp>
            <p:nvGrpSpPr>
              <p:cNvPr id="39" name="Группа 38"/>
              <p:cNvGrpSpPr/>
              <p:nvPr/>
            </p:nvGrpSpPr>
            <p:grpSpPr>
              <a:xfrm>
                <a:off x="12592096" y="8021716"/>
                <a:ext cx="2160240" cy="673275"/>
                <a:chOff x="8703664" y="7500883"/>
                <a:chExt cx="2160240" cy="673275"/>
              </a:xfrm>
            </p:grpSpPr>
            <p:sp>
              <p:nvSpPr>
                <p:cNvPr id="40" name="Прямоугольник 39"/>
                <p:cNvSpPr/>
                <p:nvPr/>
              </p:nvSpPr>
              <p:spPr>
                <a:xfrm>
                  <a:off x="8703664" y="7500883"/>
                  <a:ext cx="673275" cy="673275"/>
                </a:xfrm>
                <a:prstGeom prst="rect">
                  <a:avLst/>
                </a:prstGeom>
                <a:solidFill>
                  <a:srgbClr val="E0E0E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mbria" pitchFamily="18" charset="0"/>
                    </a:rPr>
                    <a:t>2</a:t>
                  </a:r>
                  <a:endParaRPr lang="ru-RU" sz="4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" pitchFamily="18" charset="0"/>
                  </a:endParaRPr>
                </a:p>
              </p:txBody>
            </p:sp>
            <p:sp>
              <p:nvSpPr>
                <p:cNvPr id="41" name="Прямоугольник 40"/>
                <p:cNvSpPr/>
                <p:nvPr/>
              </p:nvSpPr>
              <p:spPr>
                <a:xfrm>
                  <a:off x="9365008" y="7500883"/>
                  <a:ext cx="1498896" cy="673275"/>
                </a:xfrm>
                <a:prstGeom prst="rect">
                  <a:avLst/>
                </a:prstGeom>
                <a:solidFill>
                  <a:srgbClr val="E0E0E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smtClean="0">
                      <a:solidFill>
                        <a:schemeClr val="tx1"/>
                      </a:solidFill>
                      <a:latin typeface="Cambria" pitchFamily="18" charset="0"/>
                    </a:rPr>
                    <a:t>185</a:t>
                  </a:r>
                  <a:endParaRPr lang="ru-RU" sz="4400" b="1" dirty="0">
                    <a:solidFill>
                      <a:schemeClr val="tx1"/>
                    </a:solidFill>
                    <a:latin typeface="Cambria" pitchFamily="18" charset="0"/>
                  </a:endParaRPr>
                </a:p>
              </p:txBody>
            </p:sp>
          </p:grpSp>
        </p:grpSp>
      </p:grpSp>
      <p:sp>
        <p:nvSpPr>
          <p:cNvPr id="31" name="Прямоугольник 30"/>
          <p:cNvSpPr/>
          <p:nvPr/>
        </p:nvSpPr>
        <p:spPr>
          <a:xfrm>
            <a:off x="14523065" y="4012380"/>
            <a:ext cx="86273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>
                <a:latin typeface="Cambria" pitchFamily="18" charset="0"/>
              </a:rPr>
              <a:t>R</a:t>
            </a:r>
            <a:endParaRPr lang="ru-RU" sz="7200" dirty="0"/>
          </a:p>
        </p:txBody>
      </p:sp>
      <p:sp>
        <p:nvSpPr>
          <p:cNvPr id="81" name="Прямоугольник 80"/>
          <p:cNvSpPr/>
          <p:nvPr/>
        </p:nvSpPr>
        <p:spPr>
          <a:xfrm>
            <a:off x="18812395" y="1764408"/>
            <a:ext cx="7801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cap="small" dirty="0" smtClean="0">
                <a:latin typeface="Cambria" pitchFamily="18" charset="0"/>
              </a:rPr>
              <a:t>3. Два варианта размещения ресурсов:</a:t>
            </a:r>
            <a:endParaRPr lang="ru-RU" sz="3600" dirty="0"/>
          </a:p>
        </p:txBody>
      </p:sp>
      <p:sp>
        <p:nvSpPr>
          <p:cNvPr id="86" name="Прямоугольник 85"/>
          <p:cNvSpPr/>
          <p:nvPr/>
        </p:nvSpPr>
        <p:spPr>
          <a:xfrm>
            <a:off x="19604483" y="2772521"/>
            <a:ext cx="673275" cy="67327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</a:rPr>
              <a:t>1</a:t>
            </a:r>
            <a:endParaRPr lang="ru-RU" sz="4400" b="1" dirty="0">
              <a:solidFill>
                <a:schemeClr val="tx1">
                  <a:lumMod val="50000"/>
                  <a:lumOff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19620736" y="3641042"/>
            <a:ext cx="673275" cy="67327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</a:rPr>
              <a:t>1</a:t>
            </a:r>
            <a:endParaRPr lang="ru-RU" sz="4400" b="1" dirty="0">
              <a:solidFill>
                <a:schemeClr val="tx1">
                  <a:lumMod val="50000"/>
                  <a:lumOff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21244974" y="4476240"/>
            <a:ext cx="7072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latin typeface="Cambria" pitchFamily="18" charset="0"/>
              </a:rPr>
              <a:t>N</a:t>
            </a:r>
            <a:endParaRPr lang="ru-RU" dirty="0"/>
          </a:p>
        </p:txBody>
      </p:sp>
      <p:sp>
        <p:nvSpPr>
          <p:cNvPr id="91" name="Прямоугольник 90"/>
          <p:cNvSpPr/>
          <p:nvPr/>
        </p:nvSpPr>
        <p:spPr>
          <a:xfrm>
            <a:off x="19620736" y="4937186"/>
            <a:ext cx="673275" cy="67327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</a:rPr>
              <a:t>1</a:t>
            </a:r>
            <a:endParaRPr lang="ru-RU" sz="4400" b="1" dirty="0">
              <a:solidFill>
                <a:schemeClr val="tx1">
                  <a:lumMod val="50000"/>
                  <a:lumOff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19650816" y="4182495"/>
            <a:ext cx="5806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latin typeface="Cambria" pitchFamily="18" charset="0"/>
              </a:rPr>
              <a:t>…</a:t>
            </a:r>
            <a:endParaRPr lang="ru-RU" dirty="0"/>
          </a:p>
        </p:txBody>
      </p:sp>
      <p:sp>
        <p:nvSpPr>
          <p:cNvPr id="80" name="Правая фигурная скобка 79"/>
          <p:cNvSpPr/>
          <p:nvPr/>
        </p:nvSpPr>
        <p:spPr>
          <a:xfrm>
            <a:off x="20571199" y="2773345"/>
            <a:ext cx="513922" cy="2888433"/>
          </a:xfrm>
          <a:prstGeom prst="rightBrace">
            <a:avLst>
              <a:gd name="adj1" fmla="val 62082"/>
              <a:gd name="adj2" fmla="val 7664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/>
          <p:cNvSpPr/>
          <p:nvPr/>
        </p:nvSpPr>
        <p:spPr>
          <a:xfrm>
            <a:off x="19649264" y="5967409"/>
            <a:ext cx="673275" cy="67327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</a:rPr>
              <a:t>2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21165779" y="6041735"/>
            <a:ext cx="83548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atin typeface="Cambria" pitchFamily="18" charset="0"/>
              </a:rPr>
              <a:t>M</a:t>
            </a:r>
            <a:endParaRPr lang="ru-RU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19665517" y="7275228"/>
            <a:ext cx="673275" cy="67327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</a:rPr>
              <a:t>2</a:t>
            </a:r>
          </a:p>
        </p:txBody>
      </p:sp>
      <p:sp>
        <p:nvSpPr>
          <p:cNvPr id="98" name="Прямоугольник 97"/>
          <p:cNvSpPr/>
          <p:nvPr/>
        </p:nvSpPr>
        <p:spPr>
          <a:xfrm>
            <a:off x="19695597" y="6520537"/>
            <a:ext cx="5806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latin typeface="Cambria" pitchFamily="18" charset="0"/>
              </a:rPr>
              <a:t>…</a:t>
            </a:r>
            <a:endParaRPr lang="ru-RU" dirty="0"/>
          </a:p>
        </p:txBody>
      </p:sp>
      <p:sp>
        <p:nvSpPr>
          <p:cNvPr id="99" name="Правая фигурная скобка 98"/>
          <p:cNvSpPr/>
          <p:nvPr/>
        </p:nvSpPr>
        <p:spPr>
          <a:xfrm>
            <a:off x="20571199" y="5974765"/>
            <a:ext cx="513922" cy="1982332"/>
          </a:xfrm>
          <a:prstGeom prst="rightBrace">
            <a:avLst>
              <a:gd name="adj1" fmla="val 62082"/>
              <a:gd name="adj2" fmla="val 2985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Прямоугольник 99"/>
          <p:cNvSpPr/>
          <p:nvPr/>
        </p:nvSpPr>
        <p:spPr>
          <a:xfrm>
            <a:off x="28275995" y="5093021"/>
            <a:ext cx="673275" cy="67327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</a:rPr>
              <a:t>1</a:t>
            </a:r>
            <a:endParaRPr lang="ru-RU" sz="4400" b="1" dirty="0">
              <a:solidFill>
                <a:schemeClr val="tx1">
                  <a:lumMod val="50000"/>
                  <a:lumOff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101" name="Прямоугольник 100"/>
          <p:cNvSpPr/>
          <p:nvPr/>
        </p:nvSpPr>
        <p:spPr>
          <a:xfrm>
            <a:off x="28292248" y="5961542"/>
            <a:ext cx="673275" cy="67327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</a:rPr>
              <a:t>1</a:t>
            </a:r>
            <a:endParaRPr lang="ru-RU" sz="4400" b="1" dirty="0">
              <a:solidFill>
                <a:schemeClr val="tx1">
                  <a:lumMod val="50000"/>
                  <a:lumOff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103" name="Прямоугольник 102"/>
          <p:cNvSpPr/>
          <p:nvPr/>
        </p:nvSpPr>
        <p:spPr>
          <a:xfrm>
            <a:off x="28292248" y="7257686"/>
            <a:ext cx="673275" cy="67327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</a:rPr>
              <a:t>1</a:t>
            </a:r>
            <a:endParaRPr lang="ru-RU" sz="4400" b="1" dirty="0">
              <a:solidFill>
                <a:schemeClr val="tx1">
                  <a:lumMod val="50000"/>
                  <a:lumOff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104" name="Прямоугольник 103"/>
          <p:cNvSpPr/>
          <p:nvPr/>
        </p:nvSpPr>
        <p:spPr>
          <a:xfrm>
            <a:off x="28322328" y="6502995"/>
            <a:ext cx="5806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latin typeface="Cambria" pitchFamily="18" charset="0"/>
              </a:rPr>
              <a:t>…</a:t>
            </a:r>
            <a:endParaRPr lang="ru-RU" dirty="0"/>
          </a:p>
        </p:txBody>
      </p:sp>
      <p:sp>
        <p:nvSpPr>
          <p:cNvPr id="106" name="Прямоугольник 105"/>
          <p:cNvSpPr/>
          <p:nvPr/>
        </p:nvSpPr>
        <p:spPr>
          <a:xfrm>
            <a:off x="28259743" y="2773345"/>
            <a:ext cx="673275" cy="67327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</a:rPr>
              <a:t>2</a:t>
            </a:r>
          </a:p>
        </p:txBody>
      </p:sp>
      <p:sp>
        <p:nvSpPr>
          <p:cNvPr id="108" name="Прямоугольник 107"/>
          <p:cNvSpPr/>
          <p:nvPr/>
        </p:nvSpPr>
        <p:spPr>
          <a:xfrm>
            <a:off x="28275996" y="4081164"/>
            <a:ext cx="673275" cy="67327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</a:rPr>
              <a:t>2</a:t>
            </a:r>
          </a:p>
        </p:txBody>
      </p:sp>
      <p:sp>
        <p:nvSpPr>
          <p:cNvPr id="109" name="Прямоугольник 108"/>
          <p:cNvSpPr/>
          <p:nvPr/>
        </p:nvSpPr>
        <p:spPr>
          <a:xfrm>
            <a:off x="28306076" y="3326473"/>
            <a:ext cx="5806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latin typeface="Cambria" pitchFamily="18" charset="0"/>
              </a:rPr>
              <a:t>…</a:t>
            </a:r>
            <a:endParaRPr lang="ru-RU" dirty="0"/>
          </a:p>
        </p:txBody>
      </p:sp>
      <p:sp>
        <p:nvSpPr>
          <p:cNvPr id="102" name="Прямоугольник 101"/>
          <p:cNvSpPr/>
          <p:nvPr/>
        </p:nvSpPr>
        <p:spPr>
          <a:xfrm flipH="1">
            <a:off x="26704016" y="5159304"/>
            <a:ext cx="70704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latin typeface="Cambria" pitchFamily="18" charset="0"/>
              </a:rPr>
              <a:t>N</a:t>
            </a:r>
            <a:endParaRPr lang="ru-RU" dirty="0"/>
          </a:p>
        </p:txBody>
      </p:sp>
      <p:sp>
        <p:nvSpPr>
          <p:cNvPr id="105" name="Правая фигурная скобка 104"/>
          <p:cNvSpPr/>
          <p:nvPr/>
        </p:nvSpPr>
        <p:spPr>
          <a:xfrm flipH="1">
            <a:off x="27509111" y="5068664"/>
            <a:ext cx="513779" cy="2888433"/>
          </a:xfrm>
          <a:prstGeom prst="rightBrace">
            <a:avLst>
              <a:gd name="adj1" fmla="val 62082"/>
              <a:gd name="adj2" fmla="val 219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 106"/>
          <p:cNvSpPr/>
          <p:nvPr/>
        </p:nvSpPr>
        <p:spPr>
          <a:xfrm flipH="1">
            <a:off x="26637082" y="3641042"/>
            <a:ext cx="83525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atin typeface="Cambria" pitchFamily="18" charset="0"/>
              </a:rPr>
              <a:t>M</a:t>
            </a:r>
            <a:endParaRPr lang="ru-RU" dirty="0"/>
          </a:p>
        </p:txBody>
      </p:sp>
      <p:sp>
        <p:nvSpPr>
          <p:cNvPr id="110" name="Правая фигурная скобка 109"/>
          <p:cNvSpPr/>
          <p:nvPr/>
        </p:nvSpPr>
        <p:spPr>
          <a:xfrm flipH="1">
            <a:off x="27520103" y="2755520"/>
            <a:ext cx="513779" cy="1982332"/>
          </a:xfrm>
          <a:prstGeom prst="rightBrace">
            <a:avLst>
              <a:gd name="adj1" fmla="val 62082"/>
              <a:gd name="adj2" fmla="val 7162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2" name="Прямая соединительная линия 111"/>
          <p:cNvCxnSpPr/>
          <p:nvPr/>
        </p:nvCxnSpPr>
        <p:spPr>
          <a:xfrm flipV="1">
            <a:off x="21785347" y="2909846"/>
            <a:ext cx="4712313" cy="49752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2124763" y="6069017"/>
            <a:ext cx="4915535" cy="1960088"/>
          </a:xfrm>
          <a:prstGeom prst="rect">
            <a:avLst/>
          </a:prstGeom>
          <a:noFill/>
        </p:spPr>
        <p:txBody>
          <a:bodyPr wrap="square" lIns="295210" tIns="147606" rIns="295210" bIns="147606" rtlCol="0">
            <a:spAutoFit/>
          </a:bodyPr>
          <a:lstStyle/>
          <a:p>
            <a:pPr algn="r"/>
            <a:r>
              <a:rPr lang="ru-RU" sz="3600" dirty="0" smtClean="0">
                <a:latin typeface="Cambria" pitchFamily="18" charset="0"/>
              </a:rPr>
              <a:t>Тип </a:t>
            </a:r>
            <a:r>
              <a:rPr lang="ru-RU" sz="3600" b="1" dirty="0" smtClean="0">
                <a:latin typeface="Cambria" pitchFamily="18" charset="0"/>
              </a:rPr>
              <a:t>2 </a:t>
            </a:r>
            <a:r>
              <a:rPr lang="ru-RU" sz="3600" dirty="0" smtClean="0">
                <a:latin typeface="Cambria" pitchFamily="18" charset="0"/>
              </a:rPr>
              <a:t>перед</a:t>
            </a:r>
            <a:endParaRPr lang="en-US" sz="3600" dirty="0" smtClean="0">
              <a:latin typeface="Cambria" pitchFamily="18" charset="0"/>
            </a:endParaRPr>
          </a:p>
          <a:p>
            <a:pPr algn="r"/>
            <a:r>
              <a:rPr lang="ru-RU" sz="3600" dirty="0" smtClean="0">
                <a:latin typeface="Cambria" pitchFamily="18" charset="0"/>
              </a:rPr>
              <a:t>типом </a:t>
            </a:r>
            <a:r>
              <a:rPr lang="ru-RU" sz="3600" b="1" dirty="0" smtClean="0">
                <a:latin typeface="Cambria" pitchFamily="18" charset="0"/>
              </a:rPr>
              <a:t>1</a:t>
            </a:r>
          </a:p>
          <a:p>
            <a:pPr algn="r"/>
            <a:r>
              <a:rPr lang="ru-RU" sz="3600" dirty="0" smtClean="0">
                <a:latin typeface="Cambria" pitchFamily="18" charset="0"/>
              </a:rPr>
              <a:t>(Тип 2 в начале)</a:t>
            </a:r>
            <a:endParaRPr lang="ru-RU" sz="3600" dirty="0">
              <a:latin typeface="Cambria" pitchFamily="18" charset="0"/>
            </a:endParaRPr>
          </a:p>
        </p:txBody>
      </p:sp>
      <p:cxnSp>
        <p:nvCxnSpPr>
          <p:cNvPr id="119" name="Прямая соединительная линия 118"/>
          <p:cNvCxnSpPr/>
          <p:nvPr/>
        </p:nvCxnSpPr>
        <p:spPr>
          <a:xfrm flipV="1">
            <a:off x="21853136" y="2914609"/>
            <a:ext cx="4712313" cy="49752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9678610" y="3501192"/>
            <a:ext cx="7708558" cy="1406091"/>
          </a:xfrm>
          <a:prstGeom prst="rect">
            <a:avLst/>
          </a:prstGeom>
          <a:noFill/>
        </p:spPr>
        <p:txBody>
          <a:bodyPr wrap="square" lIns="295210" tIns="147606" rIns="295210" bIns="147606" rtlCol="0">
            <a:spAutoFit/>
          </a:bodyPr>
          <a:lstStyle/>
          <a:p>
            <a:r>
              <a:rPr lang="ru-RU" sz="3600" dirty="0">
                <a:latin typeface="Cambria" pitchFamily="18" charset="0"/>
              </a:rPr>
              <a:t>Увеличение </a:t>
            </a:r>
            <a:r>
              <a:rPr lang="ru-RU" sz="3600" dirty="0" smtClean="0">
                <a:latin typeface="Cambria" pitchFamily="18" charset="0"/>
              </a:rPr>
              <a:t>у ресурсов </a:t>
            </a:r>
            <a:r>
              <a:rPr lang="ru-RU" sz="3600" b="1" dirty="0">
                <a:latin typeface="Cambria" pitchFamily="18" charset="0"/>
              </a:rPr>
              <a:t>типа </a:t>
            </a:r>
            <a:r>
              <a:rPr lang="ru-RU" sz="3600" b="1" dirty="0" smtClean="0">
                <a:latin typeface="Cambria" pitchFamily="18" charset="0"/>
              </a:rPr>
              <a:t>2</a:t>
            </a:r>
            <a:r>
              <a:rPr lang="ru-RU" sz="3600" dirty="0" smtClean="0">
                <a:latin typeface="Cambria" pitchFamily="18" charset="0"/>
              </a:rPr>
              <a:t> </a:t>
            </a:r>
            <a:r>
              <a:rPr lang="ru-RU" sz="3600" b="1" dirty="0" smtClean="0">
                <a:latin typeface="Cambria" pitchFamily="18" charset="0"/>
              </a:rPr>
              <a:t>счетчика</a:t>
            </a:r>
            <a:r>
              <a:rPr lang="ru-RU" sz="3600" dirty="0" smtClean="0">
                <a:latin typeface="Cambria" pitchFamily="18" charset="0"/>
              </a:rPr>
              <a:t> на единицу         раз</a:t>
            </a:r>
            <a:endParaRPr lang="ru-RU" sz="3600" dirty="0">
              <a:latin typeface="Cambria" pitchFamily="18" charset="0"/>
            </a:endParaRPr>
          </a:p>
        </p:txBody>
      </p:sp>
      <p:sp>
        <p:nvSpPr>
          <p:cNvPr id="127" name="Прямоугольник 126"/>
          <p:cNvSpPr/>
          <p:nvPr/>
        </p:nvSpPr>
        <p:spPr>
          <a:xfrm>
            <a:off x="1253860" y="8893200"/>
            <a:ext cx="855753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cap="small" dirty="0" smtClean="0">
                <a:latin typeface="Cambria" pitchFamily="18" charset="0"/>
              </a:rPr>
              <a:t>Эксперимент №1 – зависимость времени</a:t>
            </a:r>
          </a:p>
          <a:p>
            <a:pPr algn="ctr"/>
            <a:r>
              <a:rPr lang="ru-RU" sz="3200" cap="small" dirty="0" smtClean="0">
                <a:latin typeface="Cambria" pitchFamily="18" charset="0"/>
              </a:rPr>
              <a:t>моделирования от количества пустых ресурсов</a:t>
            </a:r>
          </a:p>
          <a:p>
            <a:pPr algn="ctr"/>
            <a:r>
              <a:rPr lang="ru-RU" sz="3200" cap="small" dirty="0" smtClean="0">
                <a:latin typeface="Cambria" pitchFamily="18" charset="0"/>
              </a:rPr>
              <a:t>(</a:t>
            </a:r>
            <a:r>
              <a:rPr lang="en-US" sz="3200" b="1" cap="small" dirty="0" smtClean="0">
                <a:latin typeface="Cambria" pitchFamily="18" charset="0"/>
              </a:rPr>
              <a:t>N</a:t>
            </a:r>
            <a:r>
              <a:rPr lang="en-US" sz="3200" cap="small" dirty="0" smtClean="0">
                <a:latin typeface="Cambria" pitchFamily="18" charset="0"/>
              </a:rPr>
              <a:t> = 5 .. 1000; </a:t>
            </a:r>
            <a:r>
              <a:rPr lang="en-US" sz="3200" b="1" cap="small" dirty="0" smtClean="0">
                <a:latin typeface="Cambria" pitchFamily="18" charset="0"/>
              </a:rPr>
              <a:t>M</a:t>
            </a:r>
            <a:r>
              <a:rPr lang="en-US" sz="3200" cap="small" dirty="0" smtClean="0">
                <a:latin typeface="Cambria" pitchFamily="18" charset="0"/>
              </a:rPr>
              <a:t> = 5; </a:t>
            </a:r>
            <a:r>
              <a:rPr lang="en-US" sz="3200" b="1" cap="small" dirty="0" smtClean="0">
                <a:latin typeface="Cambria" pitchFamily="18" charset="0"/>
              </a:rPr>
              <a:t>R</a:t>
            </a:r>
            <a:r>
              <a:rPr lang="en-US" sz="3200" cap="small" dirty="0" smtClean="0">
                <a:latin typeface="Cambria" pitchFamily="18" charset="0"/>
              </a:rPr>
              <a:t> = 2000</a:t>
            </a:r>
            <a:r>
              <a:rPr lang="ru-RU" sz="3200" cap="small" dirty="0" smtClean="0">
                <a:latin typeface="Cambria" pitchFamily="18" charset="0"/>
              </a:rPr>
              <a:t>)</a:t>
            </a:r>
            <a:endParaRPr lang="ru-RU" sz="32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10768508" y="9325248"/>
            <a:ext cx="906370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cap="small" dirty="0" smtClean="0">
                <a:latin typeface="Cambria" pitchFamily="18" charset="0"/>
              </a:rPr>
              <a:t>Эксперимент №</a:t>
            </a:r>
            <a:r>
              <a:rPr lang="en-US" sz="3200" cap="small" dirty="0" smtClean="0">
                <a:latin typeface="Cambria" pitchFamily="18" charset="0"/>
              </a:rPr>
              <a:t>2</a:t>
            </a:r>
            <a:r>
              <a:rPr lang="ru-RU" sz="3200" cap="small" dirty="0" smtClean="0">
                <a:latin typeface="Cambria" pitchFamily="18" charset="0"/>
              </a:rPr>
              <a:t> – зависимость относительного</a:t>
            </a:r>
          </a:p>
          <a:p>
            <a:pPr algn="ctr"/>
            <a:r>
              <a:rPr lang="ru-RU" sz="3200" cap="small" dirty="0" smtClean="0">
                <a:latin typeface="Cambria" pitchFamily="18" charset="0"/>
              </a:rPr>
              <a:t>прироста производительности от количества</a:t>
            </a:r>
          </a:p>
          <a:p>
            <a:pPr algn="ctr"/>
            <a:r>
              <a:rPr lang="ru-RU" sz="3200" cap="small" dirty="0" smtClean="0">
                <a:latin typeface="Cambria" pitchFamily="18" charset="0"/>
              </a:rPr>
              <a:t>полезных ресурсов (</a:t>
            </a:r>
            <a:r>
              <a:rPr lang="en-US" sz="3200" b="1" cap="small" dirty="0" smtClean="0">
                <a:latin typeface="Cambria" pitchFamily="18" charset="0"/>
              </a:rPr>
              <a:t>N</a:t>
            </a:r>
            <a:r>
              <a:rPr lang="en-US" sz="3200" cap="small" dirty="0" smtClean="0">
                <a:latin typeface="Cambria" pitchFamily="18" charset="0"/>
              </a:rPr>
              <a:t> = </a:t>
            </a:r>
            <a:r>
              <a:rPr lang="ru-RU" sz="3200" cap="small" dirty="0" smtClean="0">
                <a:latin typeface="Cambria" pitchFamily="18" charset="0"/>
              </a:rPr>
              <a:t>250</a:t>
            </a:r>
            <a:r>
              <a:rPr lang="en-US" sz="3200" cap="small" dirty="0" smtClean="0">
                <a:latin typeface="Cambria" pitchFamily="18" charset="0"/>
              </a:rPr>
              <a:t>; </a:t>
            </a:r>
            <a:r>
              <a:rPr lang="en-US" sz="3200" b="1" cap="small" dirty="0" smtClean="0">
                <a:latin typeface="Cambria" pitchFamily="18" charset="0"/>
              </a:rPr>
              <a:t>M</a:t>
            </a:r>
            <a:r>
              <a:rPr lang="en-US" sz="3200" cap="small" dirty="0" smtClean="0">
                <a:latin typeface="Cambria" pitchFamily="18" charset="0"/>
              </a:rPr>
              <a:t> = 5</a:t>
            </a:r>
            <a:r>
              <a:rPr lang="ru-RU" sz="3200" cap="small" dirty="0" smtClean="0">
                <a:latin typeface="Cambria" pitchFamily="18" charset="0"/>
              </a:rPr>
              <a:t> .. 50</a:t>
            </a:r>
            <a:r>
              <a:rPr lang="en-US" sz="3200" cap="small" dirty="0" smtClean="0">
                <a:latin typeface="Cambria" pitchFamily="18" charset="0"/>
              </a:rPr>
              <a:t>; </a:t>
            </a:r>
            <a:r>
              <a:rPr lang="en-US" sz="3200" b="1" cap="small" dirty="0" smtClean="0">
                <a:latin typeface="Cambria" pitchFamily="18" charset="0"/>
              </a:rPr>
              <a:t>R</a:t>
            </a:r>
            <a:r>
              <a:rPr lang="en-US" sz="3200" cap="small" dirty="0" smtClean="0">
                <a:latin typeface="Cambria" pitchFamily="18" charset="0"/>
              </a:rPr>
              <a:t> = </a:t>
            </a:r>
            <a:r>
              <a:rPr lang="ru-RU" sz="3200" cap="small" dirty="0" smtClean="0">
                <a:latin typeface="Cambria" pitchFamily="18" charset="0"/>
              </a:rPr>
              <a:t>1</a:t>
            </a:r>
            <a:r>
              <a:rPr lang="en-US" sz="3200" cap="small" dirty="0" smtClean="0">
                <a:latin typeface="Cambria" pitchFamily="18" charset="0"/>
              </a:rPr>
              <a:t>000</a:t>
            </a:r>
            <a:r>
              <a:rPr lang="ru-RU" sz="3200" cap="small" dirty="0" smtClean="0">
                <a:latin typeface="Cambria" pitchFamily="18" charset="0"/>
              </a:rPr>
              <a:t>)</a:t>
            </a:r>
            <a:endParaRPr lang="ru-RU" sz="32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0539834" y="9469264"/>
            <a:ext cx="889628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cap="small" dirty="0" smtClean="0">
                <a:latin typeface="Cambria" pitchFamily="18" charset="0"/>
              </a:rPr>
              <a:t>Эксперимент №3 – зависимость относительного</a:t>
            </a:r>
          </a:p>
          <a:p>
            <a:pPr algn="ctr"/>
            <a:r>
              <a:rPr lang="ru-RU" sz="3200" cap="small" dirty="0" smtClean="0">
                <a:latin typeface="Cambria" pitchFamily="18" charset="0"/>
              </a:rPr>
              <a:t>прироста производительности от количества</a:t>
            </a:r>
          </a:p>
          <a:p>
            <a:pPr algn="ctr"/>
            <a:r>
              <a:rPr lang="ru-RU" sz="3200" cap="small" dirty="0" smtClean="0">
                <a:latin typeface="Cambria" pitchFamily="18" charset="0"/>
              </a:rPr>
              <a:t>операций (</a:t>
            </a:r>
            <a:r>
              <a:rPr lang="en-US" sz="3200" b="1" cap="small" dirty="0" smtClean="0">
                <a:latin typeface="Cambria" pitchFamily="18" charset="0"/>
              </a:rPr>
              <a:t>N</a:t>
            </a:r>
            <a:r>
              <a:rPr lang="en-US" sz="3200" cap="small" dirty="0" smtClean="0">
                <a:latin typeface="Cambria" pitchFamily="18" charset="0"/>
              </a:rPr>
              <a:t> = </a:t>
            </a:r>
            <a:r>
              <a:rPr lang="ru-RU" sz="3200" cap="small" dirty="0" smtClean="0">
                <a:latin typeface="Cambria" pitchFamily="18" charset="0"/>
              </a:rPr>
              <a:t>1000</a:t>
            </a:r>
            <a:r>
              <a:rPr lang="en-US" sz="3200" cap="small" dirty="0" smtClean="0">
                <a:latin typeface="Cambria" pitchFamily="18" charset="0"/>
              </a:rPr>
              <a:t>; </a:t>
            </a:r>
            <a:r>
              <a:rPr lang="en-US" sz="3200" b="1" cap="small" dirty="0" smtClean="0">
                <a:latin typeface="Cambria" pitchFamily="18" charset="0"/>
              </a:rPr>
              <a:t>M</a:t>
            </a:r>
            <a:r>
              <a:rPr lang="en-US" sz="3200" cap="small" dirty="0" smtClean="0">
                <a:latin typeface="Cambria" pitchFamily="18" charset="0"/>
              </a:rPr>
              <a:t> = </a:t>
            </a:r>
            <a:r>
              <a:rPr lang="ru-RU" sz="3200" cap="small" dirty="0" smtClean="0">
                <a:latin typeface="Cambria" pitchFamily="18" charset="0"/>
              </a:rPr>
              <a:t>10</a:t>
            </a:r>
            <a:r>
              <a:rPr lang="en-US" sz="3200" cap="small" dirty="0" smtClean="0">
                <a:latin typeface="Cambria" pitchFamily="18" charset="0"/>
              </a:rPr>
              <a:t>; </a:t>
            </a:r>
            <a:r>
              <a:rPr lang="en-US" sz="3200" b="1" cap="small" dirty="0" smtClean="0">
                <a:latin typeface="Cambria" pitchFamily="18" charset="0"/>
              </a:rPr>
              <a:t>R</a:t>
            </a:r>
            <a:r>
              <a:rPr lang="en-US" sz="3200" cap="small" dirty="0" smtClean="0">
                <a:latin typeface="Cambria" pitchFamily="18" charset="0"/>
              </a:rPr>
              <a:t> = </a:t>
            </a:r>
            <a:r>
              <a:rPr lang="ru-RU" sz="3200" cap="small" dirty="0" smtClean="0">
                <a:latin typeface="Cambria" pitchFamily="18" charset="0"/>
              </a:rPr>
              <a:t>100 .. 10000)</a:t>
            </a:r>
            <a:endParaRPr lang="ru-RU" sz="32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1337313" y="19491150"/>
            <a:ext cx="2569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spc="100" dirty="0" smtClean="0">
                <a:latin typeface="Trebuchet MS" pitchFamily="34" charset="0"/>
              </a:rPr>
              <a:t>Вывод  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4214362" y="19118336"/>
            <a:ext cx="240453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ru-RU" sz="3600" spc="100" dirty="0">
                <a:latin typeface="Cambria" pitchFamily="18" charset="0"/>
              </a:rPr>
              <a:t>при </a:t>
            </a:r>
            <a:r>
              <a:rPr lang="ru-RU" sz="3600" spc="100" dirty="0" smtClean="0">
                <a:latin typeface="Cambria" pitchFamily="18" charset="0"/>
              </a:rPr>
              <a:t>«медленной» схеме </a:t>
            </a:r>
            <a:r>
              <a:rPr lang="ru-RU" sz="3600" spc="100" dirty="0">
                <a:latin typeface="Cambria" pitchFamily="18" charset="0"/>
              </a:rPr>
              <a:t>размещения </a:t>
            </a:r>
            <a:r>
              <a:rPr lang="ru-RU" sz="3600" spc="100" dirty="0" smtClean="0">
                <a:latin typeface="Cambria" pitchFamily="18" charset="0"/>
              </a:rPr>
              <a:t>ресурсов (тип 2 в конце) </a:t>
            </a:r>
            <a:r>
              <a:rPr lang="ru-RU" sz="3600" spc="100" dirty="0">
                <a:latin typeface="Cambria" pitchFamily="18" charset="0"/>
              </a:rPr>
              <a:t>в системе </a:t>
            </a:r>
            <a:r>
              <a:rPr lang="ru-RU" sz="3600" spc="100" dirty="0" smtClean="0">
                <a:latin typeface="Cambria" pitchFamily="18" charset="0"/>
              </a:rPr>
              <a:t>на падение производительности влияет большее отношение количества </a:t>
            </a:r>
            <a:r>
              <a:rPr lang="ru-RU" sz="3600" spc="100" dirty="0" smtClean="0">
                <a:latin typeface="Cambria" pitchFamily="18" charset="0"/>
              </a:rPr>
              <a:t>нерелевантных ресурсов </a:t>
            </a:r>
            <a:r>
              <a:rPr lang="ru-RU" sz="3600" spc="100" dirty="0" smtClean="0">
                <a:latin typeface="Cambria" pitchFamily="18" charset="0"/>
              </a:rPr>
              <a:t>к числу полезных (эксперименты 1 и 2) 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600" spc="100" dirty="0" smtClean="0">
                <a:latin typeface="Cambria" pitchFamily="18" charset="0"/>
              </a:rPr>
              <a:t>производительность при переменном количестве операций неизменна (эксперимент 3)</a:t>
            </a:r>
          </a:p>
        </p:txBody>
      </p:sp>
    </p:spTree>
    <p:extLst>
      <p:ext uri="{BB962C8B-B14F-4D97-AF65-F5344CB8AC3E}">
        <p14:creationId xmlns:p14="http://schemas.microsoft.com/office/powerpoint/2010/main" val="196577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276</Words>
  <Application>Microsoft Office PowerPoint</Application>
  <PresentationFormat>Произвольный</PresentationFormat>
  <Paragraphs>80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kirill</cp:lastModifiedBy>
  <cp:revision>48</cp:revision>
  <cp:lastPrinted>2013-05-24T00:04:35Z</cp:lastPrinted>
  <dcterms:created xsi:type="dcterms:W3CDTF">2013-05-23T22:02:42Z</dcterms:created>
  <dcterms:modified xsi:type="dcterms:W3CDTF">2013-06-03T12:29:16Z</dcterms:modified>
</cp:coreProperties>
</file>