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5122525" cy="21386800"/>
  <p:notesSz cx="6858000" cy="9144000"/>
  <p:defaultTextStyle>
    <a:defPPr>
      <a:defRPr lang="ru-RU"/>
    </a:defPPr>
    <a:lvl1pPr marL="0" algn="l" defTabSz="295205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029" algn="l" defTabSz="295205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056" algn="l" defTabSz="295205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086" algn="l" defTabSz="295205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114" algn="l" defTabSz="295205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141" algn="l" defTabSz="295205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170" algn="l" defTabSz="295205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2197" algn="l" defTabSz="295205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8226" algn="l" defTabSz="295205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1" autoAdjust="0"/>
  </p:normalViewPr>
  <p:slideViewPr>
    <p:cSldViewPr>
      <p:cViewPr varScale="1">
        <p:scale>
          <a:sx n="34" d="100"/>
          <a:sy n="34" d="100"/>
        </p:scale>
        <p:origin x="-3072" y="-96"/>
      </p:cViewPr>
      <p:guideLst>
        <p:guide orient="horz" pos="6736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34190" y="6643773"/>
            <a:ext cx="12854146" cy="4584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68379" y="12119186"/>
            <a:ext cx="10585768" cy="54655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2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8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17AC-B6FA-40A5-8A34-8E77FBD06609}" type="datetimeFigureOut">
              <a:rPr lang="ru-RU" smtClean="0"/>
              <a:t>03.06.2013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ED8A-0D21-4818-86A0-59DF54AB0E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18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17AC-B6FA-40A5-8A34-8E77FBD06609}" type="datetimeFigureOut">
              <a:rPr lang="ru-RU" smtClean="0"/>
              <a:t>03.06.2013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ED8A-0D21-4818-86A0-59DF54AB0E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23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25642657" y="3782298"/>
            <a:ext cx="7957703" cy="805718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769548" y="3782298"/>
            <a:ext cx="23621069" cy="805718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17AC-B6FA-40A5-8A34-8E77FBD06609}" type="datetimeFigureOut">
              <a:rPr lang="ru-RU" smtClean="0"/>
              <a:t>03.06.2013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ED8A-0D21-4818-86A0-59DF54AB0E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55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17AC-B6FA-40A5-8A34-8E77FBD06609}" type="datetimeFigureOut">
              <a:rPr lang="ru-RU" smtClean="0"/>
              <a:t>03.06.2013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ED8A-0D21-4818-86A0-59DF54AB0E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1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4576" y="13743003"/>
            <a:ext cx="12854146" cy="4247655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94576" y="9064642"/>
            <a:ext cx="12854146" cy="467836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02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056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08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11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14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1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219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822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17AC-B6FA-40A5-8A34-8E77FBD06609}" type="datetimeFigureOut">
              <a:rPr lang="ru-RU" smtClean="0"/>
              <a:t>03.06.2013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ED8A-0D21-4818-86A0-59DF54AB0E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97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69547" y="22035338"/>
            <a:ext cx="15789386" cy="62318759"/>
          </a:xfrm>
        </p:spPr>
        <p:txBody>
          <a:bodyPr/>
          <a:lstStyle>
            <a:lvl1pPr>
              <a:defRPr sz="9100"/>
            </a:lvl1pPr>
            <a:lvl2pPr>
              <a:defRPr sz="76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7810975" y="22035338"/>
            <a:ext cx="15789386" cy="62318759"/>
          </a:xfrm>
        </p:spPr>
        <p:txBody>
          <a:bodyPr/>
          <a:lstStyle>
            <a:lvl1pPr>
              <a:defRPr sz="9100"/>
            </a:lvl1pPr>
            <a:lvl2pPr>
              <a:defRPr sz="76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17AC-B6FA-40A5-8A34-8E77FBD06609}" type="datetimeFigureOut">
              <a:rPr lang="ru-RU" smtClean="0"/>
              <a:t>03.06.2013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ED8A-0D21-4818-86A0-59DF54AB0E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92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6126" y="856466"/>
            <a:ext cx="13610273" cy="356446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6128" y="4787279"/>
            <a:ext cx="6681741" cy="1995110"/>
          </a:xfrm>
        </p:spPr>
        <p:txBody>
          <a:bodyPr anchor="b"/>
          <a:lstStyle>
            <a:lvl1pPr marL="0" indent="0">
              <a:buNone/>
              <a:defRPr sz="7600" b="1"/>
            </a:lvl1pPr>
            <a:lvl2pPr marL="1476029" indent="0">
              <a:buNone/>
              <a:defRPr sz="6500" b="1"/>
            </a:lvl2pPr>
            <a:lvl3pPr marL="2952056" indent="0">
              <a:buNone/>
              <a:defRPr sz="5800" b="1"/>
            </a:lvl3pPr>
            <a:lvl4pPr marL="4428086" indent="0">
              <a:buNone/>
              <a:defRPr sz="5200" b="1"/>
            </a:lvl4pPr>
            <a:lvl5pPr marL="5904114" indent="0">
              <a:buNone/>
              <a:defRPr sz="5200" b="1"/>
            </a:lvl5pPr>
            <a:lvl6pPr marL="7380141" indent="0">
              <a:buNone/>
              <a:defRPr sz="5200" b="1"/>
            </a:lvl6pPr>
            <a:lvl7pPr marL="8856170" indent="0">
              <a:buNone/>
              <a:defRPr sz="5200" b="1"/>
            </a:lvl7pPr>
            <a:lvl8pPr marL="10332197" indent="0">
              <a:buNone/>
              <a:defRPr sz="5200" b="1"/>
            </a:lvl8pPr>
            <a:lvl9pPr marL="11808226" indent="0">
              <a:buNone/>
              <a:defRPr sz="5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56128" y="6782389"/>
            <a:ext cx="6681741" cy="12322165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7682033" y="4787279"/>
            <a:ext cx="6684366" cy="1995110"/>
          </a:xfrm>
        </p:spPr>
        <p:txBody>
          <a:bodyPr anchor="b"/>
          <a:lstStyle>
            <a:lvl1pPr marL="0" indent="0">
              <a:buNone/>
              <a:defRPr sz="7600" b="1"/>
            </a:lvl1pPr>
            <a:lvl2pPr marL="1476029" indent="0">
              <a:buNone/>
              <a:defRPr sz="6500" b="1"/>
            </a:lvl2pPr>
            <a:lvl3pPr marL="2952056" indent="0">
              <a:buNone/>
              <a:defRPr sz="5800" b="1"/>
            </a:lvl3pPr>
            <a:lvl4pPr marL="4428086" indent="0">
              <a:buNone/>
              <a:defRPr sz="5200" b="1"/>
            </a:lvl4pPr>
            <a:lvl5pPr marL="5904114" indent="0">
              <a:buNone/>
              <a:defRPr sz="5200" b="1"/>
            </a:lvl5pPr>
            <a:lvl6pPr marL="7380141" indent="0">
              <a:buNone/>
              <a:defRPr sz="5200" b="1"/>
            </a:lvl6pPr>
            <a:lvl7pPr marL="8856170" indent="0">
              <a:buNone/>
              <a:defRPr sz="5200" b="1"/>
            </a:lvl7pPr>
            <a:lvl8pPr marL="10332197" indent="0">
              <a:buNone/>
              <a:defRPr sz="5200" b="1"/>
            </a:lvl8pPr>
            <a:lvl9pPr marL="11808226" indent="0">
              <a:buNone/>
              <a:defRPr sz="5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682033" y="6782389"/>
            <a:ext cx="6684366" cy="12322165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17AC-B6FA-40A5-8A34-8E77FBD06609}" type="datetimeFigureOut">
              <a:rPr lang="ru-RU" smtClean="0"/>
              <a:t>03.06.2013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ED8A-0D21-4818-86A0-59DF54AB0E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67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17AC-B6FA-40A5-8A34-8E77FBD06609}" type="datetimeFigureOut">
              <a:rPr lang="ru-RU" smtClean="0"/>
              <a:t>03.06.2013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ED8A-0D21-4818-86A0-59DF54AB0E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51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17AC-B6FA-40A5-8A34-8E77FBD06609}" type="datetimeFigureOut">
              <a:rPr lang="ru-RU" smtClean="0"/>
              <a:t>03.06.2013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ED8A-0D21-4818-86A0-59DF54AB0E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02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6127" y="851512"/>
            <a:ext cx="4975206" cy="3623875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12489" y="851514"/>
            <a:ext cx="8453911" cy="18253041"/>
          </a:xfrm>
        </p:spPr>
        <p:txBody>
          <a:bodyPr/>
          <a:lstStyle>
            <a:lvl1pPr>
              <a:defRPr sz="10300"/>
            </a:lvl1pPr>
            <a:lvl2pPr>
              <a:defRPr sz="9100"/>
            </a:lvl2pPr>
            <a:lvl3pPr>
              <a:defRPr sz="76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56127" y="4475388"/>
            <a:ext cx="4975206" cy="14629166"/>
          </a:xfrm>
        </p:spPr>
        <p:txBody>
          <a:bodyPr/>
          <a:lstStyle>
            <a:lvl1pPr marL="0" indent="0">
              <a:buNone/>
              <a:defRPr sz="4500"/>
            </a:lvl1pPr>
            <a:lvl2pPr marL="1476029" indent="0">
              <a:buNone/>
              <a:defRPr sz="4000"/>
            </a:lvl2pPr>
            <a:lvl3pPr marL="2952056" indent="0">
              <a:buNone/>
              <a:defRPr sz="3300"/>
            </a:lvl3pPr>
            <a:lvl4pPr marL="4428086" indent="0">
              <a:buNone/>
              <a:defRPr sz="2800"/>
            </a:lvl4pPr>
            <a:lvl5pPr marL="5904114" indent="0">
              <a:buNone/>
              <a:defRPr sz="2800"/>
            </a:lvl5pPr>
            <a:lvl6pPr marL="7380141" indent="0">
              <a:buNone/>
              <a:defRPr sz="2800"/>
            </a:lvl6pPr>
            <a:lvl7pPr marL="8856170" indent="0">
              <a:buNone/>
              <a:defRPr sz="2800"/>
            </a:lvl7pPr>
            <a:lvl8pPr marL="10332197" indent="0">
              <a:buNone/>
              <a:defRPr sz="2800"/>
            </a:lvl8pPr>
            <a:lvl9pPr marL="11808226" indent="0">
              <a:buNone/>
              <a:defRPr sz="2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17AC-B6FA-40A5-8A34-8E77FBD06609}" type="datetimeFigureOut">
              <a:rPr lang="ru-RU" smtClean="0"/>
              <a:t>03.06.2013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ED8A-0D21-4818-86A0-59DF54AB0E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81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64120" y="14970762"/>
            <a:ext cx="9073515" cy="1767383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64120" y="1910951"/>
            <a:ext cx="9073515" cy="12832080"/>
          </a:xfrm>
        </p:spPr>
        <p:txBody>
          <a:bodyPr/>
          <a:lstStyle>
            <a:lvl1pPr marL="0" indent="0">
              <a:buNone/>
              <a:defRPr sz="10300"/>
            </a:lvl1pPr>
            <a:lvl2pPr marL="1476029" indent="0">
              <a:buNone/>
              <a:defRPr sz="9100"/>
            </a:lvl2pPr>
            <a:lvl3pPr marL="2952056" indent="0">
              <a:buNone/>
              <a:defRPr sz="7600"/>
            </a:lvl3pPr>
            <a:lvl4pPr marL="4428086" indent="0">
              <a:buNone/>
              <a:defRPr sz="6500"/>
            </a:lvl4pPr>
            <a:lvl5pPr marL="5904114" indent="0">
              <a:buNone/>
              <a:defRPr sz="6500"/>
            </a:lvl5pPr>
            <a:lvl6pPr marL="7380141" indent="0">
              <a:buNone/>
              <a:defRPr sz="6500"/>
            </a:lvl6pPr>
            <a:lvl7pPr marL="8856170" indent="0">
              <a:buNone/>
              <a:defRPr sz="6500"/>
            </a:lvl7pPr>
            <a:lvl8pPr marL="10332197" indent="0">
              <a:buNone/>
              <a:defRPr sz="6500"/>
            </a:lvl8pPr>
            <a:lvl9pPr marL="11808226" indent="0">
              <a:buNone/>
              <a:defRPr sz="6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964120" y="16738146"/>
            <a:ext cx="9073515" cy="2509977"/>
          </a:xfrm>
        </p:spPr>
        <p:txBody>
          <a:bodyPr/>
          <a:lstStyle>
            <a:lvl1pPr marL="0" indent="0">
              <a:buNone/>
              <a:defRPr sz="4500"/>
            </a:lvl1pPr>
            <a:lvl2pPr marL="1476029" indent="0">
              <a:buNone/>
              <a:defRPr sz="4000"/>
            </a:lvl2pPr>
            <a:lvl3pPr marL="2952056" indent="0">
              <a:buNone/>
              <a:defRPr sz="3300"/>
            </a:lvl3pPr>
            <a:lvl4pPr marL="4428086" indent="0">
              <a:buNone/>
              <a:defRPr sz="2800"/>
            </a:lvl4pPr>
            <a:lvl5pPr marL="5904114" indent="0">
              <a:buNone/>
              <a:defRPr sz="2800"/>
            </a:lvl5pPr>
            <a:lvl6pPr marL="7380141" indent="0">
              <a:buNone/>
              <a:defRPr sz="2800"/>
            </a:lvl6pPr>
            <a:lvl7pPr marL="8856170" indent="0">
              <a:buNone/>
              <a:defRPr sz="2800"/>
            </a:lvl7pPr>
            <a:lvl8pPr marL="10332197" indent="0">
              <a:buNone/>
              <a:defRPr sz="2800"/>
            </a:lvl8pPr>
            <a:lvl9pPr marL="11808226" indent="0">
              <a:buNone/>
              <a:defRPr sz="2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17AC-B6FA-40A5-8A34-8E77FBD06609}" type="datetimeFigureOut">
              <a:rPr lang="ru-RU" smtClean="0"/>
              <a:t>03.06.2013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ED8A-0D21-4818-86A0-59DF54AB0E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0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6126" y="856466"/>
            <a:ext cx="13610273" cy="3564467"/>
          </a:xfrm>
          <a:prstGeom prst="rect">
            <a:avLst/>
          </a:prstGeom>
        </p:spPr>
        <p:txBody>
          <a:bodyPr vert="horz" lIns="295205" tIns="147602" rIns="295205" bIns="147602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6126" y="4990255"/>
            <a:ext cx="13610273" cy="14114300"/>
          </a:xfrm>
          <a:prstGeom prst="rect">
            <a:avLst/>
          </a:prstGeom>
        </p:spPr>
        <p:txBody>
          <a:bodyPr vert="horz" lIns="295205" tIns="147602" rIns="295205" bIns="147602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56128" y="19822398"/>
            <a:ext cx="3528589" cy="1138648"/>
          </a:xfrm>
          <a:prstGeom prst="rect">
            <a:avLst/>
          </a:prstGeom>
        </p:spPr>
        <p:txBody>
          <a:bodyPr vert="horz" lIns="295205" tIns="147602" rIns="295205" bIns="147602" rtlCol="0" anchor="ctr"/>
          <a:lstStyle>
            <a:lvl1pPr algn="l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517AC-B6FA-40A5-8A34-8E77FBD06609}" type="datetimeFigureOut">
              <a:rPr lang="ru-RU" smtClean="0"/>
              <a:t>03.06.2013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66864" y="19822398"/>
            <a:ext cx="4788800" cy="1138648"/>
          </a:xfrm>
          <a:prstGeom prst="rect">
            <a:avLst/>
          </a:prstGeom>
        </p:spPr>
        <p:txBody>
          <a:bodyPr vert="horz" lIns="295205" tIns="147602" rIns="295205" bIns="147602" rtlCol="0" anchor="ctr"/>
          <a:lstStyle>
            <a:lvl1pPr algn="ct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37811" y="19822398"/>
            <a:ext cx="3528589" cy="1138648"/>
          </a:xfrm>
          <a:prstGeom prst="rect">
            <a:avLst/>
          </a:prstGeom>
        </p:spPr>
        <p:txBody>
          <a:bodyPr vert="horz" lIns="295205" tIns="147602" rIns="295205" bIns="147602" rtlCol="0" anchor="ctr"/>
          <a:lstStyle>
            <a:lvl1pPr algn="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9ED8A-0D21-4818-86A0-59DF54AB0E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23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056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021" indent="-1107021" algn="l" defTabSz="295205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546" indent="-922518" algn="l" defTabSz="2952056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070" indent="-738014" algn="l" defTabSz="2952056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100" indent="-738014" algn="l" defTabSz="2952056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127" indent="-738014" algn="l" defTabSz="2952056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156" indent="-738014" algn="l" defTabSz="2952056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184" indent="-738014" algn="l" defTabSz="2952056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211" indent="-738014" algn="l" defTabSz="2952056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240" indent="-738014" algn="l" defTabSz="2952056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95205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29" algn="l" defTabSz="295205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056" algn="l" defTabSz="295205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086" algn="l" defTabSz="295205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114" algn="l" defTabSz="295205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141" algn="l" defTabSz="295205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170" algn="l" defTabSz="295205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197" algn="l" defTabSz="295205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226" algn="l" defTabSz="295205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40539" y="180232"/>
            <a:ext cx="14485143" cy="1323431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ctr"/>
            <a:r>
              <a:rPr lang="ru-RU" sz="4000" b="1" spc="100" dirty="0">
                <a:latin typeface="Trebuchet MS" pitchFamily="34" charset="0"/>
              </a:rPr>
              <a:t>Неизменность результатов моделирования после </a:t>
            </a:r>
            <a:r>
              <a:rPr lang="ru-RU" sz="4000" b="1" spc="100" dirty="0" smtClean="0">
                <a:latin typeface="Trebuchet MS" pitchFamily="34" charset="0"/>
              </a:rPr>
              <a:t>внесения изменений в систему</a:t>
            </a:r>
            <a:endParaRPr lang="ru-RU" sz="4000" b="1" spc="100" dirty="0">
              <a:latin typeface="Trebuchet MS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539" y="1548384"/>
            <a:ext cx="14485143" cy="4791633"/>
          </a:xfrm>
          <a:prstGeom prst="rect">
            <a:avLst/>
          </a:prstGeom>
          <a:noFill/>
        </p:spPr>
        <p:txBody>
          <a:bodyPr wrap="square" lIns="295210" tIns="147606" rIns="295210" bIns="147606" rtlCol="0">
            <a:spAutoFit/>
          </a:bodyPr>
          <a:lstStyle/>
          <a:p>
            <a:r>
              <a:rPr lang="ru-RU" sz="3600" b="1" cap="small" dirty="0" smtClean="0">
                <a:latin typeface="Cambria" pitchFamily="18" charset="0"/>
              </a:rPr>
              <a:t>Тестовая модель:</a:t>
            </a:r>
          </a:p>
          <a:p>
            <a:pPr algn="r">
              <a:lnSpc>
                <a:spcPct val="150000"/>
              </a:lnSpc>
            </a:pPr>
            <a:r>
              <a:rPr lang="ru-RU" sz="3200" spc="-100" dirty="0" smtClean="0">
                <a:latin typeface="Cambria" pitchFamily="18" charset="0"/>
              </a:rPr>
              <a:t>Простейшая многоканальная СМО с временными ресурсами – </a:t>
            </a:r>
            <a:r>
              <a:rPr lang="ru-RU" sz="3200" b="1" spc="-100" dirty="0" smtClean="0">
                <a:latin typeface="Cambria" pitchFamily="18" charset="0"/>
              </a:rPr>
              <a:t>парикмахерская</a:t>
            </a:r>
          </a:p>
          <a:p>
            <a:pPr>
              <a:lnSpc>
                <a:spcPct val="150000"/>
              </a:lnSpc>
            </a:pPr>
            <a:r>
              <a:rPr lang="ru-RU" sz="3200" dirty="0" smtClean="0">
                <a:latin typeface="Cambria" pitchFamily="18" charset="0"/>
              </a:rPr>
              <a:t>Операции:</a:t>
            </a:r>
          </a:p>
          <a:p>
            <a:pPr marL="900113" indent="-457200">
              <a:buFont typeface="Arial" pitchFamily="34" charset="0"/>
              <a:buChar char="•"/>
            </a:pPr>
            <a:r>
              <a:rPr lang="ru-RU" sz="3200" dirty="0" smtClean="0">
                <a:latin typeface="Cambria" pitchFamily="18" charset="0"/>
              </a:rPr>
              <a:t>Добавление временных ресурсов</a:t>
            </a:r>
          </a:p>
          <a:p>
            <a:pPr marL="900113" indent="-457200">
              <a:buFont typeface="Arial" pitchFamily="34" charset="0"/>
              <a:buChar char="•"/>
            </a:pPr>
            <a:r>
              <a:rPr lang="ru-RU" sz="3200" dirty="0" smtClean="0">
                <a:latin typeface="Cambria" pitchFamily="18" charset="0"/>
              </a:rPr>
              <a:t>Удаление временных ресурсов</a:t>
            </a:r>
          </a:p>
          <a:p>
            <a:pPr marL="900113" indent="-457200">
              <a:buFont typeface="Arial" pitchFamily="34" charset="0"/>
              <a:buChar char="•"/>
            </a:pPr>
            <a:r>
              <a:rPr lang="ru-RU" sz="3200" dirty="0" smtClean="0">
                <a:latin typeface="Cambria" pitchFamily="18" charset="0"/>
              </a:rPr>
              <a:t>Применение  продукционных </a:t>
            </a:r>
            <a:r>
              <a:rPr lang="ru-RU" sz="3200" dirty="0" smtClean="0">
                <a:latin typeface="Cambria" pitchFamily="18" charset="0"/>
              </a:rPr>
              <a:t>правил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3200" spc="-100" dirty="0" smtClean="0">
              <a:latin typeface="Cambria" pitchFamily="18" charset="0"/>
            </a:endParaRPr>
          </a:p>
          <a:p>
            <a:pPr algn="r"/>
            <a:r>
              <a:rPr lang="ru-RU" sz="3200" spc="-100" dirty="0" smtClean="0">
                <a:latin typeface="Cambria" pitchFamily="18" charset="0"/>
              </a:rPr>
              <a:t> </a:t>
            </a:r>
            <a:endParaRPr lang="ru-RU" sz="3600" spc="-100" dirty="0"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0539" y="5592835"/>
            <a:ext cx="14485143" cy="852093"/>
          </a:xfrm>
          <a:prstGeom prst="rect">
            <a:avLst/>
          </a:prstGeom>
          <a:noFill/>
        </p:spPr>
        <p:txBody>
          <a:bodyPr wrap="square" lIns="295210" tIns="147606" rIns="295210" bIns="147606" rtlCol="0">
            <a:spAutoFit/>
          </a:bodyPr>
          <a:lstStyle/>
          <a:p>
            <a:r>
              <a:rPr lang="ru-RU" sz="3600" b="1" cap="small" dirty="0" smtClean="0">
                <a:latin typeface="Cambria" pitchFamily="18" charset="0"/>
              </a:rPr>
              <a:t>Разница в файлах трассировки</a:t>
            </a:r>
            <a:r>
              <a:rPr lang="en-US" sz="3600" b="1" cap="small" dirty="0" smtClean="0">
                <a:latin typeface="Cambria" pitchFamily="18" charset="0"/>
              </a:rPr>
              <a:t> RDO</a:t>
            </a:r>
            <a:r>
              <a:rPr lang="ru-RU" sz="3600" b="1" cap="small" dirty="0" smtClean="0">
                <a:latin typeface="Cambria" pitchFamily="18" charset="0"/>
              </a:rPr>
              <a:t>:	                             </a:t>
            </a:r>
            <a:r>
              <a:rPr lang="ru-RU" sz="2300" baseline="30000" dirty="0" smtClean="0">
                <a:latin typeface="Cambria" pitchFamily="18" charset="0"/>
              </a:rPr>
              <a:t>(утилита </a:t>
            </a:r>
            <a:r>
              <a:rPr lang="en-US" sz="2300" baseline="30000" dirty="0" err="1" smtClean="0">
                <a:latin typeface="Cambria" pitchFamily="18" charset="0"/>
              </a:rPr>
              <a:t>TortoiseMerge</a:t>
            </a:r>
            <a:r>
              <a:rPr lang="ru-RU" sz="2300" baseline="30000" dirty="0" smtClean="0">
                <a:latin typeface="Cambria" pitchFamily="18" charset="0"/>
              </a:rPr>
              <a:t>)</a:t>
            </a:r>
            <a:endParaRPr lang="ru-RU" sz="2300" spc="-100" baseline="30000" dirty="0"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538" y="14233795"/>
            <a:ext cx="14485143" cy="852093"/>
          </a:xfrm>
          <a:prstGeom prst="rect">
            <a:avLst/>
          </a:prstGeom>
          <a:noFill/>
        </p:spPr>
        <p:txBody>
          <a:bodyPr wrap="square" lIns="295210" tIns="147606" rIns="295210" bIns="147606" rtlCol="0">
            <a:spAutoFit/>
          </a:bodyPr>
          <a:lstStyle/>
          <a:p>
            <a:r>
              <a:rPr lang="ru-RU" sz="3600" b="1" cap="small" dirty="0" smtClean="0">
                <a:latin typeface="Cambria" pitchFamily="18" charset="0"/>
              </a:rPr>
              <a:t>Результаты моделирования - одинаковые:</a:t>
            </a:r>
            <a:endParaRPr lang="ru-RU" sz="2300" spc="-100" baseline="30000" dirty="0">
              <a:latin typeface="Cambria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42334" y="15070201"/>
            <a:ext cx="142833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$Status = NORMAL_TERMINATION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Result_values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0  5052.77  0.416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EventCount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305  0.060363  733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OperRuleCheckCounter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459  0.0908413  1103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AExpCalcCounter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153  0.0302804  367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BExpCalcCounter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8540  1.69016  20528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Занятость_парикмахера_1          Тип: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state  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Посл.знач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.: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FALSE   %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соотв.:   0.128582  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Мин.длит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.:   20.021139  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Макс.длит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.:   22.963191  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Числ.наб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.:   30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Занятость_парикмахера_2          Тип: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state  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Посл.знач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.: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TRUE 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%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соотв.:   0.609160  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Мин.длит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.:   29.277054  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Макс.длит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.:   69.203516  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Числ.наб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.:   62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Занятость_парикмахера_3          Тип: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state  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Посл.знач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.: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FALSE   %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соотв.:   0.577632  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Мин.длит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.:   35.046200  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Макс.длит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.:   59.993740  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Числ.наб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.:   61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Обслужено_парикмахером_1         Тип: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Значение:   30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Обслужено_парикмахером_2         Тип: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Значение:   61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Обслужено_парикмахером_3         Тип: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Значение:   61</a:t>
            </a:r>
          </a:p>
          <a:p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Длина_очереди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                   Тип: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par  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Посл.знач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.:   0  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Ср.знач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.:   0.585730  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Мин.знач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.:   0  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Макс.знач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.:   5  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Числ.наб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.:   307  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Стд.откл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.:   1.045320  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К.вар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.%:   186.552399   Медиана:   0.000052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538" y="6490321"/>
            <a:ext cx="14485144" cy="751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1385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180</Words>
  <Application>Microsoft Office PowerPoint</Application>
  <PresentationFormat>Произвольный</PresentationFormat>
  <Paragraphs>24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kirill</cp:lastModifiedBy>
  <cp:revision>7</cp:revision>
  <dcterms:created xsi:type="dcterms:W3CDTF">2013-06-03T07:43:23Z</dcterms:created>
  <dcterms:modified xsi:type="dcterms:W3CDTF">2013-06-03T10:56:35Z</dcterms:modified>
</cp:coreProperties>
</file>