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notesMasterIdLst>
    <p:notesMasterId r:id="rId10"/>
  </p:notesMasterIdLst>
  <p:sldIdLst>
    <p:sldId id="256" r:id="rId2"/>
    <p:sldId id="274" r:id="rId3"/>
    <p:sldId id="265" r:id="rId4"/>
    <p:sldId id="275" r:id="rId5"/>
    <p:sldId id="278" r:id="rId6"/>
    <p:sldId id="276" r:id="rId7"/>
    <p:sldId id="277" r:id="rId8"/>
    <p:sldId id="257" r:id="rId9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291" autoAdjust="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akol\Desktop\&#1101;&#1082;&#1089;&#1087;&#1077;&#1088;&#1080;&#1084;&#1077;&#1085;&#1090;&#1099;%20&#1096;&#1072;&#1075;!!\&#1090;&#1072;&#1073;&#1083;&#1080;&#1094;&#1072;%20&#1101;&#1082;&#1089;&#1087;&#1077;&#1088;&#1080;&#1084;&#1077;&#1085;&#1090;&#1086;&#1074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hart>
    <c:plotArea>
      <c:layout>
        <c:manualLayout>
          <c:layoutTarget val="inner"/>
          <c:xMode val="edge"/>
          <c:yMode val="edge"/>
          <c:x val="7.6157261592300962E-2"/>
          <c:y val="3.2465368912219364E-2"/>
          <c:w val="0.8821760717410323"/>
          <c:h val="0.79937882764654467"/>
        </c:manualLayout>
      </c:layout>
      <c:barChart>
        <c:barDir val="col"/>
        <c:grouping val="clustered"/>
        <c:ser>
          <c:idx val="1"/>
          <c:order val="0"/>
          <c:spPr>
            <a:solidFill>
              <a:srgbClr val="00B050"/>
            </a:solidFill>
          </c:spPr>
          <c:cat>
            <c:numRef>
              <c:f>Лист1!$E$2:$E$8</c:f>
              <c:numCache>
                <c:formatCode>General</c:formatCode>
                <c:ptCount val="7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22</c:v>
                </c:pt>
                <c:pt idx="4">
                  <c:v>25</c:v>
                </c:pt>
                <c:pt idx="5">
                  <c:v>30</c:v>
                </c:pt>
                <c:pt idx="6">
                  <c:v>40</c:v>
                </c:pt>
              </c:numCache>
            </c:numRef>
          </c:cat>
          <c:val>
            <c:numRef>
              <c:f>Лист1!$F$2:$F$8</c:f>
              <c:numCache>
                <c:formatCode>General</c:formatCode>
                <c:ptCount val="7"/>
                <c:pt idx="0">
                  <c:v>59.2</c:v>
                </c:pt>
                <c:pt idx="1">
                  <c:v>56.64</c:v>
                </c:pt>
                <c:pt idx="2">
                  <c:v>48.260000000000012</c:v>
                </c:pt>
                <c:pt idx="3">
                  <c:v>47.33</c:v>
                </c:pt>
                <c:pt idx="4">
                  <c:v>49.05</c:v>
                </c:pt>
                <c:pt idx="5">
                  <c:v>49.01</c:v>
                </c:pt>
                <c:pt idx="6">
                  <c:v>56.65</c:v>
                </c:pt>
              </c:numCache>
            </c:numRef>
          </c:val>
        </c:ser>
        <c:axId val="64704896"/>
        <c:axId val="64706432"/>
      </c:barChart>
      <c:catAx>
        <c:axId val="64704896"/>
        <c:scaling>
          <c:orientation val="minMax"/>
        </c:scaling>
        <c:axPos val="b"/>
        <c:numFmt formatCode="General" sourceLinked="1"/>
        <c:tickLblPos val="nextTo"/>
        <c:crossAx val="64706432"/>
        <c:crosses val="autoZero"/>
        <c:auto val="1"/>
        <c:lblAlgn val="ctr"/>
        <c:lblOffset val="100"/>
      </c:catAx>
      <c:valAx>
        <c:axId val="64706432"/>
        <c:scaling>
          <c:orientation val="minMax"/>
        </c:scaling>
        <c:axPos val="l"/>
        <c:majorGridlines/>
        <c:numFmt formatCode="General" sourceLinked="1"/>
        <c:tickLblPos val="nextTo"/>
        <c:crossAx val="64704896"/>
        <c:crosses val="autoZero"/>
        <c:crossBetween val="between"/>
      </c:valAx>
      <c:spPr>
        <a:noFill/>
        <a:ln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a:ln>
      </c:spPr>
    </c:plotArea>
    <c:plotVisOnly val="1"/>
  </c:chart>
  <c:spPr>
    <a:noFill/>
    <a:ln>
      <a:gradFill>
        <a:gsLst>
          <a:gs pos="0">
            <a:srgbClr val="000082"/>
          </a:gs>
          <a:gs pos="30000">
            <a:srgbClr val="66008F"/>
          </a:gs>
          <a:gs pos="64999">
            <a:srgbClr val="BA0066"/>
          </a:gs>
          <a:gs pos="89999">
            <a:srgbClr val="FF0000"/>
          </a:gs>
          <a:gs pos="100000">
            <a:srgbClr val="FF8200"/>
          </a:gs>
        </a:gsLst>
        <a:lin ang="5400000" scaled="0"/>
      </a:gradFill>
    </a:ln>
  </c:sp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788A7392-677F-4789-8FC9-4369C27BCB33}" type="datetimeFigureOut">
              <a:rPr lang="ru-RU"/>
              <a:pPr>
                <a:defRPr/>
              </a:pPr>
              <a:t>18.03.2012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dirty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AB328987-DFC8-4696-8791-62CE68AD7E1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1638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51C0190-816E-4FB6-9768-D7BE8305E749}" type="slidenum">
              <a:rPr lang="ru-RU" smtClean="0"/>
              <a:pPr/>
              <a:t>2</a:t>
            </a:fld>
            <a:endParaRPr 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Прямоугольник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Овал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Овал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1" name="Овал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22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2E2A25-EA71-4462-971E-125E07B65731}" type="datetimeFigureOut">
              <a:rPr lang="ru-RU"/>
              <a:pPr>
                <a:defRPr/>
              </a:pPr>
              <a:t>18.03.2012</a:t>
            </a:fld>
            <a:endParaRPr lang="ru-RU"/>
          </a:p>
        </p:txBody>
      </p:sp>
      <p:sp>
        <p:nvSpPr>
          <p:cNvPr id="23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4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2B2BAB-90A0-4A05-8F3A-61E1009CBAC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18C37-A96D-454E-A157-61C88830CAA0}" type="datetimeFigureOut">
              <a:rPr lang="ru-RU"/>
              <a:pPr>
                <a:defRPr/>
              </a:pPr>
              <a:t>18.03.2012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764DC1-53B2-4EC8-AC18-15EB1B93D63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B234EC-4E3F-4A5E-B602-BBC6BB16DB8F}" type="datetimeFigureOut">
              <a:rPr lang="ru-RU"/>
              <a:pPr>
                <a:defRPr/>
              </a:pPr>
              <a:t>18.03.2012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B4A525-240D-46C2-935B-8F6B37DD988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CC16ED4-3A30-4945-AD29-1DB065CCD69A}" type="datetimeFigureOut">
              <a:rPr lang="ru-RU"/>
              <a:pPr>
                <a:defRPr/>
              </a:pPr>
              <a:t>18.03.2012</a:t>
            </a:fld>
            <a:endParaRPr lang="ru-RU"/>
          </a:p>
        </p:txBody>
      </p:sp>
      <p:sp>
        <p:nvSpPr>
          <p:cNvPr id="5" name="Номер слайда 8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F48E8968-D3D4-4FE3-A167-FC098A483A2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Нижний колонтитул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Прямоугольник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4" name="Овал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5" name="Овал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Овал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Овал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Овал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FCB8CB-5660-4D45-BC1C-30FE247B8197}" type="datetimeFigureOut">
              <a:rPr lang="ru-RU"/>
              <a:pPr>
                <a:defRPr/>
              </a:pPr>
              <a:t>18.03.2012</a:t>
            </a:fld>
            <a:endParaRPr lang="ru-RU"/>
          </a:p>
        </p:txBody>
      </p:sp>
      <p:sp>
        <p:nvSpPr>
          <p:cNvPr id="21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2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4BFE65-759D-4915-9ECF-7F404D62810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ABECC0-EEAF-4759-B32A-3278D8BE4D28}" type="datetimeFigureOut">
              <a:rPr lang="ru-RU"/>
              <a:pPr>
                <a:defRPr/>
              </a:pPr>
              <a:t>18.03.2012</a:t>
            </a:fld>
            <a:endParaRPr lang="ru-RU"/>
          </a:p>
        </p:txBody>
      </p:sp>
      <p:sp>
        <p:nvSpPr>
          <p:cNvPr id="6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D31802-926E-47E3-88ED-EFC620498FF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CC916B-7E4E-4FA7-8626-8565B5F25E9B}" type="datetimeFigureOut">
              <a:rPr lang="ru-RU"/>
              <a:pPr>
                <a:defRPr/>
              </a:pPr>
              <a:t>18.03.2012</a:t>
            </a:fld>
            <a:endParaRPr lang="ru-RU"/>
          </a:p>
        </p:txBody>
      </p:sp>
      <p:sp>
        <p:nvSpPr>
          <p:cNvPr id="8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62BA4-C6FB-4B71-A6DB-5F2FE0CBF79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6783AB10-E9BB-4264-964D-D46AE534AB6A}" type="datetimeFigureOut">
              <a:rPr lang="ru-RU"/>
              <a:pPr>
                <a:defRPr/>
              </a:pPr>
              <a:t>18.03.2012</a:t>
            </a:fld>
            <a:endParaRPr lang="ru-RU"/>
          </a:p>
        </p:txBody>
      </p:sp>
      <p:sp>
        <p:nvSpPr>
          <p:cNvPr id="4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F1722034-CB87-4F46-BC07-D09ABDE166B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5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1C1E8D-5F69-4DF4-9A31-35BCCD371556}" type="datetimeFigureOut">
              <a:rPr lang="ru-RU"/>
              <a:pPr>
                <a:defRPr/>
              </a:pPr>
              <a:t>18.03.2012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060DCA-7118-41A1-815C-EAE09567320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Прямая соединительная линия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Овал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8" name="Содержимое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2" name="Дата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C765031D-8B49-4AD7-A863-B5DE3978D28B}" type="datetimeFigureOut">
              <a:rPr lang="ru-RU"/>
              <a:pPr>
                <a:defRPr/>
              </a:pPr>
              <a:t>18.03.2012</a:t>
            </a:fld>
            <a:endParaRPr lang="ru-RU"/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6973AB18-2D93-492D-820D-BB72DDA7CB2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14" name="Нижний колонтитул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Овал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Прямоугольник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D9F66AB4-3B3D-4E99-B085-EB56203037DA}" type="datetimeFigureOut">
              <a:rPr lang="ru-RU"/>
              <a:pPr>
                <a:defRPr/>
              </a:pPr>
              <a:t>18.03.2012</a:t>
            </a:fld>
            <a:endParaRPr lang="ru-RU"/>
          </a:p>
        </p:txBody>
      </p:sp>
      <p:sp>
        <p:nvSpPr>
          <p:cNvPr id="13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6B3C8402-FF4B-433F-8DAF-E8863F6F84E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14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28" name="Текст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9E829FAF-A11D-40B0-B65B-29BD47E76637}" type="datetimeFigureOut">
              <a:rPr lang="ru-RU"/>
              <a:pPr>
                <a:defRPr/>
              </a:pPr>
              <a:t>18.03.2012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Овал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E5BD196-FA22-452C-9404-B060ED5805D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4" r:id="rId1"/>
    <p:sldLayoutId id="2147484245" r:id="rId2"/>
    <p:sldLayoutId id="2147484246" r:id="rId3"/>
    <p:sldLayoutId id="2147484239" r:id="rId4"/>
    <p:sldLayoutId id="2147484240" r:id="rId5"/>
    <p:sldLayoutId id="2147484247" r:id="rId6"/>
    <p:sldLayoutId id="2147484241" r:id="rId7"/>
    <p:sldLayoutId id="2147484248" r:id="rId8"/>
    <p:sldLayoutId id="2147484249" r:id="rId9"/>
    <p:sldLayoutId id="2147484242" r:id="rId10"/>
    <p:sldLayoutId id="214748424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86000" y="1143000"/>
            <a:ext cx="6172200" cy="2179638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 dirty="0" smtClean="0"/>
              <a:t>«Оптимизация алгоритма работы светофоров»</a:t>
            </a: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743200" y="5105400"/>
            <a:ext cx="6400800" cy="1752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ru-RU" sz="2000" spc="150" dirty="0" smtClean="0"/>
              <a:t>Олимпиада «Шаг в будущее. Москва». Работа Еремина Алексея. Научный руководитель – старший преподаватель кафедры РК-9 МГТУ им.Баумана        Урусов Андрей Витальевич</a:t>
            </a:r>
            <a:endParaRPr lang="ru-RU" sz="2000" spc="15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785813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Проблематика</a:t>
            </a:r>
            <a:endParaRPr lang="ru-RU" dirty="0"/>
          </a:p>
        </p:txBody>
      </p:sp>
      <p:sp>
        <p:nvSpPr>
          <p:cNvPr id="9219" name="Содержимое 2"/>
          <p:cNvSpPr>
            <a:spLocks noGrp="1"/>
          </p:cNvSpPr>
          <p:nvPr>
            <p:ph sz="quarter" idx="1"/>
          </p:nvPr>
        </p:nvSpPr>
        <p:spPr>
          <a:xfrm>
            <a:off x="5143500" y="1600200"/>
            <a:ext cx="3571875" cy="48736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u-RU" smtClean="0"/>
              <a:t>	Я считаю, что проблему пробок на этом перекрестке можно решить при помощи корректировки работы светофоров на нем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785813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/>
              <a:t>2</a:t>
            </a:r>
          </a:p>
        </p:txBody>
      </p:sp>
      <p:pic>
        <p:nvPicPr>
          <p:cNvPr id="922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13" y="1643063"/>
            <a:ext cx="5143500" cy="376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Скругленный прямоугольник 5"/>
          <p:cNvSpPr/>
          <p:nvPr/>
        </p:nvSpPr>
        <p:spPr>
          <a:xfrm>
            <a:off x="285750" y="5286375"/>
            <a:ext cx="4500563" cy="128587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ru-RU" sz="2400" dirty="0">
                <a:solidFill>
                  <a:schemeClr val="tx1"/>
                </a:solidFill>
              </a:rPr>
              <a:t>В качестве эксперимента был взят данный перекресток.</a:t>
            </a:r>
          </a:p>
          <a:p>
            <a:pPr algn="ctr">
              <a:defRPr/>
            </a:pPr>
            <a:endParaRPr lang="ru-RU" dirty="0"/>
          </a:p>
        </p:txBody>
      </p:sp>
      <p:cxnSp>
        <p:nvCxnSpPr>
          <p:cNvPr id="10" name="Прямая со стрелкой 9"/>
          <p:cNvCxnSpPr/>
          <p:nvPr/>
        </p:nvCxnSpPr>
        <p:spPr>
          <a:xfrm rot="16200000" flipV="1">
            <a:off x="2714625" y="2214563"/>
            <a:ext cx="571500" cy="5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rot="16200000" flipV="1">
            <a:off x="2643188" y="2357438"/>
            <a:ext cx="571500" cy="5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rot="16200000" flipV="1">
            <a:off x="2213755" y="1858155"/>
            <a:ext cx="358788" cy="714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rot="10800000">
            <a:off x="1428728" y="2285992"/>
            <a:ext cx="1000148" cy="1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pc="150" dirty="0" smtClean="0"/>
              <a:t>Ход работы</a:t>
            </a:r>
            <a:endParaRPr lang="ru-RU" spc="15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0" y="0"/>
            <a:ext cx="785813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/>
              <a:t>3</a:t>
            </a:r>
          </a:p>
        </p:txBody>
      </p:sp>
      <p:pic>
        <p:nvPicPr>
          <p:cNvPr id="10244" name="Picture 14" descr="C:\Users\Jakol\Desktop\перекресток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57875" y="3286125"/>
            <a:ext cx="2389188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Скругленный прямоугольник 11"/>
          <p:cNvSpPr/>
          <p:nvPr/>
        </p:nvSpPr>
        <p:spPr>
          <a:xfrm>
            <a:off x="571500" y="1428750"/>
            <a:ext cx="5500688" cy="292893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dirty="0">
                <a:solidFill>
                  <a:schemeClr val="tx1"/>
                </a:solidFill>
              </a:rPr>
              <a:t>1. Сбор исходных данных с перекрестка (сведения о длительности сигналов на каждом светофоре и о машинопотоке утром буднего дня)</a:t>
            </a: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42844" y="4214818"/>
            <a:ext cx="5572164" cy="17145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$Sequence </a:t>
            </a:r>
            <a:r>
              <a:rPr lang="ru-RU" sz="1600" dirty="0" smtClean="0">
                <a:solidFill>
                  <a:schemeClr val="tx1"/>
                </a:solidFill>
              </a:rPr>
              <a:t>Розыгрыш_куда_2: </a:t>
            </a:r>
            <a:r>
              <a:rPr lang="en-US" sz="1600" dirty="0" err="1" smtClean="0">
                <a:solidFill>
                  <a:schemeClr val="tx1"/>
                </a:solidFill>
              </a:rPr>
              <a:t>such_as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ru-RU" sz="1600" dirty="0" err="1" smtClean="0">
                <a:solidFill>
                  <a:schemeClr val="tx1"/>
                </a:solidFill>
              </a:rPr>
              <a:t>Машины.Куда</a:t>
            </a:r>
            <a:endParaRPr lang="ru-RU" sz="1600" dirty="0" smtClean="0">
              <a:solidFill>
                <a:schemeClr val="tx1"/>
              </a:solidFill>
            </a:endParaRPr>
          </a:p>
          <a:p>
            <a:r>
              <a:rPr lang="ru-RU" sz="1600" dirty="0" smtClean="0">
                <a:solidFill>
                  <a:schemeClr val="tx1"/>
                </a:solidFill>
              </a:rPr>
              <a:t>$</a:t>
            </a:r>
            <a:r>
              <a:rPr lang="en-US" sz="1600" dirty="0" smtClean="0">
                <a:solidFill>
                  <a:schemeClr val="tx1"/>
                </a:solidFill>
              </a:rPr>
              <a:t>Type = </a:t>
            </a:r>
            <a:r>
              <a:rPr lang="en-US" sz="1600" dirty="0" err="1" smtClean="0">
                <a:solidFill>
                  <a:schemeClr val="tx1"/>
                </a:solidFill>
              </a:rPr>
              <a:t>by_hist</a:t>
            </a:r>
            <a:endParaRPr lang="en-US" sz="1600" dirty="0" smtClean="0">
              <a:solidFill>
                <a:schemeClr val="tx1"/>
              </a:solidFill>
            </a:endParaRPr>
          </a:p>
          <a:p>
            <a:r>
              <a:rPr lang="en-US" sz="1600" dirty="0" smtClean="0">
                <a:solidFill>
                  <a:schemeClr val="tx1"/>
                </a:solidFill>
              </a:rPr>
              <a:t>$Body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	</a:t>
            </a:r>
            <a:r>
              <a:rPr lang="ru-RU" sz="1600" dirty="0" smtClean="0">
                <a:solidFill>
                  <a:schemeClr val="tx1"/>
                </a:solidFill>
              </a:rPr>
              <a:t>Влево 0.15</a:t>
            </a:r>
          </a:p>
          <a:p>
            <a:r>
              <a:rPr lang="ru-RU" sz="1600" dirty="0" smtClean="0">
                <a:solidFill>
                  <a:schemeClr val="tx1"/>
                </a:solidFill>
              </a:rPr>
              <a:t>	Вправо  0.85</a:t>
            </a:r>
          </a:p>
          <a:p>
            <a:r>
              <a:rPr lang="ru-RU" sz="1600" dirty="0" smtClean="0">
                <a:solidFill>
                  <a:schemeClr val="tx1"/>
                </a:solidFill>
              </a:rPr>
              <a:t>$</a:t>
            </a:r>
            <a:r>
              <a:rPr lang="en-US" sz="1600" dirty="0" smtClean="0">
                <a:solidFill>
                  <a:schemeClr val="tx1"/>
                </a:solidFill>
              </a:rPr>
              <a:t>End</a:t>
            </a:r>
            <a:endParaRPr lang="ru-RU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pc="150" dirty="0" smtClean="0"/>
              <a:t>Ход работы</a:t>
            </a:r>
            <a:endParaRPr lang="ru-RU" spc="15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0" y="0"/>
            <a:ext cx="785813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/>
              <a:t>4</a:t>
            </a: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571500" y="285750"/>
            <a:ext cx="5500688" cy="292893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dirty="0">
                <a:solidFill>
                  <a:schemeClr val="tx1"/>
                </a:solidFill>
              </a:rPr>
              <a:t>2. Моделирование «поведения водителя».</a:t>
            </a:r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14513" y="2857500"/>
            <a:ext cx="6865937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машин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785813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/>
              <a:t>5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571612"/>
            <a:ext cx="5138101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Скругленный прямоугольник 7"/>
          <p:cNvSpPr/>
          <p:nvPr/>
        </p:nvSpPr>
        <p:spPr>
          <a:xfrm>
            <a:off x="928662" y="2214554"/>
            <a:ext cx="4857784" cy="7143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928662" y="2928934"/>
            <a:ext cx="4857784" cy="5000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928794" y="3571876"/>
            <a:ext cx="6643734" cy="292895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$Pattern </a:t>
            </a:r>
            <a:r>
              <a:rPr lang="ru-RU" dirty="0" smtClean="0">
                <a:solidFill>
                  <a:schemeClr val="tx1"/>
                </a:solidFill>
              </a:rPr>
              <a:t>Образец_Разгон: </a:t>
            </a:r>
            <a:r>
              <a:rPr lang="en-US" dirty="0" smtClean="0">
                <a:solidFill>
                  <a:schemeClr val="tx1"/>
                </a:solidFill>
              </a:rPr>
              <a:t>operation </a:t>
            </a:r>
            <a:r>
              <a:rPr lang="en-US" dirty="0" smtClean="0">
                <a:solidFill>
                  <a:schemeClr val="tx1"/>
                </a:solidFill>
              </a:rPr>
              <a:t>trace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$Pattern </a:t>
            </a:r>
            <a:r>
              <a:rPr lang="ru-RU" dirty="0" smtClean="0">
                <a:solidFill>
                  <a:schemeClr val="tx1"/>
                </a:solidFill>
              </a:rPr>
              <a:t>Образец_Движение: </a:t>
            </a:r>
            <a:r>
              <a:rPr lang="en-US" dirty="0" smtClean="0">
                <a:solidFill>
                  <a:schemeClr val="tx1"/>
                </a:solidFill>
              </a:rPr>
              <a:t>operation trace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$</a:t>
            </a:r>
            <a:r>
              <a:rPr lang="en-US" dirty="0" smtClean="0">
                <a:solidFill>
                  <a:schemeClr val="tx1"/>
                </a:solidFill>
              </a:rPr>
              <a:t>Pattern </a:t>
            </a:r>
            <a:r>
              <a:rPr lang="ru-RU" dirty="0" smtClean="0">
                <a:solidFill>
                  <a:schemeClr val="tx1"/>
                </a:solidFill>
              </a:rPr>
              <a:t>Образец_Торможение: </a:t>
            </a:r>
            <a:r>
              <a:rPr lang="en-US" dirty="0" smtClean="0">
                <a:solidFill>
                  <a:schemeClr val="tx1"/>
                </a:solidFill>
              </a:rPr>
              <a:t>operation </a:t>
            </a:r>
            <a:r>
              <a:rPr lang="en-US" dirty="0" smtClean="0">
                <a:solidFill>
                  <a:schemeClr val="tx1"/>
                </a:solidFill>
              </a:rPr>
              <a:t>trace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$Pattern </a:t>
            </a:r>
            <a:r>
              <a:rPr lang="ru-RU" dirty="0" smtClean="0">
                <a:solidFill>
                  <a:schemeClr val="tx1"/>
                </a:solidFill>
              </a:rPr>
              <a:t>Образец_Проверка_препятствия: </a:t>
            </a:r>
            <a:r>
              <a:rPr lang="en-US" dirty="0" smtClean="0">
                <a:solidFill>
                  <a:schemeClr val="tx1"/>
                </a:solidFill>
              </a:rPr>
              <a:t>rule </a:t>
            </a:r>
            <a:r>
              <a:rPr lang="en-US" dirty="0" smtClean="0">
                <a:solidFill>
                  <a:schemeClr val="tx1"/>
                </a:solidFill>
              </a:rPr>
              <a:t>trace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$Pattern </a:t>
            </a:r>
            <a:r>
              <a:rPr lang="ru-RU" dirty="0" smtClean="0">
                <a:solidFill>
                  <a:schemeClr val="tx1"/>
                </a:solidFill>
              </a:rPr>
              <a:t>Образец_Проверка_препятствия_3: </a:t>
            </a:r>
            <a:r>
              <a:rPr lang="en-US" dirty="0" smtClean="0">
                <a:solidFill>
                  <a:schemeClr val="tx1"/>
                </a:solidFill>
              </a:rPr>
              <a:t>rule </a:t>
            </a:r>
            <a:r>
              <a:rPr lang="en-US" dirty="0" smtClean="0">
                <a:solidFill>
                  <a:schemeClr val="tx1"/>
                </a:solidFill>
              </a:rPr>
              <a:t>trace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$Pattern </a:t>
            </a:r>
            <a:r>
              <a:rPr lang="ru-RU" dirty="0" smtClean="0">
                <a:solidFill>
                  <a:schemeClr val="tx1"/>
                </a:solidFill>
              </a:rPr>
              <a:t>Образец_Проверка_препятствия_2: </a:t>
            </a:r>
            <a:r>
              <a:rPr lang="en-US" dirty="0" smtClean="0">
                <a:solidFill>
                  <a:schemeClr val="tx1"/>
                </a:solidFill>
              </a:rPr>
              <a:t>rule </a:t>
            </a:r>
            <a:r>
              <a:rPr lang="en-US" dirty="0" smtClean="0">
                <a:solidFill>
                  <a:schemeClr val="tx1"/>
                </a:solidFill>
              </a:rPr>
              <a:t>trace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$</a:t>
            </a:r>
            <a:r>
              <a:rPr lang="en-US" dirty="0" smtClean="0">
                <a:solidFill>
                  <a:schemeClr val="tx1"/>
                </a:solidFill>
              </a:rPr>
              <a:t>Pattern </a:t>
            </a:r>
            <a:r>
              <a:rPr lang="ru-RU" dirty="0" err="1" smtClean="0">
                <a:solidFill>
                  <a:schemeClr val="tx1"/>
                </a:solidFill>
              </a:rPr>
              <a:t>Образец_Нет_препятствия</a:t>
            </a:r>
            <a:r>
              <a:rPr lang="ru-RU" dirty="0" smtClean="0">
                <a:solidFill>
                  <a:schemeClr val="tx1"/>
                </a:solidFill>
              </a:rPr>
              <a:t>: </a:t>
            </a:r>
            <a:r>
              <a:rPr lang="en-US" dirty="0" smtClean="0">
                <a:solidFill>
                  <a:schemeClr val="tx1"/>
                </a:solidFill>
              </a:rPr>
              <a:t>rule trace</a:t>
            </a: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63" y="2428875"/>
            <a:ext cx="6691312" cy="393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pc="150" dirty="0" smtClean="0"/>
              <a:t>Ход работы</a:t>
            </a:r>
            <a:endParaRPr lang="ru-RU" spc="15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0" y="0"/>
            <a:ext cx="785813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571500" y="500063"/>
            <a:ext cx="5500688" cy="292893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dirty="0">
                <a:solidFill>
                  <a:schemeClr val="tx1"/>
                </a:solidFill>
              </a:rPr>
              <a:t>3. Моделирование полноценного перекрестка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Скругленный прямоугольник 9"/>
          <p:cNvSpPr/>
          <p:nvPr/>
        </p:nvSpPr>
        <p:spPr>
          <a:xfrm>
            <a:off x="142844" y="2214554"/>
            <a:ext cx="5786478" cy="1571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pc="150" dirty="0" smtClean="0"/>
              <a:t>Ход работы</a:t>
            </a:r>
            <a:endParaRPr lang="ru-RU" spc="15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0" y="0"/>
            <a:ext cx="785813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/>
              <a:t>7</a:t>
            </a: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571500" y="500063"/>
            <a:ext cx="5500688" cy="292893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dirty="0">
                <a:solidFill>
                  <a:schemeClr val="tx1"/>
                </a:solidFill>
              </a:rPr>
              <a:t>4. Эксперименты</a:t>
            </a:r>
          </a:p>
        </p:txBody>
      </p:sp>
      <p:pic>
        <p:nvPicPr>
          <p:cNvPr id="1331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3" y="2285993"/>
            <a:ext cx="5286412" cy="228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3" y="2571744"/>
            <a:ext cx="5143536" cy="261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9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44" y="2928935"/>
            <a:ext cx="5636744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0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5721" y="3357562"/>
            <a:ext cx="5357850" cy="248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Диаграмма 8"/>
          <p:cNvGraphicFramePr/>
          <p:nvPr/>
        </p:nvGraphicFramePr>
        <p:xfrm>
          <a:off x="3143240" y="400050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1" name="Выгнутая влево стрелка 10"/>
          <p:cNvSpPr/>
          <p:nvPr/>
        </p:nvSpPr>
        <p:spPr>
          <a:xfrm rot="20143794">
            <a:off x="1621413" y="4068317"/>
            <a:ext cx="1000132" cy="150019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pc="200" dirty="0" smtClean="0"/>
              <a:t>Итоги</a:t>
            </a:r>
            <a:endParaRPr lang="ru-RU" spc="200" dirty="0"/>
          </a:p>
        </p:txBody>
      </p:sp>
      <p:sp>
        <p:nvSpPr>
          <p:cNvPr id="14339" name="Содержимое 16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115328" cy="3186122"/>
          </a:xfrm>
        </p:spPr>
        <p:txBody>
          <a:bodyPr/>
          <a:lstStyle/>
          <a:p>
            <a:pPr algn="just">
              <a:buFont typeface="Wingdings" pitchFamily="2" charset="2"/>
              <a:buNone/>
            </a:pPr>
            <a:r>
              <a:rPr lang="ru-RU" dirty="0" smtClean="0"/>
              <a:t>1. Проблема может быть решена при                корректировке алгоритма работы светофора на шоссе</a:t>
            </a:r>
            <a:r>
              <a:rPr lang="ru-RU" dirty="0" smtClean="0"/>
              <a:t>.</a:t>
            </a:r>
            <a:endParaRPr lang="ru-RU" dirty="0" smtClean="0"/>
          </a:p>
          <a:p>
            <a:pPr algn="just">
              <a:buFont typeface="Wingdings" pitchFamily="2" charset="2"/>
              <a:buNone/>
            </a:pPr>
            <a:r>
              <a:rPr lang="ru-RU" dirty="0" smtClean="0"/>
              <a:t>2. Лучший показатель пропускной способности      будет наблюдаться при снижении длительности зеленого сигнала этому светофору на 22</a:t>
            </a:r>
            <a:r>
              <a:rPr lang="en-US" dirty="0" smtClean="0"/>
              <a:t> </a:t>
            </a:r>
            <a:r>
              <a:rPr lang="ru-RU" dirty="0" smtClean="0"/>
              <a:t>секунды. </a:t>
            </a:r>
            <a:r>
              <a:rPr lang="ru-RU" dirty="0" smtClean="0"/>
              <a:t>Улучшение результата по сравнению с реальной системой на 20%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0" y="0"/>
            <a:ext cx="785813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/>
              <a:t>8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3306" y="4357694"/>
            <a:ext cx="3786214" cy="2308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Эркер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1654</TotalTime>
  <Words>193</Words>
  <Application>Microsoft Office PowerPoint</Application>
  <PresentationFormat>Экран (4:3)</PresentationFormat>
  <Paragraphs>43</Paragraphs>
  <Slides>8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Эркер</vt:lpstr>
      <vt:lpstr>«Оптимизация алгоритма работы светофоров»</vt:lpstr>
      <vt:lpstr>Проблематика</vt:lpstr>
      <vt:lpstr>Ход работы</vt:lpstr>
      <vt:lpstr>Ход работы</vt:lpstr>
      <vt:lpstr>Работа машин</vt:lpstr>
      <vt:lpstr>Ход работы</vt:lpstr>
      <vt:lpstr>Ход работы</vt:lpstr>
      <vt:lpstr>Итоги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«Анализ систем управления лифтами»</dc:title>
  <dc:creator>Лёха</dc:creator>
  <cp:lastModifiedBy>Jakol</cp:lastModifiedBy>
  <cp:revision>167</cp:revision>
  <dcterms:created xsi:type="dcterms:W3CDTF">2011-01-12T19:50:03Z</dcterms:created>
  <dcterms:modified xsi:type="dcterms:W3CDTF">2012-03-18T18:54:45Z</dcterms:modified>
</cp:coreProperties>
</file>