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287" y="39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A7BEC0-AF49-4BE4-BAFA-0E4C5E64EEC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2C24756-CC70-44E6-B298-F63FDE252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5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hyperlink" Target="https://shorturl.at/TggjD" TargetMode="External"/><Relationship Id="rId7" Type="http://schemas.openxmlformats.org/officeDocument/2006/relationships/image" Target="../media/image4.svg"/><Relationship Id="rId12" Type="http://schemas.openxmlformats.org/officeDocument/2006/relationships/hyperlink" Target="http://www.linkedin.com/in/loua-aurel-vehi-29887a29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1F8D9D-5BE5-FAD6-CC37-B60A9F454B26}"/>
              </a:ext>
            </a:extLst>
          </p:cNvPr>
          <p:cNvSpPr/>
          <p:nvPr/>
        </p:nvSpPr>
        <p:spPr>
          <a:xfrm>
            <a:off x="0" y="0"/>
            <a:ext cx="2679437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EBEC5-75FC-A473-7435-53905849332D}"/>
              </a:ext>
            </a:extLst>
          </p:cNvPr>
          <p:cNvSpPr txBox="1"/>
          <p:nvPr/>
        </p:nvSpPr>
        <p:spPr>
          <a:xfrm>
            <a:off x="3031728" y="275612"/>
            <a:ext cx="3954459" cy="643909"/>
          </a:xfrm>
          <a:prstGeom prst="rect">
            <a:avLst/>
          </a:prstGeom>
          <a:noFill/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fr-FR" sz="2500" b="1" dirty="0">
                <a:latin typeface="Aptos Narrow" panose="020B0004020202020204" pitchFamily="34" charset="0"/>
              </a:rPr>
              <a:t>VEHI Aurel</a:t>
            </a:r>
          </a:p>
          <a:p>
            <a:pPr algn="ctr"/>
            <a:r>
              <a:rPr lang="fr-FR" sz="1050" b="1" dirty="0">
                <a:latin typeface="Aptos Narrow" panose="020B0004020202020204" pitchFamily="34" charset="0"/>
              </a:rPr>
              <a:t>Etudiant en Master 2 d’Economie</a:t>
            </a:r>
            <a:endParaRPr lang="en-US" sz="1050" b="1" dirty="0">
              <a:latin typeface="Aptos Narrow" panose="020B00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605FB0-5B8C-E2A4-03EA-462E0650A27C}"/>
              </a:ext>
            </a:extLst>
          </p:cNvPr>
          <p:cNvGrpSpPr/>
          <p:nvPr/>
        </p:nvGrpSpPr>
        <p:grpSpPr>
          <a:xfrm>
            <a:off x="98593" y="7383951"/>
            <a:ext cx="2492553" cy="2029786"/>
            <a:chOff x="98593" y="6902185"/>
            <a:chExt cx="2492553" cy="21263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683ED7-6D73-F535-610F-71F6D2DE372B}"/>
                </a:ext>
              </a:extLst>
            </p:cNvPr>
            <p:cNvSpPr txBox="1"/>
            <p:nvPr/>
          </p:nvSpPr>
          <p:spPr>
            <a:xfrm>
              <a:off x="98593" y="6902185"/>
              <a:ext cx="2492553" cy="2822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96661" tIns="48331" rIns="96661" bIns="48331" rtlCol="0">
              <a:spAutoFit/>
            </a:bodyPr>
            <a:lstStyle/>
            <a:p>
              <a:r>
                <a:rPr lang="fr-FR" sz="1200" b="1" spc="317" dirty="0">
                  <a:solidFill>
                    <a:schemeClr val="bg1"/>
                  </a:solidFill>
                  <a:latin typeface="Aptos Narrow" panose="020B0004020202020204" pitchFamily="34" charset="0"/>
                  <a:ea typeface="Microsoft JhengHei" panose="020B0604030504040204" pitchFamily="34" charset="-120"/>
                </a:rPr>
                <a:t>CENTRES D’INTERETS</a:t>
              </a:r>
              <a:endParaRPr lang="en-US" sz="1200" b="1" spc="317" dirty="0">
                <a:solidFill>
                  <a:schemeClr val="bg1"/>
                </a:solidFill>
                <a:latin typeface="Aptos Narrow" panose="020B00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AB73A0-B258-D970-F6F9-C25A78E81749}"/>
                </a:ext>
              </a:extLst>
            </p:cNvPr>
            <p:cNvSpPr txBox="1"/>
            <p:nvPr/>
          </p:nvSpPr>
          <p:spPr>
            <a:xfrm>
              <a:off x="134686" y="7238172"/>
              <a:ext cx="2316768" cy="1790377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pPr marL="181240" indent="-181240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Football</a:t>
              </a:r>
              <a:r>
                <a:rPr lang="fr-FR" sz="1100" dirty="0">
                  <a:latin typeface="Aptos Narrow" panose="020B0004020202020204" pitchFamily="34" charset="0"/>
                </a:rPr>
                <a:t> : Faire face à l’adversité et développer le besoin de se surpasser</a:t>
              </a:r>
            </a:p>
            <a:p>
              <a:endParaRPr lang="fr-FR" sz="1100" dirty="0">
                <a:latin typeface="Aptos Narrow" panose="020B0004020202020204" pitchFamily="34" charset="0"/>
              </a:endParaRPr>
            </a:p>
            <a:p>
              <a:pPr marL="181240" indent="-181240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Dessin</a:t>
              </a:r>
              <a:r>
                <a:rPr lang="fr-FR" sz="1100" dirty="0">
                  <a:latin typeface="Aptos Narrow" panose="020B0004020202020204" pitchFamily="34" charset="0"/>
                </a:rPr>
                <a:t> : Gestion du stress et développement d’autres formes d’expression</a:t>
              </a:r>
            </a:p>
            <a:p>
              <a:pPr marL="181240" indent="-181240">
                <a:buFont typeface="Arial" panose="020B0604020202020204" pitchFamily="34" charset="0"/>
                <a:buChar char="•"/>
              </a:pPr>
              <a:endParaRPr lang="fr-FR" sz="1100" dirty="0">
                <a:latin typeface="Aptos Narrow" panose="020B0004020202020204" pitchFamily="34" charset="0"/>
              </a:endParaRPr>
            </a:p>
            <a:p>
              <a:pPr marL="181240" indent="-181240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Escalade</a:t>
              </a:r>
              <a:r>
                <a:rPr lang="fr-FR" sz="1100" dirty="0">
                  <a:latin typeface="Aptos Narrow" panose="020B0004020202020204" pitchFamily="34" charset="0"/>
                </a:rPr>
                <a:t> : Apprendre à faire confiance à autrui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B64C22-B9EB-5459-7964-AD6098A43330}"/>
              </a:ext>
            </a:extLst>
          </p:cNvPr>
          <p:cNvGrpSpPr/>
          <p:nvPr/>
        </p:nvGrpSpPr>
        <p:grpSpPr>
          <a:xfrm>
            <a:off x="2910399" y="2082280"/>
            <a:ext cx="4503359" cy="2853283"/>
            <a:chOff x="2910399" y="1655201"/>
            <a:chExt cx="4503359" cy="285328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BF51F2-CEA4-19A1-2537-444FCD56A581}"/>
                </a:ext>
              </a:extLst>
            </p:cNvPr>
            <p:cNvSpPr txBox="1"/>
            <p:nvPr/>
          </p:nvSpPr>
          <p:spPr>
            <a:xfrm>
              <a:off x="3256982" y="1655201"/>
              <a:ext cx="4044755" cy="297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96661" tIns="48331" rIns="96661" bIns="48331" rtlCol="0">
              <a:spAutoFit/>
            </a:bodyPr>
            <a:lstStyle/>
            <a:p>
              <a:r>
                <a:rPr lang="fr-FR" sz="1300" b="1" spc="31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ptos Narrow" panose="020B0004020202020204" pitchFamily="34" charset="0"/>
                  <a:ea typeface="Microsoft JhengHei" panose="020B0604030504040204" pitchFamily="34" charset="-120"/>
                </a:rPr>
                <a:t>FORMATION</a:t>
              </a:r>
              <a:endParaRPr lang="en-US" sz="1300" b="1" spc="317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Microsoft JhengHei" panose="020B0604030504040204" pitchFamily="34" charset="-12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907DA85-EC5B-5DDF-001C-2409DAD5EE36}"/>
                </a:ext>
              </a:extLst>
            </p:cNvPr>
            <p:cNvGrpSpPr/>
            <p:nvPr/>
          </p:nvGrpSpPr>
          <p:grpSpPr>
            <a:xfrm>
              <a:off x="2910399" y="1658131"/>
              <a:ext cx="329115" cy="319993"/>
              <a:chOff x="2920262" y="7413731"/>
              <a:chExt cx="329115" cy="32397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23C2602-EC30-482D-DBEC-C7E33712D10C}"/>
                  </a:ext>
                </a:extLst>
              </p:cNvPr>
              <p:cNvSpPr/>
              <p:nvPr/>
            </p:nvSpPr>
            <p:spPr>
              <a:xfrm>
                <a:off x="2920262" y="7413731"/>
                <a:ext cx="329115" cy="3239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661" tIns="48331" rIns="96661" bIns="48331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ptos Narrow" panose="020B0004020202020204" pitchFamily="34" charset="0"/>
                </a:endParaRPr>
              </a:p>
            </p:txBody>
          </p:sp>
          <p:sp>
            <p:nvSpPr>
              <p:cNvPr id="35" name="Graphic 39" descr="Books with solid fill">
                <a:extLst>
                  <a:ext uri="{FF2B5EF4-FFF2-40B4-BE49-F238E27FC236}">
                    <a16:creationId xmlns:a16="http://schemas.microsoft.com/office/drawing/2014/main" id="{0F691645-C757-8799-7EC5-9730376B790B}"/>
                  </a:ext>
                </a:extLst>
              </p:cNvPr>
              <p:cNvSpPr/>
              <p:nvPr/>
            </p:nvSpPr>
            <p:spPr>
              <a:xfrm>
                <a:off x="2984032" y="7482173"/>
                <a:ext cx="218292" cy="200505"/>
              </a:xfrm>
              <a:custGeom>
                <a:avLst/>
                <a:gdLst>
                  <a:gd name="connsiteX0" fmla="*/ 156719 w 156719"/>
                  <a:gd name="connsiteY0" fmla="*/ 51504 h 146234"/>
                  <a:gd name="connsiteX1" fmla="*/ 147154 w 156719"/>
                  <a:gd name="connsiteY1" fmla="*/ 48009 h 146234"/>
                  <a:gd name="connsiteX2" fmla="*/ 147154 w 156719"/>
                  <a:gd name="connsiteY2" fmla="*/ 27959 h 146234"/>
                  <a:gd name="connsiteX3" fmla="*/ 156719 w 156719"/>
                  <a:gd name="connsiteY3" fmla="*/ 23913 h 146234"/>
                  <a:gd name="connsiteX4" fmla="*/ 91971 w 156719"/>
                  <a:gd name="connsiteY4" fmla="*/ 0 h 146234"/>
                  <a:gd name="connsiteX5" fmla="*/ 13244 w 156719"/>
                  <a:gd name="connsiteY5" fmla="*/ 27591 h 146234"/>
                  <a:gd name="connsiteX6" fmla="*/ 5518 w 156719"/>
                  <a:gd name="connsiteY6" fmla="*/ 49665 h 146234"/>
                  <a:gd name="connsiteX7" fmla="*/ 6438 w 156719"/>
                  <a:gd name="connsiteY7" fmla="*/ 57758 h 146234"/>
                  <a:gd name="connsiteX8" fmla="*/ 0 w 156719"/>
                  <a:gd name="connsiteY8" fmla="*/ 79095 h 146234"/>
                  <a:gd name="connsiteX9" fmla="*/ 5518 w 156719"/>
                  <a:gd name="connsiteY9" fmla="*/ 95098 h 146234"/>
                  <a:gd name="connsiteX10" fmla="*/ 5150 w 156719"/>
                  <a:gd name="connsiteY10" fmla="*/ 106687 h 146234"/>
                  <a:gd name="connsiteX11" fmla="*/ 14715 w 156719"/>
                  <a:gd name="connsiteY11" fmla="*/ 125081 h 146234"/>
                  <a:gd name="connsiteX12" fmla="*/ 65851 w 156719"/>
                  <a:gd name="connsiteY12" fmla="*/ 146234 h 146234"/>
                  <a:gd name="connsiteX13" fmla="*/ 156351 w 156719"/>
                  <a:gd name="connsiteY13" fmla="*/ 108710 h 146234"/>
                  <a:gd name="connsiteX14" fmla="*/ 146786 w 156719"/>
                  <a:gd name="connsiteY14" fmla="*/ 105215 h 146234"/>
                  <a:gd name="connsiteX15" fmla="*/ 146786 w 156719"/>
                  <a:gd name="connsiteY15" fmla="*/ 84982 h 146234"/>
                  <a:gd name="connsiteX16" fmla="*/ 156351 w 156719"/>
                  <a:gd name="connsiteY16" fmla="*/ 80935 h 146234"/>
                  <a:gd name="connsiteX17" fmla="*/ 141636 w 156719"/>
                  <a:gd name="connsiteY17" fmla="*/ 75417 h 146234"/>
                  <a:gd name="connsiteX18" fmla="*/ 141636 w 156719"/>
                  <a:gd name="connsiteY18" fmla="*/ 57758 h 146234"/>
                  <a:gd name="connsiteX19" fmla="*/ 156719 w 156719"/>
                  <a:gd name="connsiteY19" fmla="*/ 51504 h 146234"/>
                  <a:gd name="connsiteX20" fmla="*/ 15451 w 156719"/>
                  <a:gd name="connsiteY20" fmla="*/ 40467 h 146234"/>
                  <a:gd name="connsiteX21" fmla="*/ 66587 w 156719"/>
                  <a:gd name="connsiteY21" fmla="*/ 60517 h 146234"/>
                  <a:gd name="connsiteX22" fmla="*/ 139980 w 156719"/>
                  <a:gd name="connsiteY22" fmla="*/ 30902 h 146234"/>
                  <a:gd name="connsiteX23" fmla="*/ 139980 w 156719"/>
                  <a:gd name="connsiteY23" fmla="*/ 46721 h 146234"/>
                  <a:gd name="connsiteX24" fmla="*/ 66587 w 156719"/>
                  <a:gd name="connsiteY24" fmla="*/ 77256 h 146234"/>
                  <a:gd name="connsiteX25" fmla="*/ 15451 w 156719"/>
                  <a:gd name="connsiteY25" fmla="*/ 57022 h 146234"/>
                  <a:gd name="connsiteX26" fmla="*/ 15451 w 156719"/>
                  <a:gd name="connsiteY26" fmla="*/ 40467 h 146234"/>
                  <a:gd name="connsiteX27" fmla="*/ 139613 w 156719"/>
                  <a:gd name="connsiteY27" fmla="*/ 103928 h 146234"/>
                  <a:gd name="connsiteX28" fmla="*/ 66219 w 156719"/>
                  <a:gd name="connsiteY28" fmla="*/ 134278 h 146234"/>
                  <a:gd name="connsiteX29" fmla="*/ 14899 w 156719"/>
                  <a:gd name="connsiteY29" fmla="*/ 114044 h 146234"/>
                  <a:gd name="connsiteX30" fmla="*/ 14899 w 156719"/>
                  <a:gd name="connsiteY30" fmla="*/ 99697 h 146234"/>
                  <a:gd name="connsiteX31" fmla="*/ 60701 w 156719"/>
                  <a:gd name="connsiteY31" fmla="*/ 118459 h 146234"/>
                  <a:gd name="connsiteX32" fmla="*/ 139796 w 156719"/>
                  <a:gd name="connsiteY32" fmla="*/ 87189 h 146234"/>
                  <a:gd name="connsiteX33" fmla="*/ 139613 w 156719"/>
                  <a:gd name="connsiteY33" fmla="*/ 103928 h 146234"/>
                  <a:gd name="connsiteX34" fmla="*/ 134462 w 156719"/>
                  <a:gd name="connsiteY34" fmla="*/ 76336 h 146234"/>
                  <a:gd name="connsiteX35" fmla="*/ 61069 w 156719"/>
                  <a:gd name="connsiteY35" fmla="*/ 106687 h 146234"/>
                  <a:gd name="connsiteX36" fmla="*/ 9933 w 156719"/>
                  <a:gd name="connsiteY36" fmla="*/ 86453 h 146234"/>
                  <a:gd name="connsiteX37" fmla="*/ 9933 w 156719"/>
                  <a:gd name="connsiteY37" fmla="*/ 69898 h 146234"/>
                  <a:gd name="connsiteX38" fmla="*/ 62541 w 156719"/>
                  <a:gd name="connsiteY38" fmla="*/ 90868 h 146234"/>
                  <a:gd name="connsiteX39" fmla="*/ 134646 w 156719"/>
                  <a:gd name="connsiteY39" fmla="*/ 60701 h 146234"/>
                  <a:gd name="connsiteX40" fmla="*/ 134646 w 156719"/>
                  <a:gd name="connsiteY40" fmla="*/ 76336 h 146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56719" h="146234">
                    <a:moveTo>
                      <a:pt x="156719" y="51504"/>
                    </a:moveTo>
                    <a:lnTo>
                      <a:pt x="147154" y="48009"/>
                    </a:lnTo>
                    <a:lnTo>
                      <a:pt x="147154" y="27959"/>
                    </a:lnTo>
                    <a:lnTo>
                      <a:pt x="156719" y="23913"/>
                    </a:lnTo>
                    <a:lnTo>
                      <a:pt x="91971" y="0"/>
                    </a:lnTo>
                    <a:lnTo>
                      <a:pt x="13244" y="27591"/>
                    </a:lnTo>
                    <a:cubicBezTo>
                      <a:pt x="5702" y="31270"/>
                      <a:pt x="5518" y="41387"/>
                      <a:pt x="5518" y="49665"/>
                    </a:cubicBezTo>
                    <a:cubicBezTo>
                      <a:pt x="5518" y="52424"/>
                      <a:pt x="5886" y="55183"/>
                      <a:pt x="6438" y="57758"/>
                    </a:cubicBezTo>
                    <a:cubicBezTo>
                      <a:pt x="184" y="61805"/>
                      <a:pt x="0" y="71186"/>
                      <a:pt x="0" y="79095"/>
                    </a:cubicBezTo>
                    <a:cubicBezTo>
                      <a:pt x="0" y="85533"/>
                      <a:pt x="1472" y="91420"/>
                      <a:pt x="5518" y="95098"/>
                    </a:cubicBezTo>
                    <a:cubicBezTo>
                      <a:pt x="4599" y="98225"/>
                      <a:pt x="5150" y="102088"/>
                      <a:pt x="5150" y="106687"/>
                    </a:cubicBezTo>
                    <a:cubicBezTo>
                      <a:pt x="5150" y="114964"/>
                      <a:pt x="7358" y="122506"/>
                      <a:pt x="14715" y="125081"/>
                    </a:cubicBezTo>
                    <a:lnTo>
                      <a:pt x="65851" y="146234"/>
                    </a:lnTo>
                    <a:lnTo>
                      <a:pt x="156351" y="108710"/>
                    </a:lnTo>
                    <a:lnTo>
                      <a:pt x="146786" y="105215"/>
                    </a:lnTo>
                    <a:lnTo>
                      <a:pt x="146786" y="84982"/>
                    </a:lnTo>
                    <a:lnTo>
                      <a:pt x="156351" y="80935"/>
                    </a:lnTo>
                    <a:lnTo>
                      <a:pt x="141636" y="75417"/>
                    </a:lnTo>
                    <a:lnTo>
                      <a:pt x="141636" y="57758"/>
                    </a:lnTo>
                    <a:lnTo>
                      <a:pt x="156719" y="51504"/>
                    </a:lnTo>
                    <a:close/>
                    <a:moveTo>
                      <a:pt x="15451" y="40467"/>
                    </a:moveTo>
                    <a:lnTo>
                      <a:pt x="66587" y="60517"/>
                    </a:lnTo>
                    <a:lnTo>
                      <a:pt x="139980" y="30902"/>
                    </a:lnTo>
                    <a:lnTo>
                      <a:pt x="139980" y="46721"/>
                    </a:lnTo>
                    <a:lnTo>
                      <a:pt x="66587" y="77256"/>
                    </a:lnTo>
                    <a:lnTo>
                      <a:pt x="15451" y="57022"/>
                    </a:lnTo>
                    <a:lnTo>
                      <a:pt x="15451" y="40467"/>
                    </a:lnTo>
                    <a:close/>
                    <a:moveTo>
                      <a:pt x="139613" y="103928"/>
                    </a:moveTo>
                    <a:lnTo>
                      <a:pt x="66219" y="134278"/>
                    </a:lnTo>
                    <a:lnTo>
                      <a:pt x="14899" y="114044"/>
                    </a:lnTo>
                    <a:lnTo>
                      <a:pt x="14899" y="99697"/>
                    </a:lnTo>
                    <a:lnTo>
                      <a:pt x="60701" y="118459"/>
                    </a:lnTo>
                    <a:lnTo>
                      <a:pt x="139796" y="87189"/>
                    </a:lnTo>
                    <a:lnTo>
                      <a:pt x="139613" y="103928"/>
                    </a:lnTo>
                    <a:close/>
                    <a:moveTo>
                      <a:pt x="134462" y="76336"/>
                    </a:moveTo>
                    <a:lnTo>
                      <a:pt x="61069" y="106687"/>
                    </a:lnTo>
                    <a:lnTo>
                      <a:pt x="9933" y="86453"/>
                    </a:lnTo>
                    <a:lnTo>
                      <a:pt x="9933" y="69898"/>
                    </a:lnTo>
                    <a:lnTo>
                      <a:pt x="62541" y="90868"/>
                    </a:lnTo>
                    <a:lnTo>
                      <a:pt x="134646" y="60701"/>
                    </a:lnTo>
                    <a:lnTo>
                      <a:pt x="134646" y="76336"/>
                    </a:lnTo>
                    <a:close/>
                  </a:path>
                </a:pathLst>
              </a:custGeom>
              <a:solidFill>
                <a:srgbClr val="000000"/>
              </a:solidFill>
              <a:ln w="1786" cap="flat">
                <a:noFill/>
                <a:prstDash val="solid"/>
                <a:miter/>
              </a:ln>
            </p:spPr>
            <p:txBody>
              <a:bodyPr lIns="96661" tIns="48331" rIns="96661" bIns="48331" rtlCol="0" anchor="ctr"/>
              <a:lstStyle/>
              <a:p>
                <a:endParaRPr lang="en-US">
                  <a:latin typeface="Aptos Narrow" panose="020B00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E0EDCB-6557-9DEE-ACCC-C1CA79C6F7CC}"/>
                </a:ext>
              </a:extLst>
            </p:cNvPr>
            <p:cNvSpPr txBox="1"/>
            <p:nvPr/>
          </p:nvSpPr>
          <p:spPr>
            <a:xfrm>
              <a:off x="3124601" y="1970015"/>
              <a:ext cx="909652" cy="2044293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pPr algn="ctr"/>
              <a:r>
                <a:rPr lang="fr-FR" sz="1100" dirty="0">
                  <a:latin typeface="Aptos Narrow" panose="020B0004020202020204" pitchFamily="34" charset="0"/>
                </a:rPr>
                <a:t>2023 - 2025</a:t>
              </a:r>
            </a:p>
            <a:p>
              <a:pPr algn="ctr"/>
              <a:endParaRPr lang="en-US" sz="1100" dirty="0">
                <a:latin typeface="Aptos Narrow" panose="020B0004020202020204" pitchFamily="34" charset="0"/>
              </a:endParaRPr>
            </a:p>
            <a:p>
              <a:pPr algn="ctr"/>
              <a:endParaRPr lang="en-US" sz="1100" dirty="0">
                <a:latin typeface="Aptos Narrow" panose="020B0004020202020204" pitchFamily="34" charset="0"/>
              </a:endParaRPr>
            </a:p>
            <a:p>
              <a:pPr algn="ctr">
                <a:lnSpc>
                  <a:spcPct val="300000"/>
                </a:lnSpc>
              </a:pPr>
              <a:endParaRPr lang="en-US" sz="1100" dirty="0">
                <a:latin typeface="Aptos Narrow" panose="020B0004020202020204" pitchFamily="34" charset="0"/>
              </a:endParaRPr>
            </a:p>
            <a:p>
              <a:pPr algn="ctr"/>
              <a:r>
                <a:rPr lang="en-US" sz="1100" dirty="0">
                  <a:latin typeface="Aptos Narrow" panose="020B0004020202020204" pitchFamily="34" charset="0"/>
                </a:rPr>
                <a:t>2020 - 2023</a:t>
              </a:r>
            </a:p>
            <a:p>
              <a:pPr algn="ctr"/>
              <a:endParaRPr lang="en-US" sz="1100" dirty="0">
                <a:latin typeface="Aptos Narrow" panose="020B0004020202020204" pitchFamily="34" charset="0"/>
              </a:endParaRPr>
            </a:p>
            <a:p>
              <a:pPr algn="ctr"/>
              <a:endParaRPr lang="en-US" sz="1100" dirty="0">
                <a:latin typeface="Aptos Narrow" panose="020B00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100" dirty="0">
                <a:latin typeface="Aptos Narrow" panose="020B0004020202020204" pitchFamily="34" charset="0"/>
              </a:endParaRPr>
            </a:p>
            <a:p>
              <a:pPr algn="ctr"/>
              <a:r>
                <a:rPr lang="en-US" sz="1100" dirty="0">
                  <a:latin typeface="Aptos Narrow" panose="020B0004020202020204" pitchFamily="34" charset="0"/>
                </a:rPr>
                <a:t>2019 - 2020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76907B-47B9-7911-9DFE-344D006C0488}"/>
                </a:ext>
              </a:extLst>
            </p:cNvPr>
            <p:cNvSpPr txBox="1"/>
            <p:nvPr/>
          </p:nvSpPr>
          <p:spPr>
            <a:xfrm>
              <a:off x="3981271" y="1970015"/>
              <a:ext cx="3432487" cy="1090185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r>
                <a:rPr lang="fr-FR" sz="1100" b="1" dirty="0">
                  <a:latin typeface="Aptos Narrow" panose="020B0004020202020204" pitchFamily="34" charset="0"/>
                </a:rPr>
                <a:t>MASTER Economie parcours Expertise et Analyse de Données Economiques</a:t>
              </a:r>
            </a:p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Narrow" panose="020B0004020202020204" pitchFamily="34" charset="0"/>
                </a:rPr>
                <a:t>EUR ELMI Nice (Université Côte d’Azur)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50" dirty="0">
                  <a:latin typeface="Aptos Narrow" panose="020B0004020202020204" pitchFamily="34" charset="0"/>
                </a:rPr>
                <a:t>Data analysis, Python, SQL, VBA, R &amp; Stata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50" dirty="0">
                  <a:latin typeface="Aptos Narrow" panose="020B0004020202020204" pitchFamily="34" charset="0"/>
                </a:rPr>
                <a:t>Big data &amp; Machine Learning, Econometrics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50" dirty="0">
                  <a:latin typeface="Aptos Narrow" panose="020B0004020202020204" pitchFamily="34" charset="0"/>
                </a:rPr>
                <a:t>Collecte, traitement et analyse des données en Python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7CFBD4-7A17-4CCA-F4BF-AA3E51DDF453}"/>
                </a:ext>
              </a:extLst>
            </p:cNvPr>
            <p:cNvSpPr txBox="1"/>
            <p:nvPr/>
          </p:nvSpPr>
          <p:spPr>
            <a:xfrm>
              <a:off x="3978082" y="2979247"/>
              <a:ext cx="3197193" cy="943992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r>
                <a:rPr lang="fr-FR" sz="1100" b="1" dirty="0">
                  <a:latin typeface="Aptos Narrow" panose="020B0004020202020204" pitchFamily="34" charset="0"/>
                </a:rPr>
                <a:t>LICENCE Economie Gestion</a:t>
              </a:r>
            </a:p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Narrow" panose="020B0004020202020204" pitchFamily="34" charset="0"/>
                </a:rPr>
                <a:t>Université Côte d’Azur I  Nice</a:t>
              </a:r>
            </a:p>
            <a:p>
              <a:r>
                <a:rPr lang="fr-FR" sz="1100" dirty="0">
                  <a:latin typeface="Aptos Narrow" panose="020B0004020202020204" pitchFamily="34" charset="0"/>
                </a:rPr>
                <a:t>Axée sur les connaissances et les compétences fondamentales en économie et en gestion</a:t>
              </a:r>
            </a:p>
            <a:p>
              <a:endParaRPr lang="fr-FR" sz="1100" dirty="0">
                <a:latin typeface="Aptos Narrow" panose="020B00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2F6FC9-5D68-B090-FC4C-4C713F864AB1}"/>
                </a:ext>
              </a:extLst>
            </p:cNvPr>
            <p:cNvSpPr txBox="1"/>
            <p:nvPr/>
          </p:nvSpPr>
          <p:spPr>
            <a:xfrm>
              <a:off x="3978081" y="3733771"/>
              <a:ext cx="3197193" cy="774713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r>
                <a:rPr lang="fr-FR" sz="1100" b="1" dirty="0">
                  <a:latin typeface="Aptos Narrow" panose="020B0004020202020204" pitchFamily="34" charset="0"/>
                </a:rPr>
                <a:t>BACCALAUREAT Série C</a:t>
              </a:r>
              <a:endParaRPr lang="fr-FR" sz="1100" dirty="0">
                <a:latin typeface="Aptos Narrow" panose="020B0004020202020204" pitchFamily="34" charset="0"/>
              </a:endParaRPr>
            </a:p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Narrow" panose="020B0004020202020204" pitchFamily="34" charset="0"/>
                </a:rPr>
                <a:t>Lycée Scientifique de Yamoussoukro (Côte d’Ivoire)</a:t>
              </a:r>
            </a:p>
            <a:p>
              <a:r>
                <a:rPr lang="fr-FR" sz="1100" dirty="0">
                  <a:latin typeface="Aptos Narrow" panose="020B0004020202020204" pitchFamily="34" charset="0"/>
                </a:rPr>
                <a:t>L’enseignement avait pour matières principales les mathématiques et la physique-chimie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01B5D3-20CA-A786-A165-CBCBE1268A41}"/>
                </a:ext>
              </a:extLst>
            </p:cNvPr>
            <p:cNvGrpSpPr/>
            <p:nvPr/>
          </p:nvGrpSpPr>
          <p:grpSpPr>
            <a:xfrm>
              <a:off x="3031728" y="2066917"/>
              <a:ext cx="83277" cy="2084791"/>
              <a:chOff x="3041591" y="7827600"/>
              <a:chExt cx="83277" cy="2110713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4682CC6-2235-16C3-E19D-66463D16B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817" y="7858081"/>
                <a:ext cx="0" cy="208023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B2247C0-C321-0EC2-A113-22CA787FEA28}"/>
                  </a:ext>
                </a:extLst>
              </p:cNvPr>
              <p:cNvSpPr/>
              <p:nvPr/>
            </p:nvSpPr>
            <p:spPr>
              <a:xfrm flipH="1">
                <a:off x="3041591" y="7827600"/>
                <a:ext cx="83275" cy="819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661" tIns="48331" rIns="96661" bIns="48331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 Narrow" panose="020B00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61D1E8-1741-24C9-7916-CD7E737931A1}"/>
                  </a:ext>
                </a:extLst>
              </p:cNvPr>
              <p:cNvSpPr/>
              <p:nvPr/>
            </p:nvSpPr>
            <p:spPr>
              <a:xfrm flipH="1">
                <a:off x="3041592" y="8843068"/>
                <a:ext cx="83275" cy="819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661" tIns="48331" rIns="96661" bIns="48331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ptos Narrow" panose="020B0004020202020204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07B6D59-172F-A39F-BF89-8F56835229AC}"/>
                  </a:ext>
                </a:extLst>
              </p:cNvPr>
              <p:cNvSpPr/>
              <p:nvPr/>
            </p:nvSpPr>
            <p:spPr>
              <a:xfrm flipH="1">
                <a:off x="3041593" y="9596985"/>
                <a:ext cx="83275" cy="819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661" tIns="48331" rIns="96661" bIns="48331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 Narrow" panose="020B0004020202020204" pitchFamily="34" charset="0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930ADE-A5EA-575A-9DC4-63B9CB4AABA1}"/>
              </a:ext>
            </a:extLst>
          </p:cNvPr>
          <p:cNvGrpSpPr/>
          <p:nvPr/>
        </p:nvGrpSpPr>
        <p:grpSpPr>
          <a:xfrm>
            <a:off x="2885316" y="1101402"/>
            <a:ext cx="4429883" cy="882593"/>
            <a:chOff x="2885316" y="915244"/>
            <a:chExt cx="4429883" cy="8825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D66AF7-998C-A774-0F51-0413B102B469}"/>
                </a:ext>
              </a:extLst>
            </p:cNvPr>
            <p:cNvSpPr txBox="1"/>
            <p:nvPr/>
          </p:nvSpPr>
          <p:spPr>
            <a:xfrm>
              <a:off x="2885316" y="1238566"/>
              <a:ext cx="4289958" cy="559271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pPr algn="just">
                <a:spcAft>
                  <a:spcPts val="846"/>
                </a:spcAft>
              </a:pPr>
              <a:r>
                <a:rPr lang="fr-FR" sz="1000" kern="100" dirty="0">
                  <a:latin typeface="Aptos Narrow" panose="020B00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Passionné par l’exploitation des insights basés sur les données pour soutenir la prise de décisions. Connaissances solides en Python, SQL, R, et économétrie, avec une capacité à travailler sur des projets complexes de science de données.</a:t>
              </a:r>
              <a:endParaRPr lang="en-US" sz="1000" dirty="0">
                <a:latin typeface="Aptos Narrow" panose="020B00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02C49B-A920-B113-EABE-90041E3D7D63}"/>
                </a:ext>
              </a:extLst>
            </p:cNvPr>
            <p:cNvSpPr txBox="1"/>
            <p:nvPr/>
          </p:nvSpPr>
          <p:spPr>
            <a:xfrm>
              <a:off x="2885316" y="915244"/>
              <a:ext cx="4429883" cy="2976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96661" tIns="48331" rIns="96661" bIns="48331" rtlCol="0">
              <a:spAutoFit/>
            </a:bodyPr>
            <a:lstStyle/>
            <a:p>
              <a:r>
                <a:rPr lang="fr-FR" sz="1300" b="1" spc="31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ptos Narrow" panose="020B0004020202020204" pitchFamily="34" charset="0"/>
                  <a:ea typeface="Microsoft JhengHei" panose="020B0604030504040204" pitchFamily="34" charset="-120"/>
                </a:rPr>
                <a:t>PROFIL</a:t>
              </a:r>
              <a:endParaRPr lang="en-US" sz="1300" b="1" spc="317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F03DF96-DDE9-69DF-DE46-7E592A90E556}"/>
              </a:ext>
            </a:extLst>
          </p:cNvPr>
          <p:cNvSpPr/>
          <p:nvPr/>
        </p:nvSpPr>
        <p:spPr>
          <a:xfrm>
            <a:off x="387000" y="474533"/>
            <a:ext cx="1903334" cy="1903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266FE7-F52D-0D67-3F26-E23A0033941D}"/>
              </a:ext>
            </a:extLst>
          </p:cNvPr>
          <p:cNvGrpSpPr/>
          <p:nvPr/>
        </p:nvGrpSpPr>
        <p:grpSpPr>
          <a:xfrm>
            <a:off x="2885316" y="5029355"/>
            <a:ext cx="4416421" cy="2269235"/>
            <a:chOff x="2885316" y="4664263"/>
            <a:chExt cx="4416421" cy="226923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AC66ECE-04B5-9ABA-B100-C3A01E5D39B1}"/>
                </a:ext>
              </a:extLst>
            </p:cNvPr>
            <p:cNvGrpSpPr/>
            <p:nvPr/>
          </p:nvGrpSpPr>
          <p:grpSpPr>
            <a:xfrm>
              <a:off x="2885316" y="4664263"/>
              <a:ext cx="4416421" cy="2269235"/>
              <a:chOff x="2912387" y="4053361"/>
              <a:chExt cx="4416421" cy="226923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3DB62-79A7-F894-B6C7-7E4A17EBB07F}"/>
                  </a:ext>
                </a:extLst>
              </p:cNvPr>
              <p:cNvSpPr txBox="1"/>
              <p:nvPr/>
            </p:nvSpPr>
            <p:spPr>
              <a:xfrm>
                <a:off x="3266585" y="4053361"/>
                <a:ext cx="4062223" cy="2976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96661" tIns="48331" rIns="96661" bIns="48331" rtlCol="0">
                <a:spAutoFit/>
              </a:bodyPr>
              <a:lstStyle/>
              <a:p>
                <a:r>
                  <a:rPr lang="fr-FR" sz="1300" b="1" spc="317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ptos Narrow" panose="020B0004020202020204" pitchFamily="34" charset="0"/>
                    <a:ea typeface="Microsoft JhengHei" panose="020B0604030504040204" pitchFamily="34" charset="-120"/>
                  </a:rPr>
                  <a:t>EXPERIENCE PROFESSIONNNELLE</a:t>
                </a:r>
                <a:endParaRPr lang="en-US" sz="1300" b="1" spc="317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ptos Narrow" panose="020B0004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9738AD9-AD8C-F934-A7B6-98EF1476604C}"/>
                  </a:ext>
                </a:extLst>
              </p:cNvPr>
              <p:cNvGrpSpPr/>
              <p:nvPr/>
            </p:nvGrpSpPr>
            <p:grpSpPr>
              <a:xfrm>
                <a:off x="2912387" y="4056945"/>
                <a:ext cx="329115" cy="323972"/>
                <a:chOff x="2730363" y="4465902"/>
                <a:chExt cx="308545" cy="30854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7A70471-B6E5-9F0B-952A-CBF806A205A3}"/>
                    </a:ext>
                  </a:extLst>
                </p:cNvPr>
                <p:cNvSpPr/>
                <p:nvPr/>
              </p:nvSpPr>
              <p:spPr>
                <a:xfrm>
                  <a:off x="2730363" y="4465902"/>
                  <a:ext cx="308545" cy="30854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ptos Narrow" panose="020B0004020202020204" pitchFamily="34" charset="0"/>
                  </a:endParaRP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7E4F2FD-1294-0BFA-2A05-5759B4C3A9D8}"/>
                    </a:ext>
                  </a:extLst>
                </p:cNvPr>
                <p:cNvGrpSpPr/>
                <p:nvPr/>
              </p:nvGrpSpPr>
              <p:grpSpPr>
                <a:xfrm>
                  <a:off x="2802752" y="4545045"/>
                  <a:ext cx="165817" cy="144058"/>
                  <a:chOff x="3120400" y="4944815"/>
                  <a:chExt cx="165817" cy="144058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8E260E4D-3674-ACFB-BDFC-5C363739492F}"/>
                      </a:ext>
                    </a:extLst>
                  </p:cNvPr>
                  <p:cNvSpPr/>
                  <p:nvPr/>
                </p:nvSpPr>
                <p:spPr>
                  <a:xfrm>
                    <a:off x="3120400" y="5022547"/>
                    <a:ext cx="165816" cy="66326"/>
                  </a:xfrm>
                  <a:custGeom>
                    <a:avLst/>
                    <a:gdLst>
                      <a:gd name="connsiteX0" fmla="*/ 95345 w 165816"/>
                      <a:gd name="connsiteY0" fmla="*/ 4145 h 66326"/>
                      <a:gd name="connsiteX1" fmla="*/ 87054 w 165816"/>
                      <a:gd name="connsiteY1" fmla="*/ 12436 h 66326"/>
                      <a:gd name="connsiteX2" fmla="*/ 78763 w 165816"/>
                      <a:gd name="connsiteY2" fmla="*/ 12436 h 66326"/>
                      <a:gd name="connsiteX3" fmla="*/ 70472 w 165816"/>
                      <a:gd name="connsiteY3" fmla="*/ 4145 h 66326"/>
                      <a:gd name="connsiteX4" fmla="*/ 70472 w 165816"/>
                      <a:gd name="connsiteY4" fmla="*/ 0 h 66326"/>
                      <a:gd name="connsiteX5" fmla="*/ 0 w 165816"/>
                      <a:gd name="connsiteY5" fmla="*/ 0 h 66326"/>
                      <a:gd name="connsiteX6" fmla="*/ 0 w 165816"/>
                      <a:gd name="connsiteY6" fmla="*/ 58036 h 66326"/>
                      <a:gd name="connsiteX7" fmla="*/ 8291 w 165816"/>
                      <a:gd name="connsiteY7" fmla="*/ 66327 h 66326"/>
                      <a:gd name="connsiteX8" fmla="*/ 157526 w 165816"/>
                      <a:gd name="connsiteY8" fmla="*/ 66327 h 66326"/>
                      <a:gd name="connsiteX9" fmla="*/ 165817 w 165816"/>
                      <a:gd name="connsiteY9" fmla="*/ 58036 h 66326"/>
                      <a:gd name="connsiteX10" fmla="*/ 165817 w 165816"/>
                      <a:gd name="connsiteY10" fmla="*/ 0 h 66326"/>
                      <a:gd name="connsiteX11" fmla="*/ 95345 w 165816"/>
                      <a:gd name="connsiteY11" fmla="*/ 0 h 66326"/>
                      <a:gd name="connsiteX12" fmla="*/ 95345 w 165816"/>
                      <a:gd name="connsiteY12" fmla="*/ 4145 h 66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65816" h="66326">
                        <a:moveTo>
                          <a:pt x="95345" y="4145"/>
                        </a:moveTo>
                        <a:cubicBezTo>
                          <a:pt x="95345" y="8705"/>
                          <a:pt x="91614" y="12436"/>
                          <a:pt x="87054" y="12436"/>
                        </a:cubicBezTo>
                        <a:lnTo>
                          <a:pt x="78763" y="12436"/>
                        </a:lnTo>
                        <a:cubicBezTo>
                          <a:pt x="74203" y="12436"/>
                          <a:pt x="70472" y="8705"/>
                          <a:pt x="70472" y="4145"/>
                        </a:cubicBezTo>
                        <a:lnTo>
                          <a:pt x="70472" y="0"/>
                        </a:lnTo>
                        <a:lnTo>
                          <a:pt x="0" y="0"/>
                        </a:lnTo>
                        <a:lnTo>
                          <a:pt x="0" y="58036"/>
                        </a:lnTo>
                        <a:cubicBezTo>
                          <a:pt x="0" y="62596"/>
                          <a:pt x="3731" y="66327"/>
                          <a:pt x="8291" y="66327"/>
                        </a:cubicBezTo>
                        <a:lnTo>
                          <a:pt x="157526" y="66327"/>
                        </a:lnTo>
                        <a:cubicBezTo>
                          <a:pt x="162086" y="66327"/>
                          <a:pt x="165817" y="62596"/>
                          <a:pt x="165817" y="58036"/>
                        </a:cubicBezTo>
                        <a:lnTo>
                          <a:pt x="165817" y="0"/>
                        </a:lnTo>
                        <a:lnTo>
                          <a:pt x="95345" y="0"/>
                        </a:lnTo>
                        <a:lnTo>
                          <a:pt x="95345" y="41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8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ptos Narrow" panose="020B0004020202020204" pitchFamily="34" charset="0"/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05607DC9-2537-961C-F3EF-4AEA313649D0}"/>
                      </a:ext>
                    </a:extLst>
                  </p:cNvPr>
                  <p:cNvSpPr/>
                  <p:nvPr/>
                </p:nvSpPr>
                <p:spPr>
                  <a:xfrm>
                    <a:off x="3120401" y="4944815"/>
                    <a:ext cx="165816" cy="69435"/>
                  </a:xfrm>
                  <a:custGeom>
                    <a:avLst/>
                    <a:gdLst>
                      <a:gd name="connsiteX0" fmla="*/ 157526 w 165816"/>
                      <a:gd name="connsiteY0" fmla="*/ 27982 h 69435"/>
                      <a:gd name="connsiteX1" fmla="*/ 116072 w 165816"/>
                      <a:gd name="connsiteY1" fmla="*/ 27982 h 69435"/>
                      <a:gd name="connsiteX2" fmla="*/ 116072 w 165816"/>
                      <a:gd name="connsiteY2" fmla="*/ 14509 h 69435"/>
                      <a:gd name="connsiteX3" fmla="*/ 101563 w 165816"/>
                      <a:gd name="connsiteY3" fmla="*/ 0 h 69435"/>
                      <a:gd name="connsiteX4" fmla="*/ 64254 w 165816"/>
                      <a:gd name="connsiteY4" fmla="*/ 0 h 69435"/>
                      <a:gd name="connsiteX5" fmla="*/ 49745 w 165816"/>
                      <a:gd name="connsiteY5" fmla="*/ 14509 h 69435"/>
                      <a:gd name="connsiteX6" fmla="*/ 49745 w 165816"/>
                      <a:gd name="connsiteY6" fmla="*/ 27982 h 69435"/>
                      <a:gd name="connsiteX7" fmla="*/ 8291 w 165816"/>
                      <a:gd name="connsiteY7" fmla="*/ 27982 h 69435"/>
                      <a:gd name="connsiteX8" fmla="*/ 0 w 165816"/>
                      <a:gd name="connsiteY8" fmla="*/ 36272 h 69435"/>
                      <a:gd name="connsiteX9" fmla="*/ 0 w 165816"/>
                      <a:gd name="connsiteY9" fmla="*/ 69436 h 69435"/>
                      <a:gd name="connsiteX10" fmla="*/ 70472 w 165816"/>
                      <a:gd name="connsiteY10" fmla="*/ 69436 h 69435"/>
                      <a:gd name="connsiteX11" fmla="*/ 70472 w 165816"/>
                      <a:gd name="connsiteY11" fmla="*/ 65290 h 69435"/>
                      <a:gd name="connsiteX12" fmla="*/ 95345 w 165816"/>
                      <a:gd name="connsiteY12" fmla="*/ 65290 h 69435"/>
                      <a:gd name="connsiteX13" fmla="*/ 95345 w 165816"/>
                      <a:gd name="connsiteY13" fmla="*/ 69436 h 69435"/>
                      <a:gd name="connsiteX14" fmla="*/ 165817 w 165816"/>
                      <a:gd name="connsiteY14" fmla="*/ 69436 h 69435"/>
                      <a:gd name="connsiteX15" fmla="*/ 165817 w 165816"/>
                      <a:gd name="connsiteY15" fmla="*/ 36272 h 69435"/>
                      <a:gd name="connsiteX16" fmla="*/ 157526 w 165816"/>
                      <a:gd name="connsiteY16" fmla="*/ 27982 h 69435"/>
                      <a:gd name="connsiteX17" fmla="*/ 62181 w 165816"/>
                      <a:gd name="connsiteY17" fmla="*/ 27982 h 69435"/>
                      <a:gd name="connsiteX18" fmla="*/ 62181 w 165816"/>
                      <a:gd name="connsiteY18" fmla="*/ 14509 h 69435"/>
                      <a:gd name="connsiteX19" fmla="*/ 64254 w 165816"/>
                      <a:gd name="connsiteY19" fmla="*/ 12436 h 69435"/>
                      <a:gd name="connsiteX20" fmla="*/ 101563 w 165816"/>
                      <a:gd name="connsiteY20" fmla="*/ 12436 h 69435"/>
                      <a:gd name="connsiteX21" fmla="*/ 103635 w 165816"/>
                      <a:gd name="connsiteY21" fmla="*/ 14509 h 69435"/>
                      <a:gd name="connsiteX22" fmla="*/ 103635 w 165816"/>
                      <a:gd name="connsiteY22" fmla="*/ 27982 h 69435"/>
                      <a:gd name="connsiteX23" fmla="*/ 62181 w 165816"/>
                      <a:gd name="connsiteY23" fmla="*/ 27982 h 69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65816" h="69435">
                        <a:moveTo>
                          <a:pt x="157526" y="27982"/>
                        </a:moveTo>
                        <a:lnTo>
                          <a:pt x="116072" y="27982"/>
                        </a:lnTo>
                        <a:lnTo>
                          <a:pt x="116072" y="14509"/>
                        </a:lnTo>
                        <a:cubicBezTo>
                          <a:pt x="116072" y="6425"/>
                          <a:pt x="109646" y="0"/>
                          <a:pt x="101563" y="0"/>
                        </a:cubicBezTo>
                        <a:lnTo>
                          <a:pt x="64254" y="0"/>
                        </a:lnTo>
                        <a:cubicBezTo>
                          <a:pt x="56170" y="0"/>
                          <a:pt x="49745" y="6425"/>
                          <a:pt x="49745" y="14509"/>
                        </a:cubicBezTo>
                        <a:lnTo>
                          <a:pt x="49745" y="27982"/>
                        </a:lnTo>
                        <a:lnTo>
                          <a:pt x="8291" y="27982"/>
                        </a:lnTo>
                        <a:cubicBezTo>
                          <a:pt x="3731" y="27982"/>
                          <a:pt x="0" y="31712"/>
                          <a:pt x="0" y="36272"/>
                        </a:cubicBezTo>
                        <a:lnTo>
                          <a:pt x="0" y="69436"/>
                        </a:lnTo>
                        <a:lnTo>
                          <a:pt x="70472" y="69436"/>
                        </a:lnTo>
                        <a:lnTo>
                          <a:pt x="70472" y="65290"/>
                        </a:lnTo>
                        <a:lnTo>
                          <a:pt x="95345" y="65290"/>
                        </a:lnTo>
                        <a:lnTo>
                          <a:pt x="95345" y="69436"/>
                        </a:lnTo>
                        <a:lnTo>
                          <a:pt x="165817" y="69436"/>
                        </a:lnTo>
                        <a:lnTo>
                          <a:pt x="165817" y="36272"/>
                        </a:lnTo>
                        <a:cubicBezTo>
                          <a:pt x="165817" y="31712"/>
                          <a:pt x="162086" y="27982"/>
                          <a:pt x="157526" y="27982"/>
                        </a:cubicBezTo>
                        <a:moveTo>
                          <a:pt x="62181" y="27982"/>
                        </a:moveTo>
                        <a:lnTo>
                          <a:pt x="62181" y="14509"/>
                        </a:lnTo>
                        <a:cubicBezTo>
                          <a:pt x="62181" y="13265"/>
                          <a:pt x="63010" y="12436"/>
                          <a:pt x="64254" y="12436"/>
                        </a:cubicBezTo>
                        <a:lnTo>
                          <a:pt x="101563" y="12436"/>
                        </a:lnTo>
                        <a:cubicBezTo>
                          <a:pt x="102806" y="12436"/>
                          <a:pt x="103635" y="13265"/>
                          <a:pt x="103635" y="14509"/>
                        </a:cubicBezTo>
                        <a:lnTo>
                          <a:pt x="103635" y="27982"/>
                        </a:lnTo>
                        <a:lnTo>
                          <a:pt x="62181" y="279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8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ptos Narrow" panose="020B0004020202020204" pitchFamily="34" charset="0"/>
                    </a:endParaRPr>
                  </a:p>
                </p:txBody>
              </p: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AFB972-A15B-A337-E651-216A280B3C0B}"/>
                  </a:ext>
                </a:extLst>
              </p:cNvPr>
              <p:cNvSpPr txBox="1"/>
              <p:nvPr/>
            </p:nvSpPr>
            <p:spPr>
              <a:xfrm>
                <a:off x="4050700" y="4349119"/>
                <a:ext cx="2978801" cy="905519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pPr marL="173038" indent="-173038"/>
                <a:r>
                  <a:rPr lang="fr-FR" sz="1100" b="1" dirty="0">
                    <a:latin typeface="Aptos Narrow" panose="020B0004020202020204" pitchFamily="34" charset="0"/>
                  </a:rPr>
                  <a:t>Professeur particulier de mathématiques</a:t>
                </a:r>
              </a:p>
              <a:p>
                <a:pPr marL="173038" indent="-173038"/>
                <a:r>
                  <a:rPr lang="fr-F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tos Narrow" panose="020B0004020202020204" pitchFamily="34" charset="0"/>
                  </a:rPr>
                  <a:t>Family Sphère  I  Nice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latin typeface="Aptos Narrow" panose="020B0004020202020204" pitchFamily="34" charset="0"/>
                  </a:rPr>
                  <a:t>Adaptation des programmes pédagogiques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latin typeface="Aptos Narrow" panose="020B0004020202020204" pitchFamily="34" charset="0"/>
                  </a:rPr>
                  <a:t>Utilisation de méthodes interactives pour favoriser la compréhension en mathématiques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DF7B807-B59D-A6CA-D45B-41E0A8A01DD9}"/>
                  </a:ext>
                </a:extLst>
              </p:cNvPr>
              <p:cNvGrpSpPr/>
              <p:nvPr/>
            </p:nvGrpSpPr>
            <p:grpSpPr>
              <a:xfrm>
                <a:off x="3034886" y="4446717"/>
                <a:ext cx="85894" cy="1763805"/>
                <a:chOff x="3034886" y="4446717"/>
                <a:chExt cx="85894" cy="1763805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401F95-A6E0-F12F-DF89-147148E42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9477" y="4504910"/>
                  <a:ext cx="0" cy="170561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7A57107-99E6-8C40-2573-B7B09E5F17C7}"/>
                    </a:ext>
                  </a:extLst>
                </p:cNvPr>
                <p:cNvSpPr/>
                <p:nvPr/>
              </p:nvSpPr>
              <p:spPr>
                <a:xfrm flipH="1">
                  <a:off x="3034886" y="4446717"/>
                  <a:ext cx="83275" cy="8197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6661" tIns="48331" rIns="96661" bIns="48331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C982D48-5431-0331-8BE2-3578ED9E2196}"/>
                    </a:ext>
                  </a:extLst>
                </p:cNvPr>
                <p:cNvSpPr/>
                <p:nvPr/>
              </p:nvSpPr>
              <p:spPr>
                <a:xfrm flipH="1">
                  <a:off x="3037505" y="5347549"/>
                  <a:ext cx="83275" cy="8197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6661" tIns="48331" rIns="96661" bIns="48331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ptos Narrow" panose="020B00040202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BC234E-6693-2141-4360-26885482804A}"/>
                  </a:ext>
                </a:extLst>
              </p:cNvPr>
              <p:cNvSpPr txBox="1"/>
              <p:nvPr/>
            </p:nvSpPr>
            <p:spPr>
              <a:xfrm>
                <a:off x="4050700" y="5255494"/>
                <a:ext cx="3267484" cy="1067102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r>
                  <a:rPr lang="fr-FR" sz="1100" b="1" dirty="0">
                    <a:latin typeface="Aptos Narrow" panose="020B0004020202020204" pitchFamily="34" charset="0"/>
                  </a:rPr>
                  <a:t>Stage Finance et analyse de données </a:t>
                </a:r>
              </a:p>
              <a:p>
                <a:r>
                  <a:rPr lang="fr-F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ptos Narrow" panose="020B0004020202020204" pitchFamily="34" charset="0"/>
                  </a:rPr>
                  <a:t>Family Sphère  I  Nice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latin typeface="Aptos Narrow" panose="020B0004020202020204" pitchFamily="34" charset="0"/>
                  </a:rPr>
                  <a:t>Préparation des tableaux de bord et mise en place des reportings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fr-FR" sz="1050" dirty="0">
                    <a:latin typeface="Aptos Narrow" panose="020B0004020202020204" pitchFamily="34" charset="0"/>
                  </a:rPr>
                  <a:t>Établissement des budgets prévisionnels et analyse de l’équilibre financier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354E53-4098-C93C-C671-0F95A1E17558}"/>
                </a:ext>
              </a:extLst>
            </p:cNvPr>
            <p:cNvSpPr txBox="1"/>
            <p:nvPr/>
          </p:nvSpPr>
          <p:spPr>
            <a:xfrm>
              <a:off x="3124601" y="4966819"/>
              <a:ext cx="909652" cy="1482600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pPr algn="ctr"/>
              <a:r>
                <a:rPr lang="fr-FR" sz="1000" dirty="0">
                  <a:latin typeface="Aptos Narrow" panose="020B0004020202020204" pitchFamily="34" charset="0"/>
                </a:rPr>
                <a:t>Mars 2023</a:t>
              </a:r>
            </a:p>
            <a:p>
              <a:pPr algn="ctr"/>
              <a:r>
                <a:rPr lang="fr-FR" sz="1000" dirty="0">
                  <a:latin typeface="Aptos Narrow" panose="020B0004020202020204" pitchFamily="34" charset="0"/>
                </a:rPr>
                <a:t>à</a:t>
              </a:r>
            </a:p>
            <a:p>
              <a:pPr algn="ctr"/>
              <a:r>
                <a:rPr lang="fr-FR" sz="1000" dirty="0">
                  <a:latin typeface="Aptos Narrow" panose="020B0004020202020204" pitchFamily="34" charset="0"/>
                </a:rPr>
                <a:t>juin 2024</a:t>
              </a:r>
            </a:p>
            <a:p>
              <a:pPr algn="ctr"/>
              <a:endParaRPr lang="fr-FR" sz="1000" dirty="0">
                <a:latin typeface="Aptos Narrow" panose="020B0004020202020204" pitchFamily="34" charset="0"/>
              </a:endParaRPr>
            </a:p>
            <a:p>
              <a:pPr algn="ctr"/>
              <a:endParaRPr lang="en-US" sz="1000" dirty="0">
                <a:latin typeface="Aptos Narrow" panose="020B0004020202020204" pitchFamily="34" charset="0"/>
              </a:endParaRPr>
            </a:p>
            <a:p>
              <a:pPr algn="ctr"/>
              <a:endParaRPr lang="en-US" sz="1000" dirty="0">
                <a:latin typeface="Aptos Narrow" panose="020B0004020202020204" pitchFamily="34" charset="0"/>
              </a:endParaRPr>
            </a:p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Juillet 2023</a:t>
              </a:r>
            </a:p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à</a:t>
              </a:r>
            </a:p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août 2023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747D94-ABFB-175A-4C6A-78BD70BDE98B}"/>
              </a:ext>
            </a:extLst>
          </p:cNvPr>
          <p:cNvGrpSpPr/>
          <p:nvPr/>
        </p:nvGrpSpPr>
        <p:grpSpPr>
          <a:xfrm>
            <a:off x="124501" y="4164534"/>
            <a:ext cx="2466645" cy="3114844"/>
            <a:chOff x="124501" y="5198416"/>
            <a:chExt cx="2466645" cy="311484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42D170-7C98-1DA0-E857-6CC023FA302B}"/>
                </a:ext>
              </a:extLst>
            </p:cNvPr>
            <p:cNvSpPr txBox="1"/>
            <p:nvPr/>
          </p:nvSpPr>
          <p:spPr>
            <a:xfrm>
              <a:off x="124501" y="5198416"/>
              <a:ext cx="2466645" cy="2822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96661" tIns="48331" rIns="96661" bIns="48331" rtlCol="0">
              <a:spAutoFit/>
            </a:bodyPr>
            <a:lstStyle/>
            <a:p>
              <a:r>
                <a:rPr lang="fr-FR" sz="1200" b="1" spc="317" dirty="0">
                  <a:solidFill>
                    <a:schemeClr val="bg1"/>
                  </a:solidFill>
                  <a:latin typeface="Aptos Narrow" panose="020B0004020202020204" pitchFamily="34" charset="0"/>
                  <a:ea typeface="Microsoft JhengHei" panose="020B0604030504040204" pitchFamily="34" charset="-120"/>
                </a:rPr>
                <a:t>COMPETENCES</a:t>
              </a:r>
              <a:endParaRPr lang="en-US" sz="1200" b="1" spc="317" dirty="0">
                <a:solidFill>
                  <a:schemeClr val="bg1"/>
                </a:solidFill>
                <a:latin typeface="Aptos Narrow" panose="020B0004020202020204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12920E1-8FD5-457B-2ADB-83D4E9F5352F}"/>
                </a:ext>
              </a:extLst>
            </p:cNvPr>
            <p:cNvSpPr txBox="1"/>
            <p:nvPr/>
          </p:nvSpPr>
          <p:spPr>
            <a:xfrm>
              <a:off x="124502" y="5507220"/>
              <a:ext cx="2461508" cy="2806040"/>
            </a:xfrm>
            <a:prstGeom prst="rect">
              <a:avLst/>
            </a:prstGeom>
            <a:noFill/>
          </p:spPr>
          <p:txBody>
            <a:bodyPr wrap="square" lIns="96661" tIns="48331" rIns="96661" bIns="48331" rtlCol="0">
              <a:spAutoFit/>
            </a:bodyPr>
            <a:lstStyle/>
            <a:p>
              <a:pPr marL="181240" indent="-181240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Microsoft Office </a:t>
              </a:r>
              <a:r>
                <a:rPr lang="fr-FR" sz="1100" dirty="0">
                  <a:latin typeface="Aptos Narrow" panose="020B0004020202020204" pitchFamily="34" charset="0"/>
                </a:rPr>
                <a:t>(Word, Excel, Powerpoint)</a:t>
              </a:r>
              <a:r>
                <a:rPr lang="fr-FR" sz="1100" b="1" dirty="0">
                  <a:latin typeface="Aptos Narrow" panose="020B0004020202020204" pitchFamily="34" charset="0"/>
                </a:rPr>
                <a:t> : Maîtrise avancée</a:t>
              </a:r>
            </a:p>
            <a:p>
              <a:pPr marL="181240" indent="-181240">
                <a:buFont typeface="Arial" panose="020B0604020202020204" pitchFamily="34" charset="0"/>
                <a:buChar char="•"/>
              </a:pPr>
              <a:endParaRPr lang="fr-FR" sz="1100" dirty="0">
                <a:latin typeface="Aptos Narrow" panose="020B0004020202020204" pitchFamily="34" charset="0"/>
              </a:endParaRPr>
            </a:p>
            <a:p>
              <a:pPr marL="181240" indent="-181240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Certification PIX</a:t>
              </a:r>
              <a:r>
                <a:rPr lang="fr-FR" sz="1100" dirty="0">
                  <a:latin typeface="Aptos Narrow" panose="020B0004020202020204" pitchFamily="34" charset="0"/>
                </a:rPr>
                <a:t> (maîtrise des compétences </a:t>
              </a:r>
              <a:r>
                <a:rPr lang="fr-FR" sz="1100" b="1" dirty="0">
                  <a:latin typeface="Aptos Narrow" panose="020B0004020202020204" pitchFamily="34" charset="0"/>
                </a:rPr>
                <a:t>numériques</a:t>
              </a:r>
              <a:r>
                <a:rPr lang="fr-FR" sz="1100" dirty="0">
                  <a:latin typeface="Aptos Narrow" panose="020B0004020202020204" pitchFamily="34" charset="0"/>
                </a:rPr>
                <a:t>)</a:t>
              </a:r>
            </a:p>
            <a:p>
              <a:pPr marL="181240" indent="-181240">
                <a:buFont typeface="Arial" panose="020B0604020202020204" pitchFamily="34" charset="0"/>
                <a:buChar char="•"/>
              </a:pPr>
              <a:endParaRPr lang="fr-FR" sz="1100" dirty="0">
                <a:latin typeface="Aptos Narrow" panose="020B0004020202020204" pitchFamily="34" charset="0"/>
              </a:endParaRPr>
            </a:p>
            <a:p>
              <a:pPr marL="181240" indent="-181240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Certification R </a:t>
              </a:r>
              <a:r>
                <a:rPr lang="fr-FR" sz="1100" dirty="0">
                  <a:latin typeface="Aptos Narrow" panose="020B0004020202020204" pitchFamily="34" charset="0"/>
                </a:rPr>
                <a:t>(</a:t>
              </a:r>
              <a:r>
                <a:rPr lang="fr-FR" sz="1100" dirty="0">
                  <a:latin typeface="Aptos Narrow" panose="020B0004020202020204" pitchFamily="34" charset="0"/>
                  <a:hlinkClick r:id="rId3"/>
                </a:rPr>
                <a:t>https://shorturl.at/TggjD</a:t>
              </a:r>
              <a:r>
                <a:rPr lang="fr-FR" sz="1100" dirty="0">
                  <a:latin typeface="Aptos Narrow" panose="020B0004020202020204" pitchFamily="34" charset="0"/>
                </a:rPr>
                <a:t>)</a:t>
              </a:r>
            </a:p>
            <a:p>
              <a:pPr marL="181240" indent="-181240">
                <a:buFont typeface="Arial" panose="020B0604020202020204" pitchFamily="34" charset="0"/>
                <a:buChar char="•"/>
              </a:pPr>
              <a:endParaRPr lang="fr-FR" sz="1100" dirty="0">
                <a:latin typeface="Aptos Narrow" panose="020B0004020202020204" pitchFamily="34" charset="0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Programmation</a:t>
              </a:r>
              <a:r>
                <a:rPr lang="fr-FR" sz="1100" dirty="0">
                  <a:latin typeface="Aptos Narrow" panose="020B0004020202020204" pitchFamily="34" charset="0"/>
                </a:rPr>
                <a:t> : </a:t>
              </a:r>
              <a:r>
                <a:rPr lang="en-US" sz="1100" dirty="0">
                  <a:latin typeface="Aptos Narrow" panose="020B0004020202020204" pitchFamily="34" charset="0"/>
                </a:rPr>
                <a:t>Python</a:t>
              </a:r>
              <a:r>
                <a:rPr lang="fr-FR" sz="1100" dirty="0">
                  <a:latin typeface="Aptos Narrow" panose="020B0004020202020204" pitchFamily="34" charset="0"/>
                </a:rPr>
                <a:t>,</a:t>
              </a:r>
              <a:r>
                <a:rPr lang="en-US" sz="1100" dirty="0">
                  <a:latin typeface="Aptos Narrow" panose="020B0004020202020204" pitchFamily="34" charset="0"/>
                </a:rPr>
                <a:t> R, SQL, VBA, Stata, Power BI, </a:t>
              </a:r>
              <a:r>
                <a:rPr lang="en-US" sz="1100" dirty="0" err="1">
                  <a:latin typeface="Aptos Narrow" panose="020B0004020202020204" pitchFamily="34" charset="0"/>
                </a:rPr>
                <a:t>Eviews</a:t>
              </a:r>
              <a:r>
                <a:rPr lang="en-US" sz="1100" dirty="0">
                  <a:latin typeface="Aptos Narrow" panose="020B0004020202020204" pitchFamily="34" charset="0"/>
                </a:rPr>
                <a:t>, Julia </a:t>
              </a:r>
              <a:r>
                <a:rPr lang="fr-FR" sz="1100" dirty="0">
                  <a:latin typeface="Aptos Narrow" panose="020B0004020202020204" pitchFamily="34" charset="0"/>
                </a:rPr>
                <a:t>pour </a:t>
              </a:r>
              <a:r>
                <a:rPr lang="fr-FR" sz="1100" b="1" dirty="0">
                  <a:latin typeface="Aptos Narrow" panose="020B0004020202020204" pitchFamily="34" charset="0"/>
                </a:rPr>
                <a:t>analyse</a:t>
              </a:r>
              <a:r>
                <a:rPr lang="fr-FR" sz="1100" dirty="0">
                  <a:latin typeface="Aptos Narrow" panose="020B0004020202020204" pitchFamily="34" charset="0"/>
                </a:rPr>
                <a:t>, </a:t>
              </a:r>
              <a:r>
                <a:rPr lang="fr-FR" sz="1100" b="1" dirty="0">
                  <a:latin typeface="Aptos Narrow" panose="020B0004020202020204" pitchFamily="34" charset="0"/>
                </a:rPr>
                <a:t>modélisation</a:t>
              </a:r>
              <a:r>
                <a:rPr lang="fr-FR" sz="1100" dirty="0">
                  <a:latin typeface="Aptos Narrow" panose="020B0004020202020204" pitchFamily="34" charset="0"/>
                </a:rPr>
                <a:t>, </a:t>
              </a:r>
              <a:r>
                <a:rPr lang="fr-FR" sz="1100" b="1" dirty="0">
                  <a:latin typeface="Aptos Narrow" panose="020B0004020202020204" pitchFamily="34" charset="0"/>
                </a:rPr>
                <a:t>automatisation</a:t>
              </a:r>
              <a:r>
                <a:rPr lang="fr-FR" sz="1100" dirty="0">
                  <a:latin typeface="Aptos Narrow" panose="020B0004020202020204" pitchFamily="34" charset="0"/>
                </a:rPr>
                <a:t> et </a:t>
              </a:r>
              <a:r>
                <a:rPr lang="fr-FR" sz="1100" b="1" dirty="0">
                  <a:latin typeface="Aptos Narrow" panose="020B0004020202020204" pitchFamily="34" charset="0"/>
                </a:rPr>
                <a:t>visualisation</a:t>
              </a:r>
              <a:r>
                <a:rPr lang="fr-FR" sz="1100" dirty="0">
                  <a:latin typeface="Aptos Narrow" panose="020B0004020202020204" pitchFamily="34" charset="0"/>
                </a:rPr>
                <a:t> de données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endParaRPr lang="fr-FR" sz="1100" b="1" dirty="0">
                <a:latin typeface="Aptos Narrow" panose="020B0004020202020204" pitchFamily="34" charset="0"/>
              </a:endParaRP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100" b="1" dirty="0">
                  <a:latin typeface="Aptos Narrow" panose="020B0004020202020204" pitchFamily="34" charset="0"/>
                </a:rPr>
                <a:t>Autres : </a:t>
              </a:r>
              <a:r>
                <a:rPr lang="fr-FR" sz="1100" dirty="0">
                  <a:latin typeface="Aptos Narrow" panose="020B0004020202020204" pitchFamily="34" charset="0"/>
                </a:rPr>
                <a:t>HTML-CSS, </a:t>
              </a:r>
              <a:r>
                <a:rPr lang="fr-FR" sz="1100" dirty="0" err="1">
                  <a:latin typeface="Aptos Narrow" panose="020B0004020202020204" pitchFamily="34" charset="0"/>
                </a:rPr>
                <a:t>Jupyter</a:t>
              </a:r>
              <a:r>
                <a:rPr lang="fr-FR" sz="1100" dirty="0">
                  <a:latin typeface="Aptos Narrow" panose="020B0004020202020204" pitchFamily="34" charset="0"/>
                </a:rPr>
                <a:t>, Git</a:t>
              </a:r>
              <a:endParaRPr lang="fr-FR" sz="1100" u="sng" dirty="0">
                <a:solidFill>
                  <a:srgbClr val="0070C0"/>
                </a:solidFill>
                <a:latin typeface="Aptos Narrow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E87B4F9-1C62-EB7D-5E87-42A452D55510}"/>
              </a:ext>
            </a:extLst>
          </p:cNvPr>
          <p:cNvGrpSpPr/>
          <p:nvPr/>
        </p:nvGrpSpPr>
        <p:grpSpPr>
          <a:xfrm>
            <a:off x="2926532" y="7345618"/>
            <a:ext cx="4444620" cy="1975311"/>
            <a:chOff x="2926532" y="7082800"/>
            <a:chExt cx="4444620" cy="197531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A3F5C03-13F9-F156-BBBA-F959315EA261}"/>
                </a:ext>
              </a:extLst>
            </p:cNvPr>
            <p:cNvGrpSpPr/>
            <p:nvPr/>
          </p:nvGrpSpPr>
          <p:grpSpPr>
            <a:xfrm>
              <a:off x="3279729" y="8232721"/>
              <a:ext cx="4091423" cy="825390"/>
              <a:chOff x="3279729" y="8871379"/>
              <a:chExt cx="4091423" cy="82539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E33E929-A159-B661-6E9A-822405F433D5}"/>
                  </a:ext>
                </a:extLst>
              </p:cNvPr>
              <p:cNvGrpSpPr/>
              <p:nvPr/>
            </p:nvGrpSpPr>
            <p:grpSpPr>
              <a:xfrm>
                <a:off x="3279729" y="8871379"/>
                <a:ext cx="4035471" cy="543116"/>
                <a:chOff x="193810" y="5547574"/>
                <a:chExt cx="4283360" cy="543116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C765FC8-40FB-0DDF-28A7-A3CB0A815CBE}"/>
                    </a:ext>
                  </a:extLst>
                </p:cNvPr>
                <p:cNvSpPr txBox="1"/>
                <p:nvPr/>
              </p:nvSpPr>
              <p:spPr>
                <a:xfrm>
                  <a:off x="193810" y="5547574"/>
                  <a:ext cx="4283360" cy="2822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 lIns="96661" tIns="48331" rIns="96661" bIns="48331" rtlCol="0">
                  <a:spAutoFit/>
                </a:bodyPr>
                <a:lstStyle/>
                <a:p>
                  <a:r>
                    <a:rPr lang="fr-FR" sz="1200" b="1" spc="317" dirty="0">
                      <a:solidFill>
                        <a:schemeClr val="bg1"/>
                      </a:solidFill>
                      <a:latin typeface="Aptos Narrow" panose="020B0004020202020204" pitchFamily="34" charset="0"/>
                      <a:ea typeface="Microsoft JhengHei" panose="020B0604030504040204" pitchFamily="34" charset="-120"/>
                    </a:rPr>
                    <a:t>QUALITES</a:t>
                  </a:r>
                  <a:endParaRPr lang="en-US" sz="1200" b="1" spc="317" dirty="0">
                    <a:solidFill>
                      <a:schemeClr val="bg1"/>
                    </a:solidFill>
                    <a:latin typeface="Aptos Narrow" panose="020B0004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92A36A-5B2B-0005-A957-6CB50E7FB1AA}"/>
                    </a:ext>
                  </a:extLst>
                </p:cNvPr>
                <p:cNvSpPr txBox="1"/>
                <p:nvPr/>
              </p:nvSpPr>
              <p:spPr>
                <a:xfrm>
                  <a:off x="394617" y="5763598"/>
                  <a:ext cx="979472" cy="327092"/>
                </a:xfrm>
                <a:prstGeom prst="rect">
                  <a:avLst/>
                </a:prstGeom>
                <a:noFill/>
              </p:spPr>
              <p:txBody>
                <a:bodyPr wrap="square" lIns="96661" tIns="48331" rIns="96661" bIns="48331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Candara" panose="020E0502030303020204" pitchFamily="34" charset="0"/>
                    <a:buChar char="»"/>
                  </a:pPr>
                  <a:r>
                    <a:rPr lang="fr-FR" sz="1100" dirty="0">
                      <a:latin typeface="Aptos Narrow" panose="020B0004020202020204" pitchFamily="34" charset="0"/>
                    </a:rPr>
                    <a:t>Rigueur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911B28D-B7EC-046F-B18A-5C080492EA91}"/>
                  </a:ext>
                </a:extLst>
              </p:cNvPr>
              <p:cNvSpPr txBox="1"/>
              <p:nvPr/>
            </p:nvSpPr>
            <p:spPr>
              <a:xfrm>
                <a:off x="4483517" y="9082882"/>
                <a:ext cx="1270540" cy="327092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Candara" panose="020E0502030303020204" pitchFamily="34" charset="0"/>
                  <a:buChar char="»"/>
                </a:pPr>
                <a:r>
                  <a:rPr lang="fr-FR" sz="1100" dirty="0">
                    <a:latin typeface="Aptos Narrow" panose="020B0004020202020204" pitchFamily="34" charset="0"/>
                  </a:rPr>
                  <a:t>Esprit d’équipe</a:t>
                </a:r>
                <a:endParaRPr lang="en-US" sz="1100"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BBF293-5498-65DF-A45C-D894F4A14157}"/>
                  </a:ext>
                </a:extLst>
              </p:cNvPr>
              <p:cNvSpPr txBox="1"/>
              <p:nvPr/>
            </p:nvSpPr>
            <p:spPr>
              <a:xfrm>
                <a:off x="4483517" y="9363158"/>
                <a:ext cx="1422773" cy="327092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Candara" panose="020E0502030303020204" pitchFamily="34" charset="0"/>
                  <a:buChar char="»"/>
                </a:pPr>
                <a:r>
                  <a:rPr lang="fr-FR" sz="1100" dirty="0">
                    <a:latin typeface="Aptos Narrow" panose="020B0004020202020204" pitchFamily="34" charset="0"/>
                  </a:rPr>
                  <a:t>Esprit analytique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F14D6C-06BF-9EBB-D544-3175456D10A3}"/>
                  </a:ext>
                </a:extLst>
              </p:cNvPr>
              <p:cNvSpPr txBox="1"/>
              <p:nvPr/>
            </p:nvSpPr>
            <p:spPr>
              <a:xfrm>
                <a:off x="3468915" y="9365074"/>
                <a:ext cx="922787" cy="327092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Candara" panose="020E0502030303020204" pitchFamily="34" charset="0"/>
                  <a:buChar char="»"/>
                </a:pPr>
                <a:r>
                  <a:rPr lang="fr-FR" sz="1100" dirty="0">
                    <a:latin typeface="Aptos Narrow" panose="020B0004020202020204" pitchFamily="34" charset="0"/>
                  </a:rPr>
                  <a:t>Créativité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9C4BD2-D087-6773-EBD1-376A5880F90F}"/>
                  </a:ext>
                </a:extLst>
              </p:cNvPr>
              <p:cNvSpPr txBox="1"/>
              <p:nvPr/>
            </p:nvSpPr>
            <p:spPr>
              <a:xfrm>
                <a:off x="5948379" y="9089401"/>
                <a:ext cx="1270540" cy="327092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Candara" panose="020E0502030303020204" pitchFamily="34" charset="0"/>
                  <a:buChar char="»"/>
                </a:pPr>
                <a:r>
                  <a:rPr lang="fr-FR" sz="1100" dirty="0">
                    <a:latin typeface="Aptos Narrow" panose="020B0004020202020204" pitchFamily="34" charset="0"/>
                  </a:rPr>
                  <a:t>Minutie</a:t>
                </a:r>
                <a:endParaRPr lang="en-US" sz="1100"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36BADB-40C9-1B1F-ED93-58B8AF179E46}"/>
                  </a:ext>
                </a:extLst>
              </p:cNvPr>
              <p:cNvSpPr txBox="1"/>
              <p:nvPr/>
            </p:nvSpPr>
            <p:spPr>
              <a:xfrm>
                <a:off x="5948379" y="9369677"/>
                <a:ext cx="1422773" cy="327092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Candara" panose="020E0502030303020204" pitchFamily="34" charset="0"/>
                  <a:buChar char="»"/>
                </a:pPr>
                <a:r>
                  <a:rPr lang="fr-FR" sz="1100" dirty="0">
                    <a:latin typeface="Aptos Narrow" panose="020B0004020202020204" pitchFamily="34" charset="0"/>
                  </a:rPr>
                  <a:t>Détermination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B1D11C-4AA2-EA45-8483-774B4B1CEF5B}"/>
                </a:ext>
              </a:extLst>
            </p:cNvPr>
            <p:cNvGrpSpPr/>
            <p:nvPr/>
          </p:nvGrpSpPr>
          <p:grpSpPr>
            <a:xfrm>
              <a:off x="2926532" y="7082800"/>
              <a:ext cx="4388668" cy="1877137"/>
              <a:chOff x="2926532" y="7776046"/>
              <a:chExt cx="4388668" cy="187713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407EBFE-09E8-E94A-BE58-9828E3F3C2A1}"/>
                  </a:ext>
                </a:extLst>
              </p:cNvPr>
              <p:cNvGrpSpPr/>
              <p:nvPr/>
            </p:nvGrpSpPr>
            <p:grpSpPr>
              <a:xfrm>
                <a:off x="2926532" y="7776046"/>
                <a:ext cx="4388668" cy="1877137"/>
                <a:chOff x="2926532" y="7776046"/>
                <a:chExt cx="4388668" cy="1877137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FB944CFF-0FA1-7530-36F4-48673D5A92D1}"/>
                    </a:ext>
                  </a:extLst>
                </p:cNvPr>
                <p:cNvGrpSpPr/>
                <p:nvPr/>
              </p:nvGrpSpPr>
              <p:grpSpPr>
                <a:xfrm>
                  <a:off x="2926532" y="7776046"/>
                  <a:ext cx="4388668" cy="1877137"/>
                  <a:chOff x="2926532" y="7776046"/>
                  <a:chExt cx="4388668" cy="1877137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CECE7AD9-1046-DEF9-8561-200C3147F865}"/>
                      </a:ext>
                    </a:extLst>
                  </p:cNvPr>
                  <p:cNvSpPr/>
                  <p:nvPr/>
                </p:nvSpPr>
                <p:spPr>
                  <a:xfrm>
                    <a:off x="2926532" y="7776046"/>
                    <a:ext cx="329114" cy="323975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ptos Narrow" panose="020B0004020202020204" pitchFamily="34" charset="0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837DFB1-BEE9-1DA3-DE73-EA9644F6061E}"/>
                      </a:ext>
                    </a:extLst>
                  </p:cNvPr>
                  <p:cNvSpPr txBox="1"/>
                  <p:nvPr/>
                </p:nvSpPr>
                <p:spPr>
                  <a:xfrm>
                    <a:off x="3270445" y="7788194"/>
                    <a:ext cx="4044755" cy="2976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lIns="96661" tIns="48331" rIns="96661" bIns="48331" rtlCol="0">
                    <a:spAutoFit/>
                  </a:bodyPr>
                  <a:lstStyle/>
                  <a:p>
                    <a:r>
                      <a:rPr lang="fr-FR" sz="1300" b="1" spc="317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ptos Narrow" panose="020B0004020202020204" pitchFamily="34" charset="0"/>
                        <a:ea typeface="Microsoft JhengHei" panose="020B0604030504040204" pitchFamily="34" charset="-120"/>
                      </a:rPr>
                      <a:t>LANGUES</a:t>
                    </a:r>
                    <a:endParaRPr lang="en-US" sz="1300" b="1" spc="317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ptos Narrow" panose="020B0004020202020204" pitchFamily="34" charset="0"/>
                      <a:ea typeface="Microsoft JhengHei" panose="020B0604030504040204" pitchFamily="34" charset="-120"/>
                    </a:endParaRP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16906AE3-109F-CD78-1ED9-F9E6AAAA8E4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157" y="8229357"/>
                    <a:ext cx="83275" cy="1423826"/>
                    <a:chOff x="3040319" y="2350558"/>
                    <a:chExt cx="83275" cy="1423826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92BADE90-AF31-EF22-ABE5-0E83E735A85E}"/>
                        </a:ext>
                      </a:extLst>
                    </p:cNvPr>
                    <p:cNvCxnSpPr>
                      <a:cxnSpLocks/>
                      <a:stCxn id="14" idx="4"/>
                      <a:endCxn id="55" idx="0"/>
                    </p:cNvCxnSpPr>
                    <p:nvPr/>
                  </p:nvCxnSpPr>
                  <p:spPr>
                    <a:xfrm flipH="1">
                      <a:off x="3081956" y="2350558"/>
                      <a:ext cx="1" cy="1341852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E7C5FBCD-E7E1-BFFF-8720-473602A98C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40319" y="3692410"/>
                      <a:ext cx="83275" cy="8197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6661" tIns="48331" rIns="96661" bIns="48331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p:txBody>
                </p:sp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54FD0B5-F4BE-D86B-B38C-C8BA59B50B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953" y="8083713"/>
                    <a:ext cx="1833909" cy="834924"/>
                  </a:xfrm>
                  <a:prstGeom prst="rect">
                    <a:avLst/>
                  </a:prstGeom>
                  <a:noFill/>
                </p:spPr>
                <p:txBody>
                  <a:bodyPr wrap="square" lIns="96661" tIns="48331" rIns="96661" bIns="48331" rtlCol="0">
                    <a:spAutoFit/>
                  </a:bodyPr>
                  <a:lstStyle/>
                  <a:p>
                    <a:pPr marL="342900" indent="-171450">
                      <a:lnSpc>
                        <a:spcPct val="150000"/>
                      </a:lnSpc>
                      <a:buFont typeface="Courier New" panose="02070309020205020404" pitchFamily="49" charset="0"/>
                      <a:buChar char="o"/>
                    </a:pPr>
                    <a:r>
                      <a:rPr lang="fr-FR" sz="1100" b="1" dirty="0">
                        <a:latin typeface="Aptos Narrow" panose="020B0004020202020204" pitchFamily="34" charset="0"/>
                      </a:rPr>
                      <a:t>Anglais</a:t>
                    </a:r>
                    <a:r>
                      <a:rPr lang="fr-FR" sz="1100" dirty="0">
                        <a:latin typeface="Aptos Narrow" panose="020B0004020202020204" pitchFamily="34" charset="0"/>
                      </a:rPr>
                      <a:t> : intermédiaire</a:t>
                    </a:r>
                  </a:p>
                  <a:p>
                    <a:pPr marL="342900" indent="-171450">
                      <a:lnSpc>
                        <a:spcPct val="150000"/>
                      </a:lnSpc>
                      <a:buFont typeface="Courier New" panose="02070309020205020404" pitchFamily="49" charset="0"/>
                      <a:buChar char="o"/>
                    </a:pPr>
                    <a:r>
                      <a:rPr lang="fr-FR" sz="1100" b="1" dirty="0">
                        <a:latin typeface="Aptos Narrow" panose="020B0004020202020204" pitchFamily="34" charset="0"/>
                      </a:rPr>
                      <a:t>Allemand</a:t>
                    </a:r>
                    <a:r>
                      <a:rPr lang="fr-FR" sz="1100" dirty="0">
                        <a:latin typeface="Aptos Narrow" panose="020B0004020202020204" pitchFamily="34" charset="0"/>
                      </a:rPr>
                      <a:t> : notions</a:t>
                    </a:r>
                  </a:p>
                  <a:p>
                    <a:pPr marL="342900" indent="-171450">
                      <a:lnSpc>
                        <a:spcPct val="150000"/>
                      </a:lnSpc>
                      <a:buFont typeface="Courier New" panose="02070309020205020404" pitchFamily="49" charset="0"/>
                      <a:buChar char="o"/>
                    </a:pPr>
                    <a:r>
                      <a:rPr lang="fr-FR" sz="1100" b="1" dirty="0">
                        <a:latin typeface="Aptos Narrow" panose="020B0004020202020204" pitchFamily="34" charset="0"/>
                      </a:rPr>
                      <a:t>Français</a:t>
                    </a:r>
                    <a:r>
                      <a:rPr lang="fr-FR" sz="1100" dirty="0">
                        <a:latin typeface="Aptos Narrow" panose="020B0004020202020204" pitchFamily="34" charset="0"/>
                      </a:rPr>
                      <a:t> : courant</a:t>
                    </a:r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85AFF81F-3C63-D429-3E3F-E8F2F490B517}"/>
                      </a:ext>
                    </a:extLst>
                  </p:cNvPr>
                  <p:cNvSpPr/>
                  <p:nvPr/>
                </p:nvSpPr>
                <p:spPr>
                  <a:xfrm>
                    <a:off x="2936769" y="8908601"/>
                    <a:ext cx="329114" cy="323975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Aptos Narrow" panose="020B0004020202020204" pitchFamily="34" charset="0"/>
                    </a:endParaRPr>
                  </a:p>
                </p:txBody>
              </p:sp>
              <p:sp>
                <p:nvSpPr>
                  <p:cNvPr id="60" name="Graphic 19" descr="Network outline">
                    <a:extLst>
                      <a:ext uri="{FF2B5EF4-FFF2-40B4-BE49-F238E27FC236}">
                        <a16:creationId xmlns:a16="http://schemas.microsoft.com/office/drawing/2014/main" id="{2C573448-F90A-0952-6AF2-B4D83EDADA37}"/>
                      </a:ext>
                    </a:extLst>
                  </p:cNvPr>
                  <p:cNvSpPr/>
                  <p:nvPr/>
                </p:nvSpPr>
                <p:spPr>
                  <a:xfrm>
                    <a:off x="2996908" y="8961583"/>
                    <a:ext cx="212246" cy="197540"/>
                  </a:xfrm>
                  <a:custGeom>
                    <a:avLst/>
                    <a:gdLst>
                      <a:gd name="connsiteX0" fmla="*/ 213231 w 237512"/>
                      <a:gd name="connsiteY0" fmla="*/ 112239 h 224562"/>
                      <a:gd name="connsiteX1" fmla="*/ 237513 w 237512"/>
                      <a:gd name="connsiteY1" fmla="*/ 88194 h 224562"/>
                      <a:gd name="connsiteX2" fmla="*/ 213468 w 237512"/>
                      <a:gd name="connsiteY2" fmla="*/ 63912 h 224562"/>
                      <a:gd name="connsiteX3" fmla="*/ 189186 w 237512"/>
                      <a:gd name="connsiteY3" fmla="*/ 87957 h 224562"/>
                      <a:gd name="connsiteX4" fmla="*/ 189958 w 237512"/>
                      <a:gd name="connsiteY4" fmla="*/ 94138 h 224562"/>
                      <a:gd name="connsiteX5" fmla="*/ 147482 w 237512"/>
                      <a:gd name="connsiteY5" fmla="*/ 111130 h 224562"/>
                      <a:gd name="connsiteX6" fmla="*/ 121859 w 237512"/>
                      <a:gd name="connsiteY6" fmla="*/ 93166 h 224562"/>
                      <a:gd name="connsiteX7" fmla="*/ 121859 w 237512"/>
                      <a:gd name="connsiteY7" fmla="*/ 47878 h 224562"/>
                      <a:gd name="connsiteX8" fmla="*/ 142484 w 237512"/>
                      <a:gd name="connsiteY8" fmla="*/ 20842 h 224562"/>
                      <a:gd name="connsiteX9" fmla="*/ 115447 w 237512"/>
                      <a:gd name="connsiteY9" fmla="*/ 218 h 224562"/>
                      <a:gd name="connsiteX10" fmla="*/ 94823 w 237512"/>
                      <a:gd name="connsiteY10" fmla="*/ 27254 h 224562"/>
                      <a:gd name="connsiteX11" fmla="*/ 115447 w 237512"/>
                      <a:gd name="connsiteY11" fmla="*/ 47878 h 224562"/>
                      <a:gd name="connsiteX12" fmla="*/ 115447 w 237512"/>
                      <a:gd name="connsiteY12" fmla="*/ 93166 h 224562"/>
                      <a:gd name="connsiteX13" fmla="*/ 89825 w 237512"/>
                      <a:gd name="connsiteY13" fmla="*/ 111120 h 224562"/>
                      <a:gd name="connsiteX14" fmla="*/ 47348 w 237512"/>
                      <a:gd name="connsiteY14" fmla="*/ 94128 h 224562"/>
                      <a:gd name="connsiteX15" fmla="*/ 29999 w 237512"/>
                      <a:gd name="connsiteY15" fmla="*/ 64882 h 224562"/>
                      <a:gd name="connsiteX16" fmla="*/ 753 w 237512"/>
                      <a:gd name="connsiteY16" fmla="*/ 82231 h 224562"/>
                      <a:gd name="connsiteX17" fmla="*/ 18102 w 237512"/>
                      <a:gd name="connsiteY17" fmla="*/ 111477 h 224562"/>
                      <a:gd name="connsiteX18" fmla="*/ 44947 w 237512"/>
                      <a:gd name="connsiteY18" fmla="*/ 100075 h 224562"/>
                      <a:gd name="connsiteX19" fmla="*/ 87619 w 237512"/>
                      <a:gd name="connsiteY19" fmla="*/ 117144 h 224562"/>
                      <a:gd name="connsiteX20" fmla="*/ 94608 w 237512"/>
                      <a:gd name="connsiteY20" fmla="*/ 146188 h 224562"/>
                      <a:gd name="connsiteX21" fmla="*/ 60160 w 237512"/>
                      <a:gd name="connsiteY21" fmla="*/ 180626 h 224562"/>
                      <a:gd name="connsiteX22" fmla="*/ 26629 w 237512"/>
                      <a:gd name="connsiteY22" fmla="*/ 186759 h 224562"/>
                      <a:gd name="connsiteX23" fmla="*/ 32761 w 237512"/>
                      <a:gd name="connsiteY23" fmla="*/ 220289 h 224562"/>
                      <a:gd name="connsiteX24" fmla="*/ 66292 w 237512"/>
                      <a:gd name="connsiteY24" fmla="*/ 214157 h 224562"/>
                      <a:gd name="connsiteX25" fmla="*/ 64908 w 237512"/>
                      <a:gd name="connsiteY25" fmla="*/ 184945 h 224562"/>
                      <a:gd name="connsiteX26" fmla="*/ 99295 w 237512"/>
                      <a:gd name="connsiteY26" fmla="*/ 150557 h 224562"/>
                      <a:gd name="connsiteX27" fmla="*/ 138011 w 237512"/>
                      <a:gd name="connsiteY27" fmla="*/ 150557 h 224562"/>
                      <a:gd name="connsiteX28" fmla="*/ 172399 w 237512"/>
                      <a:gd name="connsiteY28" fmla="*/ 184945 h 224562"/>
                      <a:gd name="connsiteX29" fmla="*/ 175334 w 237512"/>
                      <a:gd name="connsiteY29" fmla="*/ 218882 h 224562"/>
                      <a:gd name="connsiteX30" fmla="*/ 209272 w 237512"/>
                      <a:gd name="connsiteY30" fmla="*/ 215947 h 224562"/>
                      <a:gd name="connsiteX31" fmla="*/ 206336 w 237512"/>
                      <a:gd name="connsiteY31" fmla="*/ 182010 h 224562"/>
                      <a:gd name="connsiteX32" fmla="*/ 177147 w 237512"/>
                      <a:gd name="connsiteY32" fmla="*/ 180626 h 224562"/>
                      <a:gd name="connsiteX33" fmla="*/ 142698 w 237512"/>
                      <a:gd name="connsiteY33" fmla="*/ 146188 h 224562"/>
                      <a:gd name="connsiteX34" fmla="*/ 149678 w 237512"/>
                      <a:gd name="connsiteY34" fmla="*/ 117154 h 224562"/>
                      <a:gd name="connsiteX35" fmla="*/ 192350 w 237512"/>
                      <a:gd name="connsiteY35" fmla="*/ 100085 h 224562"/>
                      <a:gd name="connsiteX36" fmla="*/ 213231 w 237512"/>
                      <a:gd name="connsiteY36" fmla="*/ 112239 h 224562"/>
                      <a:gd name="connsiteX37" fmla="*/ 24076 w 237512"/>
                      <a:gd name="connsiteY37" fmla="*/ 105827 h 224562"/>
                      <a:gd name="connsiteX38" fmla="*/ 6443 w 237512"/>
                      <a:gd name="connsiteY38" fmla="*/ 88194 h 224562"/>
                      <a:gd name="connsiteX39" fmla="*/ 24076 w 237512"/>
                      <a:gd name="connsiteY39" fmla="*/ 70561 h 224562"/>
                      <a:gd name="connsiteX40" fmla="*/ 41709 w 237512"/>
                      <a:gd name="connsiteY40" fmla="*/ 88194 h 224562"/>
                      <a:gd name="connsiteX41" fmla="*/ 24076 w 237512"/>
                      <a:gd name="connsiteY41" fmla="*/ 105827 h 224562"/>
                      <a:gd name="connsiteX42" fmla="*/ 101020 w 237512"/>
                      <a:gd name="connsiteY42" fmla="*/ 24074 h 224562"/>
                      <a:gd name="connsiteX43" fmla="*/ 118653 w 237512"/>
                      <a:gd name="connsiteY43" fmla="*/ 6441 h 224562"/>
                      <a:gd name="connsiteX44" fmla="*/ 136286 w 237512"/>
                      <a:gd name="connsiteY44" fmla="*/ 24074 h 224562"/>
                      <a:gd name="connsiteX45" fmla="*/ 118653 w 237512"/>
                      <a:gd name="connsiteY45" fmla="*/ 41707 h 224562"/>
                      <a:gd name="connsiteX46" fmla="*/ 101020 w 237512"/>
                      <a:gd name="connsiteY46" fmla="*/ 24074 h 224562"/>
                      <a:gd name="connsiteX47" fmla="*/ 46518 w 237512"/>
                      <a:gd name="connsiteY47" fmla="*/ 218037 h 224562"/>
                      <a:gd name="connsiteX48" fmla="*/ 28885 w 237512"/>
                      <a:gd name="connsiteY48" fmla="*/ 200404 h 224562"/>
                      <a:gd name="connsiteX49" fmla="*/ 46518 w 237512"/>
                      <a:gd name="connsiteY49" fmla="*/ 182771 h 224562"/>
                      <a:gd name="connsiteX50" fmla="*/ 64151 w 237512"/>
                      <a:gd name="connsiteY50" fmla="*/ 200404 h 224562"/>
                      <a:gd name="connsiteX51" fmla="*/ 46518 w 237512"/>
                      <a:gd name="connsiteY51" fmla="*/ 218037 h 224562"/>
                      <a:gd name="connsiteX52" fmla="*/ 208422 w 237512"/>
                      <a:gd name="connsiteY52" fmla="*/ 200404 h 224562"/>
                      <a:gd name="connsiteX53" fmla="*/ 190789 w 237512"/>
                      <a:gd name="connsiteY53" fmla="*/ 218037 h 224562"/>
                      <a:gd name="connsiteX54" fmla="*/ 173156 w 237512"/>
                      <a:gd name="connsiteY54" fmla="*/ 200404 h 224562"/>
                      <a:gd name="connsiteX55" fmla="*/ 190789 w 237512"/>
                      <a:gd name="connsiteY55" fmla="*/ 182771 h 224562"/>
                      <a:gd name="connsiteX56" fmla="*/ 208422 w 237512"/>
                      <a:gd name="connsiteY56" fmla="*/ 200404 h 224562"/>
                      <a:gd name="connsiteX57" fmla="*/ 118653 w 237512"/>
                      <a:gd name="connsiteY57" fmla="*/ 150711 h 224562"/>
                      <a:gd name="connsiteX58" fmla="*/ 93005 w 237512"/>
                      <a:gd name="connsiteY58" fmla="*/ 125063 h 224562"/>
                      <a:gd name="connsiteX59" fmla="*/ 118653 w 237512"/>
                      <a:gd name="connsiteY59" fmla="*/ 99415 h 224562"/>
                      <a:gd name="connsiteX60" fmla="*/ 144301 w 237512"/>
                      <a:gd name="connsiteY60" fmla="*/ 125063 h 224562"/>
                      <a:gd name="connsiteX61" fmla="*/ 118653 w 237512"/>
                      <a:gd name="connsiteY61" fmla="*/ 150711 h 224562"/>
                      <a:gd name="connsiteX62" fmla="*/ 213231 w 237512"/>
                      <a:gd name="connsiteY62" fmla="*/ 70561 h 224562"/>
                      <a:gd name="connsiteX63" fmla="*/ 230864 w 237512"/>
                      <a:gd name="connsiteY63" fmla="*/ 88194 h 224562"/>
                      <a:gd name="connsiteX64" fmla="*/ 213231 w 237512"/>
                      <a:gd name="connsiteY64" fmla="*/ 105827 h 224562"/>
                      <a:gd name="connsiteX65" fmla="*/ 195598 w 237512"/>
                      <a:gd name="connsiteY65" fmla="*/ 88194 h 224562"/>
                      <a:gd name="connsiteX66" fmla="*/ 213231 w 237512"/>
                      <a:gd name="connsiteY66" fmla="*/ 70561 h 224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</a:cxnLst>
                    <a:rect l="l" t="t" r="r" b="b"/>
                    <a:pathLst>
                      <a:path w="237512" h="224562">
                        <a:moveTo>
                          <a:pt x="213231" y="112239"/>
                        </a:moveTo>
                        <a:cubicBezTo>
                          <a:pt x="226576" y="112304"/>
                          <a:pt x="237447" y="101539"/>
                          <a:pt x="237513" y="88194"/>
                        </a:cubicBezTo>
                        <a:cubicBezTo>
                          <a:pt x="237578" y="74849"/>
                          <a:pt x="226813" y="63978"/>
                          <a:pt x="213468" y="63912"/>
                        </a:cubicBezTo>
                        <a:cubicBezTo>
                          <a:pt x="200123" y="63847"/>
                          <a:pt x="189251" y="74612"/>
                          <a:pt x="189186" y="87957"/>
                        </a:cubicBezTo>
                        <a:cubicBezTo>
                          <a:pt x="189175" y="90042"/>
                          <a:pt x="189435" y="92120"/>
                          <a:pt x="189958" y="94138"/>
                        </a:cubicBezTo>
                        <a:lnTo>
                          <a:pt x="147482" y="111130"/>
                        </a:lnTo>
                        <a:cubicBezTo>
                          <a:pt x="142636" y="101102"/>
                          <a:pt x="132938" y="94303"/>
                          <a:pt x="121859" y="93166"/>
                        </a:cubicBezTo>
                        <a:lnTo>
                          <a:pt x="121859" y="47878"/>
                        </a:lnTo>
                        <a:cubicBezTo>
                          <a:pt x="135021" y="46108"/>
                          <a:pt x="144254" y="34003"/>
                          <a:pt x="142484" y="20842"/>
                        </a:cubicBezTo>
                        <a:cubicBezTo>
                          <a:pt x="140713" y="7681"/>
                          <a:pt x="128608" y="-1553"/>
                          <a:pt x="115447" y="218"/>
                        </a:cubicBezTo>
                        <a:cubicBezTo>
                          <a:pt x="102286" y="1988"/>
                          <a:pt x="93052" y="14093"/>
                          <a:pt x="94823" y="27254"/>
                        </a:cubicBezTo>
                        <a:cubicBezTo>
                          <a:pt x="96267" y="37990"/>
                          <a:pt x="104712" y="46434"/>
                          <a:pt x="115447" y="47878"/>
                        </a:cubicBezTo>
                        <a:lnTo>
                          <a:pt x="115447" y="93166"/>
                        </a:lnTo>
                        <a:cubicBezTo>
                          <a:pt x="104371" y="94301"/>
                          <a:pt x="94673" y="101096"/>
                          <a:pt x="89825" y="111120"/>
                        </a:cubicBezTo>
                        <a:lnTo>
                          <a:pt x="47348" y="94128"/>
                        </a:lnTo>
                        <a:cubicBezTo>
                          <a:pt x="50634" y="81261"/>
                          <a:pt x="42866" y="68167"/>
                          <a:pt x="29999" y="64882"/>
                        </a:cubicBezTo>
                        <a:cubicBezTo>
                          <a:pt x="17132" y="61597"/>
                          <a:pt x="4038" y="69364"/>
                          <a:pt x="753" y="82231"/>
                        </a:cubicBezTo>
                        <a:cubicBezTo>
                          <a:pt x="-2532" y="95098"/>
                          <a:pt x="5235" y="108192"/>
                          <a:pt x="18102" y="111477"/>
                        </a:cubicBezTo>
                        <a:cubicBezTo>
                          <a:pt x="28597" y="114157"/>
                          <a:pt x="39588" y="109489"/>
                          <a:pt x="44947" y="100075"/>
                        </a:cubicBezTo>
                        <a:lnTo>
                          <a:pt x="87619" y="117144"/>
                        </a:lnTo>
                        <a:cubicBezTo>
                          <a:pt x="84946" y="127385"/>
                          <a:pt x="87569" y="138284"/>
                          <a:pt x="94608" y="146188"/>
                        </a:cubicBezTo>
                        <a:lnTo>
                          <a:pt x="60160" y="180626"/>
                        </a:lnTo>
                        <a:cubicBezTo>
                          <a:pt x="49207" y="173061"/>
                          <a:pt x="34195" y="175806"/>
                          <a:pt x="26629" y="186759"/>
                        </a:cubicBezTo>
                        <a:cubicBezTo>
                          <a:pt x="19063" y="197711"/>
                          <a:pt x="21809" y="212723"/>
                          <a:pt x="32761" y="220289"/>
                        </a:cubicBezTo>
                        <a:cubicBezTo>
                          <a:pt x="43714" y="227855"/>
                          <a:pt x="58726" y="225109"/>
                          <a:pt x="66292" y="214157"/>
                        </a:cubicBezTo>
                        <a:cubicBezTo>
                          <a:pt x="72465" y="205220"/>
                          <a:pt x="71899" y="193258"/>
                          <a:pt x="64908" y="184945"/>
                        </a:cubicBezTo>
                        <a:lnTo>
                          <a:pt x="99295" y="150557"/>
                        </a:lnTo>
                        <a:cubicBezTo>
                          <a:pt x="110716" y="159312"/>
                          <a:pt x="126590" y="159312"/>
                          <a:pt x="138011" y="150557"/>
                        </a:cubicBezTo>
                        <a:lnTo>
                          <a:pt x="172399" y="184945"/>
                        </a:lnTo>
                        <a:cubicBezTo>
                          <a:pt x="163838" y="195127"/>
                          <a:pt x="165152" y="210321"/>
                          <a:pt x="175334" y="218882"/>
                        </a:cubicBezTo>
                        <a:cubicBezTo>
                          <a:pt x="185516" y="227443"/>
                          <a:pt x="200711" y="226129"/>
                          <a:pt x="209272" y="215947"/>
                        </a:cubicBezTo>
                        <a:cubicBezTo>
                          <a:pt x="217832" y="205764"/>
                          <a:pt x="216518" y="190571"/>
                          <a:pt x="206336" y="182010"/>
                        </a:cubicBezTo>
                        <a:cubicBezTo>
                          <a:pt x="198029" y="175025"/>
                          <a:pt x="186077" y="174459"/>
                          <a:pt x="177147" y="180626"/>
                        </a:cubicBezTo>
                        <a:lnTo>
                          <a:pt x="142698" y="146188"/>
                        </a:lnTo>
                        <a:cubicBezTo>
                          <a:pt x="149731" y="138284"/>
                          <a:pt x="152350" y="127390"/>
                          <a:pt x="149678" y="117154"/>
                        </a:cubicBezTo>
                        <a:lnTo>
                          <a:pt x="192350" y="100085"/>
                        </a:lnTo>
                        <a:cubicBezTo>
                          <a:pt x="196622" y="107593"/>
                          <a:pt x="204592" y="112233"/>
                          <a:pt x="213231" y="112239"/>
                        </a:cubicBezTo>
                        <a:close/>
                        <a:moveTo>
                          <a:pt x="24076" y="105827"/>
                        </a:moveTo>
                        <a:cubicBezTo>
                          <a:pt x="14337" y="105827"/>
                          <a:pt x="6443" y="97933"/>
                          <a:pt x="6443" y="88194"/>
                        </a:cubicBezTo>
                        <a:cubicBezTo>
                          <a:pt x="6443" y="78455"/>
                          <a:pt x="14337" y="70561"/>
                          <a:pt x="24076" y="70561"/>
                        </a:cubicBezTo>
                        <a:cubicBezTo>
                          <a:pt x="33815" y="70561"/>
                          <a:pt x="41709" y="78455"/>
                          <a:pt x="41709" y="88194"/>
                        </a:cubicBezTo>
                        <a:cubicBezTo>
                          <a:pt x="41699" y="97928"/>
                          <a:pt x="33810" y="105816"/>
                          <a:pt x="24076" y="105827"/>
                        </a:cubicBezTo>
                        <a:close/>
                        <a:moveTo>
                          <a:pt x="101020" y="24074"/>
                        </a:moveTo>
                        <a:cubicBezTo>
                          <a:pt x="101020" y="14335"/>
                          <a:pt x="108915" y="6441"/>
                          <a:pt x="118653" y="6441"/>
                        </a:cubicBezTo>
                        <a:cubicBezTo>
                          <a:pt x="128392" y="6441"/>
                          <a:pt x="136286" y="14335"/>
                          <a:pt x="136286" y="24074"/>
                        </a:cubicBezTo>
                        <a:cubicBezTo>
                          <a:pt x="136286" y="33812"/>
                          <a:pt x="128392" y="41707"/>
                          <a:pt x="118653" y="41707"/>
                        </a:cubicBezTo>
                        <a:cubicBezTo>
                          <a:pt x="108919" y="41696"/>
                          <a:pt x="101031" y="33808"/>
                          <a:pt x="101020" y="24074"/>
                        </a:cubicBezTo>
                        <a:close/>
                        <a:moveTo>
                          <a:pt x="46518" y="218037"/>
                        </a:moveTo>
                        <a:cubicBezTo>
                          <a:pt x="36780" y="218037"/>
                          <a:pt x="28885" y="210143"/>
                          <a:pt x="28885" y="200404"/>
                        </a:cubicBezTo>
                        <a:cubicBezTo>
                          <a:pt x="28885" y="190666"/>
                          <a:pt x="36780" y="182771"/>
                          <a:pt x="46518" y="182771"/>
                        </a:cubicBezTo>
                        <a:cubicBezTo>
                          <a:pt x="56257" y="182771"/>
                          <a:pt x="64151" y="190666"/>
                          <a:pt x="64151" y="200404"/>
                        </a:cubicBezTo>
                        <a:cubicBezTo>
                          <a:pt x="64141" y="210138"/>
                          <a:pt x="56252" y="218027"/>
                          <a:pt x="46518" y="218037"/>
                        </a:cubicBezTo>
                        <a:close/>
                        <a:moveTo>
                          <a:pt x="208422" y="200404"/>
                        </a:moveTo>
                        <a:cubicBezTo>
                          <a:pt x="208422" y="210143"/>
                          <a:pt x="200527" y="218037"/>
                          <a:pt x="190789" y="218037"/>
                        </a:cubicBezTo>
                        <a:cubicBezTo>
                          <a:pt x="181050" y="218037"/>
                          <a:pt x="173156" y="210143"/>
                          <a:pt x="173156" y="200404"/>
                        </a:cubicBezTo>
                        <a:cubicBezTo>
                          <a:pt x="173156" y="190666"/>
                          <a:pt x="181050" y="182771"/>
                          <a:pt x="190789" y="182771"/>
                        </a:cubicBezTo>
                        <a:cubicBezTo>
                          <a:pt x="200523" y="182782"/>
                          <a:pt x="208411" y="190670"/>
                          <a:pt x="208422" y="200404"/>
                        </a:cubicBezTo>
                        <a:close/>
                        <a:moveTo>
                          <a:pt x="118653" y="150711"/>
                        </a:moveTo>
                        <a:cubicBezTo>
                          <a:pt x="104488" y="150711"/>
                          <a:pt x="93005" y="139228"/>
                          <a:pt x="93005" y="125063"/>
                        </a:cubicBezTo>
                        <a:cubicBezTo>
                          <a:pt x="93005" y="110898"/>
                          <a:pt x="104488" y="99415"/>
                          <a:pt x="118653" y="99415"/>
                        </a:cubicBezTo>
                        <a:cubicBezTo>
                          <a:pt x="132818" y="99415"/>
                          <a:pt x="144301" y="110898"/>
                          <a:pt x="144301" y="125063"/>
                        </a:cubicBezTo>
                        <a:cubicBezTo>
                          <a:pt x="144285" y="139221"/>
                          <a:pt x="132812" y="150695"/>
                          <a:pt x="118653" y="150711"/>
                        </a:cubicBezTo>
                        <a:close/>
                        <a:moveTo>
                          <a:pt x="213231" y="70561"/>
                        </a:moveTo>
                        <a:cubicBezTo>
                          <a:pt x="222969" y="70561"/>
                          <a:pt x="230864" y="78455"/>
                          <a:pt x="230864" y="88194"/>
                        </a:cubicBezTo>
                        <a:cubicBezTo>
                          <a:pt x="230864" y="97933"/>
                          <a:pt x="222969" y="105827"/>
                          <a:pt x="213231" y="105827"/>
                        </a:cubicBezTo>
                        <a:cubicBezTo>
                          <a:pt x="203492" y="105827"/>
                          <a:pt x="195598" y="97933"/>
                          <a:pt x="195598" y="88194"/>
                        </a:cubicBezTo>
                        <a:cubicBezTo>
                          <a:pt x="195608" y="78460"/>
                          <a:pt x="203497" y="70571"/>
                          <a:pt x="213231" y="7056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175" cap="flat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ptos Narrow" panose="020B0004020202020204" pitchFamily="34" charset="0"/>
                    </a:endParaRPr>
                  </a:p>
                </p:txBody>
              </p:sp>
            </p:grpSp>
            <p:pic>
              <p:nvPicPr>
                <p:cNvPr id="47" name="Graphic 46" descr="Sign language with solid fill">
                  <a:extLst>
                    <a:ext uri="{FF2B5EF4-FFF2-40B4-BE49-F238E27FC236}">
                      <a16:creationId xmlns:a16="http://schemas.microsoft.com/office/drawing/2014/main" id="{0542D88E-7F1A-6827-5CA3-BB491977F0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7037" y="7826786"/>
                  <a:ext cx="208267" cy="208267"/>
                </a:xfrm>
                <a:prstGeom prst="rect">
                  <a:avLst/>
                </a:prstGeom>
              </p:spPr>
            </p:pic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BA127F6-6ACD-05B2-B7B4-5FFCEBE24B5A}"/>
                  </a:ext>
                </a:extLst>
              </p:cNvPr>
              <p:cNvSpPr/>
              <p:nvPr/>
            </p:nvSpPr>
            <p:spPr>
              <a:xfrm flipH="1">
                <a:off x="3062158" y="8147383"/>
                <a:ext cx="83275" cy="819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661" tIns="48331" rIns="96661" bIns="48331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ptos Narrow" panose="020B0004020202020204" pitchFamily="34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81D61C-61EA-E6E8-2784-42A4004FC84E}"/>
              </a:ext>
            </a:extLst>
          </p:cNvPr>
          <p:cNvGrpSpPr/>
          <p:nvPr/>
        </p:nvGrpSpPr>
        <p:grpSpPr>
          <a:xfrm>
            <a:off x="134686" y="2674112"/>
            <a:ext cx="2456460" cy="1462222"/>
            <a:chOff x="134686" y="2645362"/>
            <a:chExt cx="2456460" cy="146222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885735E-7942-9C93-35FF-8F4BDEBD5348}"/>
                </a:ext>
              </a:extLst>
            </p:cNvPr>
            <p:cNvGrpSpPr/>
            <p:nvPr/>
          </p:nvGrpSpPr>
          <p:grpSpPr>
            <a:xfrm>
              <a:off x="134686" y="2645362"/>
              <a:ext cx="2456460" cy="1462222"/>
              <a:chOff x="134686" y="2956123"/>
              <a:chExt cx="2456460" cy="1462222"/>
            </a:xfrm>
          </p:grpSpPr>
          <p:pic>
            <p:nvPicPr>
              <p:cNvPr id="22" name="Graphic 21" descr="Marker with solid fill">
                <a:extLst>
                  <a:ext uri="{FF2B5EF4-FFF2-40B4-BE49-F238E27FC236}">
                    <a16:creationId xmlns:a16="http://schemas.microsoft.com/office/drawing/2014/main" id="{C99810B5-F4D5-EF09-1F0F-32E19ABAA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1690" y="3316715"/>
                <a:ext cx="210878" cy="207582"/>
              </a:xfrm>
              <a:prstGeom prst="rect">
                <a:avLst/>
              </a:prstGeom>
            </p:spPr>
          </p:pic>
          <p:pic>
            <p:nvPicPr>
              <p:cNvPr id="38" name="Graphic 37" descr="Envelope with solid fill">
                <a:extLst>
                  <a:ext uri="{FF2B5EF4-FFF2-40B4-BE49-F238E27FC236}">
                    <a16:creationId xmlns:a16="http://schemas.microsoft.com/office/drawing/2014/main" id="{FF4D3512-B959-E03C-0A17-388027244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7348" y="3876716"/>
                <a:ext cx="221210" cy="217753"/>
              </a:xfrm>
              <a:prstGeom prst="rect">
                <a:avLst/>
              </a:prstGeom>
            </p:spPr>
          </p:pic>
          <p:pic>
            <p:nvPicPr>
              <p:cNvPr id="44" name="Graphic 43" descr="Receiver with solid fill">
                <a:extLst>
                  <a:ext uri="{FF2B5EF4-FFF2-40B4-BE49-F238E27FC236}">
                    <a16:creationId xmlns:a16="http://schemas.microsoft.com/office/drawing/2014/main" id="{78EB2FFF-B29C-43F2-B3F8-A0CBB152E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3164" y="3589443"/>
                <a:ext cx="189580" cy="18661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528DF0-B4E5-EF00-D8D7-8F03CED5CDD3}"/>
                  </a:ext>
                </a:extLst>
              </p:cNvPr>
              <p:cNvSpPr txBox="1"/>
              <p:nvPr/>
            </p:nvSpPr>
            <p:spPr>
              <a:xfrm>
                <a:off x="134686" y="2956123"/>
                <a:ext cx="2456460" cy="28227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96661" tIns="48331" rIns="96661" bIns="48331" rtlCol="0">
                <a:spAutoFit/>
              </a:bodyPr>
              <a:lstStyle/>
              <a:p>
                <a:r>
                  <a:rPr lang="fr-FR" sz="1200" b="1" spc="317" dirty="0">
                    <a:solidFill>
                      <a:schemeClr val="bg1"/>
                    </a:solidFill>
                    <a:latin typeface="Aptos Narrow" panose="020B0004020202020204" pitchFamily="34" charset="0"/>
                    <a:ea typeface="Microsoft JhengHei" panose="020B0604030504040204" pitchFamily="34" charset="-120"/>
                  </a:rPr>
                  <a:t>CONTACTS</a:t>
                </a:r>
                <a:endParaRPr lang="en-US" sz="1200" b="1" spc="317" dirty="0">
                  <a:solidFill>
                    <a:schemeClr val="bg1"/>
                  </a:solidFill>
                  <a:latin typeface="Aptos Narrow" panose="020B0004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1C9D97-CF2D-237A-8766-6561921A2371}"/>
                  </a:ext>
                </a:extLst>
              </p:cNvPr>
              <p:cNvSpPr txBox="1"/>
              <p:nvPr/>
            </p:nvSpPr>
            <p:spPr>
              <a:xfrm>
                <a:off x="337254" y="3293786"/>
                <a:ext cx="1903307" cy="266883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r>
                  <a:rPr lang="fr-FR" sz="1100" dirty="0">
                    <a:latin typeface="Aptos Narrow" panose="020B0004020202020204" pitchFamily="34" charset="0"/>
                  </a:rPr>
                  <a:t>06000 NICE</a:t>
                </a:r>
                <a:endParaRPr lang="en-US" sz="1100"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F99288-1C74-FF8A-F210-F2293E799CEE}"/>
                  </a:ext>
                </a:extLst>
              </p:cNvPr>
              <p:cNvSpPr txBox="1"/>
              <p:nvPr/>
            </p:nvSpPr>
            <p:spPr>
              <a:xfrm>
                <a:off x="343039" y="3566003"/>
                <a:ext cx="1903307" cy="266883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r>
                  <a:rPr lang="fr-FR" sz="1100" dirty="0">
                    <a:latin typeface="Aptos Narrow" panose="020B0004020202020204" pitchFamily="34" charset="0"/>
                  </a:rPr>
                  <a:t>07 53 76 86 87</a:t>
                </a:r>
                <a:endParaRPr lang="en-US" sz="1100"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4A9C55-C8A3-D643-44AA-5E7EFD5CB0C0}"/>
                  </a:ext>
                </a:extLst>
              </p:cNvPr>
              <p:cNvSpPr txBox="1"/>
              <p:nvPr/>
            </p:nvSpPr>
            <p:spPr>
              <a:xfrm>
                <a:off x="333929" y="3854381"/>
                <a:ext cx="1903307" cy="266883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r>
                  <a:rPr lang="fr-FR" sz="1100" dirty="0">
                    <a:latin typeface="Aptos Narrow" panose="020B0004020202020204" pitchFamily="34" charset="0"/>
                  </a:rPr>
                  <a:t>aurelvehi@outlook.fr</a:t>
                </a:r>
                <a:endParaRPr lang="en-US" sz="1100"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CA81D0-3B5C-0675-CA20-CC464CA911E5}"/>
                  </a:ext>
                </a:extLst>
              </p:cNvPr>
              <p:cNvSpPr txBox="1"/>
              <p:nvPr/>
            </p:nvSpPr>
            <p:spPr>
              <a:xfrm>
                <a:off x="333929" y="4151462"/>
                <a:ext cx="1903307" cy="266883"/>
              </a:xfrm>
              <a:prstGeom prst="rect">
                <a:avLst/>
              </a:prstGeom>
              <a:noFill/>
            </p:spPr>
            <p:txBody>
              <a:bodyPr wrap="square" lIns="96661" tIns="48331" rIns="96661" bIns="48331" rtlCol="0">
                <a:spAutoFit/>
              </a:bodyPr>
              <a:lstStyle/>
              <a:p>
                <a:pPr marL="0" indent="0">
                  <a:buNone/>
                </a:pPr>
                <a:r>
                  <a:rPr lang="fr-FR" sz="1100" dirty="0">
                    <a:latin typeface="Aptos Narrow" panose="020B0004020202020204" pitchFamily="34" charset="0"/>
                    <a:hlinkClick r:id="rId12"/>
                  </a:rPr>
                  <a:t>@loua </a:t>
                </a:r>
                <a:r>
                  <a:rPr lang="fr-FR" sz="1100" dirty="0" err="1">
                    <a:latin typeface="Aptos Narrow" panose="020B0004020202020204" pitchFamily="34" charset="0"/>
                    <a:hlinkClick r:id="rId12"/>
                  </a:rPr>
                  <a:t>aurel</a:t>
                </a:r>
                <a:r>
                  <a:rPr lang="fr-FR" sz="1100" dirty="0">
                    <a:latin typeface="Aptos Narrow" panose="020B0004020202020204" pitchFamily="34" charset="0"/>
                    <a:hlinkClick r:id="rId12"/>
                  </a:rPr>
                  <a:t> vehi</a:t>
                </a:r>
                <a:endParaRPr lang="fr-FR" sz="1100" dirty="0">
                  <a:latin typeface="Aptos Narrow" panose="020B0004020202020204" pitchFamily="34" charset="0"/>
                </a:endParaRPr>
              </a:p>
            </p:txBody>
          </p:sp>
        </p:grpSp>
        <p:pic>
          <p:nvPicPr>
            <p:cNvPr id="51" name="Picture 50" descr="A black square with white letters in it&#10;&#10;Description automatically generated">
              <a:extLst>
                <a:ext uri="{FF2B5EF4-FFF2-40B4-BE49-F238E27FC236}">
                  <a16:creationId xmlns:a16="http://schemas.microsoft.com/office/drawing/2014/main" id="{23769DD4-1F21-BEB5-EC09-7C4D1CA59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6" t="10981" r="12337" b="10998"/>
            <a:stretch/>
          </p:blipFill>
          <p:spPr>
            <a:xfrm>
              <a:off x="134686" y="3861222"/>
              <a:ext cx="217882" cy="217753"/>
            </a:xfrm>
            <a:prstGeom prst="roundRect">
              <a:avLst>
                <a:gd name="adj" fmla="val 16056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29858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210D-F81B-9773-4614-F3091F25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4F917-4131-7536-3448-CA46636A4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C28C5-4ACB-1888-94F0-074DDB42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19C4-871C-321D-B493-3F26826E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2B27-FA3F-0F73-012B-265E80BC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5D9F-823B-0622-2D22-ED54FBA3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E0A4-33E3-739A-2503-7F3CA519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C033-A0DB-250D-FF7E-29011FF5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4C7C-F871-F331-DDD3-D44C8A6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BBA6-B888-16F5-4894-A88644EA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43D12-29D8-AFA4-ADD1-21483BA72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B1490-C5BB-FB1A-E05D-8BE42200D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FA8-EBA5-E05A-6D48-49A8CEB7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EDB4-7F0A-F35E-7B74-53FB8D18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359B-66EC-BC8E-F5CC-04518900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5DB6-CDB7-469C-4EA8-4D0B814A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504E-9A87-AD6F-EB26-F9EE8652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FF8A-69B9-CDC0-2027-CFC0ABAD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7A23-A511-DC7E-6C6A-CAF83850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3C90-9A00-B3FC-64FC-483C9365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ADB8-6E8B-FCBA-851D-7F79EA19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FD73E-DC3F-5B2D-50AF-E0AA3D8A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20ED-FEB6-5B5E-2A40-AC852A24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9CEC-DAC5-B764-FD05-9C4975AF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3CCA-D041-1B0A-B17D-A15B3E16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3C5-963F-75EC-E543-8D5A36C2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DAA2-C9F0-59CB-3008-367300D6A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DA835-2064-B646-CA76-2C6B67942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772F5-2D50-CB90-2FB3-4013418E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E1B3-278F-29D9-F9C1-58189356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C2B6-3B4A-F1DF-DEC5-A162F50D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5C5-B103-BBE6-AD0C-07CFDF2B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148B-44F1-EBFD-A4F2-C4B85B55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FA3A5-D47A-BC0B-E706-EA18DB11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75E92-9628-E371-C982-25F095CD5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8D793-61ED-0184-2FF6-C81BCB695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6052A-5601-A3B7-A5FF-81A433FF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5CF10-84A2-29FA-0528-9211C1AA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92022-6096-40AF-FAF5-0F6E25A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D03D-5C60-3B92-070C-33BC7030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84558-17B8-06D0-348B-EC4102CD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AC5F5-C6B2-D4B1-13FC-2D6723FC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0EA58-31EB-840C-48DC-D5523681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DFF2-7CC5-17EE-D5BB-1ACBF5A5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1938D-21B1-33BC-E59C-C08A5B1E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D6445-DFB4-F763-E6E1-9F22E9EA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153E-56EF-EF45-F4D9-39289A49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0C02-2979-2772-8650-9CB1FC6E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7FA7E-6E36-70D7-6F8B-E253F171C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1AB1-F1FB-ACF1-74D8-86C0768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B254-A058-3F69-1B97-853B3448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B166-1901-94E8-F44F-3685EB3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3A62-DD68-E944-98C4-B50BABF2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BC52B-F125-ACA1-A351-A1329B4B7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E09E9-FB42-66F7-7C60-D6645ECA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C3DA-F0FD-77AB-BB14-BC0A9138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5E634-C550-B45D-2353-4930C4DE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E345-22C0-63CB-CDB2-27A85965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68EF5-8644-2596-40D6-24D61CAC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363D-B819-2BEE-D4AC-F7C8AE51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AE04-C81C-3CE6-AF9A-CCD176287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580E-74D6-416A-9FE7-9D4BDA23EEB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2D98-DB04-E129-397A-7A0C70A21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528-D6D3-84FF-6B2F-9D7047711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D514-F993-4564-A202-C89E1F9B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FA9D-70A9-90D6-2DAD-05694E39A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65F5B-B58F-6FC8-A7D0-A04A662C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3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649AD79A527B47A67D905693C83B0C" ma:contentTypeVersion="16" ma:contentTypeDescription="Crée un document." ma:contentTypeScope="" ma:versionID="f9ec7d998a366ea5a3d4a7a750f3763a">
  <xsd:schema xmlns:xsd="http://www.w3.org/2001/XMLSchema" xmlns:xs="http://www.w3.org/2001/XMLSchema" xmlns:p="http://schemas.microsoft.com/office/2006/metadata/properties" xmlns:ns3="98b34aae-4bd1-40d2-80e1-46205a35d283" xmlns:ns4="4c17d7eb-fa2b-4fbc-8175-1cef2629d4d8" targetNamespace="http://schemas.microsoft.com/office/2006/metadata/properties" ma:root="true" ma:fieldsID="f5f2354900d9640860228ddbe2a52910" ns3:_="" ns4:_="">
    <xsd:import namespace="98b34aae-4bd1-40d2-80e1-46205a35d283"/>
    <xsd:import namespace="4c17d7eb-fa2b-4fbc-8175-1cef2629d4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4aae-4bd1-40d2-80e1-46205a35d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7d7eb-fa2b-4fbc-8175-1cef2629d4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4aae-4bd1-40d2-80e1-46205a35d283" xsi:nil="true"/>
  </documentManagement>
</p:properties>
</file>

<file path=customXml/itemProps1.xml><?xml version="1.0" encoding="utf-8"?>
<ds:datastoreItem xmlns:ds="http://schemas.openxmlformats.org/officeDocument/2006/customXml" ds:itemID="{86461E6A-B8F9-43AC-BD34-39C29C07C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4aae-4bd1-40d2-80e1-46205a35d283"/>
    <ds:schemaRef ds:uri="4c17d7eb-fa2b-4fbc-8175-1cef2629d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50A7AF-4721-4C9D-AF6F-B8D969E6A4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D54B67-B2F1-4642-84C8-2C7E103AF1FA}">
  <ds:schemaRefs>
    <ds:schemaRef ds:uri="http://purl.org/dc/dcmitype/"/>
    <ds:schemaRef ds:uri="http://purl.org/dc/elements/1.1/"/>
    <ds:schemaRef ds:uri="98b34aae-4bd1-40d2-80e1-46205a35d283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c17d7eb-fa2b-4fbc-8175-1cef2629d4d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 Narrow</vt:lpstr>
      <vt:lpstr>Arial</vt:lpstr>
      <vt:lpstr>Calibri</vt:lpstr>
      <vt:lpstr>Calibri Light</vt:lpstr>
      <vt:lpstr>Candara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Loua Aurel De Vince Vehi</dc:creator>
  <cp:lastModifiedBy>Loua Aurel De Vince Vehi</cp:lastModifiedBy>
  <cp:revision>63</cp:revision>
  <cp:lastPrinted>2024-08-22T18:36:47Z</cp:lastPrinted>
  <dcterms:created xsi:type="dcterms:W3CDTF">2023-11-13T19:08:05Z</dcterms:created>
  <dcterms:modified xsi:type="dcterms:W3CDTF">2024-10-11T00:01:11Z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0x01010096649AD79A527B47A67D905693C83B0C</vt:lpwstr>
  </property>
</Properties>
</file>