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5" r:id="rId2"/>
    <p:sldId id="269" r:id="rId3"/>
    <p:sldId id="266" r:id="rId4"/>
    <p:sldId id="272" r:id="rId5"/>
    <p:sldId id="270" r:id="rId6"/>
    <p:sldId id="271" r:id="rId7"/>
    <p:sldId id="273" r:id="rId8"/>
    <p:sldId id="276" r:id="rId9"/>
    <p:sldId id="275" r:id="rId10"/>
    <p:sldId id="274" r:id="rId11"/>
    <p:sldId id="25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2"/>
    <p:restoredTop sz="94596"/>
  </p:normalViewPr>
  <p:slideViewPr>
    <p:cSldViewPr snapToGrid="0" snapToObjects="1">
      <p:cViewPr varScale="1">
        <p:scale>
          <a:sx n="130" d="100"/>
          <a:sy n="130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6T12:41:09.171" idx="1">
    <p:pos x="10" y="10"/>
    <p:text>New comment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5440F-9201-B84D-897F-A0168FFB37CF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C468F5-598A-9E46-A5F2-33A41D94EF94}">
      <dgm:prSet phldrT="[Text]"/>
      <dgm:spPr/>
      <dgm:t>
        <a:bodyPr/>
        <a:lstStyle/>
        <a:p>
          <a:r>
            <a:rPr lang="en-US" dirty="0"/>
            <a:t>Patient</a:t>
          </a:r>
        </a:p>
      </dgm:t>
    </dgm:pt>
    <dgm:pt modelId="{53BD6B46-C495-E540-8899-E947B12A511F}" type="parTrans" cxnId="{A5365A86-4AB7-E64D-BAA7-967BAB6FAA83}">
      <dgm:prSet/>
      <dgm:spPr/>
      <dgm:t>
        <a:bodyPr/>
        <a:lstStyle/>
        <a:p>
          <a:endParaRPr lang="en-US"/>
        </a:p>
      </dgm:t>
    </dgm:pt>
    <dgm:pt modelId="{38E4D403-D8B4-5D41-9392-6BE8476BA24C}" type="sibTrans" cxnId="{A5365A86-4AB7-E64D-BAA7-967BAB6FAA83}">
      <dgm:prSet/>
      <dgm:spPr/>
      <dgm:t>
        <a:bodyPr/>
        <a:lstStyle/>
        <a:p>
          <a:endParaRPr lang="en-US"/>
        </a:p>
      </dgm:t>
    </dgm:pt>
    <dgm:pt modelId="{E123F9B7-D77A-8F40-A80F-2630866A9C61}">
      <dgm:prSet phldrT="[Text]"/>
      <dgm:spPr/>
      <dgm:t>
        <a:bodyPr/>
        <a:lstStyle/>
        <a:p>
          <a:r>
            <a:rPr lang="en-US" dirty="0"/>
            <a:t>Cancellation</a:t>
          </a:r>
        </a:p>
      </dgm:t>
    </dgm:pt>
    <dgm:pt modelId="{7CCFDE25-9A54-1A43-8437-B1641E6A34FA}" type="parTrans" cxnId="{55BAF417-0637-154F-9B6D-D3B36E0A78C3}">
      <dgm:prSet/>
      <dgm:spPr/>
      <dgm:t>
        <a:bodyPr/>
        <a:lstStyle/>
        <a:p>
          <a:endParaRPr lang="en-US"/>
        </a:p>
      </dgm:t>
    </dgm:pt>
    <dgm:pt modelId="{C3AFF8EF-B863-674D-84A6-2E36B1FEEF8E}" type="sibTrans" cxnId="{55BAF417-0637-154F-9B6D-D3B36E0A78C3}">
      <dgm:prSet/>
      <dgm:spPr/>
      <dgm:t>
        <a:bodyPr/>
        <a:lstStyle/>
        <a:p>
          <a:endParaRPr lang="en-US"/>
        </a:p>
      </dgm:t>
    </dgm:pt>
    <dgm:pt modelId="{138955AE-7625-2D4C-8045-0A7A5FFA466C}">
      <dgm:prSet phldrT="[Text]"/>
      <dgm:spPr/>
      <dgm:t>
        <a:bodyPr/>
        <a:lstStyle/>
        <a:p>
          <a:r>
            <a:rPr lang="en-US" dirty="0"/>
            <a:t>Keeps Appt</a:t>
          </a:r>
        </a:p>
      </dgm:t>
    </dgm:pt>
    <dgm:pt modelId="{50B6DB77-AC45-2E47-8094-476482875C17}" type="parTrans" cxnId="{C5CD3DFA-391C-D74F-98E7-F4B842C07082}">
      <dgm:prSet/>
      <dgm:spPr/>
      <dgm:t>
        <a:bodyPr/>
        <a:lstStyle/>
        <a:p>
          <a:endParaRPr lang="en-US"/>
        </a:p>
      </dgm:t>
    </dgm:pt>
    <dgm:pt modelId="{9342DD62-F9EB-2049-80D8-F6969370A6C4}" type="sibTrans" cxnId="{C5CD3DFA-391C-D74F-98E7-F4B842C07082}">
      <dgm:prSet/>
      <dgm:spPr/>
      <dgm:t>
        <a:bodyPr/>
        <a:lstStyle/>
        <a:p>
          <a:endParaRPr lang="en-US"/>
        </a:p>
      </dgm:t>
    </dgm:pt>
    <dgm:pt modelId="{A8012DDB-A800-C543-9508-C93F1758D549}">
      <dgm:prSet/>
      <dgm:spPr/>
      <dgm:t>
        <a:bodyPr/>
        <a:lstStyle/>
        <a:p>
          <a:r>
            <a:rPr lang="en-US" dirty="0" err="1"/>
            <a:t>NoShow</a:t>
          </a:r>
          <a:r>
            <a:rPr lang="en-US" dirty="0"/>
            <a:t> (at some point Bayes Error) </a:t>
          </a:r>
        </a:p>
      </dgm:t>
    </dgm:pt>
    <dgm:pt modelId="{60DCFE59-7B0C-EA4F-8357-23AF75B0C804}" type="parTrans" cxnId="{65AE6884-E405-7C44-8127-E17B3F5A41F1}">
      <dgm:prSet/>
      <dgm:spPr/>
      <dgm:t>
        <a:bodyPr/>
        <a:lstStyle/>
        <a:p>
          <a:endParaRPr lang="en-US"/>
        </a:p>
      </dgm:t>
    </dgm:pt>
    <dgm:pt modelId="{74DE9AC5-E3F2-D943-B4C7-F48C379897F3}" type="sibTrans" cxnId="{65AE6884-E405-7C44-8127-E17B3F5A41F1}">
      <dgm:prSet/>
      <dgm:spPr/>
      <dgm:t>
        <a:bodyPr/>
        <a:lstStyle/>
        <a:p>
          <a:endParaRPr lang="en-US"/>
        </a:p>
      </dgm:t>
    </dgm:pt>
    <dgm:pt modelId="{2019E97D-DC8C-6149-A2D2-6ACA8E3CF001}" type="pres">
      <dgm:prSet presAssocID="{CD25440F-9201-B84D-897F-A0168FFB37C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F072CD-20BD-224E-AF0B-0B7AAC8591D1}" type="pres">
      <dgm:prSet presAssocID="{8BC468F5-598A-9E46-A5F2-33A41D94EF94}" presName="root1" presStyleCnt="0"/>
      <dgm:spPr/>
    </dgm:pt>
    <dgm:pt modelId="{558B7F88-8F4B-7E45-B156-5A20568D7BE8}" type="pres">
      <dgm:prSet presAssocID="{8BC468F5-598A-9E46-A5F2-33A41D94EF94}" presName="LevelOneTextNode" presStyleLbl="node0" presStyleIdx="0" presStyleCnt="1" custLinFactNeighborX="-41090" custLinFactNeighborY="-1265">
        <dgm:presLayoutVars>
          <dgm:chPref val="3"/>
        </dgm:presLayoutVars>
      </dgm:prSet>
      <dgm:spPr/>
    </dgm:pt>
    <dgm:pt modelId="{E85DAC6A-FA05-B24B-BBD4-11524D15D119}" type="pres">
      <dgm:prSet presAssocID="{8BC468F5-598A-9E46-A5F2-33A41D94EF94}" presName="level2hierChild" presStyleCnt="0"/>
      <dgm:spPr/>
    </dgm:pt>
    <dgm:pt modelId="{011AAAB5-5D97-784E-8416-83B232FBA05A}" type="pres">
      <dgm:prSet presAssocID="{7CCFDE25-9A54-1A43-8437-B1641E6A34FA}" presName="conn2-1" presStyleLbl="parChTrans1D2" presStyleIdx="0" presStyleCnt="3"/>
      <dgm:spPr/>
    </dgm:pt>
    <dgm:pt modelId="{8DA69DAE-04F5-8E44-B794-E8C18C1482A1}" type="pres">
      <dgm:prSet presAssocID="{7CCFDE25-9A54-1A43-8437-B1641E6A34FA}" presName="connTx" presStyleLbl="parChTrans1D2" presStyleIdx="0" presStyleCnt="3"/>
      <dgm:spPr/>
    </dgm:pt>
    <dgm:pt modelId="{764BA902-B098-7A4D-B420-26258AC59A09}" type="pres">
      <dgm:prSet presAssocID="{E123F9B7-D77A-8F40-A80F-2630866A9C61}" presName="root2" presStyleCnt="0"/>
      <dgm:spPr/>
    </dgm:pt>
    <dgm:pt modelId="{6E938E1C-D9E2-904B-9140-12F37C5B3E1E}" type="pres">
      <dgm:prSet presAssocID="{E123F9B7-D77A-8F40-A80F-2630866A9C61}" presName="LevelTwoTextNode" presStyleLbl="node2" presStyleIdx="0" presStyleCnt="3" custLinFactNeighborX="50654" custLinFactNeighborY="359">
        <dgm:presLayoutVars>
          <dgm:chPref val="3"/>
        </dgm:presLayoutVars>
      </dgm:prSet>
      <dgm:spPr/>
    </dgm:pt>
    <dgm:pt modelId="{B50E7300-7F2F-5B48-A6C8-352CDA9EE451}" type="pres">
      <dgm:prSet presAssocID="{E123F9B7-D77A-8F40-A80F-2630866A9C61}" presName="level3hierChild" presStyleCnt="0"/>
      <dgm:spPr/>
    </dgm:pt>
    <dgm:pt modelId="{A7BDE97E-F79C-6C4A-A252-BB77E57FB9CC}" type="pres">
      <dgm:prSet presAssocID="{50B6DB77-AC45-2E47-8094-476482875C17}" presName="conn2-1" presStyleLbl="parChTrans1D2" presStyleIdx="1" presStyleCnt="3"/>
      <dgm:spPr/>
    </dgm:pt>
    <dgm:pt modelId="{DBE31508-8F91-754C-8983-20161E3E6EE5}" type="pres">
      <dgm:prSet presAssocID="{50B6DB77-AC45-2E47-8094-476482875C17}" presName="connTx" presStyleLbl="parChTrans1D2" presStyleIdx="1" presStyleCnt="3"/>
      <dgm:spPr/>
    </dgm:pt>
    <dgm:pt modelId="{DFF754B6-E2EC-4D40-AB08-4CF8D0B478F8}" type="pres">
      <dgm:prSet presAssocID="{138955AE-7625-2D4C-8045-0A7A5FFA466C}" presName="root2" presStyleCnt="0"/>
      <dgm:spPr/>
    </dgm:pt>
    <dgm:pt modelId="{ED69416F-CBF4-F643-A60D-C206E381457B}" type="pres">
      <dgm:prSet presAssocID="{138955AE-7625-2D4C-8045-0A7A5FFA466C}" presName="LevelTwoTextNode" presStyleLbl="node2" presStyleIdx="1" presStyleCnt="3" custLinFactNeighborX="50582" custLinFactNeighborY="2669">
        <dgm:presLayoutVars>
          <dgm:chPref val="3"/>
        </dgm:presLayoutVars>
      </dgm:prSet>
      <dgm:spPr/>
    </dgm:pt>
    <dgm:pt modelId="{3C25FCDD-28C2-7B41-B7BC-99A0E61A397C}" type="pres">
      <dgm:prSet presAssocID="{138955AE-7625-2D4C-8045-0A7A5FFA466C}" presName="level3hierChild" presStyleCnt="0"/>
      <dgm:spPr/>
    </dgm:pt>
    <dgm:pt modelId="{91B24C5B-72AE-D548-AE37-965384358349}" type="pres">
      <dgm:prSet presAssocID="{60DCFE59-7B0C-EA4F-8357-23AF75B0C804}" presName="conn2-1" presStyleLbl="parChTrans1D2" presStyleIdx="2" presStyleCnt="3"/>
      <dgm:spPr/>
    </dgm:pt>
    <dgm:pt modelId="{FC5E0023-6D72-E74B-8E1B-390932A13879}" type="pres">
      <dgm:prSet presAssocID="{60DCFE59-7B0C-EA4F-8357-23AF75B0C804}" presName="connTx" presStyleLbl="parChTrans1D2" presStyleIdx="2" presStyleCnt="3"/>
      <dgm:spPr/>
    </dgm:pt>
    <dgm:pt modelId="{8548B43C-1367-FF4A-848D-9A258A7EFAC4}" type="pres">
      <dgm:prSet presAssocID="{A8012DDB-A800-C543-9508-C93F1758D549}" presName="root2" presStyleCnt="0"/>
      <dgm:spPr/>
    </dgm:pt>
    <dgm:pt modelId="{033F0597-D28A-5346-9492-4983B839CD2B}" type="pres">
      <dgm:prSet presAssocID="{A8012DDB-A800-C543-9508-C93F1758D549}" presName="LevelTwoTextNode" presStyleLbl="node2" presStyleIdx="2" presStyleCnt="3" custLinFactNeighborX="51123" custLinFactNeighborY="1099">
        <dgm:presLayoutVars>
          <dgm:chPref val="3"/>
        </dgm:presLayoutVars>
      </dgm:prSet>
      <dgm:spPr/>
    </dgm:pt>
    <dgm:pt modelId="{22A07CCB-0910-7D4F-9B38-899F9BBB00DB}" type="pres">
      <dgm:prSet presAssocID="{A8012DDB-A800-C543-9508-C93F1758D549}" presName="level3hierChild" presStyleCnt="0"/>
      <dgm:spPr/>
    </dgm:pt>
  </dgm:ptLst>
  <dgm:cxnLst>
    <dgm:cxn modelId="{04FBAE05-6A15-3A43-8AF9-3EF0255BFF33}" type="presOf" srcId="{E123F9B7-D77A-8F40-A80F-2630866A9C61}" destId="{6E938E1C-D9E2-904B-9140-12F37C5B3E1E}" srcOrd="0" destOrd="0" presId="urn:microsoft.com/office/officeart/2005/8/layout/hierarchy2"/>
    <dgm:cxn modelId="{EA14060E-BC10-7744-BC5F-FA6A5DFC39DD}" type="presOf" srcId="{60DCFE59-7B0C-EA4F-8357-23AF75B0C804}" destId="{91B24C5B-72AE-D548-AE37-965384358349}" srcOrd="0" destOrd="0" presId="urn:microsoft.com/office/officeart/2005/8/layout/hierarchy2"/>
    <dgm:cxn modelId="{55BAF417-0637-154F-9B6D-D3B36E0A78C3}" srcId="{8BC468F5-598A-9E46-A5F2-33A41D94EF94}" destId="{E123F9B7-D77A-8F40-A80F-2630866A9C61}" srcOrd="0" destOrd="0" parTransId="{7CCFDE25-9A54-1A43-8437-B1641E6A34FA}" sibTransId="{C3AFF8EF-B863-674D-84A6-2E36B1FEEF8E}"/>
    <dgm:cxn modelId="{DB910C35-8AE0-A941-AF05-8B4E4972F709}" type="presOf" srcId="{7CCFDE25-9A54-1A43-8437-B1641E6A34FA}" destId="{8DA69DAE-04F5-8E44-B794-E8C18C1482A1}" srcOrd="1" destOrd="0" presId="urn:microsoft.com/office/officeart/2005/8/layout/hierarchy2"/>
    <dgm:cxn modelId="{3A53A23B-4461-0049-B620-39A5895C41CD}" type="presOf" srcId="{CD25440F-9201-B84D-897F-A0168FFB37CF}" destId="{2019E97D-DC8C-6149-A2D2-6ACA8E3CF001}" srcOrd="0" destOrd="0" presId="urn:microsoft.com/office/officeart/2005/8/layout/hierarchy2"/>
    <dgm:cxn modelId="{56DD8947-1C51-3342-AC45-10371E10CADF}" type="presOf" srcId="{8BC468F5-598A-9E46-A5F2-33A41D94EF94}" destId="{558B7F88-8F4B-7E45-B156-5A20568D7BE8}" srcOrd="0" destOrd="0" presId="urn:microsoft.com/office/officeart/2005/8/layout/hierarchy2"/>
    <dgm:cxn modelId="{265B6F49-C580-E541-8E39-F952460B3D66}" type="presOf" srcId="{7CCFDE25-9A54-1A43-8437-B1641E6A34FA}" destId="{011AAAB5-5D97-784E-8416-83B232FBA05A}" srcOrd="0" destOrd="0" presId="urn:microsoft.com/office/officeart/2005/8/layout/hierarchy2"/>
    <dgm:cxn modelId="{4542B34F-F7D8-A44E-BE5F-D58582D7B23C}" type="presOf" srcId="{50B6DB77-AC45-2E47-8094-476482875C17}" destId="{DBE31508-8F91-754C-8983-20161E3E6EE5}" srcOrd="1" destOrd="0" presId="urn:microsoft.com/office/officeart/2005/8/layout/hierarchy2"/>
    <dgm:cxn modelId="{5E3AED83-BA60-FE46-BBE3-74BB30834432}" type="presOf" srcId="{60DCFE59-7B0C-EA4F-8357-23AF75B0C804}" destId="{FC5E0023-6D72-E74B-8E1B-390932A13879}" srcOrd="1" destOrd="0" presId="urn:microsoft.com/office/officeart/2005/8/layout/hierarchy2"/>
    <dgm:cxn modelId="{65AE6884-E405-7C44-8127-E17B3F5A41F1}" srcId="{8BC468F5-598A-9E46-A5F2-33A41D94EF94}" destId="{A8012DDB-A800-C543-9508-C93F1758D549}" srcOrd="2" destOrd="0" parTransId="{60DCFE59-7B0C-EA4F-8357-23AF75B0C804}" sibTransId="{74DE9AC5-E3F2-D943-B4C7-F48C379897F3}"/>
    <dgm:cxn modelId="{A5365A86-4AB7-E64D-BAA7-967BAB6FAA83}" srcId="{CD25440F-9201-B84D-897F-A0168FFB37CF}" destId="{8BC468F5-598A-9E46-A5F2-33A41D94EF94}" srcOrd="0" destOrd="0" parTransId="{53BD6B46-C495-E540-8899-E947B12A511F}" sibTransId="{38E4D403-D8B4-5D41-9392-6BE8476BA24C}"/>
    <dgm:cxn modelId="{2435C38F-ECD0-6540-8F7D-28628E1A712A}" type="presOf" srcId="{A8012DDB-A800-C543-9508-C93F1758D549}" destId="{033F0597-D28A-5346-9492-4983B839CD2B}" srcOrd="0" destOrd="0" presId="urn:microsoft.com/office/officeart/2005/8/layout/hierarchy2"/>
    <dgm:cxn modelId="{E6F41FAE-A1D1-1447-A941-1FF07B27FA4E}" type="presOf" srcId="{138955AE-7625-2D4C-8045-0A7A5FFA466C}" destId="{ED69416F-CBF4-F643-A60D-C206E381457B}" srcOrd="0" destOrd="0" presId="urn:microsoft.com/office/officeart/2005/8/layout/hierarchy2"/>
    <dgm:cxn modelId="{CC261FE9-94F5-B141-AB49-629881A9D31A}" type="presOf" srcId="{50B6DB77-AC45-2E47-8094-476482875C17}" destId="{A7BDE97E-F79C-6C4A-A252-BB77E57FB9CC}" srcOrd="0" destOrd="0" presId="urn:microsoft.com/office/officeart/2005/8/layout/hierarchy2"/>
    <dgm:cxn modelId="{C5CD3DFA-391C-D74F-98E7-F4B842C07082}" srcId="{8BC468F5-598A-9E46-A5F2-33A41D94EF94}" destId="{138955AE-7625-2D4C-8045-0A7A5FFA466C}" srcOrd="1" destOrd="0" parTransId="{50B6DB77-AC45-2E47-8094-476482875C17}" sibTransId="{9342DD62-F9EB-2049-80D8-F6969370A6C4}"/>
    <dgm:cxn modelId="{2063F24A-E2D1-CE48-8321-B0355B009FB2}" type="presParOf" srcId="{2019E97D-DC8C-6149-A2D2-6ACA8E3CF001}" destId="{19F072CD-20BD-224E-AF0B-0B7AAC8591D1}" srcOrd="0" destOrd="0" presId="urn:microsoft.com/office/officeart/2005/8/layout/hierarchy2"/>
    <dgm:cxn modelId="{AB14D4E7-CF48-EC46-B4D6-4A53E74E88C1}" type="presParOf" srcId="{19F072CD-20BD-224E-AF0B-0B7AAC8591D1}" destId="{558B7F88-8F4B-7E45-B156-5A20568D7BE8}" srcOrd="0" destOrd="0" presId="urn:microsoft.com/office/officeart/2005/8/layout/hierarchy2"/>
    <dgm:cxn modelId="{E03852EF-759C-4441-BAD2-D4F1C22835E3}" type="presParOf" srcId="{19F072CD-20BD-224E-AF0B-0B7AAC8591D1}" destId="{E85DAC6A-FA05-B24B-BBD4-11524D15D119}" srcOrd="1" destOrd="0" presId="urn:microsoft.com/office/officeart/2005/8/layout/hierarchy2"/>
    <dgm:cxn modelId="{3E1DE355-D8DA-E449-A58E-05C25AE2CAD2}" type="presParOf" srcId="{E85DAC6A-FA05-B24B-BBD4-11524D15D119}" destId="{011AAAB5-5D97-784E-8416-83B232FBA05A}" srcOrd="0" destOrd="0" presId="urn:microsoft.com/office/officeart/2005/8/layout/hierarchy2"/>
    <dgm:cxn modelId="{692C2442-A6B1-B449-BB1F-ED44B57269C5}" type="presParOf" srcId="{011AAAB5-5D97-784E-8416-83B232FBA05A}" destId="{8DA69DAE-04F5-8E44-B794-E8C18C1482A1}" srcOrd="0" destOrd="0" presId="urn:microsoft.com/office/officeart/2005/8/layout/hierarchy2"/>
    <dgm:cxn modelId="{4577753A-5F47-FC46-BDFB-CEFB0A61F9D6}" type="presParOf" srcId="{E85DAC6A-FA05-B24B-BBD4-11524D15D119}" destId="{764BA902-B098-7A4D-B420-26258AC59A09}" srcOrd="1" destOrd="0" presId="urn:microsoft.com/office/officeart/2005/8/layout/hierarchy2"/>
    <dgm:cxn modelId="{4935B785-D785-0840-8027-71A99763ED7E}" type="presParOf" srcId="{764BA902-B098-7A4D-B420-26258AC59A09}" destId="{6E938E1C-D9E2-904B-9140-12F37C5B3E1E}" srcOrd="0" destOrd="0" presId="urn:microsoft.com/office/officeart/2005/8/layout/hierarchy2"/>
    <dgm:cxn modelId="{13087F14-E4FC-CC42-8F93-8C725129778F}" type="presParOf" srcId="{764BA902-B098-7A4D-B420-26258AC59A09}" destId="{B50E7300-7F2F-5B48-A6C8-352CDA9EE451}" srcOrd="1" destOrd="0" presId="urn:microsoft.com/office/officeart/2005/8/layout/hierarchy2"/>
    <dgm:cxn modelId="{8B4901AF-EB82-F040-A2B3-82F29ABB7ADC}" type="presParOf" srcId="{E85DAC6A-FA05-B24B-BBD4-11524D15D119}" destId="{A7BDE97E-F79C-6C4A-A252-BB77E57FB9CC}" srcOrd="2" destOrd="0" presId="urn:microsoft.com/office/officeart/2005/8/layout/hierarchy2"/>
    <dgm:cxn modelId="{052A2EA3-AA4C-9049-81F0-2A281985C4A1}" type="presParOf" srcId="{A7BDE97E-F79C-6C4A-A252-BB77E57FB9CC}" destId="{DBE31508-8F91-754C-8983-20161E3E6EE5}" srcOrd="0" destOrd="0" presId="urn:microsoft.com/office/officeart/2005/8/layout/hierarchy2"/>
    <dgm:cxn modelId="{AA92DEB2-D908-AB4A-9A8B-027CDAF2A9F5}" type="presParOf" srcId="{E85DAC6A-FA05-B24B-BBD4-11524D15D119}" destId="{DFF754B6-E2EC-4D40-AB08-4CF8D0B478F8}" srcOrd="3" destOrd="0" presId="urn:microsoft.com/office/officeart/2005/8/layout/hierarchy2"/>
    <dgm:cxn modelId="{0485475D-3989-5A43-B3A3-BFE1B88E518A}" type="presParOf" srcId="{DFF754B6-E2EC-4D40-AB08-4CF8D0B478F8}" destId="{ED69416F-CBF4-F643-A60D-C206E381457B}" srcOrd="0" destOrd="0" presId="urn:microsoft.com/office/officeart/2005/8/layout/hierarchy2"/>
    <dgm:cxn modelId="{53E364BF-2246-1C4E-ABB8-9E32D769A1E6}" type="presParOf" srcId="{DFF754B6-E2EC-4D40-AB08-4CF8D0B478F8}" destId="{3C25FCDD-28C2-7B41-B7BC-99A0E61A397C}" srcOrd="1" destOrd="0" presId="urn:microsoft.com/office/officeart/2005/8/layout/hierarchy2"/>
    <dgm:cxn modelId="{D29EF609-9909-5546-8954-55312F6903E8}" type="presParOf" srcId="{E85DAC6A-FA05-B24B-BBD4-11524D15D119}" destId="{91B24C5B-72AE-D548-AE37-965384358349}" srcOrd="4" destOrd="0" presId="urn:microsoft.com/office/officeart/2005/8/layout/hierarchy2"/>
    <dgm:cxn modelId="{6375A356-5CE9-5E44-B5E3-47756635859E}" type="presParOf" srcId="{91B24C5B-72AE-D548-AE37-965384358349}" destId="{FC5E0023-6D72-E74B-8E1B-390932A13879}" srcOrd="0" destOrd="0" presId="urn:microsoft.com/office/officeart/2005/8/layout/hierarchy2"/>
    <dgm:cxn modelId="{81996CEB-1AEF-204A-970A-3F34136FC234}" type="presParOf" srcId="{E85DAC6A-FA05-B24B-BBD4-11524D15D119}" destId="{8548B43C-1367-FF4A-848D-9A258A7EFAC4}" srcOrd="5" destOrd="0" presId="urn:microsoft.com/office/officeart/2005/8/layout/hierarchy2"/>
    <dgm:cxn modelId="{C7C035FE-BC8A-794F-93C4-B1FE5D510B6F}" type="presParOf" srcId="{8548B43C-1367-FF4A-848D-9A258A7EFAC4}" destId="{033F0597-D28A-5346-9492-4983B839CD2B}" srcOrd="0" destOrd="0" presId="urn:microsoft.com/office/officeart/2005/8/layout/hierarchy2"/>
    <dgm:cxn modelId="{6BC72CAF-9736-504E-BDE6-D913EAC36F53}" type="presParOf" srcId="{8548B43C-1367-FF4A-848D-9A258A7EFAC4}" destId="{22A07CCB-0910-7D4F-9B38-899F9BBB00D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B7F88-8F4B-7E45-B156-5A20568D7BE8}">
      <dsp:nvSpPr>
        <dsp:cNvPr id="0" name=""/>
        <dsp:cNvSpPr/>
      </dsp:nvSpPr>
      <dsp:spPr>
        <a:xfrm>
          <a:off x="1013724" y="1500355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Patient</a:t>
          </a:r>
        </a:p>
      </dsp:txBody>
      <dsp:txXfrm>
        <a:off x="1052306" y="1538937"/>
        <a:ext cx="2557435" cy="1240135"/>
      </dsp:txXfrm>
    </dsp:sp>
    <dsp:sp modelId="{011AAAB5-5D97-784E-8416-83B232FBA05A}">
      <dsp:nvSpPr>
        <dsp:cNvPr id="0" name=""/>
        <dsp:cNvSpPr/>
      </dsp:nvSpPr>
      <dsp:spPr>
        <a:xfrm rot="20203099">
          <a:off x="3494482" y="1385008"/>
          <a:ext cx="37786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77860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289321" y="1317789"/>
        <a:ext cx="188930" cy="188930"/>
      </dsp:txXfrm>
    </dsp:sp>
    <dsp:sp modelId="{6E938E1C-D9E2-904B-9140-12F37C5B3E1E}">
      <dsp:nvSpPr>
        <dsp:cNvPr id="0" name=""/>
        <dsp:cNvSpPr/>
      </dsp:nvSpPr>
      <dsp:spPr>
        <a:xfrm>
          <a:off x="7119249" y="6853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Cancellation</a:t>
          </a:r>
        </a:p>
      </dsp:txBody>
      <dsp:txXfrm>
        <a:off x="7157831" y="45435"/>
        <a:ext cx="2557435" cy="1240135"/>
      </dsp:txXfrm>
    </dsp:sp>
    <dsp:sp modelId="{A7BDE97E-F79C-6C4A-A252-BB77E57FB9CC}">
      <dsp:nvSpPr>
        <dsp:cNvPr id="0" name=""/>
        <dsp:cNvSpPr/>
      </dsp:nvSpPr>
      <dsp:spPr>
        <a:xfrm rot="51351">
          <a:off x="3648129" y="2157670"/>
          <a:ext cx="34694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46941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296102" y="2098181"/>
        <a:ext cx="173470" cy="173470"/>
      </dsp:txXfrm>
    </dsp:sp>
    <dsp:sp modelId="{ED69416F-CBF4-F643-A60D-C206E381457B}">
      <dsp:nvSpPr>
        <dsp:cNvPr id="0" name=""/>
        <dsp:cNvSpPr/>
      </dsp:nvSpPr>
      <dsp:spPr>
        <a:xfrm>
          <a:off x="7117352" y="1552177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Keeps Appt</a:t>
          </a:r>
        </a:p>
      </dsp:txBody>
      <dsp:txXfrm>
        <a:off x="7155934" y="1590759"/>
        <a:ext cx="2557435" cy="1240135"/>
      </dsp:txXfrm>
    </dsp:sp>
    <dsp:sp modelId="{91B24C5B-72AE-D548-AE37-965384358349}">
      <dsp:nvSpPr>
        <dsp:cNvPr id="0" name=""/>
        <dsp:cNvSpPr/>
      </dsp:nvSpPr>
      <dsp:spPr>
        <a:xfrm rot="1425828">
          <a:off x="3486977" y="2898600"/>
          <a:ext cx="380597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805974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294815" y="2830697"/>
        <a:ext cx="190298" cy="190298"/>
      </dsp:txXfrm>
    </dsp:sp>
    <dsp:sp modelId="{033F0597-D28A-5346-9492-4983B839CD2B}">
      <dsp:nvSpPr>
        <dsp:cNvPr id="0" name=""/>
        <dsp:cNvSpPr/>
      </dsp:nvSpPr>
      <dsp:spPr>
        <a:xfrm>
          <a:off x="7131605" y="3034038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NoShow</a:t>
          </a:r>
          <a:r>
            <a:rPr lang="en-US" sz="2800" kern="1200" dirty="0"/>
            <a:t> (at some point Bayes Error) </a:t>
          </a:r>
        </a:p>
      </dsp:txBody>
      <dsp:txXfrm>
        <a:off x="7170187" y="3072620"/>
        <a:ext cx="2557435" cy="1240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165DF-7286-0349-A505-DD8368E0A374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F8192-769C-A64D-8994-8B18FB2E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severe cases would be emergency medicine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F8192-769C-A64D-8994-8B18FB2EF5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problem across industries. The challenge is unless you know 100% that a person is going to be a </a:t>
            </a:r>
            <a:r>
              <a:rPr lang="en-US" dirty="0" err="1"/>
              <a:t>NoShow</a:t>
            </a:r>
            <a:r>
              <a:rPr lang="en-US" dirty="0"/>
              <a:t>. What do you do with a probability?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F8192-769C-A64D-8994-8B18FB2EF5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AC77-4B46-2B4D-A046-FEEDA5DEB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81016-72B5-B74C-8979-D4C2602C8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DF5A-0755-EA4E-AAD3-0A1EC162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43B3-B252-5441-985E-4104FD79B441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F33B2-4E7C-2A42-AC89-F366E421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BF214-7024-C240-BAF0-95E852AB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901-C654-F24C-8A07-4D7D631F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4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D3E6-E3C5-6548-B0FA-69A5E4CF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F804C-F299-514E-80A5-8AD7627C6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A057E-6E8F-8441-B076-215A0945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43B3-B252-5441-985E-4104FD79B441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332AA-D5BC-DD46-B512-69B0D81C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D190-2A12-794A-BE15-62FB7554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901-C654-F24C-8A07-4D7D631F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14820-7D20-EF4C-ADD0-8B5072A40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68237-4F31-5742-991E-21AC36893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939E9-6D83-0C44-BB3B-89F045CB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43B3-B252-5441-985E-4104FD79B441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C2AF7-9F33-6E44-932C-179818C1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31C68-9A78-8744-B421-D40444B9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901-C654-F24C-8A07-4D7D631F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15FE-8AA5-414E-B871-C53A5679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4224-4911-2D46-B72C-4E0C0235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6E73-F307-0841-B76E-BFB094E6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43B3-B252-5441-985E-4104FD79B441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AF98B-2093-434E-8DEB-E7829C27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57A3B-882D-E744-B2A0-2DD12F5F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901-C654-F24C-8A07-4D7D631F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B8D0-B9AF-1F46-8476-61139B04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B78F1-D803-1F49-9934-DC3ECC2AE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C95F-440C-7D48-A9B8-F1512510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43B3-B252-5441-985E-4104FD79B441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FC87-7E5E-8D43-B245-8C125364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382C-1289-8C43-BD29-687EB44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901-C654-F24C-8A07-4D7D631F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668E-9217-8646-A026-E94400BE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0356-72F0-D443-AB33-10AA5E432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3F1B0-4E74-8044-9E6F-18F69F795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93890-9AA8-0243-B72E-F0180327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43B3-B252-5441-985E-4104FD79B441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8F3E7-7759-4643-9FDB-5F19CEF8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FA909-B1F1-B143-A194-083006CA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901-C654-F24C-8A07-4D7D631F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4AEE-C18F-C44D-8523-B3968419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994BD-A0C7-444C-A916-43CB663A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03A23-F6C3-1644-A57E-7125A27CF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5CEC-ED0A-E348-9B1A-55607A288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3A841-8D5E-6C49-AB8C-3454A99B6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43488-51AC-D34B-9B5C-1E720EDC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43B3-B252-5441-985E-4104FD79B441}" type="datetimeFigureOut">
              <a:rPr lang="en-US" smtClean="0"/>
              <a:t>8/16/20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6B382-D9E0-E646-ADD6-E5E21CDC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6B5B5-DB77-2548-B266-57106191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901-C654-F24C-8A07-4D7D631F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5C3C-6B2C-B341-9F50-71C93496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9273F-79B5-7F42-8883-69B5D824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43B3-B252-5441-985E-4104FD79B441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184E-58D4-EC4F-8370-5E086295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40592-FC15-1B48-AFAC-5086498B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901-C654-F24C-8A07-4D7D631F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05F99-B6F1-394E-8B1D-9D09215C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43B3-B252-5441-985E-4104FD79B441}" type="datetimeFigureOut">
              <a:rPr lang="en-US" smtClean="0"/>
              <a:t>8/16/20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262A4-2147-B346-A086-86D0B380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E8052-2938-864C-8B06-780DF8C7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901-C654-F24C-8A07-4D7D631F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78BF-C529-1C47-A956-C68B8600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79A5-8AC9-7C4E-B7D0-ACE400F7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A8BC2-25B1-9249-A2F9-86274040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A5938-45B5-5140-BBE2-8916C511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43B3-B252-5441-985E-4104FD79B441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563CF-6032-1741-BB30-C4C8DB63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AEF0F-4E1A-D34D-8081-FC4DC73E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901-C654-F24C-8A07-4D7D631F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3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6CC-B8F2-A94A-9AD5-E28D3D74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54959-C201-5142-A70F-014F7B523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27289-A5DB-0641-B720-9F8E90822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D07D4-6AD1-7040-94E8-7202C04A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43B3-B252-5441-985E-4104FD79B441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32EA6-55C9-934C-BF11-E7873396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543F9-E563-6F47-BA44-E5800EDB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2901-C654-F24C-8A07-4D7D631F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3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80164-A045-2D44-8642-74C2CC8B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C7C2C-C663-524C-9D7E-7D995B1C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8A01F-E3FC-534D-81AE-764E297CC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43B3-B252-5441-985E-4104FD79B441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4595-BD14-8342-92EB-7C640FE20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78A82-0EBA-874A-84AA-97B70781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2901-C654-F24C-8A07-4D7D631F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comments" Target="../comments/comment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39FDF-3A5B-8C41-81D2-A0D4F1BAC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/>
              <a:t>Predicting Hospital </a:t>
            </a:r>
            <a:r>
              <a:rPr lang="en-US" dirty="0" err="1"/>
              <a:t>NoShows</a:t>
            </a:r>
            <a:br>
              <a:rPr lang="en-US" dirty="0"/>
            </a:br>
            <a:r>
              <a:rPr lang="en-US" sz="2200" dirty="0"/>
              <a:t>(or “Putting Predictions to work”)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0A4CA-F179-9740-AB6A-DF78C3AD2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Austin Powell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D3CF9-FDE2-084F-A29B-5293682D3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126995-B201-884D-B106-338116E4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8294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ACE2-598D-4D4C-A502-753647DA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14" y="1651110"/>
            <a:ext cx="3374571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Appendix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5E5814-A380-B54D-BCA3-ADFCE9727178}"/>
              </a:ext>
            </a:extLst>
          </p:cNvPr>
          <p:cNvSpPr txBox="1">
            <a:spLocks/>
          </p:cNvSpPr>
          <p:nvPr/>
        </p:nvSpPr>
        <p:spPr>
          <a:xfrm>
            <a:off x="1670956" y="3218546"/>
            <a:ext cx="8850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(Slides that didn’t make the cut)</a:t>
            </a:r>
          </a:p>
        </p:txBody>
      </p:sp>
    </p:spTree>
    <p:extLst>
      <p:ext uri="{BB962C8B-B14F-4D97-AF65-F5344CB8AC3E}">
        <p14:creationId xmlns:p14="http://schemas.microsoft.com/office/powerpoint/2010/main" val="347863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6E49-58B6-864D-B2E2-44E9B97B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Industry Comparison: Considerations for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617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C2FC5-BB7D-B944-9721-A2652EF32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46" r="3" b="1623"/>
          <a:stretch/>
        </p:blipFill>
        <p:spPr>
          <a:xfrm>
            <a:off x="649224" y="722376"/>
            <a:ext cx="3337560" cy="5413248"/>
          </a:xfrm>
          <a:prstGeom prst="rect">
            <a:avLst/>
          </a:prstGeom>
          <a:effectLst/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9BAB87A-9393-9449-9F1C-24B70E0BF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813708"/>
              </p:ext>
            </p:extLst>
          </p:nvPr>
        </p:nvGraphicFramePr>
        <p:xfrm>
          <a:off x="5702369" y="2563679"/>
          <a:ext cx="5245716" cy="298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572">
                  <a:extLst>
                    <a:ext uri="{9D8B030D-6E8A-4147-A177-3AD203B41FA5}">
                      <a16:colId xmlns:a16="http://schemas.microsoft.com/office/drawing/2014/main" val="3580807470"/>
                    </a:ext>
                  </a:extLst>
                </a:gridCol>
                <a:gridCol w="1748572">
                  <a:extLst>
                    <a:ext uri="{9D8B030D-6E8A-4147-A177-3AD203B41FA5}">
                      <a16:colId xmlns:a16="http://schemas.microsoft.com/office/drawing/2014/main" val="4029480345"/>
                    </a:ext>
                  </a:extLst>
                </a:gridCol>
                <a:gridCol w="1748572">
                  <a:extLst>
                    <a:ext uri="{9D8B030D-6E8A-4147-A177-3AD203B41FA5}">
                      <a16:colId xmlns:a16="http://schemas.microsoft.com/office/drawing/2014/main" val="2102068641"/>
                    </a:ext>
                  </a:extLst>
                </a:gridCol>
              </a:tblGrid>
              <a:tr h="746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59610"/>
                  </a:ext>
                </a:extLst>
              </a:tr>
              <a:tr h="746983">
                <a:tc>
                  <a:txBody>
                    <a:bodyPr/>
                    <a:lstStyle/>
                    <a:p>
                      <a:r>
                        <a:rPr lang="en-US" dirty="0"/>
                        <a:t>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Charges up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Charges after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15253"/>
                  </a:ext>
                </a:extLst>
              </a:tr>
              <a:tr h="746983">
                <a:tc>
                  <a:txBody>
                    <a:bodyPr/>
                    <a:lstStyle/>
                    <a:p>
                      <a:r>
                        <a:rPr lang="en-US" dirty="0"/>
                        <a:t>Overbooking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23645"/>
                  </a:ext>
                </a:extLst>
              </a:tr>
              <a:tr h="746983">
                <a:tc>
                  <a:txBody>
                    <a:bodyPr/>
                    <a:lstStyle/>
                    <a:p>
                      <a:r>
                        <a:rPr lang="en-US" dirty="0"/>
                        <a:t>Bayes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52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2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2C65E-C058-A14E-83ED-E1301AFB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NoShows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6DD98-1880-7D41-B1B5-93661CAD0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NoShows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i="1" dirty="0">
                <a:solidFill>
                  <a:schemeClr val="bg1"/>
                </a:solidFill>
              </a:rPr>
              <a:t>Anything less than a cancellation more than 24hrs out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Implications of </a:t>
            </a:r>
            <a:r>
              <a:rPr lang="en-US" sz="2400" dirty="0" err="1">
                <a:solidFill>
                  <a:schemeClr val="bg1"/>
                </a:solidFill>
              </a:rPr>
              <a:t>NoShows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Unfilled appointment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Cost of clinician idle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Additional wait-time for some other patient (potentially quit sever)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4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92CD-5055-0E4A-AF3B-0F92B9968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a Model</a:t>
            </a:r>
          </a:p>
        </p:txBody>
      </p:sp>
    </p:spTree>
    <p:extLst>
      <p:ext uri="{BB962C8B-B14F-4D97-AF65-F5344CB8AC3E}">
        <p14:creationId xmlns:p14="http://schemas.microsoft.com/office/powerpoint/2010/main" val="270478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FBD8F-E8E4-A64C-ACCC-AD5E4188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564ED-A15C-8846-892E-6BBA2FD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7CC438B2-3402-D14F-859A-211D052F3D65}"/>
              </a:ext>
            </a:extLst>
          </p:cNvPr>
          <p:cNvSpPr/>
          <p:nvPr/>
        </p:nvSpPr>
        <p:spPr>
          <a:xfrm>
            <a:off x="1865871" y="3646339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pic>
        <p:nvPicPr>
          <p:cNvPr id="7" name="Graphic 6" descr="Champagne glasses">
            <a:extLst>
              <a:ext uri="{FF2B5EF4-FFF2-40B4-BE49-F238E27FC236}">
                <a16:creationId xmlns:a16="http://schemas.microsoft.com/office/drawing/2014/main" id="{F09E3495-7607-D04F-B706-005E13288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1048" y="3647410"/>
            <a:ext cx="1215081" cy="1215081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DDE111E4-D8E4-4144-B7F9-7D94DB064FA3}"/>
              </a:ext>
            </a:extLst>
          </p:cNvPr>
          <p:cNvSpPr/>
          <p:nvPr/>
        </p:nvSpPr>
        <p:spPr>
          <a:xfrm>
            <a:off x="1014060" y="2351761"/>
            <a:ext cx="2651883" cy="1227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293356C-3809-5D4B-9684-09B11E2F9854}"/>
              </a:ext>
            </a:extLst>
          </p:cNvPr>
          <p:cNvSpPr/>
          <p:nvPr/>
        </p:nvSpPr>
        <p:spPr>
          <a:xfrm>
            <a:off x="3176738" y="3973901"/>
            <a:ext cx="59343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 &gt; 50%</a:t>
            </a:r>
          </a:p>
        </p:txBody>
      </p:sp>
    </p:spTree>
    <p:extLst>
      <p:ext uri="{BB962C8B-B14F-4D97-AF65-F5344CB8AC3E}">
        <p14:creationId xmlns:p14="http://schemas.microsoft.com/office/powerpoint/2010/main" val="250725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AF7E1-35AB-0C46-8AF2-42265EF9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Mitigating the cost factor with a confusion matrix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46395FB2-8386-6A47-9924-E07C19A8F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23" y="3404422"/>
            <a:ext cx="3453031" cy="3148128"/>
          </a:xfrm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53E103B-6E2F-A04E-B667-29E6B74EE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99287"/>
              </p:ext>
            </p:extLst>
          </p:nvPr>
        </p:nvGraphicFramePr>
        <p:xfrm>
          <a:off x="4680207" y="952500"/>
          <a:ext cx="6903725" cy="36844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62647">
                  <a:extLst>
                    <a:ext uri="{9D8B030D-6E8A-4147-A177-3AD203B41FA5}">
                      <a16:colId xmlns:a16="http://schemas.microsoft.com/office/drawing/2014/main" val="1872156483"/>
                    </a:ext>
                  </a:extLst>
                </a:gridCol>
                <a:gridCol w="1141456">
                  <a:extLst>
                    <a:ext uri="{9D8B030D-6E8A-4147-A177-3AD203B41FA5}">
                      <a16:colId xmlns:a16="http://schemas.microsoft.com/office/drawing/2014/main" val="2298548593"/>
                    </a:ext>
                  </a:extLst>
                </a:gridCol>
                <a:gridCol w="2370604">
                  <a:extLst>
                    <a:ext uri="{9D8B030D-6E8A-4147-A177-3AD203B41FA5}">
                      <a16:colId xmlns:a16="http://schemas.microsoft.com/office/drawing/2014/main" val="805589055"/>
                    </a:ext>
                  </a:extLst>
                </a:gridCol>
                <a:gridCol w="2029018">
                  <a:extLst>
                    <a:ext uri="{9D8B030D-6E8A-4147-A177-3AD203B41FA5}">
                      <a16:colId xmlns:a16="http://schemas.microsoft.com/office/drawing/2014/main" val="88916383"/>
                    </a:ext>
                  </a:extLst>
                </a:gridCol>
              </a:tblGrid>
              <a:tr h="491044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</a:rPr>
                        <a:t>NoShow Output at threshold t</a:t>
                      </a:r>
                    </a:p>
                  </a:txBody>
                  <a:tcPr marL="203131" marR="121879" marT="121879" marB="12187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b="1">
                        <a:solidFill>
                          <a:srgbClr val="FFFFFF"/>
                        </a:solidFill>
                      </a:endParaRPr>
                    </a:p>
                  </a:txBody>
                  <a:tcPr marL="203131" marR="121879" marT="121879" marB="1218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</a:rPr>
                        <a:t>Actual Patient NoShow</a:t>
                      </a:r>
                    </a:p>
                  </a:txBody>
                  <a:tcPr marL="203131" marR="121879" marT="121879" marB="1218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88098"/>
                  </a:ext>
                </a:extLst>
              </a:tr>
              <a:tr h="491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Action Needed</a:t>
                      </a:r>
                    </a:p>
                  </a:txBody>
                  <a:tcPr marL="203131" marR="121879" marT="121879" marB="1218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 Action Needed</a:t>
                      </a:r>
                    </a:p>
                  </a:txBody>
                  <a:tcPr marL="203131" marR="121879" marT="121879" marB="1218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74001"/>
                  </a:ext>
                </a:extLst>
              </a:tr>
              <a:tr h="13511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Positive</a:t>
                      </a:r>
                    </a:p>
                  </a:txBody>
                  <a:tcPr marL="203131" marR="121879" marT="121879" marB="1218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sng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True Positive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Utility(t) = $ It depends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Rate(t) = TPR(t) * 92%</a:t>
                      </a:r>
                    </a:p>
                  </a:txBody>
                  <a:tcPr marL="203131" marR="121879" marT="121879" marB="1218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sng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False Positive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Utility(t) = - $ call center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Rate(t) = FPR(t) * 8%</a:t>
                      </a:r>
                    </a:p>
                  </a:txBody>
                  <a:tcPr marL="203131" marR="121879" marT="121879" marB="1218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75792"/>
                  </a:ext>
                </a:extLst>
              </a:tr>
              <a:tr h="13511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Negative</a:t>
                      </a:r>
                    </a:p>
                  </a:txBody>
                  <a:tcPr marL="203131" marR="121879" marT="121879" marB="1218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sng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False Negative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Utility(t) = - $ operational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Rate(t) = (1-TPR(t)) * 92%</a:t>
                      </a:r>
                    </a:p>
                  </a:txBody>
                  <a:tcPr marL="203131" marR="121879" marT="121879" marB="1218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True Negative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Utility(t) = + 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Rate(t)=(1-FPR(t)) * 8%</a:t>
                      </a:r>
                    </a:p>
                  </a:txBody>
                  <a:tcPr marL="203131" marR="121879" marT="121879" marB="1218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87408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C2C317-D83D-2543-969A-F64B38DE4EBE}"/>
                  </a:ext>
                </a:extLst>
              </p:cNvPr>
              <p:cNvSpPr txBox="1"/>
              <p:nvPr/>
            </p:nvSpPr>
            <p:spPr>
              <a:xfrm>
                <a:off x="4680206" y="5422986"/>
                <a:ext cx="6903725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Expected utility of model (or “average utility”)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C2C317-D83D-2543-969A-F64B38DE4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06" y="5422986"/>
                <a:ext cx="6903725" cy="945580"/>
              </a:xfrm>
              <a:prstGeom prst="rect">
                <a:avLst/>
              </a:prstGeom>
              <a:blipFill>
                <a:blip r:embed="rId3"/>
                <a:stretch>
                  <a:fillRect l="-735" t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17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B7C99-5A7B-494E-8CDA-0735ECB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 you’re going to be a NoShow…</a:t>
            </a:r>
          </a:p>
        </p:txBody>
      </p:sp>
    </p:spTree>
    <p:extLst>
      <p:ext uri="{BB962C8B-B14F-4D97-AF65-F5344CB8AC3E}">
        <p14:creationId xmlns:p14="http://schemas.microsoft.com/office/powerpoint/2010/main" val="210293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F568-AA3E-344F-88E9-1A647B1A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 err="1"/>
              <a:t>NoShows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652128-1194-AF46-B5E8-A86FA3276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2332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C7AA07-E74A-EC41-8FC4-30DC4F57A82D}"/>
                  </a:ext>
                </a:extLst>
              </p:cNvPr>
              <p:cNvSpPr txBox="1"/>
              <p:nvPr/>
            </p:nvSpPr>
            <p:spPr>
              <a:xfrm rot="20050793">
                <a:off x="4914971" y="2857392"/>
                <a:ext cx="26414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𝐶𝑎𝑛𝑐𝑒𝑙𝑙𝑎𝑡𝑖𝑜𝑛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𝑁𝑜𝑆h𝑜𝑤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C7AA07-E74A-EC41-8FC4-30DC4F57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50793">
                <a:off x="4914971" y="2857392"/>
                <a:ext cx="264142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5A8C2-7E52-DB4E-B3DA-03AE30D2EBCB}"/>
                  </a:ext>
                </a:extLst>
              </p:cNvPr>
              <p:cNvSpPr txBox="1"/>
              <p:nvPr/>
            </p:nvSpPr>
            <p:spPr>
              <a:xfrm>
                <a:off x="5116797" y="3695823"/>
                <a:ext cx="26414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𝐾𝑒𝑒𝑝𝑠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𝑁𝑜𝑆h𝑜𝑤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5A8C2-7E52-DB4E-B3DA-03AE30D2E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797" y="3695823"/>
                <a:ext cx="264142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78914-DDB5-F14B-B887-EC5E84C8D714}"/>
                  </a:ext>
                </a:extLst>
              </p:cNvPr>
              <p:cNvSpPr txBox="1"/>
              <p:nvPr/>
            </p:nvSpPr>
            <p:spPr>
              <a:xfrm rot="1446653">
                <a:off x="5277279" y="4402450"/>
                <a:ext cx="19168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𝑁𝑜𝑆h𝑜𝑤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𝑁𝑜𝑆h𝑜𝑤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78914-DDB5-F14B-B887-EC5E84C8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46653">
                <a:off x="5277279" y="4402450"/>
                <a:ext cx="191680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99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D90B-1BD5-6B42-A091-49FB75BD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Optimization 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EA809-B47B-EA48-9EEE-D63E29470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429" y="2278173"/>
                <a:ext cx="6467867" cy="3450613"/>
              </a:xfrm>
            </p:spPr>
            <p:txBody>
              <a:bodyPr anchor="ctr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i="0" dirty="0">
                    <a:latin typeface="Cambria Math" panose="02040503050406030204" pitchFamily="18" charset="0"/>
                  </a:rPr>
                  <a:t>Overall goal: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sz="2400" b="0" i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𝑁𝑜𝑆h𝑜𝑤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𝑁𝑜𝑆h𝑜𝑤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𝐹𝑁𝑅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b="1" dirty="0"/>
                  <a:t>FNR (False Negative Rate) </a:t>
                </a:r>
                <a:r>
                  <a:rPr lang="en-US" sz="2400" dirty="0"/>
                  <a:t>Can be minimized primarily through modeling choices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𝑵𝒐𝑺𝒉𝒐𝒘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𝑵𝒐𝑺𝒉𝒐𝒘</m:t>
                    </m:r>
                  </m:oMath>
                </a14:m>
                <a:r>
                  <a:rPr lang="en-US" sz="2400" b="1" dirty="0"/>
                  <a:t>)</a:t>
                </a:r>
                <a:r>
                  <a:rPr lang="en-US" b="1" dirty="0"/>
                  <a:t> </a:t>
                </a:r>
                <a:r>
                  <a:rPr lang="en-US" dirty="0"/>
                  <a:t>could be minimized through strategic outreach. </a:t>
                </a:r>
              </a:p>
              <a:p>
                <a:pPr lvl="1"/>
                <a:r>
                  <a:rPr lang="en-US" sz="2000" dirty="0"/>
                  <a:t>A/A testing models for effectiveness</a:t>
                </a:r>
              </a:p>
              <a:p>
                <a:pPr lvl="1"/>
                <a:r>
                  <a:rPr lang="en-US" sz="2000" dirty="0"/>
                  <a:t>A/B testing different outreach methods</a:t>
                </a:r>
              </a:p>
              <a:p>
                <a:r>
                  <a:rPr lang="en-US" sz="2400" b="1" dirty="0"/>
                  <a:t>Wait list </a:t>
                </a:r>
                <a:r>
                  <a:rPr lang="en-US" sz="2400" b="1"/>
                  <a:t>optimization:</a:t>
                </a:r>
                <a:r>
                  <a:rPr lang="en-US" sz="2400" b="1" dirty="0"/>
                  <a:t> </a:t>
                </a:r>
                <a:r>
                  <a:rPr lang="en-US" sz="2000"/>
                  <a:t>How </a:t>
                </a:r>
                <a:r>
                  <a:rPr lang="en-US" sz="2000" dirty="0"/>
                  <a:t>to best fill the predicted empty spot?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EA809-B47B-EA48-9EEE-D63E29470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429" y="2278173"/>
                <a:ext cx="6467867" cy="3450613"/>
              </a:xfrm>
              <a:blipFill>
                <a:blip r:embed="rId2"/>
                <a:stretch>
                  <a:fillRect l="-1179" t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31255BFC-FB70-4EBD-A8AA-E802E9D15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5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3D49-7997-DC42-8E11-8532DF43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the 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CA24-5788-7C41-82C6-A7BE8443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17108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Costs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4026AB2-F7A2-414C-BE58-57B6BB773965}"/>
              </a:ext>
            </a:extLst>
          </p:cNvPr>
          <p:cNvSpPr/>
          <p:nvPr/>
        </p:nvSpPr>
        <p:spPr>
          <a:xfrm>
            <a:off x="1759808" y="2483707"/>
            <a:ext cx="1173892" cy="257020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B8231F-8E97-C747-B819-B3EFA5094E3A}"/>
              </a:ext>
            </a:extLst>
          </p:cNvPr>
          <p:cNvSpPr txBox="1">
            <a:spLocks/>
          </p:cNvSpPr>
          <p:nvPr/>
        </p:nvSpPr>
        <p:spPr>
          <a:xfrm>
            <a:off x="4001017" y="1825625"/>
            <a:ext cx="3017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Wait Times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10054FD-FB76-E34C-A6B4-257BE1B4B049}"/>
              </a:ext>
            </a:extLst>
          </p:cNvPr>
          <p:cNvSpPr/>
          <p:nvPr/>
        </p:nvSpPr>
        <p:spPr>
          <a:xfrm>
            <a:off x="4815276" y="2483707"/>
            <a:ext cx="1173892" cy="257020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9D77D2-6BA2-DE49-8C01-A284021A9DD1}"/>
              </a:ext>
            </a:extLst>
          </p:cNvPr>
          <p:cNvSpPr txBox="1">
            <a:spLocks/>
          </p:cNvSpPr>
          <p:nvPr/>
        </p:nvSpPr>
        <p:spPr>
          <a:xfrm>
            <a:off x="6828140" y="1825625"/>
            <a:ext cx="3017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Less Bias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99F3D6F-9E05-1B4B-BCD0-DD3BE8B33E70}"/>
              </a:ext>
            </a:extLst>
          </p:cNvPr>
          <p:cNvSpPr/>
          <p:nvPr/>
        </p:nvSpPr>
        <p:spPr>
          <a:xfrm>
            <a:off x="7749748" y="2483707"/>
            <a:ext cx="1173892" cy="257020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3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417</Words>
  <Application>Microsoft Macintosh PowerPoint</Application>
  <PresentationFormat>Widescreen</PresentationFormat>
  <Paragraphs>74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Predicting Hospital NoShows (or “Putting Predictions to work”)</vt:lpstr>
      <vt:lpstr>NoShows </vt:lpstr>
      <vt:lpstr>Create a Model</vt:lpstr>
      <vt:lpstr>PowerPoint Presentation</vt:lpstr>
      <vt:lpstr>Mitigating the cost factor with a confusion matrix</vt:lpstr>
      <vt:lpstr>So you’re going to be a NoShow…</vt:lpstr>
      <vt:lpstr>Converting NoShows</vt:lpstr>
      <vt:lpstr>Optimization Goal</vt:lpstr>
      <vt:lpstr>At the end of the day…</vt:lpstr>
      <vt:lpstr>Thank you!</vt:lpstr>
      <vt:lpstr>Appendix</vt:lpstr>
      <vt:lpstr>Industry Comparison: Considerations for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Hospital NoShows (Getting predictions into production)</dc:title>
  <dc:creator>Microsoft Office User</dc:creator>
  <cp:lastModifiedBy>Microsoft Office User</cp:lastModifiedBy>
  <cp:revision>9</cp:revision>
  <dcterms:created xsi:type="dcterms:W3CDTF">2020-08-16T19:59:00Z</dcterms:created>
  <dcterms:modified xsi:type="dcterms:W3CDTF">2020-08-16T22:53:47Z</dcterms:modified>
</cp:coreProperties>
</file>