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8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3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1" r:id="rId4"/>
    <p:sldLayoutId id="2147483742" r:id="rId5"/>
    <p:sldLayoutId id="2147483747" r:id="rId6"/>
    <p:sldLayoutId id="2147483743" r:id="rId7"/>
    <p:sldLayoutId id="2147483744" r:id="rId8"/>
    <p:sldLayoutId id="2147483745" r:id="rId9"/>
    <p:sldLayoutId id="2147483746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DAD9-5B8E-CFE1-D1E5-BE121812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Beam:</a:t>
            </a:r>
            <a:br>
              <a:rPr lang="en-US" dirty="0"/>
            </a:br>
            <a:r>
              <a:rPr lang="en-US" sz="4000" dirty="0"/>
              <a:t>Quick and easy engineering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E6676-6EAC-3F5D-04C8-EB14AB58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Isaac Alsaka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D0B69-79EA-21CA-D00E-09FCA44FC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6" r="11558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1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8052-1CB0-A469-E9FE-D0B35784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7388-635B-8550-A310-2D9ED35F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Structural engineers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Working with beams is very common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May not want to learn MATLAB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Do not want to mess with finnicky online calculators</a:t>
            </a:r>
          </a:p>
          <a:p>
            <a:pPr lvl="1">
              <a:lnSpc>
                <a:spcPct val="200000"/>
              </a:lnSpc>
            </a:pPr>
            <a:r>
              <a:rPr lang="en-US" i="1" dirty="0"/>
              <a:t>Beam </a:t>
            </a:r>
            <a:r>
              <a:rPr lang="en-US" dirty="0"/>
              <a:t>Allows for quick calculations requiring little technical knowledge</a:t>
            </a:r>
          </a:p>
        </p:txBody>
      </p:sp>
    </p:spTree>
    <p:extLst>
      <p:ext uri="{BB962C8B-B14F-4D97-AF65-F5344CB8AC3E}">
        <p14:creationId xmlns:p14="http://schemas.microsoft.com/office/powerpoint/2010/main" val="267259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0DAA-EFDC-6269-A349-7B8F46BD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82" y="156252"/>
            <a:ext cx="8995599" cy="1104135"/>
          </a:xfrm>
        </p:spPr>
        <p:txBody>
          <a:bodyPr>
            <a:normAutofit/>
          </a:bodyPr>
          <a:lstStyle/>
          <a:p>
            <a:r>
              <a:rPr lang="en-US" sz="3600" b="1" dirty="0"/>
              <a:t>Program 1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D132D572-CDED-1322-E50F-F4306949F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571"/>
          <a:stretch/>
        </p:blipFill>
        <p:spPr>
          <a:xfrm>
            <a:off x="457200" y="2959829"/>
            <a:ext cx="9505096" cy="1767953"/>
          </a:xfrm>
          <a:prstGeom prst="rect">
            <a:avLst/>
          </a:prstGeom>
        </p:spPr>
      </p:pic>
      <p:pic>
        <p:nvPicPr>
          <p:cNvPr id="6" name="Picture 5" descr="A black line with white text&#10;&#10;Description automatically generated">
            <a:extLst>
              <a:ext uri="{FF2B5EF4-FFF2-40B4-BE49-F238E27FC236}">
                <a16:creationId xmlns:a16="http://schemas.microsoft.com/office/drawing/2014/main" id="{43B9BF8E-E94E-6932-3D1F-13ACF6E2C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15867"/>
            <a:ext cx="8283771" cy="1817895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DC8C3362-86EA-9DC3-AE5E-874FD0B44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84932"/>
            <a:ext cx="8612936" cy="175214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CDC1D4-1655-6547-9306-A89A8E76AFF6}"/>
              </a:ext>
            </a:extLst>
          </p:cNvPr>
          <p:cNvSpPr txBox="1">
            <a:spLocks/>
          </p:cNvSpPr>
          <p:nvPr/>
        </p:nvSpPr>
        <p:spPr>
          <a:xfrm>
            <a:off x="9001125" y="387923"/>
            <a:ext cx="2901508" cy="6385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Engineers are scared of programming</a:t>
            </a:r>
          </a:p>
          <a:p>
            <a:r>
              <a:rPr lang="en-US" b="1" i="1" dirty="0"/>
              <a:t>Beam</a:t>
            </a:r>
            <a:r>
              <a:rPr lang="en-US" b="1" dirty="0"/>
              <a:t> only requires users to specify loading conditions</a:t>
            </a:r>
          </a:p>
          <a:p>
            <a:r>
              <a:rPr lang="en-US" b="1" dirty="0"/>
              <a:t>All the heavy lifting is done by the interpreter</a:t>
            </a:r>
          </a:p>
          <a:p>
            <a:r>
              <a:rPr lang="en-US" b="1" dirty="0"/>
              <a:t>This program defines a 10kg point load at 10m from the support</a:t>
            </a:r>
          </a:p>
          <a:p>
            <a:r>
              <a:rPr lang="en-US" b="1" dirty="0"/>
              <a:t>The angle is measured from the x-axis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319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51103F6-27BE-04D6-C891-C5C53611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01" y="84815"/>
            <a:ext cx="8995599" cy="1104135"/>
          </a:xfrm>
        </p:spPr>
        <p:txBody>
          <a:bodyPr>
            <a:normAutofit/>
          </a:bodyPr>
          <a:lstStyle/>
          <a:p>
            <a:r>
              <a:rPr lang="en-US" sz="3600" b="1" dirty="0"/>
              <a:t>Extremely simple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11211A-8895-636A-EF62-4A6DD7637349}"/>
              </a:ext>
            </a:extLst>
          </p:cNvPr>
          <p:cNvSpPr txBox="1">
            <a:spLocks/>
          </p:cNvSpPr>
          <p:nvPr/>
        </p:nvSpPr>
        <p:spPr>
          <a:xfrm>
            <a:off x="9024209" y="472738"/>
            <a:ext cx="2901508" cy="6385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Cantilever beam </a:t>
            </a:r>
          </a:p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Rectangular distributed load </a:t>
            </a:r>
          </a:p>
          <a:p>
            <a:pPr lvl="1"/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Starts at a distance 5 meters</a:t>
            </a:r>
          </a:p>
          <a:p>
            <a:pPr lvl="1"/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Continues for another 5 meters. </a:t>
            </a:r>
          </a:p>
          <a:p>
            <a:pPr lvl="1"/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load has a magnitude of 2 Newtons per meter (N/m).</a:t>
            </a:r>
          </a:p>
          <a:p>
            <a:r>
              <a:rPr lang="en-US" sz="1800" b="1" dirty="0">
                <a:latin typeface="Aptos" panose="020B0004020202020204" pitchFamily="34" charset="0"/>
              </a:rPr>
              <a:t>Loads are defined by stating their type, followed by their identifier, followed by their properties</a:t>
            </a:r>
          </a:p>
        </p:txBody>
      </p:sp>
      <p:pic>
        <p:nvPicPr>
          <p:cNvPr id="13" name="Picture 12" descr="A rectangular object with a line&#10;&#10;Description automatically generated with medium confidence">
            <a:extLst>
              <a:ext uri="{FF2B5EF4-FFF2-40B4-BE49-F238E27FC236}">
                <a16:creationId xmlns:a16="http://schemas.microsoft.com/office/drawing/2014/main" id="{24930275-DBE0-2719-93D8-F3D50086B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457201" y="876235"/>
            <a:ext cx="8376092" cy="2026444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F0BF906B-AE2A-EE2F-9CD2-01C633F4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85" y="2818028"/>
            <a:ext cx="5159389" cy="1752141"/>
          </a:xfrm>
          <a:prstGeom prst="rect">
            <a:avLst/>
          </a:prstGeom>
        </p:spPr>
      </p:pic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48111879-3FBC-0EA6-69BE-D3C73D5AA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5" y="4694296"/>
            <a:ext cx="8543924" cy="16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9E2AF7FB-1B5E-CD2C-7AE0-43FEA082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56" y="1205691"/>
            <a:ext cx="7403120" cy="2546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F89C0B-947F-B1AF-A597-3CBEAFD0CEA8}"/>
              </a:ext>
            </a:extLst>
          </p:cNvPr>
          <p:cNvSpPr txBox="1">
            <a:spLocks/>
          </p:cNvSpPr>
          <p:nvPr/>
        </p:nvSpPr>
        <p:spPr>
          <a:xfrm>
            <a:off x="1084233" y="370565"/>
            <a:ext cx="8995599" cy="1104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Program 2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E155EAA-C5CB-84D7-75AC-9BBC8E52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4196"/>
            <a:ext cx="8931215" cy="1725283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197DA1-DF21-268A-6C81-393E9427C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052" y="0"/>
            <a:ext cx="3211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7129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C99859"/>
      </a:accent1>
      <a:accent2>
        <a:srgbClr val="CF786A"/>
      </a:accent2>
      <a:accent3>
        <a:srgbClr val="D8859C"/>
      </a:accent3>
      <a:accent4>
        <a:srgbClr val="CF6AB0"/>
      </a:accent4>
      <a:accent5>
        <a:srgbClr val="CF85D8"/>
      </a:accent5>
      <a:accent6>
        <a:srgbClr val="9A6ACF"/>
      </a:accent6>
      <a:hlink>
        <a:srgbClr val="6383AB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014B552D41A48BE1209F22C7DC68A" ma:contentTypeVersion="6" ma:contentTypeDescription="Create a new document." ma:contentTypeScope="" ma:versionID="bb1babd5869c2d4929e19f74e5642ec5">
  <xsd:schema xmlns:xsd="http://www.w3.org/2001/XMLSchema" xmlns:xs="http://www.w3.org/2001/XMLSchema" xmlns:p="http://schemas.microsoft.com/office/2006/metadata/properties" xmlns:ns3="66094e2c-7819-4d97-9d58-9a0625c195c5" targetNamespace="http://schemas.microsoft.com/office/2006/metadata/properties" ma:root="true" ma:fieldsID="e16ec8a279ff800c7c47e65fe2baf11f" ns3:_="">
    <xsd:import namespace="66094e2c-7819-4d97-9d58-9a0625c195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94e2c-7819-4d97-9d58-9a0625c195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BE2433-B7A5-4435-A052-0FDF8CEAB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94e2c-7819-4d97-9d58-9a0625c195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E6A016-8E3C-4638-9BBE-EDA784C50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55A76-513E-462D-83C4-789F7950F0F5}">
  <ds:schemaRefs>
    <ds:schemaRef ds:uri="http://purl.org/dc/terms/"/>
    <ds:schemaRef ds:uri="66094e2c-7819-4d97-9d58-9a0625c195c5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Univers Condensed Light</vt:lpstr>
      <vt:lpstr>Walbaum Display Light</vt:lpstr>
      <vt:lpstr>AngleLinesVTI</vt:lpstr>
      <vt:lpstr>Beam: Quick and easy engineering calculations</vt:lpstr>
      <vt:lpstr>Purpose</vt:lpstr>
      <vt:lpstr>Program 1</vt:lpstr>
      <vt:lpstr>Extremely simple language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Beam: Quick and easy engineering calculations</dc:title>
  <dc:creator>Isaac Alsaka</dc:creator>
  <cp:lastModifiedBy>Isaac Alsaka</cp:lastModifiedBy>
  <cp:revision>1</cp:revision>
  <dcterms:created xsi:type="dcterms:W3CDTF">2024-05-01T06:21:50Z</dcterms:created>
  <dcterms:modified xsi:type="dcterms:W3CDTF">2024-05-01T06:45:23Z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0x010100F07014B552D41A48BE1209F22C7DC68A</vt:lpwstr>
  </property>
</Properties>
</file>