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6" Type="http://schemas.openxmlformats.org/officeDocument/2006/relationships/tableStyles" Target="tableStyles.xml" /><Relationship Id="rId7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4" Type="http://schemas.openxmlformats.org/officeDocument/2006/relationships/viewProps" Target="viewProps.xml" /><Relationship Id="rId7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ic.googleusercontent.com/media/www.google.%20com/de//insidesearch/howsearchworks/assets/searchqualityevaluatorguidelines.pdf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jodynimetz.com/21-stats-about-voice-search-that-you-never-knew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amazon.de/Audience-Relevance-Search-Targeting-Audiences/dp/0137004206" TargetMode="External" /><Relationship Id="rId2" Type="http://schemas.openxmlformats.org/officeDocument/2006/relationships/image" Target="../media/image3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google.com/webmasters/tools/search-analytics" TargetMode="Externa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keyword-tools.org/" TargetMode="External" /><Relationship Id="rId3" Type="http://schemas.openxmlformats.org/officeDocument/2006/relationships/hyperlink" Target="https://adwords.google.com/aw/keywordplanner/home?ocid=88008662&amp;__c=9405264038&amp;authuser=0&amp;__u=4127418278" TargetMode="External" /><Relationship Id="rId4" Type="http://schemas.openxmlformats.org/officeDocument/2006/relationships/hyperlink" Target="https://t3n.de/news/google-keyword-planer-anleitung-477330/" TargetMode="External" /><Relationship Id="rId5" Type="http://schemas.openxmlformats.org/officeDocument/2006/relationships/hyperlink" Target="https://trends.google.de/trends/?geo=DE" TargetMode="External" /><Relationship Id="rId6" Type="http://schemas.openxmlformats.org/officeDocument/2006/relationships/hyperlink" Target="https://www.google.com/trends/correlate" TargetMode="External" /><Relationship Id="rId7" Type="http://schemas.openxmlformats.org/officeDocument/2006/relationships/hyperlink" Target="https://www.feenders.de/ratgeber/anwender/581-individuelle-suchergebnisse-bei-google-abschalten.html" TargetMode="Externa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ic.googleusercontent.com/media/www.google.com/de//insidesearch/howsearchworks/assets/searchqualityevaluatorguidelines.pdf" TargetMode="External" /><Relationship Id="rId3" Type="http://schemas.openxmlformats.org/officeDocument/2006/relationships/hyperlink" Target="https://moz.com/google-algorithm-change" TargetMode="External" /><Relationship Id="rId4" Type="http://schemas.openxmlformats.org/officeDocument/2006/relationships/hyperlink" Target="https://blog.hubspot.com/marketing/google-algorithm-visual-history-infographic" TargetMode="Externa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ttenbrink.net/lostandfound/content-strategie-statt-seo-die-folgen-von-panda/" TargetMode="External" /><Relationship Id="rId3" Type="http://schemas.openxmlformats.org/officeDocument/2006/relationships/hyperlink" Target="https://wittenbrink.net/lostandfound/wie-bewertet-google-die-qualitaet-von-inhaltenmaterial-zu-panda/" TargetMode="Externa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earchengineland.com/seotable" TargetMode="Externa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3n.de/news/seo-audit-13-schritte-rankings-optimieren-678475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3n.de/news/seo-audit-13-schritte-rankings-optimieren-678475/" TargetMode="Externa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3n.de/news/seo-audit-13-schritte-rankings-optimieren-678475/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3n.de/news/seo-audit-13-schritte-rankings-optimieren-678475/" TargetMode="Externa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arvy.com/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ruenderszene.de/lexikon/begriffe/snippet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o-suedwest.de/3045-google-rich-snippets-auch-ohne-strukturierte-daten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google.com/webmasters/answer/35624?hl=de" TargetMode="Externa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s.google.com/search/docs/data-types/course" TargetMode="Externa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i.es/the-big-reverse-of-the-web" TargetMode="Externa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ools.pingdom.com/" TargetMode="External" /><Relationship Id="rId3" Type="http://schemas.openxmlformats.org/officeDocument/2006/relationships/hyperlink" Target="https://developers.google.com/speed/pagespeed/insights/" TargetMode="Externa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SEO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Akademische</a:t>
            </a:r>
            <a:r>
              <a:rPr/>
              <a:t> </a:t>
            </a:r>
            <a:r>
              <a:rPr/>
              <a:t>SEO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Heinz</a:t>
            </a:r>
            <a:r>
              <a:rPr/>
              <a:t> </a:t>
            </a:r>
            <a:r>
              <a:rPr/>
              <a:t>Wittenbrink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</a:t>
            </a:r>
            <a:r>
              <a:rPr/>
              <a:t> </a:t>
            </a:r>
            <a:r>
              <a:rPr/>
              <a:t>als</a:t>
            </a:r>
            <a:r>
              <a:rPr/>
              <a:t> </a:t>
            </a:r>
            <a:r>
              <a:rPr/>
              <a:t>Service</a:t>
            </a:r>
          </a:p>
        </p:txBody>
      </p:sp>
      <p:pic>
        <p:nvPicPr>
          <p:cNvPr descr="pics/search_as_serv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236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Vor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Suche: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Suchintention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Situation</a:t>
            </a:r>
          </a:p>
          <a:p>
            <a:pPr lvl="1"/>
            <a:r>
              <a:rPr/>
              <a:t>Ort und Zeit</a:t>
            </a:r>
          </a:p>
          <a:p>
            <a:pPr lvl="1"/>
            <a:r>
              <a:rPr/>
              <a:t>Information, Orientierung, Transaktion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It can be helpful to think of queries as having one or more of the following intents. - Know query […] - Do query […] - Website query […] - Visit-in-person query, some of which are looking for a specific business or organization, some of which are looking for a category of businesses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Google Search Quality Evaluator Guidelines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Touchpoint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Von der Google-Startseite zur Adresszeile</a:t>
            </a:r>
          </a:p>
          <a:p>
            <a:pPr lvl="1"/>
            <a:r>
              <a:rPr/>
              <a:t>Spracheingabe</a:t>
            </a:r>
          </a:p>
          <a:p>
            <a:pPr lvl="1"/>
            <a:r>
              <a:rPr/>
              <a:t>Finden ohne Suche</a:t>
            </a:r>
          </a:p>
          <a:p>
            <a:pPr lvl="1"/>
            <a:r>
              <a:rPr/>
              <a:t>Siehe: </a:t>
            </a:r>
            <a:r>
              <a:rPr>
                <a:hlinkClick r:id="rId2"/>
              </a:rPr>
              <a:t>21 Stats About Voice Search that you Never Knew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Natürliche Sprache und Operatoren</a:t>
            </a:r>
          </a:p>
          <a:p>
            <a:pPr lvl="1"/>
            <a:r>
              <a:rPr/>
              <a:t>Verarbeitet werden Text- (Bildeingabe) und Daten über den Client</a:t>
            </a:r>
          </a:p>
          <a:p>
            <a:pPr lvl="1"/>
            <a:r>
              <a:rPr/>
              <a:t>Suchvorschläge werden interaktiv ergänzt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Semantische Interpretation</a:t>
            </a:r>
          </a:p>
          <a:p>
            <a:pPr lvl="1"/>
            <a:r>
              <a:rPr/>
              <a:t>Aufruf der personalisierten Suchgeschichte für Suchvorschläge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Keyword-Research</a:t>
            </a:r>
          </a:p>
          <a:p>
            <a:pPr lvl="1"/>
            <a:r>
              <a:rPr/>
              <a:t>Synonyme/ Sprachliche Alternativen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Suchmaschinenoptimierung beginnt immer mit der Festlegung der Keywords bzw. der Fragen der User.</a:t>
            </a:r>
          </a:p>
          <a:p>
            <a:pPr lvl="1"/>
            <a:r>
              <a:rPr/>
              <a:t>Suche und Suchverhalten liefern die wichtigsten Daten über die User einer Website.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Keyword-Clouds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Vor dem Verfassen einzelner Inhalte sollten alle relevanten Keywords/Fragestellungen erhoben werden.</a:t>
            </a:r>
          </a:p>
          <a:p>
            <a:pPr lvl="1"/>
            <a:r>
              <a:rPr/>
              <a:t>Es dürfen sich nicht unterschiedliche Inhalte zum selben Keyword Konkurrenz machen.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Einleitung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mathewson_audience.jp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600200"/>
            <a:ext cx="347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search_console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6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Sucheingaben analysieren</a:t>
            </a:r>
          </a:p>
          <a:p>
            <a:pPr lvl="1"/>
            <a:r>
              <a:rPr/>
              <a:t>interne Suche</a:t>
            </a:r>
          </a:p>
          <a:p>
            <a:pPr lvl="1"/>
            <a:r>
              <a:rPr/>
              <a:t>Foren, Servicefragen u.ä.</a:t>
            </a:r>
          </a:p>
          <a:p>
            <a:pPr lvl="1"/>
            <a:r>
              <a:rPr/>
              <a:t>Soziale Medien</a:t>
            </a:r>
          </a:p>
          <a:p>
            <a:pPr lvl="1"/>
            <a:r>
              <a:rPr/>
              <a:t>Keyword Tools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finden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Kostenlose SEO Keyword-Tools</a:t>
            </a:r>
          </a:p>
          <a:p>
            <a:pPr lvl="1"/>
            <a:r>
              <a:rPr>
                <a:hlinkClick r:id="rId3"/>
              </a:rPr>
              <a:t>Google Keyword Planer</a:t>
            </a:r>
            <a:r>
              <a:rPr/>
              <a:t> (Anleitung, 2018 aktualisiert: </a:t>
            </a:r>
            <a:r>
              <a:rPr>
                <a:hlinkClick r:id="rId4"/>
              </a:rPr>
              <a:t>Google-Keyword-Planner: Die ultimative Anleitung | ❤ t3n</a:t>
            </a:r>
            <a:r>
              <a:rPr/>
              <a:t>)</a:t>
            </a:r>
          </a:p>
          <a:p>
            <a:pPr lvl="1"/>
            <a:r>
              <a:rPr>
                <a:hlinkClick r:id="rId5"/>
              </a:rPr>
              <a:t>Google Trends</a:t>
            </a:r>
          </a:p>
          <a:p>
            <a:pPr lvl="1"/>
            <a:r>
              <a:rPr>
                <a:hlinkClick r:id="rId6"/>
              </a:rPr>
              <a:t>Google Correlate</a:t>
            </a:r>
          </a:p>
          <a:p>
            <a:pPr lvl="1"/>
            <a:r>
              <a:rPr/>
              <a:t>Google Suggest (Entpersonalisiert: </a:t>
            </a:r>
            <a:r>
              <a:rPr>
                <a:hlinkClick r:id="rId7"/>
              </a:rPr>
              <a:t>Individuelle Suchergebnisse bei Google abschalten - computer.daten.netze :: feenders.de - berlin-kreuzberg</a:t>
            </a:r>
            <a:r>
              <a:rPr/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(SERP)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Touchpoint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serp_f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5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Nach Relevanz geordnet</a:t>
            </a:r>
          </a:p>
          <a:p>
            <a:pPr lvl="1"/>
            <a:r>
              <a:rPr/>
              <a:t>Unterschiedliche Inhaltstypen</a:t>
            </a:r>
          </a:p>
          <a:p>
            <a:pPr lvl="1"/>
            <a:r>
              <a:rPr/>
              <a:t>Direkte Antworten (Answer Box)</a:t>
            </a:r>
          </a:p>
          <a:p>
            <a:pPr lvl="1"/>
            <a:r>
              <a:rPr/>
              <a:t>Knowledge Graph</a:t>
            </a:r>
          </a:p>
          <a:p>
            <a:pPr lvl="1"/>
            <a:r>
              <a:rPr/>
              <a:t>Position 0</a:t>
            </a:r>
          </a:p>
          <a:p>
            <a:pPr lvl="1"/>
            <a:r>
              <a:rPr/>
              <a:t>Visuelle Inhalte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Auswahl eines Suchergebnisses, Scrollen, Weiterklicken</a:t>
            </a:r>
          </a:p>
          <a:p>
            <a:pPr lvl="1"/>
            <a:r>
              <a:rPr/>
              <a:t>Einschränkung der Suche</a:t>
            </a:r>
          </a:p>
          <a:p>
            <a:pPr lvl="1"/>
            <a:r>
              <a:rPr/>
              <a:t>Zurück zur Eingabe</a:t>
            </a:r>
          </a:p>
          <a:p>
            <a:pPr lvl="1"/>
            <a:r>
              <a:rPr/>
              <a:t>Wechsel mit Landing-Pages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scenes: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Suchmaschine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Interpretation der Sucheingabe</a:t>
            </a:r>
          </a:p>
          <a:p>
            <a:pPr lvl="1"/>
            <a:r>
              <a:rPr/>
              <a:t>Indizierung von Inhalten</a:t>
            </a:r>
          </a:p>
          <a:p>
            <a:pPr lvl="1"/>
            <a:r>
              <a:rPr/>
              <a:t>Bewerten der Relevanz</a:t>
            </a:r>
          </a:p>
          <a:p>
            <a:pPr lvl="1"/>
            <a:r>
              <a:rPr/>
              <a:t>Bewerten der Qualität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Verständnis von SEO als Teil user-orientierten Designs</a:t>
            </a:r>
          </a:p>
          <a:p>
            <a:pPr lvl="1"/>
            <a:r>
              <a:rPr/>
              <a:t>Verständnis allgemeiner Grundlagen von Suchmaschinen und SEO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scenes: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Suchmaschine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Aggregation der Inhalte</a:t>
            </a:r>
          </a:p>
          <a:p>
            <a:pPr lvl="1"/>
            <a:r>
              <a:rPr/>
              <a:t>Herkömmliche und selbstlernende Algorithmen</a:t>
            </a:r>
          </a:p>
          <a:p>
            <a:pPr lvl="1"/>
            <a:r>
              <a:rPr/>
              <a:t>Content-Tester</a:t>
            </a:r>
          </a:p>
          <a:p>
            <a:pPr lvl="1"/>
            <a:r>
              <a:rPr/>
              <a:t>Semantische Interpretation, Cognitive Computing</a:t>
            </a:r>
          </a:p>
          <a:p>
            <a:pPr lvl="1"/>
            <a:r>
              <a:rPr/>
              <a:t>Ranking Signals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Sucheingabe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Hummingbird</a:t>
            </a:r>
          </a:p>
        </p:txBody>
      </p:sp>
      <p:pic>
        <p:nvPicPr>
          <p:cNvPr descr="pics/Google_Hummingbird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114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Indizierung</a:t>
            </a:r>
            <a:r>
              <a:rPr/>
              <a:t> </a:t>
            </a:r>
            <a:r>
              <a:rPr/>
              <a:t>von</a:t>
            </a:r>
            <a:r>
              <a:rPr/>
              <a:t> </a:t>
            </a:r>
            <a:r>
              <a:rPr/>
              <a:t>Inhalten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Bewerten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Relevanz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Qualität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Search Quality rater guidelines</a:t>
            </a:r>
            <a:r>
              <a:rPr/>
              <a:t> (PDF)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Moz - Google Algorithm Change History</a:t>
            </a:r>
          </a:p>
          <a:p>
            <a:pPr lvl="0" marL="0" indent="0">
              <a:buNone/>
            </a:pPr>
            <a:r>
              <a:rPr>
                <a:hlinkClick r:id="rId4"/>
              </a:rPr>
              <a:t>A Visual History of Google Algorithm Updates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Bewerten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Relevanz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Qualität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Content-Strategie statt SEO: Die Folgen von »Panda«</a:t>
            </a:r>
          </a:p>
          <a:p>
            <a:pPr lvl="1"/>
            <a:r>
              <a:rPr>
                <a:hlinkClick r:id="rId3"/>
              </a:rPr>
              <a:t>Wie bewertet Google die Qualität von Inhalten?—Material zu Panda - Lost and Found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Ranking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The Periodic Table of SEO Success Factors - Search Engine Land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KPI: Ranking</a:t>
            </a:r>
          </a:p>
          <a:p>
            <a:pPr lvl="1"/>
            <a:r>
              <a:rPr/>
              <a:t>Indizierbarkeit sicherstellen</a:t>
            </a:r>
          </a:p>
          <a:p>
            <a:pPr lvl="1"/>
            <a:r>
              <a:rPr/>
              <a:t>Erreichbarkeit und Gepflegtheit</a:t>
            </a:r>
          </a:p>
          <a:p>
            <a:pPr lvl="1"/>
            <a:r>
              <a:rPr/>
              <a:t>Zuordnung der Inhalte zu URLs</a:t>
            </a:r>
          </a:p>
          <a:p>
            <a:pPr lvl="1"/>
            <a:r>
              <a:rPr/>
              <a:t>Semantisch korrektes Markup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Benennung der Inhalte in URLs, Titeln und Überschriften</a:t>
            </a:r>
          </a:p>
          <a:p>
            <a:pPr lvl="1"/>
            <a:r>
              <a:rPr/>
              <a:t>Benennung der Inhalte in Navigations- und Inline-Links</a:t>
            </a:r>
          </a:p>
          <a:p>
            <a:pPr lvl="1"/>
            <a:r>
              <a:rPr/>
              <a:t>Bilder und Medien beschreiben</a:t>
            </a:r>
          </a:p>
          <a:p>
            <a:pPr lvl="1"/>
            <a:r>
              <a:rPr/>
              <a:t>Inhaltliches Profil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Trennen von Informations-, Orientierungs- und Transaktionsinhalten</a:t>
            </a:r>
          </a:p>
          <a:p>
            <a:pPr lvl="1"/>
            <a:r>
              <a:rPr/>
              <a:t>Inhaltsqualität</a:t>
            </a:r>
          </a:p>
          <a:p>
            <a:pPr lvl="1"/>
            <a:r>
              <a:rPr/>
              <a:t>Aktualität</a:t>
            </a:r>
          </a:p>
          <a:p>
            <a:pPr lvl="1"/>
            <a:r>
              <a:rPr/>
              <a:t>Reputation und Verlinkung</a:t>
            </a:r>
          </a:p>
          <a:p>
            <a:pPr lvl="1"/>
            <a:r>
              <a:rPr/>
              <a:t>Vertrauenswürdigkeit der Quelle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Indizierung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Ist der Google-Bot als Crawler zugelassen? (robots.txt/User-Agent-Weiche)</a:t>
            </a:r>
          </a:p>
          <a:p>
            <a:pPr lvl="1"/>
            <a:r>
              <a:rPr/>
              <a:t>Wird die Webseite regelmäßig von Google gecrawlt?</a:t>
            </a:r>
          </a:p>
          <a:p>
            <a:pPr lvl="1"/>
            <a:r>
              <a:rPr/>
              <a:t>Werden wichtige Verzeichnisse oder Unterseiten blockiert?</a:t>
            </a:r>
          </a:p>
          <a:p>
            <a:pPr lvl="1"/>
            <a:r>
              <a:rPr/>
              <a:t>Existiert eine gültige sitemap.xml?</a:t>
            </a:r>
          </a:p>
          <a:p>
            <a:pPr lvl="1"/>
            <a:r>
              <a:rPr/>
              <a:t>Werden wichtige Inhalte der Webseite durch die robots.txt oder über die Robots-Meta ausgeschlossen?</a:t>
            </a:r>
          </a:p>
          <a:p>
            <a:pPr lvl="0" marL="0" indent="0">
              <a:buNone/>
            </a:pPr>
            <a:r>
              <a:rPr/>
              <a:t>(Nach: </a:t>
            </a:r>
            <a:r>
              <a:rPr>
                <a:hlinkClick r:id="rId2"/>
              </a:rPr>
              <a:t>SEO-Audit in 13 Schritten</a:t>
            </a:r>
            <a:r>
              <a:rPr/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Bedeutung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Suche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Indizierung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Wieviele Seiten sind im Index?</a:t>
            </a:r>
          </a:p>
          <a:p>
            <a:pPr lvl="1"/>
            <a:r>
              <a:rPr/>
              <a:t>Wieviele Seiten sollten im Index sein?</a:t>
            </a:r>
          </a:p>
          <a:p>
            <a:pPr lvl="1"/>
            <a:r>
              <a:rPr/>
              <a:t>Sind die wichtigen Bereiche indexiert?</a:t>
            </a:r>
          </a:p>
          <a:p>
            <a:pPr lvl="1"/>
            <a:r>
              <a:rPr/>
              <a:t>Anzahl der URLs, die in der Sitemap hinterlegt sind versus wieviele sind im Index?</a:t>
            </a:r>
          </a:p>
          <a:p>
            <a:pPr lvl="1"/>
            <a:r>
              <a:rPr/>
              <a:t>Weisen wichtige Bereiche der Website keinerlei Besucher über Suchmaschinen vor?</a:t>
            </a:r>
          </a:p>
          <a:p>
            <a:pPr lvl="0" marL="0" indent="0">
              <a:buNone/>
            </a:pPr>
            <a:r>
              <a:rPr/>
              <a:t>(Nach: </a:t>
            </a:r>
            <a:r>
              <a:rPr>
                <a:hlinkClick r:id="rId2"/>
              </a:rPr>
              <a:t>SEO-Audit in 13 Schritten</a:t>
            </a:r>
            <a:r>
              <a:rPr/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Zuordnung</a:t>
            </a:r>
            <a:r>
              <a:rPr/>
              <a:t> </a:t>
            </a:r>
            <a:r>
              <a:rPr/>
              <a:t>zu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Werden überflüssige doppelte Inhalte vermieden?</a:t>
            </a:r>
          </a:p>
          <a:p>
            <a:pPr lvl="1"/>
            <a:r>
              <a:rPr/>
              <a:t>Gibt es bei notwendigen doppelten Inhalten </a:t>
            </a:r>
            <a:r>
              <a:rPr sz="1800">
                <a:latin typeface="Courier"/>
              </a:rPr>
              <a:t>canonical</a:t>
            </a:r>
            <a:r>
              <a:rPr/>
              <a:t>-Links?</a:t>
            </a:r>
          </a:p>
          <a:p>
            <a:pPr lvl="1"/>
            <a:r>
              <a:rPr/>
              <a:t>Konkurrenzieren Seiten für dieselben Abfragen?</a:t>
            </a:r>
          </a:p>
          <a:p>
            <a:pPr lvl="1"/>
            <a:r>
              <a:rPr/>
              <a:t>Wird die Indexierung verhindert, wo sie überflüssig ist?</a:t>
            </a:r>
          </a:p>
          <a:p>
            <a:pPr lvl="1"/>
            <a:r>
              <a:rPr/>
              <a:t>Sind die Sprachen korrrekt angegeben?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Ist die Seitennavigation leicht verständlich?</a:t>
            </a:r>
          </a:p>
          <a:p>
            <a:pPr lvl="1"/>
            <a:r>
              <a:rPr/>
              <a:t>Verfügt eure Seite über eine Breadcrumb-Navigation?</a:t>
            </a:r>
          </a:p>
          <a:p>
            <a:pPr lvl="1"/>
            <a:r>
              <a:rPr/>
              <a:t>Sind alle wichtigen Unterseiten in maximal vier Klicks erreichbar?</a:t>
            </a:r>
          </a:p>
          <a:p>
            <a:pPr lvl="1"/>
            <a:r>
              <a:rPr/>
              <a:t>Sind die Unterseiten richtig kategorisiert und thematisch miteinander verknüpft?</a:t>
            </a:r>
          </a:p>
          <a:p>
            <a:pPr lvl="1"/>
            <a:r>
              <a:rPr/>
              <a:t>Sind die URLs sprechend und nicht zu lang?</a:t>
            </a:r>
          </a:p>
          <a:p>
            <a:pPr lvl="0" marL="0" indent="0">
              <a:buNone/>
            </a:pPr>
            <a:r>
              <a:rPr/>
              <a:t>(Nach: </a:t>
            </a:r>
            <a:r>
              <a:rPr>
                <a:hlinkClick r:id="rId2"/>
              </a:rPr>
              <a:t>SEO-Audit in 13 Schritten</a:t>
            </a:r>
            <a:r>
              <a:rPr/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Benennung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Inhalte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Werden Titel oder Überschriften wiederholt?</a:t>
            </a:r>
          </a:p>
          <a:p>
            <a:pPr lvl="1"/>
            <a:r>
              <a:rPr/>
              <a:t>Gibt es generierte, nicht sprechende Titel oder Überschriften?</a:t>
            </a:r>
          </a:p>
          <a:p>
            <a:pPr lvl="1"/>
            <a:r>
              <a:rPr/>
              <a:t>Wird in Titeln oder Überschriften bedeutungsloser Marketing-Sprech verwendet?</a:t>
            </a:r>
          </a:p>
          <a:p>
            <a:pPr lvl="1"/>
            <a:r>
              <a:rPr/>
              <a:t>Gibt es zu lange Titel?</a:t>
            </a:r>
          </a:p>
          <a:p>
            <a:pPr lvl="1"/>
            <a:r>
              <a:rPr/>
              <a:t>Sind alle URLs sprechend/lesbar?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Interne</a:t>
            </a:r>
            <a:r>
              <a:rPr/>
              <a:t> </a:t>
            </a: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Gibt es Fehlerseiten?</a:t>
            </a:r>
          </a:p>
          <a:p>
            <a:pPr lvl="1"/>
            <a:r>
              <a:rPr/>
              <a:t>Gibt es verwaiste Seiten?</a:t>
            </a:r>
          </a:p>
          <a:p>
            <a:pPr lvl="1"/>
            <a:r>
              <a:rPr/>
              <a:t>Sind Seiten falsch weitergeleitet?</a:t>
            </a:r>
          </a:p>
          <a:p>
            <a:pPr lvl="1"/>
            <a:r>
              <a:rPr/>
              <a:t>Gibt es Widersprüche bei der Verlinkung?</a:t>
            </a:r>
          </a:p>
          <a:p>
            <a:pPr lvl="1"/>
            <a:r>
              <a:rPr/>
              <a:t>Gehen mehr als 100 Links von einer Seite aus?</a:t>
            </a:r>
          </a:p>
          <a:p>
            <a:pPr lvl="1"/>
            <a:r>
              <a:rPr/>
              <a:t>Gibt es wichtige Seiten mit zu wenig Links?</a:t>
            </a:r>
          </a:p>
          <a:p>
            <a:pPr lvl="1"/>
            <a:r>
              <a:rPr/>
              <a:t>Sind relevante Seiten „zu weit“ von der Startseite entfernt (Klickpfad)</a:t>
            </a:r>
          </a:p>
          <a:p>
            <a:pPr lvl="0" marL="0" indent="0">
              <a:buNone/>
            </a:pPr>
            <a:r>
              <a:rPr/>
              <a:t>(Nach: </a:t>
            </a:r>
            <a:r>
              <a:rPr>
                <a:hlinkClick r:id="rId2"/>
              </a:rPr>
              <a:t>SEO-Audit in 13 Schritten</a:t>
            </a:r>
            <a:r>
              <a:rPr/>
              <a:t>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Semantisch</a:t>
            </a:r>
            <a:r>
              <a:rPr/>
              <a:t> </a:t>
            </a:r>
            <a:r>
              <a:rPr/>
              <a:t>korrektes</a:t>
            </a:r>
            <a:r>
              <a:rPr/>
              <a:t> </a:t>
            </a:r>
            <a:r>
              <a:rPr/>
              <a:t>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Ist das HTML der Seiten valide?</a:t>
            </a:r>
          </a:p>
          <a:p>
            <a:pPr lvl="1"/>
            <a:r>
              <a:rPr/>
              <a:t>Wird überflüssiges Markup zur Präsentation verwendet?</a:t>
            </a:r>
          </a:p>
          <a:p>
            <a:pPr lvl="1"/>
            <a:r>
              <a:rPr/>
              <a:t>Ist die Hierarchie der Überschriften korrekt?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Richtlinien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Varvy SEO tool and optimization guide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Touchpoint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Gemeint ist die Kombination von der großen Überschrift, dem Teasertext und der URL der angezeigten Seite, die bei der Ergebnisliste einer Suchmaschine angezeigt wird.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Snippet Definition | Gründerszene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Rich Snippets sind erweiterte Suchergebnisse, die neben Titel, URL und Description weitere Elemente wie Bewertungen, zusätzliche Sitelinks oder sogar Bilder enthalten können.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SEO-suedwest.de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ri.es/files/images/blog/push-pull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51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Entscheidung</a:t>
            </a:r>
            <a:r>
              <a:rPr/>
              <a:t> </a:t>
            </a:r>
            <a:r>
              <a:rPr/>
              <a:t>für</a:t>
            </a:r>
            <a:r>
              <a:rPr/>
              <a:t> </a:t>
            </a:r>
            <a:r>
              <a:rPr/>
              <a:t>den</a:t>
            </a:r>
            <a:r>
              <a:rPr/>
              <a:t> </a:t>
            </a:r>
            <a:r>
              <a:rPr/>
              <a:t>Klick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URL und Headline</a:t>
            </a:r>
          </a:p>
          <a:p>
            <a:pPr lvl="1"/>
            <a:r>
              <a:rPr/>
              <a:t>Zitat</a:t>
            </a:r>
          </a:p>
          <a:p>
            <a:pPr lvl="1"/>
            <a:r>
              <a:rPr/>
              <a:t>Strukturierte Information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Snippet-Interaktion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Scannen</a:t>
            </a:r>
          </a:p>
          <a:p>
            <a:pPr lvl="1"/>
            <a:r>
              <a:rPr/>
              <a:t>Klicken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Auswahlkriterien für das Snippet</a:t>
            </a:r>
          </a:p>
          <a:p>
            <a:pPr lvl="1"/>
            <a:r>
              <a:rPr/>
              <a:t>Integration in den Knowledge Graph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KPI: Click Through Rate</a:t>
            </a:r>
          </a:p>
          <a:p>
            <a:pPr lvl="1"/>
            <a:r>
              <a:rPr/>
              <a:t>Sprechende URLs</a:t>
            </a:r>
          </a:p>
          <a:p>
            <a:pPr lvl="1"/>
            <a:r>
              <a:rPr sz="1800">
                <a:latin typeface="Courier"/>
              </a:rPr>
              <a:t>description</a:t>
            </a:r>
          </a:p>
          <a:p>
            <a:pPr lvl="1"/>
            <a:r>
              <a:rPr/>
              <a:t>Strukturierte Daten</a:t>
            </a:r>
          </a:p>
          <a:p>
            <a:pPr lvl="1"/>
            <a:r>
              <a:rPr/>
              <a:t>Zusammenfassung in Listen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Hinweise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Aussagekräftige Titel und Snippets für Suchergebnisse erstellen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Snippet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Course  |  Search  |  Google Developers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Aufrufen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Touchpoint:</a:t>
            </a:r>
            <a:r>
              <a:rPr/>
              <a:t> </a:t>
            </a:r>
            <a:r>
              <a:rPr/>
              <a:t>Übergang</a:t>
            </a:r>
            <a:r>
              <a:rPr/>
              <a:t> </a:t>
            </a:r>
            <a:r>
              <a:rPr/>
              <a:t>zur</a:t>
            </a:r>
            <a:r>
              <a:rPr/>
              <a:t> </a:t>
            </a:r>
            <a:r>
              <a:rPr/>
              <a:t>Landing-Page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Zeit</a:t>
            </a:r>
          </a:p>
          <a:p>
            <a:pPr lvl="1"/>
            <a:r>
              <a:rPr/>
              <a:t>Einblendungen</a:t>
            </a:r>
          </a:p>
          <a:p>
            <a:pPr lvl="1"/>
            <a:r>
              <a:rPr/>
              <a:t>Aufbau nach dem Start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Laden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Zurückklicken</a:t>
            </a:r>
          </a:p>
          <a:p>
            <a:pPr lvl="1"/>
            <a:r>
              <a:rPr/>
              <a:t>Abbruch der Suche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Laden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Landing-Page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Generieren der Seite</a:t>
            </a:r>
          </a:p>
          <a:p>
            <a:pPr lvl="1"/>
            <a:r>
              <a:rPr/>
              <a:t>Caching der Seite</a:t>
            </a:r>
          </a:p>
          <a:p>
            <a:pPr lvl="1"/>
            <a:r>
              <a:rPr/>
              <a:t>Transportzeiten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Quelle: </a:t>
            </a:r>
            <a:r>
              <a:rPr>
                <a:hlinkClick r:id="rId2"/>
              </a:rPr>
              <a:t>Dries Buytaert: The Big Reverse of the Web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Laden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KPI: Ladezeit - Ladezeit verkürzen - Seitenaufbau steuern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Laden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Werkzeuge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Pingdom </a:t>
            </a:r>
            <a:r>
              <a:rPr>
                <a:hlinkClick r:id="rId2"/>
              </a:rPr>
              <a:t>Website speed test</a:t>
            </a:r>
          </a:p>
          <a:p>
            <a:pPr lvl="1"/>
            <a:r>
              <a:rPr/>
              <a:t>Google Pageload-Tool </a:t>
            </a:r>
            <a:r>
              <a:rPr>
                <a:hlinkClick r:id="rId3"/>
              </a:rPr>
              <a:t>PageSpeed Insights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Touchpoint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Above the Fold und Below the Fold</a:t>
            </a:r>
          </a:p>
          <a:p>
            <a:pPr lvl="1"/>
            <a:r>
              <a:rPr/>
              <a:t>Screen-/Viewport-Größe</a:t>
            </a:r>
          </a:p>
          <a:p>
            <a:pPr lvl="1"/>
            <a:r>
              <a:rPr/>
              <a:t>Scanbarkeit</a:t>
            </a:r>
          </a:p>
          <a:p>
            <a:pPr lvl="1"/>
            <a:r>
              <a:rPr/>
              <a:t>Wahrnehmbare Hierarchie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Beschäftigung mit dem Inhalt</a:t>
            </a:r>
          </a:p>
          <a:p>
            <a:pPr lvl="1"/>
            <a:r>
              <a:rPr/>
              <a:t>Bouncen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Inhaltliches und visuelles Design entsprechen den Suchintentionen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KPI: Bounce Rate</a:t>
            </a:r>
          </a:p>
          <a:p>
            <a:pPr lvl="1"/>
            <a:r>
              <a:rPr/>
              <a:t>Sofortiges Erkennen des gesuchten Inhalts</a:t>
            </a:r>
          </a:p>
          <a:p>
            <a:pPr lvl="1"/>
            <a:r>
              <a:rPr/>
              <a:t>Abstimmung auf Suchintention</a:t>
            </a:r>
          </a:p>
          <a:p>
            <a:pPr lvl="1"/>
            <a:r>
              <a:rPr/>
              <a:t>Relevanz-Signale, Kontextualisierung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Inhalt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Inhalt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Touchpoint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Entspricht den Suchintentionen</a:t>
            </a:r>
          </a:p>
          <a:p>
            <a:pPr lvl="1"/>
            <a:r>
              <a:rPr/>
              <a:t>Enthält Call-To-Actions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Inhalt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Rezeption der Inhalte oder Transaktion</a:t>
            </a:r>
          </a:p>
          <a:p>
            <a:pPr lvl="1"/>
            <a:r>
              <a:rPr/>
              <a:t>Folgen von Links/Navigationssignalen</a:t>
            </a:r>
          </a:p>
          <a:p>
            <a:pPr lvl="1"/>
            <a:r>
              <a:rPr/>
              <a:t>Befolgen von Call-To-Actions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Findbarkeit</a:t>
            </a:r>
            <a:r>
              <a:rPr/>
              <a:t> </a:t>
            </a:r>
            <a:r>
              <a:rPr/>
              <a:t>als</a:t>
            </a:r>
            <a:r>
              <a:rPr/>
              <a:t> </a:t>
            </a:r>
            <a:r>
              <a:rPr/>
              <a:t>Service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Inhalt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Behind-the-scene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Redaktion</a:t>
            </a:r>
          </a:p>
          <a:p>
            <a:pPr lvl="1"/>
            <a:r>
              <a:rPr/>
              <a:t>Funktionalität</a:t>
            </a:r>
          </a:p>
          <a:p>
            <a:pPr lvl="1"/>
            <a:r>
              <a:rPr/>
              <a:t>Marketing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Inhalt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Optimierung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KPIs: Verweildauer, Aktionen</a:t>
            </a:r>
          </a:p>
          <a:p>
            <a:pPr lvl="1"/>
            <a:r>
              <a:rPr/>
              <a:t>Qualität sicherstellen</a:t>
            </a:r>
          </a:p>
          <a:p>
            <a:pPr lvl="1"/>
            <a:r>
              <a:rPr/>
              <a:t>Navigationspfade ermöglichen</a:t>
            </a:r>
          </a:p>
          <a:p>
            <a:pPr lvl="1"/>
            <a:r>
              <a:rPr/>
              <a:t>CTAs einfügen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Ganzheitliches</a:t>
            </a:r>
            <a:r>
              <a:rPr/>
              <a:t> </a:t>
            </a:r>
            <a:r>
              <a:rPr/>
              <a:t>Verständnis</a:t>
            </a:r>
            <a:r>
              <a:rPr/>
              <a:t> </a:t>
            </a:r>
            <a:r>
              <a:rPr/>
              <a:t>von</a:t>
            </a:r>
            <a:r>
              <a:rPr/>
              <a:t> </a:t>
            </a:r>
            <a:r>
              <a:rPr/>
              <a:t>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Suche wird Gesamtvorgang erlebt</a:t>
            </a:r>
          </a:p>
          <a:p>
            <a:pPr lvl="1"/>
            <a:r>
              <a:rPr/>
              <a:t>Die Phasen beeinflussen sich gegenseitig</a:t>
            </a:r>
          </a:p>
          <a:p>
            <a:pPr lvl="1"/>
            <a:r>
              <a:rPr/>
              <a:t>Zeit und kognitiver Aufwand sind entscheidende Faktoren</a:t>
            </a:r>
          </a:p>
          <a:p>
            <a:pPr lvl="1"/>
            <a:r>
              <a:rPr/>
              <a:t>Die Qualität der Nutzererfahrung beeinflusst die SEO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Wie</a:t>
            </a:r>
            <a:r>
              <a:rPr/>
              <a:t> </a:t>
            </a:r>
            <a:r>
              <a:rPr/>
              <a:t>läuft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Suche</a:t>
            </a:r>
            <a:r>
              <a:rPr/>
              <a:t> </a:t>
            </a:r>
            <a:r>
              <a:rPr/>
              <a:t>ab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wo</a:t>
            </a:r>
            <a:r>
              <a:rPr/>
              <a:t> </a:t>
            </a:r>
            <a:r>
              <a:rPr/>
              <a:t>liegen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größten</a:t>
            </a:r>
            <a:r>
              <a:rPr/>
              <a:t> </a:t>
            </a:r>
            <a:r>
              <a:rPr/>
              <a:t>Painpoints?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Touchpoint: Wo findet die Interaktion statt?</a:t>
            </a:r>
          </a:p>
          <a:p>
            <a:pPr lvl="1"/>
            <a:r>
              <a:rPr/>
              <a:t>Interaktion: Was tun die User?</a:t>
            </a:r>
          </a:p>
          <a:p>
            <a:pPr lvl="1"/>
            <a:r>
              <a:rPr/>
              <a:t>Backend: Was passiert bei Suchmaschine und Server?</a:t>
            </a:r>
          </a:p>
          <a:p>
            <a:pPr lvl="1"/>
            <a:r>
              <a:rPr/>
              <a:t>Optimierung: Wie kann ich den Prozess beeinflussen?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und Akademische SEO</dc:title>
  <dc:creator>Heinz Wittenbrink</dc:creator>
  <cp:keywords/>
  <dcterms:created xsi:type="dcterms:W3CDTF">2019-04-03T19:57:44Z</dcterms:created>
  <dcterms:modified xsi:type="dcterms:W3CDTF">2019-04-03T19:57:44Z</dcterms:modified>
</cp:coreProperties>
</file>