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Original:</a:t>
            </a:r>
            <a:r>
              <a:rPr/>
              <a:t> </a:t>
            </a:r>
            <a:r>
              <a:rPr/>
              <a:t>Podemos</a:t>
            </a:r>
            <a:r>
              <a:rPr/>
              <a:t> </a:t>
            </a:r>
            <a:r>
              <a:rPr/>
              <a:t>definir</a:t>
            </a:r>
            <a:r>
              <a:rPr/>
              <a:t> </a:t>
            </a:r>
            <a:r>
              <a:rPr/>
              <a:t>el</a:t>
            </a:r>
            <a:r>
              <a:rPr/>
              <a:t> </a:t>
            </a:r>
            <a:r>
              <a:rPr/>
              <a:t>SEO</a:t>
            </a:r>
            <a:r>
              <a:rPr/>
              <a:t> </a:t>
            </a:r>
            <a:r>
              <a:rPr/>
              <a:t>académico</a:t>
            </a:r>
            <a:r>
              <a:rPr/>
              <a:t> </a:t>
            </a:r>
            <a:r>
              <a:rPr/>
              <a:t>(o</a:t>
            </a:r>
            <a:r>
              <a:rPr/>
              <a:t> </a:t>
            </a:r>
            <a:r>
              <a:rPr/>
              <a:t>ASEO</a:t>
            </a:r>
            <a:r>
              <a:rPr/>
              <a:t> </a:t>
            </a:r>
            <a:r>
              <a:rPr/>
              <a:t>por</a:t>
            </a:r>
            <a:r>
              <a:rPr/>
              <a:t> </a:t>
            </a:r>
            <a:r>
              <a:rPr/>
              <a:t>las</a:t>
            </a:r>
            <a:r>
              <a:rPr/>
              <a:t> </a:t>
            </a:r>
            <a:r>
              <a:rPr/>
              <a:t>siglas</a:t>
            </a:r>
            <a:r>
              <a:rPr/>
              <a:t> </a:t>
            </a:r>
            <a:r>
              <a:rPr/>
              <a:t>de</a:t>
            </a:r>
            <a:r>
              <a:rPr/>
              <a:t> </a:t>
            </a:r>
            <a:r>
              <a:rPr/>
              <a:t>la</a:t>
            </a:r>
            <a:r>
              <a:rPr/>
              <a:t> </a:t>
            </a:r>
            <a:r>
              <a:rPr/>
              <a:t>expresión</a:t>
            </a:r>
            <a:r>
              <a:rPr/>
              <a:t> </a:t>
            </a:r>
            <a:r>
              <a:rPr/>
              <a:t>inglesa</a:t>
            </a:r>
            <a:r>
              <a:rPr/>
              <a:t> </a:t>
            </a:r>
            <a:r>
              <a:rPr/>
              <a:t>Academic</a:t>
            </a:r>
            <a:r>
              <a:rPr/>
              <a:t> </a:t>
            </a:r>
            <a:r>
              <a:rPr/>
              <a:t>SEO),</a:t>
            </a:r>
            <a:r>
              <a:rPr/>
              <a:t> </a:t>
            </a:r>
            <a:r>
              <a:rPr/>
              <a:t>como</a:t>
            </a:r>
            <a:r>
              <a:rPr/>
              <a:t> </a:t>
            </a:r>
            <a:r>
              <a:rPr/>
              <a:t>el</a:t>
            </a:r>
            <a:r>
              <a:rPr/>
              <a:t> </a:t>
            </a:r>
            <a:r>
              <a:rPr/>
              <a:t>conjunto</a:t>
            </a:r>
            <a:r>
              <a:rPr/>
              <a:t> </a:t>
            </a:r>
            <a:r>
              <a:rPr/>
              <a:t>de</a:t>
            </a:r>
            <a:r>
              <a:rPr/>
              <a:t> </a:t>
            </a:r>
            <a:r>
              <a:rPr/>
              <a:t>prácticas</a:t>
            </a:r>
            <a:r>
              <a:rPr/>
              <a:t> </a:t>
            </a:r>
            <a:r>
              <a:rPr/>
              <a:t>que</a:t>
            </a:r>
            <a:r>
              <a:rPr/>
              <a:t> </a:t>
            </a:r>
            <a:r>
              <a:rPr/>
              <a:t>promueven</a:t>
            </a:r>
            <a:r>
              <a:rPr/>
              <a:t> </a:t>
            </a:r>
            <a:r>
              <a:rPr/>
              <a:t>la</a:t>
            </a:r>
            <a:r>
              <a:rPr/>
              <a:t> </a:t>
            </a:r>
            <a:r>
              <a:rPr/>
              <a:t>visibilidad</a:t>
            </a:r>
            <a:r>
              <a:rPr/>
              <a:t> </a:t>
            </a:r>
            <a:r>
              <a:rPr/>
              <a:t>y</a:t>
            </a:r>
            <a:r>
              <a:rPr/>
              <a:t> </a:t>
            </a:r>
            <a:r>
              <a:rPr/>
              <a:t>la</a:t>
            </a:r>
            <a:r>
              <a:rPr/>
              <a:t> </a:t>
            </a:r>
            <a:r>
              <a:rPr/>
              <a:t>facilidad</a:t>
            </a:r>
            <a:r>
              <a:rPr/>
              <a:t> </a:t>
            </a:r>
            <a:r>
              <a:rPr/>
              <a:t>de</a:t>
            </a:r>
            <a:r>
              <a:rPr/>
              <a:t> </a:t>
            </a:r>
            <a:r>
              <a:rPr/>
              <a:t>acceso</a:t>
            </a:r>
            <a:r>
              <a:rPr/>
              <a:t> </a:t>
            </a:r>
            <a:r>
              <a:rPr/>
              <a:t>de</a:t>
            </a:r>
            <a:r>
              <a:rPr/>
              <a:t> </a:t>
            </a:r>
            <a:r>
              <a:rPr/>
              <a:t>las</a:t>
            </a:r>
            <a:r>
              <a:rPr/>
              <a:t> </a:t>
            </a:r>
            <a:r>
              <a:rPr/>
              <a:t>producciones</a:t>
            </a:r>
            <a:r>
              <a:rPr/>
              <a:t> </a:t>
            </a:r>
            <a:r>
              <a:rPr/>
              <a:t>académicas,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podemos</a:t>
            </a:r>
            <a:r>
              <a:rPr/>
              <a:t> </a:t>
            </a:r>
            <a:r>
              <a:rPr/>
              <a:t>decir</a:t>
            </a:r>
            <a:r>
              <a:rPr/>
              <a:t> </a:t>
            </a:r>
            <a:r>
              <a:rPr/>
              <a:t>que</a:t>
            </a:r>
            <a:r>
              <a:rPr/>
              <a:t> </a:t>
            </a:r>
            <a:r>
              <a:rPr/>
              <a:t>el</a:t>
            </a:r>
            <a:r>
              <a:rPr/>
              <a:t> </a:t>
            </a:r>
            <a:r>
              <a:rPr/>
              <a:t>objetivo</a:t>
            </a:r>
            <a:r>
              <a:rPr/>
              <a:t> </a:t>
            </a:r>
            <a:r>
              <a:rPr/>
              <a:t>último</a:t>
            </a:r>
            <a:r>
              <a:rPr/>
              <a:t> </a:t>
            </a:r>
            <a:r>
              <a:rPr/>
              <a:t>o</a:t>
            </a:r>
            <a:r>
              <a:rPr/>
              <a:t> </a:t>
            </a:r>
            <a:r>
              <a:rPr/>
              <a:t>real</a:t>
            </a:r>
            <a:r>
              <a:rPr/>
              <a:t> </a:t>
            </a:r>
            <a:r>
              <a:rPr/>
              <a:t>del</a:t>
            </a:r>
            <a:r>
              <a:rPr/>
              <a:t> </a:t>
            </a:r>
            <a:r>
              <a:rPr/>
              <a:t>SEO</a:t>
            </a:r>
            <a:r>
              <a:rPr/>
              <a:t> </a:t>
            </a:r>
            <a:r>
              <a:rPr/>
              <a:t>académico</a:t>
            </a:r>
            <a:r>
              <a:rPr/>
              <a:t> </a:t>
            </a:r>
            <a:r>
              <a:rPr/>
              <a:t>no</a:t>
            </a:r>
            <a:r>
              <a:rPr/>
              <a:t> </a:t>
            </a:r>
            <a:r>
              <a:rPr/>
              <a:t>es</a:t>
            </a:r>
            <a:r>
              <a:rPr/>
              <a:t> </a:t>
            </a:r>
            <a:r>
              <a:rPr/>
              <a:t>la</a:t>
            </a:r>
            <a:r>
              <a:rPr/>
              <a:t> </a:t>
            </a:r>
            <a:r>
              <a:rPr/>
              <a:t>visibilidad,</a:t>
            </a:r>
            <a:r>
              <a:rPr/>
              <a:t> </a:t>
            </a:r>
            <a:r>
              <a:rPr/>
              <a:t>sino</a:t>
            </a:r>
            <a:r>
              <a:rPr/>
              <a:t> </a:t>
            </a:r>
            <a:r>
              <a:rPr/>
              <a:t>incrementar</a:t>
            </a:r>
            <a:r>
              <a:rPr/>
              <a:t> </a:t>
            </a:r>
            <a:r>
              <a:rPr/>
              <a:t>las</a:t>
            </a:r>
            <a:r>
              <a:rPr/>
              <a:t> </a:t>
            </a:r>
            <a:r>
              <a:rPr/>
              <a:t>posibilidades</a:t>
            </a:r>
            <a:r>
              <a:rPr/>
              <a:t> </a:t>
            </a:r>
            <a:r>
              <a:rPr/>
              <a:t>de</a:t>
            </a:r>
            <a:r>
              <a:rPr/>
              <a:t> </a:t>
            </a:r>
            <a:r>
              <a:rPr/>
              <a:t>que</a:t>
            </a:r>
            <a:r>
              <a:rPr/>
              <a:t> </a:t>
            </a:r>
            <a:r>
              <a:rPr/>
              <a:t>un</a:t>
            </a:r>
            <a:r>
              <a:rPr/>
              <a:t> </a:t>
            </a:r>
            <a:r>
              <a:rPr/>
              <a:t>trabajo</a:t>
            </a:r>
            <a:r>
              <a:rPr/>
              <a:t> </a:t>
            </a:r>
            <a:r>
              <a:rPr/>
              <a:t>académica</a:t>
            </a:r>
            <a:r>
              <a:rPr/>
              <a:t> </a:t>
            </a:r>
            <a:r>
              <a:rPr/>
              <a:t>sea</a:t>
            </a:r>
            <a:r>
              <a:rPr/>
              <a:t> </a:t>
            </a:r>
            <a:r>
              <a:rPr/>
              <a:t>citado,</a:t>
            </a:r>
            <a:r>
              <a:rPr/>
              <a:t> </a:t>
            </a:r>
            <a:r>
              <a:rPr/>
              <a:t>y</a:t>
            </a:r>
            <a:r>
              <a:rPr/>
              <a:t> </a:t>
            </a:r>
            <a:r>
              <a:rPr/>
              <a:t>por</a:t>
            </a:r>
            <a:r>
              <a:rPr/>
              <a:t> </a:t>
            </a:r>
            <a:r>
              <a:rPr/>
              <a:t>tanto</a:t>
            </a:r>
            <a:r>
              <a:rPr/>
              <a:t> </a:t>
            </a:r>
            <a:r>
              <a:rPr/>
              <a:t>ayudar</a:t>
            </a:r>
            <a:r>
              <a:rPr/>
              <a:t> </a:t>
            </a:r>
            <a:r>
              <a:rPr/>
              <a:t>a</a:t>
            </a:r>
            <a:r>
              <a:rPr/>
              <a:t> </a:t>
            </a:r>
            <a:r>
              <a:rPr/>
              <a:t>las</a:t>
            </a:r>
            <a:r>
              <a:rPr/>
              <a:t> </a:t>
            </a:r>
            <a:r>
              <a:rPr/>
              <a:t>métricas</a:t>
            </a:r>
            <a:r>
              <a:rPr/>
              <a:t> </a:t>
            </a:r>
            <a:r>
              <a:rPr/>
              <a:t>académicas,</a:t>
            </a:r>
            <a:r>
              <a:rPr/>
              <a:t> </a:t>
            </a:r>
            <a:r>
              <a:rPr/>
              <a:t>tanto</a:t>
            </a:r>
            <a:r>
              <a:rPr/>
              <a:t> </a:t>
            </a:r>
            <a:r>
              <a:rPr/>
              <a:t>del</a:t>
            </a:r>
            <a:r>
              <a:rPr/>
              <a:t> </a:t>
            </a:r>
            <a:r>
              <a:rPr/>
              <a:t>propio</a:t>
            </a:r>
            <a:r>
              <a:rPr/>
              <a:t> </a:t>
            </a:r>
            <a:r>
              <a:rPr/>
              <a:t>articulo</a:t>
            </a:r>
            <a:r>
              <a:rPr/>
              <a:t> </a:t>
            </a:r>
            <a:r>
              <a:rPr/>
              <a:t>(número</a:t>
            </a:r>
            <a:r>
              <a:rPr/>
              <a:t> </a:t>
            </a:r>
            <a:r>
              <a:rPr/>
              <a:t>de</a:t>
            </a:r>
            <a:r>
              <a:rPr/>
              <a:t> </a:t>
            </a:r>
            <a:r>
              <a:rPr/>
              <a:t>citas)</a:t>
            </a:r>
            <a:r>
              <a:rPr/>
              <a:t> </a:t>
            </a:r>
            <a:r>
              <a:rPr/>
              <a:t>como</a:t>
            </a:r>
            <a:r>
              <a:rPr/>
              <a:t> </a:t>
            </a:r>
            <a:r>
              <a:rPr/>
              <a:t>del</a:t>
            </a:r>
            <a:r>
              <a:rPr/>
              <a:t> </a:t>
            </a:r>
            <a:r>
              <a:rPr/>
              <a:t>autor</a:t>
            </a:r>
            <a:r>
              <a:rPr/>
              <a:t> </a:t>
            </a:r>
            <a:r>
              <a:rPr/>
              <a:t>(índice</a:t>
            </a:r>
            <a:r>
              <a:rPr/>
              <a:t> </a:t>
            </a:r>
            <a:r>
              <a:rPr/>
              <a:t>h).</a:t>
            </a:r>
          </a:p>
          <a:p>
            <a:pPr lvl="0" marL="0" indent="0">
              <a:buNone/>
            </a:pPr>
          </a:p>
          <a:p>
            <a:pPr lvl="0" marL="0" indent="0">
              <a:buNone/>
            </a:pPr>
            <a:r>
              <a:rPr/>
              <a:t>Podría</a:t>
            </a:r>
            <a:r>
              <a:rPr/>
              <a:t> </a:t>
            </a:r>
            <a:r>
              <a:rPr/>
              <a:t>equipararse</a:t>
            </a:r>
            <a:r>
              <a:rPr/>
              <a:t> </a:t>
            </a:r>
            <a:r>
              <a:rPr/>
              <a:t>con</a:t>
            </a:r>
            <a:r>
              <a:rPr/>
              <a:t> </a:t>
            </a:r>
            <a:r>
              <a:rPr/>
              <a:t>el</a:t>
            </a:r>
            <a:r>
              <a:rPr/>
              <a:t> </a:t>
            </a:r>
            <a:r>
              <a:rPr/>
              <a:t>SEO</a:t>
            </a:r>
            <a:r>
              <a:rPr/>
              <a:t> </a:t>
            </a:r>
            <a:r>
              <a:rPr/>
              <a:t>OnPage,</a:t>
            </a:r>
            <a:r>
              <a:rPr/>
              <a:t> </a:t>
            </a:r>
            <a:r>
              <a:rPr/>
              <a:t>en</a:t>
            </a:r>
            <a:r>
              <a:rPr/>
              <a:t> </a:t>
            </a:r>
            <a:r>
              <a:rPr/>
              <a:t>el</a:t>
            </a:r>
            <a:r>
              <a:rPr/>
              <a:t> </a:t>
            </a:r>
            <a:r>
              <a:rPr/>
              <a:t>sentido</a:t>
            </a:r>
            <a:r>
              <a:rPr/>
              <a:t> </a:t>
            </a:r>
            <a:r>
              <a:rPr/>
              <a:t>que</a:t>
            </a:r>
            <a:r>
              <a:rPr/>
              <a:t> </a:t>
            </a:r>
            <a:r>
              <a:rPr/>
              <a:t>se</a:t>
            </a:r>
            <a:r>
              <a:rPr/>
              <a:t> </a:t>
            </a:r>
            <a:r>
              <a:rPr/>
              <a:t>refiere</a:t>
            </a:r>
            <a:r>
              <a:rPr/>
              <a:t> </a:t>
            </a:r>
            <a:r>
              <a:rPr/>
              <a:t>a</a:t>
            </a:r>
            <a:r>
              <a:rPr/>
              <a:t> </a:t>
            </a:r>
            <a:r>
              <a:rPr/>
              <a:t>optimizar</a:t>
            </a:r>
            <a:r>
              <a:rPr/>
              <a:t> </a:t>
            </a:r>
            <a:r>
              <a:rPr/>
              <a:t>el</a:t>
            </a:r>
            <a:r>
              <a:rPr/>
              <a:t> </a:t>
            </a:r>
            <a:r>
              <a:rPr/>
              <a:t>contenido</a:t>
            </a:r>
            <a:r>
              <a:rPr/>
              <a:t> </a:t>
            </a:r>
            <a:r>
              <a:rPr/>
              <a:t>del</a:t>
            </a:r>
            <a:r>
              <a:rPr/>
              <a:t> </a:t>
            </a:r>
            <a:r>
              <a:rPr/>
              <a:t>artículo</a:t>
            </a:r>
            <a:r>
              <a:rPr/>
              <a:t> </a:t>
            </a:r>
            <a:r>
              <a:rPr/>
              <a:t>pensando</a:t>
            </a:r>
            <a:r>
              <a:rPr/>
              <a:t> </a:t>
            </a:r>
            <a:r>
              <a:rPr/>
              <a:t>en</a:t>
            </a:r>
            <a:r>
              <a:rPr/>
              <a:t> </a:t>
            </a:r>
            <a:r>
              <a:rPr/>
              <a:t>la</a:t>
            </a:r>
            <a:r>
              <a:rPr/>
              <a:t> </a:t>
            </a:r>
            <a:r>
              <a:rPr/>
              <a:t>indexación</a:t>
            </a:r>
            <a:r>
              <a:rPr/>
              <a:t> </a:t>
            </a:r>
            <a:r>
              <a:rPr/>
              <a:t>y</a:t>
            </a:r>
            <a:r>
              <a:rPr/>
              <a:t> </a:t>
            </a:r>
            <a:r>
              <a:rPr/>
              <a:t>la</a:t>
            </a:r>
            <a:r>
              <a:rPr/>
              <a:t> </a:t>
            </a:r>
            <a:r>
              <a:rPr/>
              <a:t>interpretación</a:t>
            </a:r>
            <a:r>
              <a:rPr/>
              <a:t> </a:t>
            </a:r>
            <a:r>
              <a:rPr/>
              <a:t>del</a:t>
            </a:r>
            <a:r>
              <a:rPr/>
              <a:t> </a:t>
            </a:r>
            <a:r>
              <a:rPr/>
              <a:t>contenido</a:t>
            </a:r>
            <a:r>
              <a:rPr/>
              <a:t> </a:t>
            </a:r>
            <a:r>
              <a:rPr/>
              <a:t>del</a:t>
            </a:r>
            <a:r>
              <a:rPr/>
              <a:t> </a:t>
            </a:r>
            <a:r>
              <a:rPr/>
              <a:t>mismo</a:t>
            </a:r>
            <a:r>
              <a:rPr/>
              <a:t> </a:t>
            </a:r>
            <a:r>
              <a:rPr/>
              <a:t>por</a:t>
            </a:r>
            <a:r>
              <a:rPr/>
              <a:t> </a:t>
            </a:r>
            <a:r>
              <a:rPr/>
              <a:t>parte</a:t>
            </a:r>
            <a:r>
              <a:rPr/>
              <a:t> </a:t>
            </a:r>
            <a:r>
              <a:rPr/>
              <a:t>de</a:t>
            </a:r>
            <a:r>
              <a:rPr/>
              <a:t> </a:t>
            </a:r>
            <a:r>
              <a:rPr/>
              <a:t>los</a:t>
            </a:r>
            <a:r>
              <a:rPr/>
              <a:t> </a:t>
            </a:r>
            <a:r>
              <a:rPr/>
              <a:t>buscadores</a:t>
            </a:r>
            <a:r>
              <a:rPr/>
              <a:t> </a:t>
            </a:r>
            <a:r>
              <a:rPr/>
              <a:t>académicos.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Postpublicación.</a:t>
            </a:r>
            <a:r>
              <a:rPr sz="2000"/>
              <a:t> </a:t>
            </a:r>
            <a:r>
              <a:rPr sz="2000"/>
              <a:t>Por</a:t>
            </a:r>
            <a:r>
              <a:rPr sz="2000"/>
              <a:t> </a:t>
            </a:r>
            <a:r>
              <a:rPr sz="2000"/>
              <a:t>tanto,</a:t>
            </a:r>
            <a:r>
              <a:rPr sz="2000"/>
              <a:t> </a:t>
            </a:r>
            <a:r>
              <a:rPr sz="2000"/>
              <a:t>una</a:t>
            </a:r>
            <a:r>
              <a:rPr sz="2000"/>
              <a:t> </a:t>
            </a:r>
            <a:r>
              <a:rPr sz="2000"/>
              <a:t>vez</a:t>
            </a:r>
            <a:r>
              <a:rPr sz="2000"/>
              <a:t> </a:t>
            </a:r>
            <a:r>
              <a:rPr sz="2000"/>
              <a:t>el</a:t>
            </a:r>
            <a:r>
              <a:rPr sz="2000"/>
              <a:t> </a:t>
            </a:r>
            <a:r>
              <a:rPr sz="2000"/>
              <a:t>entregable</a:t>
            </a:r>
            <a:r>
              <a:rPr sz="2000"/>
              <a:t> </a:t>
            </a:r>
            <a:r>
              <a:rPr sz="2000"/>
              <a:t>ha</a:t>
            </a:r>
            <a:r>
              <a:rPr sz="2000"/>
              <a:t> </a:t>
            </a:r>
            <a:r>
              <a:rPr sz="2000"/>
              <a:t>sido</a:t>
            </a:r>
            <a:r>
              <a:rPr sz="2000"/>
              <a:t> </a:t>
            </a:r>
            <a:r>
              <a:rPr sz="2000"/>
              <a:t>producido</a:t>
            </a:r>
            <a:r>
              <a:rPr sz="2000"/>
              <a:t> </a:t>
            </a:r>
            <a:r>
              <a:rPr sz="2000"/>
              <a:t>y</a:t>
            </a:r>
            <a:r>
              <a:rPr sz="2000"/>
              <a:t> </a:t>
            </a:r>
            <a:r>
              <a:rPr sz="2000"/>
              <a:t>hecho</a:t>
            </a:r>
            <a:r>
              <a:rPr sz="2000"/>
              <a:t> </a:t>
            </a:r>
            <a:r>
              <a:rPr sz="2000"/>
              <a:t>público</a:t>
            </a:r>
            <a:r>
              <a:rPr sz="2000"/>
              <a:t> </a:t>
            </a:r>
            <a:r>
              <a:rPr sz="2000"/>
              <a:t>de</a:t>
            </a:r>
            <a:r>
              <a:rPr sz="2000"/>
              <a:t> </a:t>
            </a:r>
            <a:r>
              <a:rPr sz="2000"/>
              <a:t>alguna</a:t>
            </a:r>
            <a:r>
              <a:rPr sz="2000"/>
              <a:t> </a:t>
            </a:r>
            <a:r>
              <a:rPr sz="2000"/>
              <a:t>forma.</a:t>
            </a:r>
            <a:r>
              <a:rPr sz="2000"/>
              <a:t> </a:t>
            </a:r>
            <a:r>
              <a:rPr sz="2000"/>
              <a:t>Podría</a:t>
            </a:r>
            <a:r>
              <a:rPr sz="2000"/>
              <a:t> </a:t>
            </a:r>
            <a:r>
              <a:rPr sz="2000"/>
              <a:t>equipararse</a:t>
            </a:r>
            <a:r>
              <a:rPr sz="2000"/>
              <a:t> </a:t>
            </a:r>
            <a:r>
              <a:rPr sz="2000"/>
              <a:t>con</a:t>
            </a:r>
            <a:r>
              <a:rPr sz="2000"/>
              <a:t> </a:t>
            </a:r>
            <a:r>
              <a:rPr sz="2000"/>
              <a:t>el</a:t>
            </a:r>
            <a:r>
              <a:rPr sz="2000"/>
              <a:t> </a:t>
            </a:r>
            <a:r>
              <a:rPr sz="2000"/>
              <a:t>SEO</a:t>
            </a:r>
            <a:r>
              <a:rPr sz="2000"/>
              <a:t> </a:t>
            </a:r>
            <a:r>
              <a:rPr sz="2000"/>
              <a:t>OffPage.</a:t>
            </a:r>
            <a:r>
              <a:rPr sz="2000"/>
              <a:t> </a:t>
            </a:r>
            <a:r>
              <a:rPr sz="2000"/>
              <a:t>Consistiría</a:t>
            </a:r>
            <a:r>
              <a:rPr sz="2000"/>
              <a:t> </a:t>
            </a:r>
            <a:r>
              <a:rPr sz="2000"/>
              <a:t>en</a:t>
            </a:r>
            <a:r>
              <a:rPr sz="2000"/>
              <a:t> </a:t>
            </a:r>
            <a:r>
              <a:rPr sz="2000"/>
              <a:t>promover</a:t>
            </a:r>
            <a:r>
              <a:rPr sz="2000"/>
              <a:t> </a:t>
            </a:r>
            <a:r>
              <a:rPr sz="2000"/>
              <a:t>la</a:t>
            </a:r>
            <a:r>
              <a:rPr sz="2000"/>
              <a:t> </a:t>
            </a:r>
            <a:r>
              <a:rPr sz="2000"/>
              <a:t>máxima</a:t>
            </a:r>
            <a:r>
              <a:rPr sz="2000"/>
              <a:t> </a:t>
            </a:r>
            <a:r>
              <a:rPr sz="2000"/>
              <a:t>difusión</a:t>
            </a:r>
            <a:r>
              <a:rPr sz="2000"/>
              <a:t> </a:t>
            </a:r>
            <a:r>
              <a:rPr sz="2000"/>
              <a:t>del</a:t>
            </a:r>
            <a:r>
              <a:rPr sz="2000"/>
              <a:t> </a:t>
            </a:r>
            <a:r>
              <a:rPr sz="2000"/>
              <a:t>artículo</a:t>
            </a:r>
            <a:r>
              <a:rPr sz="2000"/>
              <a:t> </a:t>
            </a:r>
            <a:r>
              <a:rPr sz="2000"/>
              <a:t>sobre</a:t>
            </a:r>
            <a:r>
              <a:rPr sz="2000"/>
              <a:t> </a:t>
            </a:r>
            <a:r>
              <a:rPr sz="2000"/>
              <a:t>la</a:t>
            </a:r>
            <a:r>
              <a:rPr sz="2000"/>
              <a:t> </a:t>
            </a:r>
            <a:r>
              <a:rPr sz="2000"/>
              <a:t>base</a:t>
            </a:r>
            <a:r>
              <a:rPr sz="2000"/>
              <a:t> </a:t>
            </a:r>
            <a:r>
              <a:rPr sz="2000"/>
              <a:t>de</a:t>
            </a:r>
            <a:r>
              <a:rPr sz="2000"/>
              <a:t> </a:t>
            </a:r>
            <a:r>
              <a:rPr sz="2000"/>
              <a:t>subirlo</a:t>
            </a:r>
            <a:r>
              <a:rPr sz="2000"/>
              <a:t> </a:t>
            </a:r>
            <a:r>
              <a:rPr sz="2000"/>
              <a:t>a</a:t>
            </a:r>
            <a:r>
              <a:rPr sz="2000"/>
              <a:t> </a:t>
            </a:r>
            <a:r>
              <a:rPr sz="2000"/>
              <a:t>repositorios</a:t>
            </a:r>
            <a:r>
              <a:rPr sz="2000"/>
              <a:t> </a:t>
            </a:r>
            <a:r>
              <a:rPr sz="2000"/>
              <a:t>y</a:t>
            </a:r>
            <a:r>
              <a:rPr sz="2000"/>
              <a:t> </a:t>
            </a:r>
            <a:r>
              <a:rPr sz="2000"/>
              <a:t>redes</a:t>
            </a:r>
            <a:r>
              <a:rPr sz="2000"/>
              <a:t> </a:t>
            </a:r>
            <a:r>
              <a:rPr sz="2000"/>
              <a:t>sociales,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dhesion.co.nz/blog/indexed-in-google-scholar" TargetMode="External" /><Relationship Id="rId3" Type="http://schemas.openxmlformats.org/officeDocument/2006/relationships/hyperlink" Target="https://scholar.google.com/intl/en/scholar/citations.html#setup"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cholar.google.com/intl/en/scholar/inclusion.html#indexing"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penscience.com/optimize-academic-articles-search-engines/"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ziales-kapital.at/index.php/sozialeskapital/article/view/621"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maastrichtuniversity.nl/research-support/impact/"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lluiscodina.com/seo-academico-guia/"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arzing.com/resources/publish-or-perish"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lluiscodina.com/seo-academico-guia/"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Google_Scholar"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lluiscodina.com/seo-academico-guia/"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Optimierung</a:t>
            </a:r>
            <a:r>
              <a:rPr/>
              <a:t> </a:t>
            </a:r>
            <a:r>
              <a:rPr/>
              <a:t>für</a:t>
            </a:r>
            <a:r>
              <a:rPr/>
              <a:t> </a:t>
            </a:r>
            <a:r>
              <a:rPr/>
              <a:t>Google</a:t>
            </a:r>
            <a:r>
              <a:rPr/>
              <a:t> </a:t>
            </a:r>
            <a:r>
              <a:rPr/>
              <a:t>Scholar</a:t>
            </a:r>
            <a:r>
              <a:rPr/>
              <a:t> </a:t>
            </a:r>
            <a:r>
              <a:rPr/>
              <a:t>und</a:t>
            </a:r>
            <a:r>
              <a:rPr/>
              <a:t> </a:t>
            </a:r>
            <a:r>
              <a:rPr/>
              <a:t>Google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Titel,</a:t>
            </a:r>
            <a:r>
              <a:rPr/>
              <a:t> </a:t>
            </a:r>
            <a:r>
              <a:rPr/>
              <a:t>Keywords,</a:t>
            </a:r>
            <a:r>
              <a:rPr/>
              <a:t> </a:t>
            </a:r>
            <a:r>
              <a:rPr/>
              <a:t>Abstract</a:t>
            </a:r>
            <a:r>
              <a:rPr/>
              <a:t> </a:t>
            </a:r>
            <a:r>
              <a:rPr/>
              <a:t>und</a:t>
            </a:r>
            <a:r>
              <a:rPr/>
              <a:t> </a:t>
            </a:r>
            <a:r>
              <a:rPr/>
              <a:t>Metadaten</a:t>
            </a:r>
            <a:br/>
            <a:br/>
            <a:r>
              <a:rPr/>
              <a:t>Heinz</a:t>
            </a:r>
            <a:r>
              <a:rPr/>
              <a:t> </a:t>
            </a:r>
            <a:r>
              <a:rPr/>
              <a:t>Wittenbrink</a:t>
            </a:r>
          </a:p>
        </p:txBody>
      </p:sp>
      <p:sp>
        <p:nvSpPr>
          <p:cNvPr id="4" name="Date Placeholder 3"/>
          <p:cNvSpPr>
            <a:spLocks noGrp="1"/>
          </p:cNvSpPr>
          <p:nvPr>
            <p:ph type="dt" sz="half" idx="10"/>
          </p:nvPr>
        </p:nvSpPr>
        <p:spPr/>
        <p:txBody>
          <a:bodyPr/>
          <a:lstStyle/>
          <a:p>
            <a:pPr lvl="0" marL="0" indent="0">
              <a:buNone/>
            </a:pPr>
            <a:r>
              <a:rPr/>
              <a:t>2019-04-04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Wann</a:t>
            </a:r>
            <a:r>
              <a:rPr/>
              <a:t> </a:t>
            </a:r>
            <a:r>
              <a:rPr/>
              <a:t>erfolgt</a:t>
            </a:r>
            <a:r>
              <a:rPr/>
              <a:t> </a:t>
            </a:r>
            <a:r>
              <a:rPr/>
              <a:t>Indizierung?</a:t>
            </a:r>
          </a:p>
        </p:txBody>
      </p:sp>
      <p:sp>
        <p:nvSpPr>
          <p:cNvPr id="3" name="Content Placeholder 2"/>
          <p:cNvSpPr>
            <a:spLocks noGrp="1"/>
          </p:cNvSpPr>
          <p:nvPr>
            <p:ph idx="1"/>
          </p:nvPr>
        </p:nvSpPr>
        <p:spPr/>
        <p:txBody>
          <a:bodyPr/>
          <a:lstStyle/>
          <a:p>
            <a:pPr lvl="1"/>
            <a:r>
              <a:rPr/>
              <a:t>Publikation entsprechend den Anforderungen von Scholar</a:t>
            </a:r>
          </a:p>
          <a:p>
            <a:pPr lvl="1"/>
            <a:r>
              <a:rPr/>
              <a:t>Hinzufügen von Publikationen</a:t>
            </a:r>
          </a:p>
          <a:p>
            <a:pPr lvl="0" marL="0" indent="0">
              <a:buNone/>
            </a:pPr>
            <a:r>
              <a:rPr>
                <a:hlinkClick r:id="rId2"/>
              </a:rPr>
              <a:t>How to Get Indexed in Google Scholar - Adhesion® NZ</a:t>
            </a:r>
          </a:p>
          <a:p>
            <a:pPr lvl="0" marL="0" indent="0">
              <a:buNone/>
            </a:pPr>
            <a:r>
              <a:rPr>
                <a:hlinkClick r:id="rId3"/>
              </a:rPr>
              <a:t>Google Scholar Citations Help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Make sure that: the full text of your paper is in a PDF file that ends with “.pdf”, the title of the paper appears in a large font on top of the first page, the authors of the paper are listed right below the title on a separate line, and there’s a bibliography section titled, e.g., “References” or “Bibliography” at the end.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in</a:t>
            </a:r>
            <a:r>
              <a:rPr/>
              <a:t> </a:t>
            </a:r>
            <a:r>
              <a:rPr/>
              <a:t>Repositories</a:t>
            </a:r>
            <a:r>
              <a:rPr/>
              <a:t> </a:t>
            </a:r>
            <a:r>
              <a:rPr/>
              <a:t>und</a:t>
            </a:r>
            <a:r>
              <a:rPr/>
              <a:t> </a:t>
            </a:r>
            <a:r>
              <a:rPr/>
              <a:t>Zeitschriften</a:t>
            </a:r>
          </a:p>
        </p:txBody>
      </p:sp>
      <p:sp>
        <p:nvSpPr>
          <p:cNvPr id="3" name="Content Placeholder 2"/>
          <p:cNvSpPr>
            <a:spLocks noGrp="1"/>
          </p:cNvSpPr>
          <p:nvPr>
            <p:ph idx="1"/>
          </p:nvPr>
        </p:nvSpPr>
        <p:spPr/>
        <p:txBody>
          <a:bodyPr/>
          <a:lstStyle/>
          <a:p>
            <a:pPr lvl="1"/>
            <a:r>
              <a:rPr/>
              <a:t>Publikation in offiziellen wissenschaftlichen Publikationen ist vorzuziehen</a:t>
            </a:r>
          </a:p>
          <a:p>
            <a:pPr lvl="1"/>
            <a:r>
              <a:rPr/>
              <a:t>Publikation auf anderen (etwa eigenen) Plattformen ist möglich</a:t>
            </a:r>
          </a:p>
          <a:p>
            <a:pPr lvl="1"/>
            <a:r>
              <a:rPr/>
              <a:t>Scholar erfasst so viele Publikatione wie möglich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URLs</a:t>
            </a:r>
          </a:p>
        </p:txBody>
      </p:sp>
      <p:sp>
        <p:nvSpPr>
          <p:cNvPr id="3" name="Content Placeholder 2"/>
          <p:cNvSpPr>
            <a:spLocks noGrp="1"/>
          </p:cNvSpPr>
          <p:nvPr>
            <p:ph idx="1"/>
          </p:nvPr>
        </p:nvSpPr>
        <p:spPr/>
        <p:txBody>
          <a:bodyPr/>
          <a:lstStyle/>
          <a:p>
            <a:pPr lvl="0" marL="0" indent="0">
              <a:buNone/>
            </a:pPr>
            <a:r>
              <a:rPr/>
              <a:t>Eine URL pro Artikel/Abstract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Keyword-Recherche</a:t>
            </a:r>
          </a:p>
        </p:txBody>
      </p:sp>
      <p:sp>
        <p:nvSpPr>
          <p:cNvPr id="3" name="Content Placeholder 2"/>
          <p:cNvSpPr>
            <a:spLocks noGrp="1"/>
          </p:cNvSpPr>
          <p:nvPr>
            <p:ph idx="1"/>
          </p:nvPr>
        </p:nvSpPr>
        <p:spPr/>
        <p:txBody>
          <a:bodyPr/>
          <a:lstStyle/>
          <a:p>
            <a:pPr lvl="1"/>
            <a:r>
              <a:rPr/>
              <a:t>SEO Keywords ≠ Bibliographische Keywords</a:t>
            </a:r>
          </a:p>
          <a:p>
            <a:pPr lvl="1"/>
            <a:r>
              <a:rPr/>
              <a:t>Keyword-Recherche in vergleichbaren Publikationen</a:t>
            </a:r>
          </a:p>
          <a:p>
            <a:pPr lvl="1"/>
            <a:r>
              <a:rPr/>
              <a:t>Möglichst spezifische und zentrale Keywords</a:t>
            </a:r>
          </a:p>
          <a:p>
            <a:pPr lvl="1"/>
            <a:r>
              <a:rPr/>
              <a:t>Abdeckung aller Aspekte der Publikation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Keywords</a:t>
            </a:r>
            <a:r>
              <a:rPr/>
              <a:t> </a:t>
            </a:r>
            <a:r>
              <a:rPr/>
              <a:t>in</a:t>
            </a:r>
            <a:r>
              <a:rPr/>
              <a:t> </a:t>
            </a:r>
            <a:r>
              <a:rPr/>
              <a:t>der</a:t>
            </a:r>
            <a:r>
              <a:rPr/>
              <a:t> </a:t>
            </a:r>
            <a:r>
              <a:rPr/>
              <a:t>Publikation</a:t>
            </a:r>
          </a:p>
        </p:txBody>
      </p:sp>
      <p:sp>
        <p:nvSpPr>
          <p:cNvPr id="3" name="Content Placeholder 2"/>
          <p:cNvSpPr>
            <a:spLocks noGrp="1"/>
          </p:cNvSpPr>
          <p:nvPr>
            <p:ph idx="1"/>
          </p:nvPr>
        </p:nvSpPr>
        <p:spPr/>
        <p:txBody>
          <a:bodyPr/>
          <a:lstStyle/>
          <a:p>
            <a:pPr lvl="1"/>
            <a:r>
              <a:rPr/>
              <a:t>Entscheidend: Erkennbarkeit</a:t>
            </a:r>
          </a:p>
          <a:p>
            <a:pPr lvl="1"/>
            <a:r>
              <a:rPr/>
              <a:t>No Go: Keyword Stuffing</a:t>
            </a:r>
          </a:p>
          <a:p>
            <a:pPr lvl="1"/>
            <a:r>
              <a:rPr/>
              <a:t>Wichtige Positionen: URL, Title, Headings 1 und 2</a:t>
            </a:r>
          </a:p>
          <a:p>
            <a:pPr lvl="1"/>
            <a:r>
              <a:rPr/>
              <a:t>Synonyme, Abkürzungen und Paraphrasen einschließen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p>
        </p:txBody>
      </p:sp>
      <p:sp>
        <p:nvSpPr>
          <p:cNvPr id="3" name="Content Placeholder 2"/>
          <p:cNvSpPr>
            <a:spLocks noGrp="1"/>
          </p:cNvSpPr>
          <p:nvPr>
            <p:ph idx="1"/>
          </p:nvPr>
        </p:nvSpPr>
        <p:spPr/>
        <p:txBody>
          <a:bodyPr/>
          <a:lstStyle/>
          <a:p>
            <a:pPr lvl="1"/>
            <a:r>
              <a:rPr/>
              <a:t>Bibliographischen Konventionen einhalten</a:t>
            </a:r>
          </a:p>
          <a:p>
            <a:pPr lvl="1"/>
            <a:r>
              <a:rPr/>
              <a:t>Möglichst genaue Beschreibung der Publikation</a:t>
            </a:r>
          </a:p>
          <a:p>
            <a:pPr lvl="0" marL="0" indent="0">
              <a:buNone/>
            </a:pPr>
            <a:r>
              <a:rPr>
                <a:hlinkClick r:id="rId2"/>
              </a:rPr>
              <a:t>Google Scholar Help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Metadaten</a:t>
            </a:r>
            <a:r>
              <a:rPr/>
              <a:t> </a:t>
            </a:r>
            <a:r>
              <a:rPr/>
              <a:t>der</a:t>
            </a:r>
            <a:r>
              <a:rPr/>
              <a:t> </a:t>
            </a:r>
            <a:r>
              <a:rPr/>
              <a:t>PDFs</a:t>
            </a:r>
          </a:p>
        </p:txBody>
      </p:sp>
      <p:sp>
        <p:nvSpPr>
          <p:cNvPr id="3" name="Content Placeholder 2"/>
          <p:cNvSpPr>
            <a:spLocks noGrp="1"/>
          </p:cNvSpPr>
          <p:nvPr>
            <p:ph idx="1"/>
          </p:nvPr>
        </p:nvSpPr>
        <p:spPr/>
        <p:txBody>
          <a:bodyPr/>
          <a:lstStyle/>
          <a:p>
            <a:pPr lvl="1"/>
            <a:r>
              <a:rPr/>
              <a:t>Relevant, wenn keine HTML-Version möglich ist</a:t>
            </a:r>
          </a:p>
          <a:p>
            <a:pPr lvl="1"/>
            <a:r>
              <a:rPr/>
              <a:t>Alle wichtigen Metadaten als Eigenschaften des PDF</a:t>
            </a:r>
          </a:p>
          <a:p>
            <a:pPr lvl="1"/>
            <a:r>
              <a:rPr/>
              <a:t>Nach einem Rechtsklick auf das Dokument sollten alle wichtigen Daten unter “Properties” erkennbar sein.</a:t>
            </a:r>
          </a:p>
          <a:p>
            <a:pPr lvl="1"/>
            <a:r>
              <a:rPr/>
              <a:t>Metadaten auf verlinkten HTML-Seiten müssen ident sein</a:t>
            </a:r>
          </a:p>
          <a:p>
            <a:pPr lvl="0" marL="0" indent="0">
              <a:buNone/>
            </a:pPr>
            <a:r>
              <a:rPr>
                <a:hlinkClick r:id="rId2"/>
              </a:rPr>
              <a:t>Why and how should you optimize academic articles for search engines? | Open Science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Beispiel</a:t>
            </a:r>
          </a:p>
        </p:txBody>
      </p:sp>
      <p:sp>
        <p:nvSpPr>
          <p:cNvPr id="3" name="Content Placeholder 2"/>
          <p:cNvSpPr>
            <a:spLocks noGrp="1"/>
          </p:cNvSpPr>
          <p:nvPr>
            <p:ph idx="1"/>
          </p:nvPr>
        </p:nvSpPr>
        <p:spPr/>
        <p:txBody>
          <a:bodyPr/>
          <a:lstStyle/>
          <a:p>
            <a:pPr lvl="0" marL="0" indent="0">
              <a:buNone/>
            </a:pPr>
            <a:r>
              <a:rPr/>
              <a:t>Soziales Kapital: </a:t>
            </a:r>
            <a:r>
              <a:rPr>
                <a:hlinkClick r:id="rId2"/>
              </a:rPr>
              <a:t>https://soziales-kapital.at/index.php/sozialeskapital/article/view/621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Visuelle</a:t>
            </a:r>
            <a:r>
              <a:rPr/>
              <a:t> </a:t>
            </a:r>
            <a:r>
              <a:rPr/>
              <a:t>Präsentation</a:t>
            </a:r>
            <a:r>
              <a:rPr/>
              <a:t> </a:t>
            </a:r>
            <a:r>
              <a:rPr/>
              <a:t>von</a:t>
            </a:r>
            <a:r>
              <a:rPr/>
              <a:t> </a:t>
            </a:r>
            <a:r>
              <a:rPr/>
              <a:t>PDFs</a:t>
            </a:r>
          </a:p>
        </p:txBody>
      </p:sp>
      <p:sp>
        <p:nvSpPr>
          <p:cNvPr id="3" name="Content Placeholder 2"/>
          <p:cNvSpPr>
            <a:spLocks noGrp="1"/>
          </p:cNvSpPr>
          <p:nvPr>
            <p:ph idx="1"/>
          </p:nvPr>
        </p:nvSpPr>
        <p:spPr/>
        <p:txBody>
          <a:bodyPr/>
          <a:lstStyle/>
          <a:p>
            <a:pPr lvl="1"/>
            <a:r>
              <a:rPr/>
              <a:t>Wenn kein HTML-Dokument möglich ist, muss das Layout des PDFs eindeutig sein</a:t>
            </a:r>
          </a:p>
          <a:p>
            <a:pPr lvl="1"/>
            <a:r>
              <a:rPr/>
              <a:t>Gilt insbesondere für Titel, Autorenangabe, Publikationsdatum, Zitation und Literaturverzeichnis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ics/scholar_in_univeralsearch.png" id="0" name="Picture 1"/>
          <p:cNvPicPr>
            <a:picLocks noGrp="1" noChangeAspect="1"/>
          </p:cNvPicPr>
          <p:nvPr/>
        </p:nvPicPr>
        <p:blipFill>
          <a:blip r:embed="rId2"/>
          <a:stretch>
            <a:fillRect/>
          </a:stretch>
        </p:blipFill>
        <p:spPr bwMode="auto">
          <a:xfrm>
            <a:off x="1638300" y="1600200"/>
            <a:ext cx="5854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Titel</a:t>
            </a:r>
          </a:p>
        </p:txBody>
      </p:sp>
      <p:sp>
        <p:nvSpPr>
          <p:cNvPr id="3" name="Content Placeholder 2"/>
          <p:cNvSpPr>
            <a:spLocks noGrp="1"/>
          </p:cNvSpPr>
          <p:nvPr>
            <p:ph idx="1"/>
          </p:nvPr>
        </p:nvSpPr>
        <p:spPr/>
        <p:txBody>
          <a:bodyPr/>
          <a:lstStyle/>
          <a:p>
            <a:pPr lvl="1"/>
            <a:r>
              <a:rPr/>
              <a:t>so deskriptiv wie möglich</a:t>
            </a:r>
          </a:p>
          <a:p>
            <a:pPr lvl="1"/>
            <a:r>
              <a:rPr/>
              <a:t>wichtigste Keywords aufnehmen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1"/>
            <a:r>
              <a:rPr/>
              <a:t>Einfach und schnell lesbar</a:t>
            </a:r>
          </a:p>
          <a:p>
            <a:pPr lvl="1"/>
            <a:r>
              <a:rPr/>
              <a:t>Wichtigste Keywords und Synonyme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Publikation</a:t>
            </a:r>
            <a:r>
              <a:rPr/>
              <a:t> </a:t>
            </a:r>
            <a:r>
              <a:rPr/>
              <a:t>von</a:t>
            </a:r>
            <a:r>
              <a:rPr/>
              <a:t> </a:t>
            </a:r>
            <a:r>
              <a:rPr/>
              <a:t>Forschungsdaten</a:t>
            </a:r>
          </a:p>
        </p:txBody>
      </p:sp>
      <p:sp>
        <p:nvSpPr>
          <p:cNvPr id="3" name="Content Placeholder 2"/>
          <p:cNvSpPr>
            <a:spLocks noGrp="1"/>
          </p:cNvSpPr>
          <p:nvPr>
            <p:ph idx="1"/>
          </p:nvPr>
        </p:nvSpPr>
        <p:spPr/>
        <p:txBody>
          <a:bodyPr/>
          <a:lstStyle/>
          <a:p>
            <a:pPr lvl="0" marL="1270000" indent="0">
              <a:buNone/>
            </a:pPr>
            <a:r>
              <a:rPr sz="2000"/>
              <a:t>Post your datasets to platforms for registration and storage of datasets, such as the Dutch Dataverse Network (DDN) – see also Research Data Management</a:t>
            </a:r>
          </a:p>
          <a:p>
            <a:pPr lvl="0" marL="0" indent="0">
              <a:buNone/>
            </a:pPr>
            <a:r>
              <a:rPr>
                <a:hlinkClick r:id="rId2"/>
              </a:rPr>
              <a:t>Increase your research impact and exposure - Online Library | Maastricht University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von</a:t>
            </a:r>
            <a:r>
              <a:rPr/>
              <a:t> </a:t>
            </a:r>
            <a:r>
              <a:rPr/>
              <a:t>Zitaten</a:t>
            </a:r>
            <a:r>
              <a:rPr/>
              <a:t> </a:t>
            </a:r>
            <a:r>
              <a:rPr/>
              <a:t>für</a:t>
            </a:r>
            <a:r>
              <a:rPr/>
              <a:t> </a:t>
            </a:r>
            <a:r>
              <a:rPr/>
              <a:t>das</a:t>
            </a:r>
            <a:r>
              <a:rPr/>
              <a:t> </a:t>
            </a:r>
            <a:r>
              <a:rPr/>
              <a:t>Ranking</a:t>
            </a:r>
          </a:p>
        </p:txBody>
      </p:sp>
      <p:sp>
        <p:nvSpPr>
          <p:cNvPr id="3" name="Content Placeholder 2"/>
          <p:cNvSpPr>
            <a:spLocks noGrp="1"/>
          </p:cNvSpPr>
          <p:nvPr>
            <p:ph idx="1"/>
          </p:nvPr>
        </p:nvSpPr>
        <p:spPr/>
        <p:txBody>
          <a:bodyPr/>
          <a:lstStyle/>
          <a:p>
            <a:pPr lvl="1"/>
            <a:r>
              <a:rPr/>
              <a:t>Zitate sind wichtigster Ranking-Faktor</a:t>
            </a:r>
          </a:p>
          <a:p>
            <a:pPr lvl="1"/>
            <a:r>
              <a:rPr/>
              <a:t>Index und Ranking entsprechen dem Page Rank der ersten Jahre mehr als der heutige allgemeine Google-Index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Bedeutung</a:t>
            </a:r>
            <a:r>
              <a:rPr/>
              <a:t> </a:t>
            </a:r>
            <a:r>
              <a:rPr/>
              <a:t>des</a:t>
            </a:r>
            <a:r>
              <a:rPr/>
              <a:t> </a:t>
            </a:r>
            <a:r>
              <a:rPr/>
              <a:t>Profils</a:t>
            </a:r>
            <a:r>
              <a:rPr/>
              <a:t> </a:t>
            </a:r>
            <a:r>
              <a:rPr/>
              <a:t>bei</a:t>
            </a:r>
            <a:r>
              <a:rPr/>
              <a:t> </a:t>
            </a:r>
            <a:r>
              <a:rPr/>
              <a:t>Google</a:t>
            </a:r>
            <a:r>
              <a:rPr/>
              <a:t> </a:t>
            </a:r>
            <a:r>
              <a:rPr/>
              <a:t>Scholar</a:t>
            </a:r>
          </a:p>
        </p:txBody>
      </p:sp>
      <p:sp>
        <p:nvSpPr>
          <p:cNvPr id="3" name="Content Placeholder 2"/>
          <p:cNvSpPr>
            <a:spLocks noGrp="1"/>
          </p:cNvSpPr>
          <p:nvPr>
            <p:ph idx="1"/>
          </p:nvPr>
        </p:nvSpPr>
        <p:spPr/>
        <p:txBody>
          <a:bodyPr/>
          <a:lstStyle/>
          <a:p>
            <a:pPr lvl="1"/>
            <a:r>
              <a:rPr/>
              <a:t>Profile sind entscheidend für die Identifikation von Autor*innen</a:t>
            </a:r>
          </a:p>
          <a:p>
            <a:pPr lvl="1"/>
            <a:r>
              <a:rPr/>
              <a:t>Möglichkeit, Zuweisungen zu ergänzen oder zu korrigieren</a:t>
            </a:r>
          </a:p>
          <a:p>
            <a:pPr lvl="1"/>
            <a:r>
              <a:rPr/>
              <a:t>Relevanz für Ranking wahrscheinlich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Offpage</a:t>
            </a:r>
            <a:r>
              <a:rPr/>
              <a:t> </a:t>
            </a:r>
            <a:r>
              <a:rPr/>
              <a:t>SEO</a:t>
            </a:r>
          </a:p>
        </p:txBody>
      </p:sp>
      <p:sp>
        <p:nvSpPr>
          <p:cNvPr id="3" name="Content Placeholder 2"/>
          <p:cNvSpPr>
            <a:spLocks noGrp="1"/>
          </p:cNvSpPr>
          <p:nvPr>
            <p:ph idx="1"/>
          </p:nvPr>
        </p:nvSpPr>
        <p:spPr/>
        <p:txBody>
          <a:bodyPr/>
          <a:lstStyle/>
          <a:p>
            <a:pPr lvl="0" marL="1270000" indent="0">
              <a:buNone/>
            </a:pPr>
            <a:r>
              <a:rPr sz="2000"/>
              <a:t>Optimierung nach der Publikation […] könnte mit OffPage-SEO gleichgesetzt werden. Sie würde darin bestehen, eine maximale Verbreitung des Artikels auf der Basis des Hochladens in Repositorien und soziale Netzwerke zu erreichen.</a:t>
            </a:r>
          </a:p>
          <a:p>
            <a:pPr lvl="0" marL="0" indent="0">
              <a:buNone/>
            </a:pPr>
            <a:r>
              <a:rPr>
                <a:hlinkClick r:id="rId3"/>
              </a:rPr>
              <a:t>SEO Académico: Definición, Componentes y Guía de Herramientas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Aktuelle</a:t>
            </a:r>
            <a:r>
              <a:rPr/>
              <a:t> </a:t>
            </a:r>
            <a:r>
              <a:rPr/>
              <a:t>Tendenzen</a:t>
            </a:r>
          </a:p>
        </p:txBody>
      </p:sp>
      <p:sp>
        <p:nvSpPr>
          <p:cNvPr id="3" name="Content Placeholder 2"/>
          <p:cNvSpPr>
            <a:spLocks noGrp="1"/>
          </p:cNvSpPr>
          <p:nvPr>
            <p:ph idx="1"/>
          </p:nvPr>
        </p:nvSpPr>
        <p:spPr/>
        <p:txBody>
          <a:bodyPr/>
          <a:lstStyle/>
          <a:p>
            <a:pPr lvl="1"/>
            <a:r>
              <a:rPr/>
              <a:t>Mobile Suche</a:t>
            </a:r>
          </a:p>
          <a:p>
            <a:pPr lvl="1"/>
            <a:r>
              <a:rPr/>
              <a:t>Topic Maps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Publish</a:t>
            </a:r>
            <a:r>
              <a:rPr/>
              <a:t> </a:t>
            </a:r>
            <a:r>
              <a:rPr/>
              <a:t>or</a:t>
            </a:r>
            <a:r>
              <a:rPr/>
              <a:t> </a:t>
            </a:r>
            <a:r>
              <a:rPr/>
              <a:t>Perish</a:t>
            </a:r>
          </a:p>
        </p:txBody>
      </p:sp>
      <p:sp>
        <p:nvSpPr>
          <p:cNvPr id="3" name="Content Placeholder 2"/>
          <p:cNvSpPr>
            <a:spLocks noGrp="1"/>
          </p:cNvSpPr>
          <p:nvPr>
            <p:ph idx="1"/>
          </p:nvPr>
        </p:nvSpPr>
        <p:spPr/>
        <p:txBody>
          <a:bodyPr/>
          <a:lstStyle/>
          <a:p>
            <a:pPr lvl="0" marL="0" indent="0">
              <a:buNone/>
            </a:pPr>
            <a:r>
              <a:rPr>
                <a:hlinkClick r:id="rId2"/>
              </a:rPr>
              <a:t>Publish or Perish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Scholar-Besonderheiten</a:t>
            </a:r>
          </a:p>
        </p:txBody>
      </p:sp>
      <p:sp>
        <p:nvSpPr>
          <p:cNvPr id="3" name="Content Placeholder 2"/>
          <p:cNvSpPr>
            <a:spLocks noGrp="1"/>
          </p:cNvSpPr>
          <p:nvPr>
            <p:ph idx="1"/>
          </p:nvPr>
        </p:nvSpPr>
        <p:spPr/>
        <p:txBody>
          <a:bodyPr/>
          <a:lstStyle/>
          <a:p>
            <a:pPr lvl="1"/>
            <a:r>
              <a:rPr/>
              <a:t>Unterschiedliche Ranking-Kriterien</a:t>
            </a:r>
          </a:p>
          <a:p>
            <a:pPr lvl="1"/>
            <a:r>
              <a:rPr/>
              <a:t>Wichtigster Faktor: Zitate</a:t>
            </a:r>
          </a:p>
          <a:p>
            <a:pPr lvl="1"/>
            <a:r>
              <a:rPr/>
              <a:t>Gleichberechtigung von PDFs</a:t>
            </a:r>
          </a:p>
          <a:p>
            <a:pPr lvl="1"/>
            <a:r>
              <a:rPr/>
              <a:t>Mehrere Versionen des gleichen Texts</a:t>
            </a:r>
          </a:p>
          <a:p>
            <a:pPr lvl="1"/>
            <a:r>
              <a:rPr/>
              <a:t>Bedeutung des Abstracts</a:t>
            </a:r>
          </a:p>
          <a:p>
            <a:pPr lvl="1"/>
            <a:r>
              <a:rPr/>
              <a:t>Bedeutung von Metadaten</a:t>
            </a:r>
          </a:p>
          <a:p>
            <a:pPr lvl="1"/>
            <a:r>
              <a:rPr/>
              <a:t>Autor*innen-Profile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ASEO-Besonderheiten</a:t>
            </a:r>
          </a:p>
        </p:txBody>
      </p:sp>
      <p:sp>
        <p:nvSpPr>
          <p:cNvPr id="3" name="Content Placeholder 2"/>
          <p:cNvSpPr>
            <a:spLocks noGrp="1"/>
          </p:cNvSpPr>
          <p:nvPr>
            <p:ph idx="1"/>
          </p:nvPr>
        </p:nvSpPr>
        <p:spPr/>
        <p:txBody>
          <a:bodyPr/>
          <a:lstStyle/>
          <a:p>
            <a:pPr lvl="1"/>
            <a:r>
              <a:rPr/>
              <a:t>Wissenschaftliche Qualität ist entscheidend</a:t>
            </a:r>
          </a:p>
          <a:p>
            <a:pPr lvl="1"/>
            <a:r>
              <a:rPr/>
              <a:t>Optimierung findet größtenteils nach Fertigstellung statt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ASEO</a:t>
            </a:r>
          </a:p>
        </p:txBody>
      </p:sp>
      <p:sp>
        <p:nvSpPr>
          <p:cNvPr id="3" name="Content Placeholder 2"/>
          <p:cNvSpPr>
            <a:spLocks noGrp="1"/>
          </p:cNvSpPr>
          <p:nvPr>
            <p:ph idx="1"/>
          </p:nvPr>
        </p:nvSpPr>
        <p:spPr/>
        <p:txBody>
          <a:bodyPr/>
          <a:lstStyle/>
          <a:p>
            <a:pPr lvl="0" marL="1270000" indent="0">
              <a:buNone/>
            </a:pPr>
            <a:r>
              <a:rPr sz="2000"/>
              <a:t>Wir können akademische SEO (oder ASEO) als eine Reihe von Praktiken definieren, die die Sichtbarkeit und Zugänglichkeit von akademischen Produktionen fördern</a:t>
            </a:r>
          </a:p>
          <a:p>
            <a:pPr lvl="0" marL="0" indent="0">
              <a:buNone/>
            </a:pPr>
            <a:r>
              <a:rPr>
                <a:hlinkClick r:id="rId3"/>
              </a:rPr>
              <a:t>SEO Académico: Definición, Componentes y Guía de Herramientas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Ranking</a:t>
            </a:r>
          </a:p>
        </p:txBody>
      </p:sp>
      <p:sp>
        <p:nvSpPr>
          <p:cNvPr id="3" name="Content Placeholder 2"/>
          <p:cNvSpPr>
            <a:spLocks noGrp="1"/>
          </p:cNvSpPr>
          <p:nvPr>
            <p:ph idx="1"/>
          </p:nvPr>
        </p:nvSpPr>
        <p:spPr/>
        <p:txBody>
          <a:bodyPr/>
          <a:lstStyle/>
          <a:p>
            <a:pPr lvl="0" marL="1270000" indent="0">
              <a:buNone/>
            </a:pPr>
            <a:r>
              <a:rPr sz="2000"/>
              <a:t>[…] Google Scholar ranks results with a combined ranking algorithm in a “way researchers do, weighing the full text of each article, the author, the publication in which the article appears, and how often the piece has been cited in other scholarly literature”.[17]</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Research has shown that Google Scholar puts high weight especially on citation counts[22] and words included in a document’s title.[23] As a consequence, the first search results are often highly cited articles.</a:t>
            </a:r>
          </a:p>
          <a:p>
            <a:pPr lvl="0" marL="0" indent="0">
              <a:buNone/>
            </a:pPr>
            <a:r>
              <a:rPr>
                <a:hlinkClick r:id="rId2"/>
              </a:rPr>
              <a:t>Google Scholar - Wikipedia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Ziel:</a:t>
            </a:r>
            <a:r>
              <a:rPr/>
              <a:t> </a:t>
            </a:r>
            <a:r>
              <a:rPr/>
              <a:t>Zitate</a:t>
            </a:r>
            <a:r>
              <a:rPr/>
              <a:t> </a:t>
            </a:r>
            <a:r>
              <a:rPr/>
              <a:t>in</a:t>
            </a:r>
            <a:r>
              <a:rPr/>
              <a:t> </a:t>
            </a:r>
            <a:r>
              <a:rPr/>
              <a:t>anderen</a:t>
            </a:r>
            <a:r>
              <a:rPr/>
              <a:t> </a:t>
            </a:r>
            <a:r>
              <a:rPr/>
              <a:t>Publikationen</a:t>
            </a:r>
          </a:p>
        </p:txBody>
      </p:sp>
      <p:sp>
        <p:nvSpPr>
          <p:cNvPr id="3" name="Content Placeholder 2"/>
          <p:cNvSpPr>
            <a:spLocks noGrp="1"/>
          </p:cNvSpPr>
          <p:nvPr>
            <p:ph idx="1"/>
          </p:nvPr>
        </p:nvSpPr>
        <p:spPr/>
        <p:txBody>
          <a:bodyPr/>
          <a:lstStyle/>
          <a:p>
            <a:pPr lvl="0" marL="1270000" indent="0">
              <a:buNone/>
            </a:pPr>
            <a:r>
              <a:rPr sz="2000"/>
              <a:t>[…], dass das ultimative oder reale Ziel der akademischen SEO nicht die Sichtbarkeit ist, sondern die Chancen zu erhöhen, dass eine akademische Arbeit zitiert wird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Sie könnte mit OnPage-SEO gleichgesetzt werden, in dem Sinne, dass sie sich auf die Optimierung des Inhalts des Artikels bezieht, die mit seiner Indexierung und der Interpretation seines Inhalts durch akademische Suchmaschinen zusammenhängt.</a:t>
            </a:r>
          </a:p>
          <a:p>
            <a:pPr lvl="0" marL="0" indent="0">
              <a:buNone/>
            </a:pPr>
            <a:r>
              <a:rPr>
                <a:hlinkClick r:id="rId3"/>
              </a:rPr>
              <a:t>SEO Académico: Definición, Componentes y Guía de Herramientas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Optimierung für Google Scholar und Google</dc:title>
  <dc:creator>Heinz Wittenbrink</dc:creator>
  <cp:keywords/>
  <dcterms:created xsi:type="dcterms:W3CDTF">2019-04-03T19:54:59Z</dcterms:created>
  <dcterms:modified xsi:type="dcterms:W3CDTF">2019-04-03T19:54:59Z</dcterms:modified>
</cp:coreProperties>
</file>