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sz="4400">
                <a:solidFill>
                  <a:srgbClr val="0000FF"/>
                </a:solidFill>
                <a:latin typeface="Calibri"/>
              </a:rPr>
              <a:t>Rise of Airbus: A New Era in Aviation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0" sz="2800">
                <a:solidFill>
                  <a:srgbClr val="0000FF"/>
                </a:solidFill>
                <a:latin typeface="Arial"/>
              </a:rPr>
              <a:t>How Airbus Surpassed Boeing to Become the Leading Aircraft Manufacturer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Times New Roman"/>
              </a:rPr>
              <a:t>Innovation and R&amp;D</a:t>
            </a:r>
          </a:p>
        </p:txBody>
      </p:sp>
      <p:pic>
        <p:nvPicPr>
          <p:cNvPr id="3" name="Picture 2" descr="slide_10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1958"/>
            <a:ext cx="3337242" cy="33372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0352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>
                <a:solidFill>
                  <a:srgbClr val="000000"/>
                </a:solidFill>
                <a:latin typeface="Calibri"/>
              </a:rPr>
              <a:t>Airbus is committed to innovation and invests heavily in research and development. The company's ZEROe concept aircraft, unveiled in 2020, is a hydrogen-powered plane that could potentially reduce emissions by up to 75% [6].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Arial"/>
              </a:rPr>
              <a:t>Airbus' Impact on the Aviation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Job creation and economic growth</a:t>
            </a:r>
          </a:p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Advancements in aviation technology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Times New Roman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91958"/>
            <a:ext cx="3977640" cy="452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>
                <a:solidFill>
                  <a:srgbClr val="000000"/>
                </a:solidFill>
                <a:latin typeface="Calibri"/>
              </a:rPr>
              <a:t>In conclusion, the rise of Airbus can be attributed to a combination of strategic partnerships, innovative products, and a commitment to sustainability. As the aviation industry continues to evolve, Airbus is well-positioned to remain a leader in commercial aircraft manufacturing.</a:t>
            </a:r>
          </a:p>
        </p:txBody>
      </p:sp>
      <p:pic>
        <p:nvPicPr>
          <p:cNvPr id="4" name="Picture 3" descr="slide_12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1691958"/>
            <a:ext cx="3977640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Arial"/>
              </a:rPr>
              <a:t>Future Prospects</a:t>
            </a:r>
          </a:p>
        </p:txBody>
      </p:sp>
      <p:pic>
        <p:nvPicPr>
          <p:cNvPr id="3" name="Picture 2" descr="slide_13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1958"/>
            <a:ext cx="3337242" cy="33372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0352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>
                <a:solidFill>
                  <a:srgbClr val="000000"/>
                </a:solidFill>
                <a:latin typeface="Calibri"/>
              </a:rPr>
              <a:t>Looking to the future, Airbus is exploring new opportunities in urban air mobility and electric propulsion. The company's CityAirbus concept, unveiled in 2019, is a self-flying taxi that could revolutionize urban transportation [7].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Times New Roman"/>
              </a:rP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Airbus has surpassed Boeing as the leading commercial aircraft manufacturer</a:t>
            </a:r>
          </a:p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The company's success can be attributed to strategic partnerships and innovative products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Arial"/>
              </a:rPr>
              <a:t>Global Market Trends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91958"/>
            <a:ext cx="3977640" cy="452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>
                <a:solidFill>
                  <a:srgbClr val="000000"/>
                </a:solidFill>
                <a:latin typeface="Calibri"/>
              </a:rPr>
              <a:t>The global commercial aircraft market is projected to grow at a CAGR of 5% from 2020 to 2025, driven by increasing demand for air travel and the need for sustainable aviation solutions [8].</a:t>
            </a:r>
          </a:p>
        </p:txBody>
      </p:sp>
      <p:pic>
        <p:nvPicPr>
          <p:cNvPr id="4" name="Picture 3" descr="slide_15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1691958"/>
            <a:ext cx="3977640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Times New Roman"/>
              </a:rPr>
              <a:t>Airbus' Response to COVID-19</a:t>
            </a:r>
          </a:p>
        </p:txBody>
      </p:sp>
      <p:pic>
        <p:nvPicPr>
          <p:cNvPr id="3" name="Picture 2" descr="slide_16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1958"/>
            <a:ext cx="3337242" cy="33372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0352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>
                <a:solidFill>
                  <a:srgbClr val="000000"/>
                </a:solidFill>
                <a:latin typeface="Calibri"/>
              </a:rPr>
              <a:t>In response to the COVID-19 pandemic, Airbus has implemented various measures to ensure the health and safety of its employees and customers, including the development of a COVID-19 vaccine transportation solution [9].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Arial"/>
              </a:rPr>
              <a:t>Airbus' Commitment to Diversity and Inclusion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50% of Airbus' workforce is composed of international employees</a:t>
            </a:r>
          </a:p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The company has implemented various initiatives to promote diversity and inclusion in the workplace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Times New Roman"/>
              </a:rPr>
              <a:t>Airbus' Partnership with Startups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91958"/>
            <a:ext cx="3977640" cy="452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>
                <a:solidFill>
                  <a:srgbClr val="000000"/>
                </a:solidFill>
                <a:latin typeface="Calibri"/>
              </a:rPr>
              <a:t>Airbus has partnered with various startups to accelerate innovation and develop new technologies, including electric propulsion and autonomous systems [10].</a:t>
            </a:r>
          </a:p>
        </p:txBody>
      </p:sp>
      <p:pic>
        <p:nvPicPr>
          <p:cNvPr id="4" name="Picture 3" descr="slide_18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1691958"/>
            <a:ext cx="3977640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Arial"/>
              </a:rPr>
              <a:t>Airbus' Contribution to the Environment</a:t>
            </a:r>
          </a:p>
        </p:txBody>
      </p:sp>
      <p:pic>
        <p:nvPicPr>
          <p:cNvPr id="3" name="Picture 2" descr="slide_19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1958"/>
            <a:ext cx="3337242" cy="33372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0352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>
                <a:solidFill>
                  <a:srgbClr val="000000"/>
                </a:solidFill>
                <a:latin typeface="Calibri"/>
              </a:rPr>
              <a:t>Airbus is committed to reducing its environmental footprint and has implemented various measures to minimize waste and emissions, including the use of eco-friendly manufacturing processes and sustainable materials [11].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Times New Roman"/>
              </a:rPr>
              <a:t>History of Airbus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Airbus was founded in 1970 as a consortium of European aircraft manufacturers.</a:t>
            </a:r>
          </a:p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The company's first aircraft, the A300, was introduced in 1972.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Times New Roman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[1] Airbus. (2020). Annual Report.</a:t>
            </a:r>
          </a:p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[2] Boeing. (2020). Annual Report.</a:t>
            </a:r>
          </a:p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[3] Reuters. (2020). Boeing 737 MAX crisis.</a:t>
            </a:r>
          </a:p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[4] Airbus. (2020). Sustainability Report.</a:t>
            </a:r>
          </a:p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[5] Airbus. (2020). Global Presence.</a:t>
            </a:r>
          </a:p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[6] Airbus. (2020). ZEROe concept aircraft.</a:t>
            </a:r>
          </a:p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[7] Airbus. (2019). CityAirbus concept.</a:t>
            </a:r>
          </a:p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[8] MarketsandMarkets. (2020). Commercial Aircraft Market.</a:t>
            </a:r>
          </a:p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[9] Airbus. (2020). COVID-19 response.</a:t>
            </a:r>
          </a:p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[10] Airbus. (2020). Startup partnership.</a:t>
            </a:r>
          </a:p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[11] Airbus. (2020). Eco-friendly manufacturing.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Arial"/>
              </a:rPr>
              <a:t>Airbus vs Boeing: Market Share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91958"/>
            <a:ext cx="3977640" cy="452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>
                <a:solidFill>
                  <a:srgbClr val="000000"/>
                </a:solidFill>
                <a:latin typeface="Calibri"/>
              </a:rPr>
              <a:t>In the 1990s, Boeing dominated the market with a 60% share, while Airbus had around 30% [1]. However, by 2019, Airbus had surpassed Boeing with a 56% market share [2].</a:t>
            </a:r>
          </a:p>
        </p:txBody>
      </p:sp>
      <p:pic>
        <p:nvPicPr>
          <p:cNvPr id="4" name="Picture 3" descr="slide_3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1691958"/>
            <a:ext cx="3977640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Times New Roman"/>
              </a:rPr>
              <a:t>Boeing's Downfall: Factors Contributing to Airbus' Rise</a:t>
            </a:r>
          </a:p>
        </p:txBody>
      </p:sp>
      <p:pic>
        <p:nvPicPr>
          <p:cNvPr id="3" name="Picture 2" descr="slide_4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1958"/>
            <a:ext cx="3337242" cy="33372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0352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>
                <a:solidFill>
                  <a:srgbClr val="000000"/>
                </a:solidFill>
                <a:latin typeface="Calibri"/>
              </a:rPr>
              <a:t>Boeing's downfall can be attributed to several factors, including the 737 MAX crisis, which led to a significant decline in sales and market share [3]. This, combined with Airbus' strategic expansion and innovative products, allowed the company to capitalize on Boeing's weaknesses and gain a competitive edge.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Arial"/>
              </a:rPr>
              <a:t>Key Factors in Airbus'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Strategic partnerships and collaborations</a:t>
            </a:r>
          </a:p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Investment in research and development</a:t>
            </a:r>
          </a:p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Diversification of product offerings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Times New Roman"/>
              </a:rPr>
              <a:t>Airbus' Product 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91958"/>
            <a:ext cx="3977640" cy="452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>
                <a:solidFill>
                  <a:srgbClr val="000000"/>
                </a:solidFill>
                <a:latin typeface="Calibri"/>
              </a:rPr>
              <a:t>Airbus offers a wide range of commercial aircraft, including the A220, A320, A330, and A350 XWB, as well as military transports and helicopters.</a:t>
            </a:r>
          </a:p>
        </p:txBody>
      </p:sp>
      <p:pic>
        <p:nvPicPr>
          <p:cNvPr id="4" name="Picture 3" descr="slide_6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1691958"/>
            <a:ext cx="3977640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Arial"/>
              </a:rPr>
              <a:t>Sustainability Initiatives</a:t>
            </a:r>
          </a:p>
        </p:txBody>
      </p:sp>
      <p:pic>
        <p:nvPicPr>
          <p:cNvPr id="3" name="Picture 2" descr="slide_7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1958"/>
            <a:ext cx="3337242" cy="33372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0352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>
                <a:solidFill>
                  <a:srgbClr val="000000"/>
                </a:solidFill>
                <a:latin typeface="Calibri"/>
              </a:rPr>
              <a:t>Airbus is committed to reducing its environmental footprint and has launched several sustainability initiatives, including the development of electric and hybrid-electric propulsion systems [4].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Times New Roman"/>
              </a:rPr>
              <a:t>Challenges and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Increasing competition from emerging manufacturers</a:t>
            </a:r>
          </a:p>
          <a:p>
            <a:pPr/>
            <a:r>
              <a:rPr sz="2400" b="0">
                <a:solidFill>
                  <a:srgbClr val="000000"/>
                </a:solidFill>
                <a:latin typeface="Calibri"/>
              </a:rPr>
              <a:t>Rising demand for sustainable aviation solutions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Arial"/>
              </a:rPr>
              <a:t>Airbus' Global Presence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91958"/>
            <a:ext cx="3977640" cy="452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>
                <a:solidFill>
                  <a:srgbClr val="000000"/>
                </a:solidFill>
                <a:latin typeface="Calibri"/>
              </a:rPr>
              <a:t>Airbus has a significant global presence, with manufacturing facilities and sales offices in over 20 countries. The company's international partnerships and collaborations have played a crucial role in its success [5].</a:t>
            </a:r>
          </a:p>
        </p:txBody>
      </p:sp>
      <p:pic>
        <p:nvPicPr>
          <p:cNvPr id="4" name="Picture 3" descr="slide_9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1691958"/>
            <a:ext cx="3977640" cy="3977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