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4400">
                <a:solidFill>
                  <a:srgbClr val="0000FF"/>
                </a:solidFill>
                <a:latin typeface="Arial"/>
              </a:rPr>
              <a:t>Rise of Airbus: A New Era in Aviation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0" sz="2800">
                <a:solidFill>
                  <a:srgbClr val="0000FF"/>
                </a:solidFill>
                <a:latin typeface="Calibri"/>
              </a:rPr>
              <a:t>How Boeing's Downfall Contributed to Airbus' Success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Key Factors in Airbus'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Times New Roman"/>
              </a:rPr>
              <a:t>Strategic partnerships with major airlines and suppliers</a:t>
            </a:r>
          </a:p>
          <a:p>
            <a:pPr/>
            <a:r>
              <a:rPr sz="2400" b="0">
                <a:solidFill>
                  <a:srgbClr val="000000"/>
                </a:solidFill>
                <a:latin typeface="Times New Roman"/>
              </a:rPr>
              <a:t>Investment in innovative technology, such as fly-by-wire systems</a:t>
            </a:r>
          </a:p>
          <a:p>
            <a:pPr/>
            <a:r>
              <a:rPr sz="2400" b="0">
                <a:solidFill>
                  <a:srgbClr val="000000"/>
                </a:solidFill>
                <a:latin typeface="Times New Roman"/>
              </a:rPr>
              <a:t>Effective marketing and branding efforts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Arial"/>
              </a:rPr>
              <a:t>Boeing's Downfall: A Window of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91958"/>
            <a:ext cx="3977640" cy="4525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>
                <a:solidFill>
                  <a:srgbClr val="000000"/>
                </a:solidFill>
                <a:latin typeface="Times New Roman"/>
              </a:rPr>
              <a:t>Boeing's downfall was largely due to a combination of factors, including the 737 MAX crisis and increased competition from Airbus. This created a window of opportunity for Airbus to gain market share and establish itself as a leader in the aviation industry [2].</a:t>
            </a:r>
          </a:p>
        </p:txBody>
      </p:sp>
      <p:pic>
        <p:nvPicPr>
          <p:cNvPr id="4" name="Picture 3" descr="slide_3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9160" y="1691958"/>
            <a:ext cx="3977640" cy="3977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0000FF"/>
                </a:solidFill>
                <a:latin typeface="Calibri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2400" b="0">
                <a:solidFill>
                  <a:srgbClr val="000000"/>
                </a:solidFill>
                <a:latin typeface="Times New Roman"/>
              </a:rPr>
              <a:t>[1] 'Airbus: The Complete Guide' by David Kaminski-Morrow</a:t>
            </a:r>
          </a:p>
          <a:p>
            <a:pPr/>
            <a:r>
              <a:rPr sz="2400" b="0">
                <a:solidFill>
                  <a:srgbClr val="000000"/>
                </a:solidFill>
                <a:latin typeface="Times New Roman"/>
              </a:rPr>
              <a:t>[2] 'Boeing's Downfall: A Case Study' by John Ostrower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