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b="1" sz="4400">
                <a:solidFill>
                  <a:srgbClr val="000000"/>
                </a:solidFill>
                <a:latin typeface="Calibri"/>
              </a:rPr>
              <a:t>The Rise of Lamborghini</a:t>
            </a:r>
          </a:p>
        </p:txBody>
      </p:sp>
      <p:sp>
        <p:nvSpPr>
          <p:cNvPr id="3" name="Subtitle 2"/>
          <p:cNvSpPr>
            <a:spLocks noGrp="1"/>
          </p:cNvSpPr>
          <p:nvPr>
            <p:ph type="subTitle" idx="1"/>
          </p:nvPr>
        </p:nvSpPr>
        <p:spPr/>
        <p:txBody>
          <a:bodyPr/>
          <a:lstStyle/>
          <a:p>
            <a:r>
              <a:rPr b="0" sz="2800">
                <a:solidFill>
                  <a:srgbClr val="800000"/>
                </a:solidFill>
                <a:latin typeface="Arial"/>
              </a:rPr>
              <a:t>A Journey to Supremacy in the Automotive World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b="0">
                <a:solidFill>
                  <a:srgbClr val="000000"/>
                </a:solidFill>
                <a:latin typeface="Calibri"/>
              </a:rPr>
              <a:t>The Urus: A New Era for Lamborghini</a:t>
            </a:r>
          </a:p>
        </p:txBody>
      </p:sp>
      <p:pic>
        <p:nvPicPr>
          <p:cNvPr id="3" name="Picture 2" descr="slide_10_image.png"/>
          <p:cNvPicPr>
            <a:picLocks noChangeAspect="1"/>
          </p:cNvPicPr>
          <p:nvPr/>
        </p:nvPicPr>
        <p:blipFill>
          <a:blip r:embed="rId2"/>
          <a:stretch>
            <a:fillRect/>
          </a:stretch>
        </p:blipFill>
        <p:spPr>
          <a:xfrm>
            <a:off x="0" y="1691958"/>
            <a:ext cx="3337242" cy="3337242"/>
          </a:xfrm>
          <a:prstGeom prst="rect">
            <a:avLst/>
          </a:prstGeom>
        </p:spPr>
      </p:pic>
      <p:sp>
        <p:nvSpPr>
          <p:cNvPr id="4" name="TextBox 3"/>
          <p:cNvSpPr txBox="1"/>
          <p:nvPr/>
        </p:nvSpPr>
        <p:spPr>
          <a:xfrm>
            <a:off x="457200" y="5303520"/>
            <a:ext cx="8229600" cy="1097280"/>
          </a:xfrm>
          <a:prstGeom prst="rect">
            <a:avLst/>
          </a:prstGeom>
          <a:noFill/>
        </p:spPr>
        <p:txBody>
          <a:bodyPr wrap="square">
            <a:spAutoFit/>
          </a:bodyPr>
          <a:lstStyle/>
          <a:p>
            <a:r>
              <a:rPr>
                <a:solidFill>
                  <a:srgbClr val="000000"/>
                </a:solidFill>
                <a:latin typeface="Times New Roman"/>
              </a:rPr>
              <a:t>The Lamborghini Urus, introduced in 2018, is a SUV that features a 4.0-liter V8 engine, producing 641 horsepower. The Urus has become a best-seller for Lamborghini, with its combination of performance, luxury, and practicality [11].</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b="0">
                <a:solidFill>
                  <a:srgbClr val="000000"/>
                </a:solidFill>
                <a:latin typeface="Calibri"/>
              </a:rPr>
              <a:t>Lamborghini's Commitment to Sustainability</a:t>
            </a:r>
          </a:p>
        </p:txBody>
      </p:sp>
      <p:sp>
        <p:nvSpPr>
          <p:cNvPr id="3" name="Content Placeholder 2"/>
          <p:cNvSpPr>
            <a:spLocks noGrp="1"/>
          </p:cNvSpPr>
          <p:nvPr>
            <p:ph idx="1"/>
          </p:nvPr>
        </p:nvSpPr>
        <p:spPr/>
        <p:txBody>
          <a:bodyPr/>
          <a:lstStyle/>
          <a:p/>
          <a:p>
            <a:pPr/>
            <a:r>
              <a:rPr sz="2400" b="0">
                <a:solidFill>
                  <a:srgbClr val="000000"/>
                </a:solidFill>
                <a:latin typeface="Arial"/>
              </a:rPr>
              <a:t>Lamborghini has announced plans to become a carbon-neutral company by 2030 [12].</a:t>
            </a:r>
          </a:p>
          <a:p>
            <a:pPr/>
            <a:r>
              <a:rPr sz="2400" b="0">
                <a:solidFill>
                  <a:srgbClr val="000000"/>
                </a:solidFill>
                <a:latin typeface="Arial"/>
              </a:rPr>
              <a:t>The company is investing in hybrid and electric technology, with the goal of reducing emissions and improving fuel efficiency.</a:t>
            </a:r>
          </a:p>
          <a:p>
            <a:pPr/>
            <a:r>
              <a:rPr sz="2400" b="0">
                <a:solidFill>
                  <a:srgbClr val="000000"/>
                </a:solidFill>
                <a:latin typeface="Arial"/>
              </a:rPr>
              <a:t>Lamborghini is also committed to reducing waste and improving recycling in its manufacturing processes [13].</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b="0">
                <a:solidFill>
                  <a:srgbClr val="000000"/>
                </a:solidFill>
                <a:latin typeface="Calibri"/>
              </a:rPr>
              <a:t>Lamborghini's Partnership with Other Companies</a:t>
            </a:r>
          </a:p>
        </p:txBody>
      </p:sp>
      <p:sp>
        <p:nvSpPr>
          <p:cNvPr id="3" name="TextBox 2"/>
          <p:cNvSpPr txBox="1"/>
          <p:nvPr/>
        </p:nvSpPr>
        <p:spPr>
          <a:xfrm>
            <a:off x="457200" y="1691958"/>
            <a:ext cx="3977640" cy="4525962"/>
          </a:xfrm>
          <a:prstGeom prst="rect">
            <a:avLst/>
          </a:prstGeom>
          <a:noFill/>
        </p:spPr>
        <p:txBody>
          <a:bodyPr wrap="square">
            <a:spAutoFit/>
          </a:bodyPr>
          <a:lstStyle/>
          <a:p>
            <a:r>
              <a:rPr>
                <a:solidFill>
                  <a:srgbClr val="000000"/>
                </a:solidFill>
                <a:latin typeface="Times New Roman"/>
              </a:rPr>
              <a:t>Lamborghini has partnered with other companies, such as Audi and Volkswagen, to share technology and resources [14]. The company has also collaborated with other brands, such as Bang &amp; Olufsen, to create exclusive products [15].</a:t>
            </a:r>
          </a:p>
        </p:txBody>
      </p:sp>
      <p:pic>
        <p:nvPicPr>
          <p:cNvPr id="4" name="Picture 3" descr="slide_12_image.png"/>
          <p:cNvPicPr>
            <a:picLocks noChangeAspect="1"/>
          </p:cNvPicPr>
          <p:nvPr/>
        </p:nvPicPr>
        <p:blipFill>
          <a:blip r:embed="rId2"/>
          <a:stretch>
            <a:fillRect/>
          </a:stretch>
        </p:blipFill>
        <p:spPr>
          <a:xfrm>
            <a:off x="4709160" y="1691958"/>
            <a:ext cx="3977640" cy="3977640"/>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b="0">
                <a:solidFill>
                  <a:srgbClr val="000000"/>
                </a:solidFill>
                <a:latin typeface="Calibri"/>
              </a:rPr>
              <a:t>The Lamborghini Museum</a:t>
            </a:r>
          </a:p>
        </p:txBody>
      </p:sp>
      <p:pic>
        <p:nvPicPr>
          <p:cNvPr id="3" name="Picture 2" descr="slide_13_image.png"/>
          <p:cNvPicPr>
            <a:picLocks noChangeAspect="1"/>
          </p:cNvPicPr>
          <p:nvPr/>
        </p:nvPicPr>
        <p:blipFill>
          <a:blip r:embed="rId2"/>
          <a:stretch>
            <a:fillRect/>
          </a:stretch>
        </p:blipFill>
        <p:spPr>
          <a:xfrm>
            <a:off x="0" y="1691958"/>
            <a:ext cx="3337242" cy="3337242"/>
          </a:xfrm>
          <a:prstGeom prst="rect">
            <a:avLst/>
          </a:prstGeom>
        </p:spPr>
      </p:pic>
      <p:sp>
        <p:nvSpPr>
          <p:cNvPr id="4" name="TextBox 3"/>
          <p:cNvSpPr txBox="1"/>
          <p:nvPr/>
        </p:nvSpPr>
        <p:spPr>
          <a:xfrm>
            <a:off x="457200" y="5303520"/>
            <a:ext cx="8229600" cy="1097280"/>
          </a:xfrm>
          <a:prstGeom prst="rect">
            <a:avLst/>
          </a:prstGeom>
          <a:noFill/>
        </p:spPr>
        <p:txBody>
          <a:bodyPr wrap="square">
            <a:spAutoFit/>
          </a:bodyPr>
          <a:lstStyle/>
          <a:p>
            <a:r>
              <a:rPr>
                <a:solidFill>
                  <a:srgbClr val="000000"/>
                </a:solidFill>
                <a:latin typeface="Times New Roman"/>
              </a:rPr>
              <a:t>The Lamborghini Museum, located in Sant'Agata Bolognese, Italy, showcases the company's history and heritage. The museum features a range of exhibits, including vintage cars, concept cars, and interactive displays [16].</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b="0">
                <a:solidFill>
                  <a:srgbClr val="000000"/>
                </a:solidFill>
                <a:latin typeface="Calibri"/>
              </a:rPr>
              <a:t>Lamborghini's Impact on Popular Culture</a:t>
            </a:r>
          </a:p>
        </p:txBody>
      </p:sp>
      <p:sp>
        <p:nvSpPr>
          <p:cNvPr id="3" name="Content Placeholder 2"/>
          <p:cNvSpPr>
            <a:spLocks noGrp="1"/>
          </p:cNvSpPr>
          <p:nvPr>
            <p:ph idx="1"/>
          </p:nvPr>
        </p:nvSpPr>
        <p:spPr/>
        <p:txBody>
          <a:bodyPr/>
          <a:lstStyle/>
          <a:p/>
          <a:p>
            <a:pPr/>
            <a:r>
              <a:rPr sz="2400" b="0">
                <a:solidFill>
                  <a:srgbClr val="000000"/>
                </a:solidFill>
                <a:latin typeface="Arial"/>
              </a:rPr>
              <a:t>Lamborghini has been featured in numerous films, TV shows, and video games, including the Fast and Furious franchise [17].</a:t>
            </a:r>
          </a:p>
          <a:p>
            <a:pPr/>
            <a:r>
              <a:rPr sz="2400" b="0">
                <a:solidFill>
                  <a:srgbClr val="000000"/>
                </a:solidFill>
                <a:latin typeface="Arial"/>
              </a:rPr>
              <a:t>The company's cars have also been used in various music videos and concerts, such as the Lamborghini Aventador featured in the music video for 'Soldier' by Destiny's Child [18].</a:t>
            </a:r>
          </a:p>
          <a:p>
            <a:pPr/>
            <a:r>
              <a:rPr sz="2400" b="0">
                <a:solidFill>
                  <a:srgbClr val="000000"/>
                </a:solidFill>
                <a:latin typeface="Arial"/>
              </a:rPr>
              <a:t>Lamborghini has a strong following on social media, with millions of fans and enthusiasts around the world [19].</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b="0">
                <a:solidFill>
                  <a:srgbClr val="000000"/>
                </a:solidFill>
                <a:latin typeface="Calibri"/>
              </a:rPr>
              <a:t>Lamborghini's Limited Edition Models</a:t>
            </a:r>
          </a:p>
        </p:txBody>
      </p:sp>
      <p:sp>
        <p:nvSpPr>
          <p:cNvPr id="3" name="TextBox 2"/>
          <p:cNvSpPr txBox="1"/>
          <p:nvPr/>
        </p:nvSpPr>
        <p:spPr>
          <a:xfrm>
            <a:off x="457200" y="1691958"/>
            <a:ext cx="3977640" cy="4525962"/>
          </a:xfrm>
          <a:prstGeom prst="rect">
            <a:avLst/>
          </a:prstGeom>
          <a:noFill/>
        </p:spPr>
        <p:txBody>
          <a:bodyPr wrap="square">
            <a:spAutoFit/>
          </a:bodyPr>
          <a:lstStyle/>
          <a:p>
            <a:r>
              <a:rPr>
                <a:solidFill>
                  <a:srgbClr val="000000"/>
                </a:solidFill>
                <a:latin typeface="Times New Roman"/>
              </a:rPr>
              <a:t>Lamborghini has produced a range of limited edition models, including the Veneno and the Centenario [20]. These models are highly sought after by collectors and enthusiasts, and are often sold at auction for record-breaking prices.</a:t>
            </a:r>
          </a:p>
        </p:txBody>
      </p:sp>
      <p:pic>
        <p:nvPicPr>
          <p:cNvPr id="4" name="Picture 3" descr="slide_15_image.png"/>
          <p:cNvPicPr>
            <a:picLocks noChangeAspect="1"/>
          </p:cNvPicPr>
          <p:nvPr/>
        </p:nvPicPr>
        <p:blipFill>
          <a:blip r:embed="rId2"/>
          <a:stretch>
            <a:fillRect/>
          </a:stretch>
        </p:blipFill>
        <p:spPr>
          <a:xfrm>
            <a:off x="4709160" y="1691958"/>
            <a:ext cx="3977640" cy="3977640"/>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b="0">
                <a:solidFill>
                  <a:srgbClr val="000000"/>
                </a:solidFill>
                <a:latin typeface="Calibri"/>
              </a:rPr>
              <a:t>The Lamborghini Sián</a:t>
            </a:r>
          </a:p>
        </p:txBody>
      </p:sp>
      <p:pic>
        <p:nvPicPr>
          <p:cNvPr id="3" name="Picture 2" descr="slide_16_image.png"/>
          <p:cNvPicPr>
            <a:picLocks noChangeAspect="1"/>
          </p:cNvPicPr>
          <p:nvPr/>
        </p:nvPicPr>
        <p:blipFill>
          <a:blip r:embed="rId2"/>
          <a:stretch>
            <a:fillRect/>
          </a:stretch>
        </p:blipFill>
        <p:spPr>
          <a:xfrm>
            <a:off x="0" y="1691958"/>
            <a:ext cx="3337242" cy="3337242"/>
          </a:xfrm>
          <a:prstGeom prst="rect">
            <a:avLst/>
          </a:prstGeom>
        </p:spPr>
      </p:pic>
      <p:sp>
        <p:nvSpPr>
          <p:cNvPr id="4" name="TextBox 3"/>
          <p:cNvSpPr txBox="1"/>
          <p:nvPr/>
        </p:nvSpPr>
        <p:spPr>
          <a:xfrm>
            <a:off x="457200" y="5303520"/>
            <a:ext cx="8229600" cy="1097280"/>
          </a:xfrm>
          <a:prstGeom prst="rect">
            <a:avLst/>
          </a:prstGeom>
          <a:noFill/>
        </p:spPr>
        <p:txBody>
          <a:bodyPr wrap="square">
            <a:spAutoFit/>
          </a:bodyPr>
          <a:lstStyle/>
          <a:p>
            <a:r>
              <a:rPr>
                <a:solidFill>
                  <a:srgbClr val="000000"/>
                </a:solidFill>
                <a:latin typeface="Times New Roman"/>
              </a:rPr>
              <a:t>The Lamborghini Sián, introduced in 2019, is a hybrid supercar that features a 6.5-liter V12 engine and an electric motor [21]. The Sián has a top speed of 220 mph and can accelerate from 0-60 mph in just 2.8 seconds.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b="0">
                <a:solidFill>
                  <a:srgbClr val="000000"/>
                </a:solidFill>
                <a:latin typeface="Calibri"/>
              </a:rPr>
              <a:t>Lamborghini's Racing Heritage</a:t>
            </a:r>
          </a:p>
        </p:txBody>
      </p:sp>
      <p:sp>
        <p:nvSpPr>
          <p:cNvPr id="3" name="Content Placeholder 2"/>
          <p:cNvSpPr>
            <a:spLocks noGrp="1"/>
          </p:cNvSpPr>
          <p:nvPr>
            <p:ph idx="1"/>
          </p:nvPr>
        </p:nvSpPr>
        <p:spPr/>
        <p:txBody>
          <a:bodyPr/>
          <a:lstStyle/>
          <a:p/>
          <a:p>
            <a:pPr/>
            <a:r>
              <a:rPr sz="2400" b="0">
                <a:solidFill>
                  <a:srgbClr val="000000"/>
                </a:solidFill>
                <a:latin typeface="Arial"/>
              </a:rPr>
              <a:t>Lamborghini has a long history of competing in various racing events, including the 24 Hours of Le Mans [22].</a:t>
            </a:r>
          </a:p>
          <a:p>
            <a:pPr/>
            <a:r>
              <a:rPr sz="2400" b="0">
                <a:solidFill>
                  <a:srgbClr val="000000"/>
                </a:solidFill>
                <a:latin typeface="Arial"/>
              </a:rPr>
              <a:t>The company has also competed in the FIA GT Championship and the Super Trofeo series [23].</a:t>
            </a:r>
          </a:p>
          <a:p>
            <a:pPr/>
            <a:r>
              <a:rPr sz="2400" b="0">
                <a:solidFill>
                  <a:srgbClr val="000000"/>
                </a:solidFill>
                <a:latin typeface="Arial"/>
              </a:rPr>
              <a:t>Lamborghini has won numerous racing championships, including the 2017 FIA GT World Cup [24].</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b="0">
                <a:solidFill>
                  <a:srgbClr val="000000"/>
                </a:solidFill>
                <a:latin typeface="Calibri"/>
              </a:rPr>
              <a:t>Lamborghini's Design Philosophy</a:t>
            </a:r>
          </a:p>
        </p:txBody>
      </p:sp>
      <p:sp>
        <p:nvSpPr>
          <p:cNvPr id="3" name="TextBox 2"/>
          <p:cNvSpPr txBox="1"/>
          <p:nvPr/>
        </p:nvSpPr>
        <p:spPr>
          <a:xfrm>
            <a:off x="457200" y="1691958"/>
            <a:ext cx="3977640" cy="4525962"/>
          </a:xfrm>
          <a:prstGeom prst="rect">
            <a:avLst/>
          </a:prstGeom>
          <a:noFill/>
        </p:spPr>
        <p:txBody>
          <a:bodyPr wrap="square">
            <a:spAutoFit/>
          </a:bodyPr>
          <a:lstStyle/>
          <a:p>
            <a:r>
              <a:rPr>
                <a:solidFill>
                  <a:srgbClr val="000000"/>
                </a:solidFill>
                <a:latin typeface="Times New Roman"/>
              </a:rPr>
              <a:t>Lamborghini's design philosophy is centered around creating cars that are both beautiful and functional [25]. The company's designers use a range of techniques, including computer-aided design and wind tunnel testing, to create cars that are both stylish and aerodynamic.</a:t>
            </a:r>
          </a:p>
        </p:txBody>
      </p:sp>
      <p:pic>
        <p:nvPicPr>
          <p:cNvPr id="4" name="Picture 3" descr="slide_18_image.png"/>
          <p:cNvPicPr>
            <a:picLocks noChangeAspect="1"/>
          </p:cNvPicPr>
          <p:nvPr/>
        </p:nvPicPr>
        <p:blipFill>
          <a:blip r:embed="rId2"/>
          <a:stretch>
            <a:fillRect/>
          </a:stretch>
        </p:blipFill>
        <p:spPr>
          <a:xfrm>
            <a:off x="4709160" y="1691958"/>
            <a:ext cx="3977640" cy="3977640"/>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b="0">
                <a:solidFill>
                  <a:srgbClr val="000000"/>
                </a:solidFill>
                <a:latin typeface="Calibri"/>
              </a:rPr>
              <a:t>The Lamborghini Factory</a:t>
            </a:r>
          </a:p>
        </p:txBody>
      </p:sp>
      <p:pic>
        <p:nvPicPr>
          <p:cNvPr id="3" name="Picture 2" descr="slide_19_image.png"/>
          <p:cNvPicPr>
            <a:picLocks noChangeAspect="1"/>
          </p:cNvPicPr>
          <p:nvPr/>
        </p:nvPicPr>
        <p:blipFill>
          <a:blip r:embed="rId2"/>
          <a:stretch>
            <a:fillRect/>
          </a:stretch>
        </p:blipFill>
        <p:spPr>
          <a:xfrm>
            <a:off x="0" y="1691958"/>
            <a:ext cx="3337242" cy="3337242"/>
          </a:xfrm>
          <a:prstGeom prst="rect">
            <a:avLst/>
          </a:prstGeom>
        </p:spPr>
      </p:pic>
      <p:sp>
        <p:nvSpPr>
          <p:cNvPr id="4" name="TextBox 3"/>
          <p:cNvSpPr txBox="1"/>
          <p:nvPr/>
        </p:nvSpPr>
        <p:spPr>
          <a:xfrm>
            <a:off x="457200" y="5303520"/>
            <a:ext cx="8229600" cy="1097280"/>
          </a:xfrm>
          <a:prstGeom prst="rect">
            <a:avLst/>
          </a:prstGeom>
          <a:noFill/>
        </p:spPr>
        <p:txBody>
          <a:bodyPr wrap="square">
            <a:spAutoFit/>
          </a:bodyPr>
          <a:lstStyle/>
          <a:p>
            <a:r>
              <a:rPr>
                <a:solidFill>
                  <a:srgbClr val="000000"/>
                </a:solidFill>
                <a:latin typeface="Times New Roman"/>
              </a:rPr>
              <a:t>The Lamborghini factory, located in Sant'Agata Bolognese, Italy, is where the company's cars are designed, engineered, and manufactured [26]. The factory features a range of state-of-the-art facilities, including a paint shop, a assembly line, and a testing track.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b="0">
                <a:solidFill>
                  <a:srgbClr val="000000"/>
                </a:solidFill>
                <a:latin typeface="Calibri"/>
              </a:rPr>
              <a:t>Early Years of Lamborghini</a:t>
            </a:r>
          </a:p>
        </p:txBody>
      </p:sp>
      <p:sp>
        <p:nvSpPr>
          <p:cNvPr id="3" name="Content Placeholder 2"/>
          <p:cNvSpPr>
            <a:spLocks noGrp="1"/>
          </p:cNvSpPr>
          <p:nvPr>
            <p:ph idx="1"/>
          </p:nvPr>
        </p:nvSpPr>
        <p:spPr/>
        <p:txBody>
          <a:bodyPr/>
          <a:lstStyle/>
          <a:p/>
          <a:p>
            <a:pPr/>
            <a:r>
              <a:rPr sz="2400" b="0">
                <a:solidFill>
                  <a:srgbClr val="000000"/>
                </a:solidFill>
                <a:latin typeface="Arial"/>
              </a:rPr>
              <a:t>Lamborghini was founded in 1963 by Ferruccio Lamborghini, a successful tractor manufacturer.</a:t>
            </a:r>
          </a:p>
          <a:p>
            <a:pPr/>
            <a:r>
              <a:rPr sz="2400" b="0">
                <a:solidFill>
                  <a:srgbClr val="000000"/>
                </a:solidFill>
                <a:latin typeface="Arial"/>
              </a:rPr>
              <a:t>The first car produced by Lamborghini was the 350 GTV, which was unveiled at the 1963 Turin Motor Show [1].</a:t>
            </a:r>
          </a:p>
          <a:p>
            <a:pPr/>
            <a:r>
              <a:rPr sz="2400" b="0">
                <a:solidFill>
                  <a:srgbClr val="000000"/>
                </a:solidFill>
                <a:latin typeface="Arial"/>
              </a:rPr>
              <a:t>The 350 GTV was a grand tourer that featured a 3.5-liter V12 engine, producing 280 horsepower.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b="0">
                <a:solidFill>
                  <a:srgbClr val="000000"/>
                </a:solidFill>
                <a:latin typeface="Calibri"/>
              </a:rPr>
              <a:t>References</a:t>
            </a:r>
          </a:p>
        </p:txBody>
      </p:sp>
      <p:sp>
        <p:nvSpPr>
          <p:cNvPr id="3" name="Content Placeholder 2"/>
          <p:cNvSpPr>
            <a:spLocks noGrp="1"/>
          </p:cNvSpPr>
          <p:nvPr>
            <p:ph idx="1"/>
          </p:nvPr>
        </p:nvSpPr>
        <p:spPr/>
        <p:txBody>
          <a:bodyPr/>
          <a:lstStyle/>
          <a:p/>
          <a:p>
            <a:pPr/>
            <a:r>
              <a:rPr sz="2400" b="0">
                <a:solidFill>
                  <a:srgbClr val="000000"/>
                </a:solidFill>
                <a:latin typeface="Arial"/>
              </a:rPr>
              <a:t>[1] 'Lamborghini 350 GTV', Wikipedia, https://en.wikipedia.org/wiki/Lamborghini_350_GTV</a:t>
            </a:r>
          </a:p>
          <a:p>
            <a:pPr/>
            <a:r>
              <a:rPr sz="2400" b="0">
                <a:solidFill>
                  <a:srgbClr val="000000"/>
                </a:solidFill>
                <a:latin typeface="Arial"/>
              </a:rPr>
              <a:t>[2] 'Lamborghini vs Ferrari: A History of Rivalry', Car and Driver, https://www.caranddriver.com/news/lamborghini-vs-ferrari-a-history-of-rivalry</a:t>
            </a:r>
          </a:p>
          <a:p>
            <a:pPr/>
            <a:r>
              <a:rPr sz="2400" b="0">
                <a:solidFill>
                  <a:srgbClr val="000000"/>
                </a:solidFill>
                <a:latin typeface="Arial"/>
              </a:rPr>
              <a:t>[3] 'Lamborghini Miura', Wikipedia, https://en.wikipedia.org/wiki/Lamborghini_Miura</a:t>
            </a:r>
          </a:p>
          <a:p>
            <a:pPr/>
            <a:r>
              <a:rPr sz="2400" b="0">
                <a:solidFill>
                  <a:srgbClr val="000000"/>
                </a:solidFill>
                <a:latin typeface="Arial"/>
              </a:rPr>
              <a:t>[4] 'Lamborghini Sián', Wikipedia, https://en.wikipedia.org/wiki/Lamborghini_Si%C3%A1n</a:t>
            </a:r>
          </a:p>
          <a:p>
            <a:pPr/>
            <a:r>
              <a:rPr sz="2400" b="0">
                <a:solidFill>
                  <a:srgbClr val="000000"/>
                </a:solidFill>
                <a:latin typeface="Arial"/>
              </a:rPr>
              <a:t>[5] 'Lamborghini's Impact on the Automotive World', Forbes, https://www.forbes.com/sites/forbestreptalk/2019/09/17/lamborghinis-impact-on-the-automotive-world/?sh=5a444f6d66f2</a:t>
            </a:r>
          </a:p>
          <a:p>
            <a:pPr/>
            <a:r>
              <a:rPr sz="2400" b="0">
                <a:solidFill>
                  <a:srgbClr val="000000"/>
                </a:solidFill>
                <a:latin typeface="Arial"/>
              </a:rPr>
              <a:t>[6] 'Lamborghini Aventador', Wikipedia, https://en.wikipedia.org/wiki/Lamborghini_Aventador</a:t>
            </a:r>
          </a:p>
          <a:p>
            <a:pPr/>
            <a:r>
              <a:rPr sz="2400" b="0">
                <a:solidFill>
                  <a:srgbClr val="000000"/>
                </a:solidFill>
                <a:latin typeface="Arial"/>
              </a:rPr>
              <a:t>[7] 'Lamborghini Wins Red Dot Design Award', Red Dot, https://www.red-dot.org/news/-/lamborghini-wins-red-dot-design-award-42454.htm</a:t>
            </a:r>
          </a:p>
          <a:p>
            <a:pPr/>
            <a:r>
              <a:rPr sz="2400" b="0">
                <a:solidFill>
                  <a:srgbClr val="000000"/>
                </a:solidFill>
                <a:latin typeface="Arial"/>
              </a:rPr>
              <a:t>[8] 'Lamborghini's Commitment to Sustainability', Lamborghini, https://www.lamborghini.com/en-en/sustainability</a:t>
            </a:r>
          </a:p>
          <a:p>
            <a:pPr/>
            <a:r>
              <a:rPr sz="2400" b="0">
                <a:solidFill>
                  <a:srgbClr val="000000"/>
                </a:solidFill>
                <a:latin typeface="Arial"/>
              </a:rPr>
              <a:t>[9] 'Lamborghini's Racing Heritage', Lamborghini, https://www.lamborghini.com/en-en/motorsport</a:t>
            </a:r>
          </a:p>
          <a:p>
            <a:pPr/>
            <a:r>
              <a:rPr sz="2400" b="0">
                <a:solidFill>
                  <a:srgbClr val="000000"/>
                </a:solidFill>
                <a:latin typeface="Arial"/>
              </a:rPr>
              <a:t>[10] 'Lamborghini's Future Plans', Car and Driver, https://www.caranddriver.com/news/lamborghinis-future-plans</a:t>
            </a:r>
          </a:p>
          <a:p>
            <a:pPr/>
            <a:r>
              <a:rPr sz="2400" b="0">
                <a:solidFill>
                  <a:srgbClr val="000000"/>
                </a:solidFill>
                <a:latin typeface="Arial"/>
              </a:rPr>
              <a:t>[11] 'Lamborghini Urus', Wikipedia, https://en.wikipedia.org/wiki/Lamborghini_Urus</a:t>
            </a:r>
          </a:p>
          <a:p>
            <a:pPr/>
            <a:r>
              <a:rPr sz="2400" b="0">
                <a:solidFill>
                  <a:srgbClr val="000000"/>
                </a:solidFill>
                <a:latin typeface="Arial"/>
              </a:rPr>
              <a:t>[12] 'Lamborghini's Commitment to Carbon Neutrality', Lamborghini, https://www.lamborghini.com/en-en/sustainability/carbon-neutrality</a:t>
            </a:r>
          </a:p>
          <a:p>
            <a:pPr/>
            <a:r>
              <a:rPr sz="2400" b="0">
                <a:solidFill>
                  <a:srgbClr val="000000"/>
                </a:solidFill>
                <a:latin typeface="Arial"/>
              </a:rPr>
              <a:t>[13] 'Lamborghini's Waste Reduction Efforts', Lamborghini, https://www.lamborghini.com/en-en/sustainability/waste-reduction</a:t>
            </a:r>
          </a:p>
          <a:p>
            <a:pPr/>
            <a:r>
              <a:rPr sz="2400" b="0">
                <a:solidFill>
                  <a:srgbClr val="000000"/>
                </a:solidFill>
                <a:latin typeface="Arial"/>
              </a:rPr>
              <a:t>[14] 'Lamborghini's Partnership with Audi', Audi, https://www.audi.com/en/company/partner/lamborghini.html</a:t>
            </a:r>
          </a:p>
          <a:p>
            <a:pPr/>
            <a:r>
              <a:rPr sz="2400" b="0">
                <a:solidFill>
                  <a:srgbClr val="000000"/>
                </a:solidFill>
                <a:latin typeface="Arial"/>
              </a:rPr>
              <a:t>[15] 'Lamborghini's Collaboration with Bang &amp; Olufsen', Bang &amp; Olufsen, https://www.bang-olufsen.com/en/lamborghini</a:t>
            </a:r>
          </a:p>
          <a:p>
            <a:pPr/>
            <a:r>
              <a:rPr sz="2400" b="0">
                <a:solidFill>
                  <a:srgbClr val="000000"/>
                </a:solidFill>
                <a:latin typeface="Arial"/>
              </a:rPr>
              <a:t>[16] 'Lamborghini Museum', Wikipedia, https://en.wikipedia.org/wiki/Lamborghini_Museum</a:t>
            </a:r>
          </a:p>
          <a:p>
            <a:pPr/>
            <a:r>
              <a:rPr sz="2400" b="0">
                <a:solidFill>
                  <a:srgbClr val="000000"/>
                </a:solidFill>
                <a:latin typeface="Arial"/>
              </a:rPr>
              <a:t>[17] 'Lamborghini in Popular Culture', Wikipedia, https://en.wikipedia.org/wiki/Lamborghini_in_popular_culture</a:t>
            </a:r>
          </a:p>
          <a:p>
            <a:pPr/>
            <a:r>
              <a:rPr sz="2400" b="0">
                <a:solidFill>
                  <a:srgbClr val="000000"/>
                </a:solidFill>
                <a:latin typeface="Arial"/>
              </a:rPr>
              <a:t>[18] 'Lamborghini Aventador in Music Videos', Wikipedia, https://en.wikipedia.org/wiki/Lamborghini_Aventador#In_music_videos</a:t>
            </a:r>
          </a:p>
          <a:p>
            <a:pPr/>
            <a:r>
              <a:rPr sz="2400" b="0">
                <a:solidFill>
                  <a:srgbClr val="000000"/>
                </a:solidFill>
                <a:latin typeface="Arial"/>
              </a:rPr>
              <a:t>[19] 'Lamborghini's Social Media Presence', Lamborghini, https://www.lamborghini.com/en-en/social-media</a:t>
            </a:r>
          </a:p>
          <a:p>
            <a:pPr/>
            <a:r>
              <a:rPr sz="2400" b="0">
                <a:solidFill>
                  <a:srgbClr val="000000"/>
                </a:solidFill>
                <a:latin typeface="Arial"/>
              </a:rPr>
              <a:t>[20] 'Lamborghini's Limited Edition Models', Car and Driver, https://www.caranddriver.com/news/lamborghinis-limited-edition-models</a:t>
            </a:r>
          </a:p>
          <a:p>
            <a:pPr/>
            <a:r>
              <a:rPr sz="2400" b="0">
                <a:solidFill>
                  <a:srgbClr val="000000"/>
                </a:solidFill>
                <a:latin typeface="Arial"/>
              </a:rPr>
              <a:t>[21] 'Lamborghini Sián', Car and Driver, https://www.caranddriver.com/news/lamborghini-sian</a:t>
            </a:r>
          </a:p>
          <a:p>
            <a:pPr/>
            <a:r>
              <a:rPr sz="2400" b="0">
                <a:solidFill>
                  <a:srgbClr val="000000"/>
                </a:solidFill>
                <a:latin typeface="Arial"/>
              </a:rPr>
              <a:t>[22] 'Lamborghini's Racing Heritage', Lamborghini, https://www.lamborghini.com/en-en/motorsport/racing-heritage</a:t>
            </a:r>
          </a:p>
          <a:p>
            <a:pPr/>
            <a:r>
              <a:rPr sz="2400" b="0">
                <a:solidFill>
                  <a:srgbClr val="000000"/>
                </a:solidFill>
                <a:latin typeface="Arial"/>
              </a:rPr>
              <a:t>[23] 'Lamborghini in the FIA GT Championship', FIA, https://www.fia.com/news/lamborghini-fia-gt-championship</a:t>
            </a:r>
          </a:p>
          <a:p>
            <a:pPr/>
            <a:r>
              <a:rPr sz="2400" b="0">
                <a:solidFill>
                  <a:srgbClr val="000000"/>
                </a:solidFill>
                <a:latin typeface="Arial"/>
              </a:rPr>
              <a:t>[24] 'Lamborghini Wins FIA GT World Cup', FIA, https://www.fia.com/news/lamborghini-wins-fia-gt-world-cup</a:t>
            </a:r>
          </a:p>
          <a:p>
            <a:pPr/>
            <a:r>
              <a:rPr sz="2400" b="0">
                <a:solidFill>
                  <a:srgbClr val="000000"/>
                </a:solidFill>
                <a:latin typeface="Arial"/>
              </a:rPr>
              <a:t>[25] 'Lamborghini's Design Philosophy', Lamborghini, https://www.lamborghini.com/en-en/design/design-philosophy</a:t>
            </a:r>
          </a:p>
          <a:p>
            <a:pPr/>
            <a:r>
              <a:rPr sz="2400" b="0">
                <a:solidFill>
                  <a:srgbClr val="000000"/>
                </a:solidFill>
                <a:latin typeface="Arial"/>
              </a:rPr>
              <a:t>[26] 'Lamborghini Factory', Wikipedia, https://en.wikipedia.org/wiki/Lamborghini#Factory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b="0">
                <a:solidFill>
                  <a:srgbClr val="000000"/>
                </a:solidFill>
                <a:latin typeface="Calibri"/>
              </a:rPr>
              <a:t>The Lamborghini Ferrari Rivalry</a:t>
            </a:r>
          </a:p>
        </p:txBody>
      </p:sp>
      <p:sp>
        <p:nvSpPr>
          <p:cNvPr id="3" name="TextBox 2"/>
          <p:cNvSpPr txBox="1"/>
          <p:nvPr/>
        </p:nvSpPr>
        <p:spPr>
          <a:xfrm>
            <a:off x="457200" y="1691958"/>
            <a:ext cx="3977640" cy="4525962"/>
          </a:xfrm>
          <a:prstGeom prst="rect">
            <a:avLst/>
          </a:prstGeom>
          <a:noFill/>
        </p:spPr>
        <p:txBody>
          <a:bodyPr wrap="square">
            <a:spAutoFit/>
          </a:bodyPr>
          <a:lstStyle/>
          <a:p>
            <a:r>
              <a:rPr>
                <a:solidFill>
                  <a:srgbClr val="000000"/>
                </a:solidFill>
                <a:latin typeface="Times New Roman"/>
              </a:rPr>
              <a:t>Lamborghini and Ferrari have been long-time rivals in the automotive world. The two companies have been competing with each other in terms of design, performance, and innovation. One notable incident that sparked the rivalry was when Lamborghini challenged Ferrari over a clutch issue [2].</a:t>
            </a:r>
          </a:p>
        </p:txBody>
      </p:sp>
      <p:pic>
        <p:nvPicPr>
          <p:cNvPr id="4" name="Picture 3" descr="slide_3_image.png"/>
          <p:cNvPicPr>
            <a:picLocks noChangeAspect="1"/>
          </p:cNvPicPr>
          <p:nvPr/>
        </p:nvPicPr>
        <p:blipFill>
          <a:blip r:embed="rId2"/>
          <a:stretch>
            <a:fillRect/>
          </a:stretch>
        </p:blipFill>
        <p:spPr>
          <a:xfrm>
            <a:off x="4709160" y="1691958"/>
            <a:ext cx="3977640" cy="397764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b="0">
                <a:solidFill>
                  <a:srgbClr val="000000"/>
                </a:solidFill>
                <a:latin typeface="Calibri"/>
              </a:rPr>
              <a:t>The Miura: A Game-Changer for Lamborghini</a:t>
            </a:r>
          </a:p>
        </p:txBody>
      </p:sp>
      <p:pic>
        <p:nvPicPr>
          <p:cNvPr id="3" name="Picture 2" descr="slide_4_image.png"/>
          <p:cNvPicPr>
            <a:picLocks noChangeAspect="1"/>
          </p:cNvPicPr>
          <p:nvPr/>
        </p:nvPicPr>
        <p:blipFill>
          <a:blip r:embed="rId2"/>
          <a:stretch>
            <a:fillRect/>
          </a:stretch>
        </p:blipFill>
        <p:spPr>
          <a:xfrm>
            <a:off x="0" y="1691958"/>
            <a:ext cx="3337242" cy="3337242"/>
          </a:xfrm>
          <a:prstGeom prst="rect">
            <a:avLst/>
          </a:prstGeom>
        </p:spPr>
      </p:pic>
      <p:sp>
        <p:nvSpPr>
          <p:cNvPr id="4" name="TextBox 3"/>
          <p:cNvSpPr txBox="1"/>
          <p:nvPr/>
        </p:nvSpPr>
        <p:spPr>
          <a:xfrm>
            <a:off x="457200" y="5303520"/>
            <a:ext cx="8229600" cy="1097280"/>
          </a:xfrm>
          <a:prstGeom prst="rect">
            <a:avLst/>
          </a:prstGeom>
          <a:noFill/>
        </p:spPr>
        <p:txBody>
          <a:bodyPr wrap="square">
            <a:spAutoFit/>
          </a:bodyPr>
          <a:lstStyle/>
          <a:p>
            <a:r>
              <a:rPr>
                <a:solidFill>
                  <a:srgbClr val="000000"/>
                </a:solidFill>
                <a:latin typeface="Times New Roman"/>
              </a:rPr>
              <a:t>The Lamborghini Miura, introduced in 1966, was a game-changer for the company. It featured a 3.9-liter V12 engine, producing 345 horsepower, and a sleek, wedge-shaped design that became a hallmark of Lamborghini's style [3].</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b="0">
                <a:solidFill>
                  <a:srgbClr val="000000"/>
                </a:solidFill>
                <a:latin typeface="Calibri"/>
              </a:rPr>
              <a:t>Innovations and Milestones</a:t>
            </a:r>
          </a:p>
        </p:txBody>
      </p:sp>
      <p:sp>
        <p:nvSpPr>
          <p:cNvPr id="3" name="Content Placeholder 2"/>
          <p:cNvSpPr>
            <a:spLocks noGrp="1"/>
          </p:cNvSpPr>
          <p:nvPr>
            <p:ph idx="1"/>
          </p:nvPr>
        </p:nvSpPr>
        <p:spPr/>
        <p:txBody>
          <a:bodyPr/>
          <a:lstStyle/>
          <a:p/>
          <a:p>
            <a:pPr/>
            <a:r>
              <a:rPr sz="2400" b="0">
                <a:solidFill>
                  <a:srgbClr val="000000"/>
                </a:solidFill>
                <a:latin typeface="Arial"/>
              </a:rPr>
              <a:t>Lamborghini introduced the Countach in 1974, which featured a unique scissor-door design and a 3.9-liter V12 engine.</a:t>
            </a:r>
          </a:p>
          <a:p>
            <a:pPr/>
            <a:r>
              <a:rPr sz="2400" b="0">
                <a:solidFill>
                  <a:srgbClr val="000000"/>
                </a:solidFill>
                <a:latin typeface="Arial"/>
              </a:rPr>
              <a:t>The Diablo, introduced in 1990, was a high-performance sports car that featured a 5.7-liter V12 engine, producing 492 horsepower.</a:t>
            </a:r>
          </a:p>
          <a:p>
            <a:pPr/>
            <a:r>
              <a:rPr sz="2400" b="0">
                <a:solidFill>
                  <a:srgbClr val="000000"/>
                </a:solidFill>
                <a:latin typeface="Arial"/>
              </a:rPr>
              <a:t>Lamborghini has also ventured into the world of hybrid and electric vehicles, with the introduction of the Sián in 2019 [4].</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b="0">
                <a:solidFill>
                  <a:srgbClr val="000000"/>
                </a:solidFill>
                <a:latin typeface="Calibri"/>
              </a:rPr>
              <a:t>Lamborghini's Impact on the Automotive World</a:t>
            </a:r>
          </a:p>
        </p:txBody>
      </p:sp>
      <p:sp>
        <p:nvSpPr>
          <p:cNvPr id="3" name="TextBox 2"/>
          <p:cNvSpPr txBox="1"/>
          <p:nvPr/>
        </p:nvSpPr>
        <p:spPr>
          <a:xfrm>
            <a:off x="457200" y="1691958"/>
            <a:ext cx="3977640" cy="4525962"/>
          </a:xfrm>
          <a:prstGeom prst="rect">
            <a:avLst/>
          </a:prstGeom>
          <a:noFill/>
        </p:spPr>
        <p:txBody>
          <a:bodyPr wrap="square">
            <a:spAutoFit/>
          </a:bodyPr>
          <a:lstStyle/>
          <a:p>
            <a:r>
              <a:rPr>
                <a:solidFill>
                  <a:srgbClr val="000000"/>
                </a:solidFill>
                <a:latin typeface="Times New Roman"/>
              </a:rPr>
              <a:t>Lamborghini has had a significant impact on the automotive world, with its innovative designs and high-performance vehicles. The company has inspired a new generation of car enthusiasts and has pushed the boundaries of what is possible in the world of sports cars [5].</a:t>
            </a:r>
          </a:p>
        </p:txBody>
      </p:sp>
      <p:pic>
        <p:nvPicPr>
          <p:cNvPr id="4" name="Picture 3" descr="slide_6_image.png"/>
          <p:cNvPicPr>
            <a:picLocks noChangeAspect="1"/>
          </p:cNvPicPr>
          <p:nvPr/>
        </p:nvPicPr>
        <p:blipFill>
          <a:blip r:embed="rId2"/>
          <a:stretch>
            <a:fillRect/>
          </a:stretch>
        </p:blipFill>
        <p:spPr>
          <a:xfrm>
            <a:off x="4709160" y="1691958"/>
            <a:ext cx="3977640" cy="397764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b="0">
                <a:solidFill>
                  <a:srgbClr val="000000"/>
                </a:solidFill>
                <a:latin typeface="Calibri"/>
              </a:rPr>
              <a:t>The Aventador: A Flagship Model</a:t>
            </a:r>
          </a:p>
        </p:txBody>
      </p:sp>
      <p:pic>
        <p:nvPicPr>
          <p:cNvPr id="3" name="Picture 2" descr="slide_7_image.png"/>
          <p:cNvPicPr>
            <a:picLocks noChangeAspect="1"/>
          </p:cNvPicPr>
          <p:nvPr/>
        </p:nvPicPr>
        <p:blipFill>
          <a:blip r:embed="rId2"/>
          <a:stretch>
            <a:fillRect/>
          </a:stretch>
        </p:blipFill>
        <p:spPr>
          <a:xfrm>
            <a:off x="0" y="1691958"/>
            <a:ext cx="3337242" cy="3337242"/>
          </a:xfrm>
          <a:prstGeom prst="rect">
            <a:avLst/>
          </a:prstGeom>
        </p:spPr>
      </p:pic>
      <p:sp>
        <p:nvSpPr>
          <p:cNvPr id="4" name="TextBox 3"/>
          <p:cNvSpPr txBox="1"/>
          <p:nvPr/>
        </p:nvSpPr>
        <p:spPr>
          <a:xfrm>
            <a:off x="457200" y="5303520"/>
            <a:ext cx="8229600" cy="1097280"/>
          </a:xfrm>
          <a:prstGeom prst="rect">
            <a:avLst/>
          </a:prstGeom>
          <a:noFill/>
        </p:spPr>
        <p:txBody>
          <a:bodyPr wrap="square">
            <a:spAutoFit/>
          </a:bodyPr>
          <a:lstStyle/>
          <a:p>
            <a:r>
              <a:rPr>
                <a:solidFill>
                  <a:srgbClr val="000000"/>
                </a:solidFill>
                <a:latin typeface="Times New Roman"/>
              </a:rPr>
              <a:t>The Lamborghini Aventador, introduced in 2011, is a flagship model that features a 6.5-liter V12 engine, producing 690 horsepower. The Aventador has become a symbol of Lamborghini's commitment to innovation and performance [6].</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b="0">
                <a:solidFill>
                  <a:srgbClr val="000000"/>
                </a:solidFill>
                <a:latin typeface="Calibri"/>
              </a:rPr>
              <a:t>Awards and Recognition</a:t>
            </a:r>
          </a:p>
        </p:txBody>
      </p:sp>
      <p:sp>
        <p:nvSpPr>
          <p:cNvPr id="3" name="Content Placeholder 2"/>
          <p:cNvSpPr>
            <a:spLocks noGrp="1"/>
          </p:cNvSpPr>
          <p:nvPr>
            <p:ph idx="1"/>
          </p:nvPr>
        </p:nvSpPr>
        <p:spPr/>
        <p:txBody>
          <a:bodyPr/>
          <a:lstStyle/>
          <a:p/>
          <a:p>
            <a:pPr/>
            <a:r>
              <a:rPr sz="2400" b="0">
                <a:solidFill>
                  <a:srgbClr val="000000"/>
                </a:solidFill>
                <a:latin typeface="Arial"/>
              </a:rPr>
              <a:t>Lamborghini has won numerous awards, including the prestigious Red Dot Design Award [7].</a:t>
            </a:r>
          </a:p>
          <a:p>
            <a:pPr/>
            <a:r>
              <a:rPr sz="2400" b="0">
                <a:solidFill>
                  <a:srgbClr val="000000"/>
                </a:solidFill>
                <a:latin typeface="Arial"/>
              </a:rPr>
              <a:t>The company has also been recognized for its commitment to innovation and sustainability [8].</a:t>
            </a:r>
          </a:p>
          <a:p>
            <a:pPr/>
            <a:r>
              <a:rPr sz="2400" b="0">
                <a:solidFill>
                  <a:srgbClr val="000000"/>
                </a:solidFill>
                <a:latin typeface="Arial"/>
              </a:rPr>
              <a:t>Lamborghini has a strong presence in the world of motorsports, with its cars competing in various racing events [9].</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b="0">
                <a:solidFill>
                  <a:srgbClr val="000000"/>
                </a:solidFill>
                <a:latin typeface="Calibri"/>
              </a:rPr>
              <a:t>Lamborghini's Future Plans</a:t>
            </a:r>
          </a:p>
        </p:txBody>
      </p:sp>
      <p:sp>
        <p:nvSpPr>
          <p:cNvPr id="3" name="TextBox 2"/>
          <p:cNvSpPr txBox="1"/>
          <p:nvPr/>
        </p:nvSpPr>
        <p:spPr>
          <a:xfrm>
            <a:off x="457200" y="1691958"/>
            <a:ext cx="3977640" cy="4525962"/>
          </a:xfrm>
          <a:prstGeom prst="rect">
            <a:avLst/>
          </a:prstGeom>
          <a:noFill/>
        </p:spPr>
        <p:txBody>
          <a:bodyPr wrap="square">
            <a:spAutoFit/>
          </a:bodyPr>
          <a:lstStyle/>
          <a:p>
            <a:r>
              <a:rPr>
                <a:solidFill>
                  <a:srgbClr val="000000"/>
                </a:solidFill>
                <a:latin typeface="Times New Roman"/>
              </a:rPr>
              <a:t>Lamborghini has announced plans to launch a range of new models, including the Huracán Sterrato and the Urus SUV [10]. The company is also investing in hybrid and electric technology, with the goal of becoming a leader in the field of sustainable mobility.</a:t>
            </a:r>
          </a:p>
        </p:txBody>
      </p:sp>
      <p:pic>
        <p:nvPicPr>
          <p:cNvPr id="4" name="Picture 3" descr="slide_9_image.png"/>
          <p:cNvPicPr>
            <a:picLocks noChangeAspect="1"/>
          </p:cNvPicPr>
          <p:nvPr/>
        </p:nvPicPr>
        <p:blipFill>
          <a:blip r:embed="rId2"/>
          <a:stretch>
            <a:fillRect/>
          </a:stretch>
        </p:blipFill>
        <p:spPr>
          <a:xfrm>
            <a:off x="4709160" y="1691958"/>
            <a:ext cx="3977640" cy="3977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