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64" r:id="rId3"/>
    <p:sldId id="260" r:id="rId4"/>
    <p:sldId id="257" r:id="rId5"/>
    <p:sldId id="265" r:id="rId6"/>
    <p:sldId id="268" r:id="rId7"/>
    <p:sldId id="258" r:id="rId8"/>
    <p:sldId id="266" r:id="rId9"/>
    <p:sldId id="269" r:id="rId10"/>
    <p:sldId id="259" r:id="rId11"/>
    <p:sldId id="267" r:id="rId12"/>
    <p:sldId id="271" r:id="rId13"/>
    <p:sldId id="270" r:id="rId14"/>
    <p:sldId id="27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41" autoAdjust="0"/>
    <p:restoredTop sz="85680" autoAdjust="0"/>
  </p:normalViewPr>
  <p:slideViewPr>
    <p:cSldViewPr>
      <p:cViewPr varScale="1">
        <p:scale>
          <a:sx n="91" d="100"/>
          <a:sy n="91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493B5-3B5F-40DE-A402-9489032AB2E5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42D7F-D2D5-4D19-AE3E-38FB27455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7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You can add your name</a:t>
            </a:r>
            <a:r>
              <a:rPr lang="en-US" altLang="ko-KR" baseline="0"/>
              <a:t> this page.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42D7F-D2D5-4D19-AE3E-38FB27455F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499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What was</a:t>
            </a:r>
            <a:r>
              <a:rPr lang="en-US" altLang="ko-KR" baseline="0" dirty="0"/>
              <a:t> the task2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42D7F-D2D5-4D19-AE3E-38FB27455F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27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task1:</a:t>
            </a:r>
            <a:r>
              <a:rPr lang="en-US" altLang="ko-KR" baseline="0" dirty="0"/>
              <a:t> design of test cases that detect all the reserved words &amp; result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42D7F-D2D5-4D19-AE3E-38FB27455F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788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task1:</a:t>
            </a:r>
            <a:r>
              <a:rPr lang="en-US" altLang="ko-KR" baseline="0" dirty="0"/>
              <a:t> design of test cases that detect all the reserved words &amp; result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42D7F-D2D5-4D19-AE3E-38FB27455F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788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task3:</a:t>
            </a:r>
            <a:r>
              <a:rPr lang="en-US" altLang="ko-KR" baseline="0" dirty="0"/>
              <a:t> design of test cases to include unsupported reserved words &amp; result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42D7F-D2D5-4D19-AE3E-38FB27455F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5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It’s about simple explain of lexical analyzer. If you think this page isn’t necessary, you can remove.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42D7F-D2D5-4D19-AE3E-38FB27455F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Can you fill this page about code?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42D7F-D2D5-4D19-AE3E-38FB27455F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8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What was</a:t>
            </a:r>
            <a:r>
              <a:rPr lang="en-US" altLang="ko-KR" baseline="0" dirty="0"/>
              <a:t> the task1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42D7F-D2D5-4D19-AE3E-38FB27455F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51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task1:</a:t>
            </a:r>
            <a:r>
              <a:rPr lang="en-US" altLang="ko-KR" baseline="0" dirty="0"/>
              <a:t> design of test cases that detect all the operators &amp; 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42D7F-D2D5-4D19-AE3E-38FB27455F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51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task1:</a:t>
            </a:r>
            <a:r>
              <a:rPr lang="en-US" altLang="ko-KR" baseline="0" dirty="0"/>
              <a:t> design of test cases to include unsupported operators &amp; 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42D7F-D2D5-4D19-AE3E-38FB27455F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5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What was</a:t>
            </a:r>
            <a:r>
              <a:rPr lang="en-US" altLang="ko-KR" baseline="0" dirty="0"/>
              <a:t> the task2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42D7F-D2D5-4D19-AE3E-38FB27455F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34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task2:</a:t>
            </a:r>
            <a:r>
              <a:rPr lang="en-US" altLang="ko-KR" baseline="0" dirty="0"/>
              <a:t> design of test cases that detect all the symbols &amp; result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42D7F-D2D5-4D19-AE3E-38FB27455F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7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task2:</a:t>
            </a:r>
            <a:r>
              <a:rPr lang="en-US" altLang="ko-KR" baseline="0" dirty="0"/>
              <a:t> design of test cases to include unsupported operators &amp; result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42D7F-D2D5-4D19-AE3E-38FB27455F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1338-B2AB-4291-8DC2-0B1ECF324B8E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F64D-FF79-41B3-85C2-B0E260F258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1338-B2AB-4291-8DC2-0B1ECF324B8E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F64D-FF79-41B3-85C2-B0E260F258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1338-B2AB-4291-8DC2-0B1ECF324B8E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F64D-FF79-41B3-85C2-B0E260F258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1338-B2AB-4291-8DC2-0B1ECF324B8E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F64D-FF79-41B3-85C2-B0E260F258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1338-B2AB-4291-8DC2-0B1ECF324B8E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F64D-FF79-41B3-85C2-B0E260F258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1338-B2AB-4291-8DC2-0B1ECF324B8E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F64D-FF79-41B3-85C2-B0E260F258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1338-B2AB-4291-8DC2-0B1ECF324B8E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F64D-FF79-41B3-85C2-B0E260F258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1338-B2AB-4291-8DC2-0B1ECF324B8E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F64D-FF79-41B3-85C2-B0E260F258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1338-B2AB-4291-8DC2-0B1ECF324B8E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F64D-FF79-41B3-85C2-B0E260F258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1338-B2AB-4291-8DC2-0B1ECF324B8E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F64D-FF79-41B3-85C2-B0E260F258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F991338-B2AB-4291-8DC2-0B1ECF324B8E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E59F64D-FF79-41B3-85C2-B0E260F258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F991338-B2AB-4291-8DC2-0B1ECF324B8E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E59F64D-FF79-41B3-85C2-B0E260F258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Lexical  Analyzer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83968" y="5301208"/>
            <a:ext cx="4320480" cy="55452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3000" b="1" dirty="0"/>
              <a:t>700741258 </a:t>
            </a:r>
            <a:r>
              <a:rPr lang="en-US" altLang="ko-KR" sz="3000" b="1" dirty="0" err="1"/>
              <a:t>Jisoo</a:t>
            </a:r>
            <a:r>
              <a:rPr lang="en-US" altLang="ko-KR" sz="3000" b="1" dirty="0"/>
              <a:t> </a:t>
            </a:r>
            <a:r>
              <a:rPr lang="en-US" altLang="ko-KR" sz="3000" b="1" dirty="0" err="1"/>
              <a:t>Ahn</a:t>
            </a:r>
            <a:endParaRPr lang="en-US" altLang="ko-KR" sz="3000" b="1" dirty="0"/>
          </a:p>
          <a:p>
            <a:r>
              <a:rPr lang="en-US" altLang="ko-KR" sz="3000" b="1" dirty="0"/>
              <a:t>700661193 Austin Leavitt 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15284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92D050"/>
                </a:solidFill>
              </a:rPr>
              <a:t>Problem</a:t>
            </a:r>
            <a:r>
              <a:rPr lang="en-US" altLang="ko-KR" b="0" dirty="0"/>
              <a:t> summary: </a:t>
            </a:r>
            <a:r>
              <a:rPr lang="en-US" altLang="ko-KR" i="1" dirty="0">
                <a:solidFill>
                  <a:srgbClr val="92D050"/>
                </a:solidFill>
              </a:rPr>
              <a:t>Task 3</a:t>
            </a:r>
            <a:r>
              <a:rPr lang="en-US" altLang="ko-KR" i="1" dirty="0"/>
              <a:t> </a:t>
            </a:r>
            <a:r>
              <a:rPr lang="en-US" altLang="ko-KR" b="0" dirty="0"/>
              <a:t>design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892198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73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92D050"/>
                </a:solidFill>
              </a:rPr>
              <a:t>Problem</a:t>
            </a:r>
            <a:r>
              <a:rPr lang="en-US" altLang="ko-KR" b="0" dirty="0"/>
              <a:t> summary: </a:t>
            </a:r>
            <a:r>
              <a:rPr lang="en-US" altLang="ko-KR" i="1" dirty="0">
                <a:solidFill>
                  <a:srgbClr val="92D050"/>
                </a:solidFill>
              </a:rPr>
              <a:t>Task 3</a:t>
            </a:r>
            <a:r>
              <a:rPr lang="en-US" altLang="ko-KR" i="1" dirty="0"/>
              <a:t> </a:t>
            </a:r>
            <a:r>
              <a:rPr lang="en-US" altLang="ko-KR" b="0" dirty="0"/>
              <a:t>design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altLang="ko-KR" b="1" dirty="0"/>
              <a:t>1. test cases detect all the operators</a:t>
            </a:r>
          </a:p>
          <a:p>
            <a:pPr marL="633222" indent="-514350">
              <a:buFont typeface="+mj-ea"/>
              <a:buAutoNum type="circleNumDbPlain"/>
            </a:pPr>
            <a:r>
              <a:rPr lang="en-US" altLang="ko-KR" b="1" dirty="0">
                <a:solidFill>
                  <a:srgbClr val="FFC000"/>
                </a:solidFill>
              </a:rPr>
              <a:t> </a:t>
            </a:r>
          </a:p>
          <a:p>
            <a:pPr marL="633222" indent="-514350">
              <a:buFont typeface="+mj-ea"/>
              <a:buAutoNum type="circleNumDbPlain"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633222" indent="-514350">
              <a:buFont typeface="+mj-ea"/>
              <a:buAutoNum type="circleNumDbPlain"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633222" indent="-514350">
              <a:buFont typeface="+mj-ea"/>
              <a:buAutoNum type="circleNumDbPlain"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118872" indent="0">
              <a:buNone/>
            </a:pPr>
            <a:endParaRPr lang="en-US" altLang="ko-KR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FFC000"/>
              </a:solidFill>
            </a:endParaRPr>
          </a:p>
          <a:p>
            <a:pPr marL="118872" indent="0">
              <a:buNone/>
            </a:pPr>
            <a:endParaRPr lang="en-US" altLang="ko-KR" sz="2800" dirty="0"/>
          </a:p>
          <a:p>
            <a:pPr marL="118872" indent="0">
              <a:buNone/>
            </a:pPr>
            <a:endParaRPr lang="en-US" altLang="ko-KR" sz="2800" dirty="0"/>
          </a:p>
          <a:p>
            <a:pPr marL="633222" indent="-514350">
              <a:buAutoNum type="arabicPeriod"/>
            </a:pPr>
            <a:endParaRPr lang="en-US" altLang="ko-KR" sz="2800" dirty="0"/>
          </a:p>
          <a:p>
            <a:pPr marL="118872" indent="0">
              <a:buNone/>
            </a:pPr>
            <a:endParaRPr lang="en-US" altLang="ko-KR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78153" y="6184799"/>
            <a:ext cx="12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of </a:t>
            </a:r>
            <a:r>
              <a:rPr lang="ko-KR" altLang="en-US" dirty="0"/>
              <a:t>①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2520280" cy="314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49675"/>
            <a:ext cx="374441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93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92D050"/>
                </a:solidFill>
              </a:rPr>
              <a:t>Problem</a:t>
            </a:r>
            <a:r>
              <a:rPr lang="en-US" altLang="ko-KR" b="0" dirty="0"/>
              <a:t> summary: </a:t>
            </a:r>
            <a:r>
              <a:rPr lang="en-US" altLang="ko-KR" i="1" dirty="0">
                <a:solidFill>
                  <a:srgbClr val="92D050"/>
                </a:solidFill>
              </a:rPr>
              <a:t>Task 3</a:t>
            </a:r>
            <a:r>
              <a:rPr lang="en-US" altLang="ko-KR" i="1" dirty="0"/>
              <a:t> </a:t>
            </a:r>
            <a:r>
              <a:rPr lang="en-US" altLang="ko-KR" b="0" dirty="0"/>
              <a:t>design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altLang="ko-KR" b="1" dirty="0"/>
              <a:t>1. test cases detect all the operators</a:t>
            </a:r>
          </a:p>
          <a:p>
            <a:pPr marL="118872" indent="0">
              <a:buNone/>
            </a:pPr>
            <a:r>
              <a:rPr lang="ko-KR" altLang="en-US" b="1" dirty="0">
                <a:solidFill>
                  <a:srgbClr val="FFC000"/>
                </a:solidFill>
              </a:rPr>
              <a:t>②</a:t>
            </a:r>
          </a:p>
          <a:p>
            <a:pPr marL="633222" indent="-514350">
              <a:buFont typeface="+mj-ea"/>
              <a:buAutoNum type="circleNumDbPlain"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633222" indent="-514350">
              <a:buFont typeface="+mj-ea"/>
              <a:buAutoNum type="circleNumDbPlain"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633222" indent="-514350">
              <a:buFont typeface="+mj-ea"/>
              <a:buAutoNum type="circleNumDbPlain"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118872" indent="0">
              <a:buNone/>
            </a:pPr>
            <a:endParaRPr lang="en-US" altLang="ko-KR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FFC000"/>
              </a:solidFill>
            </a:endParaRPr>
          </a:p>
          <a:p>
            <a:pPr marL="118872" indent="0">
              <a:buNone/>
            </a:pPr>
            <a:endParaRPr lang="en-US" altLang="ko-KR" sz="2800" dirty="0"/>
          </a:p>
          <a:p>
            <a:pPr marL="118872" indent="0">
              <a:buNone/>
            </a:pPr>
            <a:endParaRPr lang="en-US" altLang="ko-KR" sz="2800" dirty="0"/>
          </a:p>
          <a:p>
            <a:pPr marL="633222" indent="-514350">
              <a:buAutoNum type="arabicPeriod"/>
            </a:pPr>
            <a:endParaRPr lang="en-US" altLang="ko-KR" sz="2800" dirty="0"/>
          </a:p>
          <a:p>
            <a:pPr marL="118872" indent="0">
              <a:buNone/>
            </a:pPr>
            <a:endParaRPr lang="en-US" altLang="ko-KR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03848" y="597189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of </a:t>
            </a:r>
            <a:r>
              <a:rPr lang="ko-KR" altLang="en-US" dirty="0"/>
              <a:t>②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2952328" cy="184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92896"/>
            <a:ext cx="4057683" cy="395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33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92D050"/>
                </a:solidFill>
              </a:rPr>
              <a:t>Problem</a:t>
            </a:r>
            <a:r>
              <a:rPr lang="en-US" altLang="ko-KR" b="0" dirty="0"/>
              <a:t> summary: </a:t>
            </a:r>
            <a:r>
              <a:rPr lang="en-US" altLang="ko-KR" i="1" dirty="0">
                <a:solidFill>
                  <a:srgbClr val="92D050"/>
                </a:solidFill>
              </a:rPr>
              <a:t>Task 3</a:t>
            </a:r>
            <a:r>
              <a:rPr lang="en-US" altLang="ko-KR" i="1" dirty="0"/>
              <a:t> </a:t>
            </a:r>
            <a:r>
              <a:rPr lang="en-US" altLang="ko-KR" b="0" dirty="0"/>
              <a:t>design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pPr marL="118872" indent="0">
              <a:buNone/>
            </a:pPr>
            <a:r>
              <a:rPr lang="en-US" altLang="ko-KR" sz="2800" b="1" dirty="0"/>
              <a:t>2. test cases  including unsupported operators</a:t>
            </a:r>
          </a:p>
          <a:p>
            <a:pPr marL="633222" indent="-514350">
              <a:buFont typeface="+mj-ea"/>
              <a:buAutoNum type="circleNumDbPlain"/>
            </a:pPr>
            <a:r>
              <a:rPr lang="en-US" altLang="ko-KR" b="1" dirty="0">
                <a:solidFill>
                  <a:srgbClr val="FFC000"/>
                </a:solidFill>
              </a:rPr>
              <a:t> </a:t>
            </a:r>
          </a:p>
          <a:p>
            <a:pPr marL="118872" indent="0">
              <a:buNone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118872" indent="0">
              <a:buNone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118872" indent="0">
              <a:buNone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118872" indent="0">
              <a:buNone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118872" indent="0">
              <a:buNone/>
            </a:pPr>
            <a:r>
              <a:rPr lang="ko-KR" altLang="en-US" sz="2800" b="1" dirty="0">
                <a:solidFill>
                  <a:srgbClr val="FFC000"/>
                </a:solidFill>
              </a:rPr>
              <a:t>②</a:t>
            </a:r>
            <a:r>
              <a:rPr lang="ko-KR" altLang="en-US" dirty="0"/>
              <a:t>  </a:t>
            </a:r>
            <a:endParaRPr lang="en-US" altLang="ko-KR" b="1" dirty="0">
              <a:solidFill>
                <a:srgbClr val="FFC000"/>
              </a:solidFill>
            </a:endParaRPr>
          </a:p>
          <a:p>
            <a:pPr marL="118872" indent="0">
              <a:buNone/>
            </a:pPr>
            <a:endParaRPr lang="en-US" altLang="ko-KR" b="1" dirty="0"/>
          </a:p>
          <a:p>
            <a:pPr marL="118872" indent="0">
              <a:buNone/>
            </a:pP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38512"/>
            <a:ext cx="412509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247" y="3430587"/>
            <a:ext cx="5808297" cy="71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852829"/>
            <a:ext cx="4411347" cy="8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023" y="5661248"/>
            <a:ext cx="6231297" cy="68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31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276872"/>
            <a:ext cx="6768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lang="ko-KR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4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Lexical Analyzer</a:t>
            </a:r>
            <a:endParaRPr lang="ko-KR" altLang="en-US" b="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45925"/>
            <a:ext cx="2808312" cy="3435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5661248"/>
            <a:ext cx="4490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-&gt; create token stream</a:t>
            </a:r>
          </a:p>
          <a:p>
            <a:r>
              <a:rPr lang="en-US" altLang="ko-KR" sz="2400" dirty="0"/>
              <a:t>-&gt; input: lexeme, output: token </a:t>
            </a:r>
            <a:endParaRPr lang="ko-KR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929" y="2276872"/>
            <a:ext cx="4631928" cy="132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1582" y="1772816"/>
            <a:ext cx="261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&lt;Types of tokens&gt;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156037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&lt;How to operate&gt;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6934" y="3878777"/>
            <a:ext cx="4582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&lt;Process of lexical analyzer&gt;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05" y="4365104"/>
            <a:ext cx="5186594" cy="1136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65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92D050"/>
                </a:solidFill>
              </a:rPr>
              <a:t>Work</a:t>
            </a:r>
            <a:r>
              <a:rPr lang="en-US" altLang="ko-KR" b="0" dirty="0"/>
              <a:t>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Adding and recognizing supported operators and special characters</a:t>
            </a:r>
          </a:p>
          <a:p>
            <a:pPr lvl="1"/>
            <a:r>
              <a:rPr lang="en-US" altLang="ko-KR" dirty="0"/>
              <a:t>Operators consisting of multiple characters such as ‘&gt;=’ or ‘!=‘ required special logic in the lookup() function</a:t>
            </a:r>
          </a:p>
          <a:p>
            <a:r>
              <a:rPr lang="en-US" altLang="ko-KR" dirty="0"/>
              <a:t>Reserved words</a:t>
            </a:r>
          </a:p>
          <a:p>
            <a:pPr lvl="1"/>
            <a:r>
              <a:rPr lang="en-US" altLang="ko-KR" dirty="0"/>
              <a:t>New function </a:t>
            </a:r>
            <a:r>
              <a:rPr lang="en-US" altLang="ko-KR" dirty="0" err="1"/>
              <a:t>reservedLookup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Any string not reserved is treated as an identifier</a:t>
            </a:r>
          </a:p>
          <a:p>
            <a:r>
              <a:rPr lang="en-US" altLang="ko-KR" dirty="0"/>
              <a:t>Unsupported terminals return -1 (syntax error) and terminate </a:t>
            </a:r>
          </a:p>
          <a:p>
            <a:pPr marL="11887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52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92D050"/>
                </a:solidFill>
              </a:rPr>
              <a:t>Problem</a:t>
            </a:r>
            <a:r>
              <a:rPr lang="en-US" altLang="ko-KR" b="0" dirty="0"/>
              <a:t> summary: </a:t>
            </a:r>
            <a:r>
              <a:rPr lang="en-US" altLang="ko-KR" i="1" dirty="0">
                <a:solidFill>
                  <a:srgbClr val="92D050"/>
                </a:solidFill>
              </a:rPr>
              <a:t>Task 1</a:t>
            </a:r>
            <a:r>
              <a:rPr lang="en-US" altLang="ko-KR" i="1" dirty="0"/>
              <a:t> </a:t>
            </a:r>
            <a:r>
              <a:rPr lang="en-US" altLang="ko-KR" b="0" dirty="0"/>
              <a:t>design</a:t>
            </a:r>
            <a:endParaRPr lang="ko-KR" alt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650580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13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92D050"/>
                </a:solidFill>
              </a:rPr>
              <a:t>Problem</a:t>
            </a:r>
            <a:r>
              <a:rPr lang="en-US" altLang="ko-KR" b="0" dirty="0"/>
              <a:t> summary: </a:t>
            </a:r>
            <a:r>
              <a:rPr lang="en-US" altLang="ko-KR" i="1" dirty="0">
                <a:solidFill>
                  <a:srgbClr val="92D050"/>
                </a:solidFill>
              </a:rPr>
              <a:t>Task 1</a:t>
            </a:r>
            <a:r>
              <a:rPr lang="en-US" altLang="ko-KR" i="1" dirty="0"/>
              <a:t> </a:t>
            </a:r>
            <a:r>
              <a:rPr lang="en-US" altLang="ko-KR" b="0" dirty="0"/>
              <a:t>design</a:t>
            </a:r>
            <a:endParaRPr lang="ko-KR" alt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altLang="ko-KR" b="1" dirty="0"/>
              <a:t>1. test cases detect all the operators</a:t>
            </a:r>
          </a:p>
          <a:p>
            <a:pPr marL="633222" indent="-514350">
              <a:buFont typeface="+mj-ea"/>
              <a:buAutoNum type="circleNumDbPlain"/>
            </a:pPr>
            <a:r>
              <a:rPr lang="en-US" altLang="ko-KR" b="1" dirty="0">
                <a:solidFill>
                  <a:srgbClr val="FFC000"/>
                </a:solidFill>
              </a:rPr>
              <a:t>num1+num2==num3*num4%num5</a:t>
            </a:r>
          </a:p>
          <a:p>
            <a:pPr marL="633222" indent="-514350">
              <a:buFont typeface="+mj-ea"/>
              <a:buAutoNum type="circleNumDbPlain"/>
            </a:pPr>
            <a:r>
              <a:rPr lang="en-US" altLang="ko-KR" b="1" dirty="0">
                <a:solidFill>
                  <a:srgbClr val="FFC000"/>
                </a:solidFill>
              </a:rPr>
              <a:t>total&gt;=num1&amp;&amp;num2*num3||num4</a:t>
            </a:r>
          </a:p>
          <a:p>
            <a:pPr marL="633222" indent="-514350">
              <a:buFont typeface="+mj-ea"/>
              <a:buAutoNum type="circleNumDbPlain"/>
            </a:pPr>
            <a:endParaRPr lang="en-US" altLang="ko-KR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FFC000"/>
              </a:solidFill>
            </a:endParaRPr>
          </a:p>
          <a:p>
            <a:pPr marL="118872" indent="0">
              <a:buNone/>
            </a:pPr>
            <a:endParaRPr lang="en-US" altLang="ko-KR" sz="2800" dirty="0"/>
          </a:p>
          <a:p>
            <a:pPr marL="118872" indent="0">
              <a:buNone/>
            </a:pPr>
            <a:endParaRPr lang="en-US" altLang="ko-KR" sz="2800" dirty="0"/>
          </a:p>
          <a:p>
            <a:pPr marL="633222" indent="-514350">
              <a:buAutoNum type="arabicPeriod"/>
            </a:pPr>
            <a:endParaRPr lang="en-US" altLang="ko-KR" sz="2800" dirty="0"/>
          </a:p>
          <a:p>
            <a:pPr marL="118872" indent="0">
              <a:buNone/>
            </a:pPr>
            <a:endParaRPr lang="en-US" altLang="ko-KR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60" y="3861048"/>
            <a:ext cx="3960440" cy="216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861048"/>
            <a:ext cx="3744416" cy="216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70900" y="6196662"/>
            <a:ext cx="12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of </a:t>
            </a:r>
            <a:r>
              <a:rPr lang="ko-KR" altLang="en-US" dirty="0"/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2160" y="618773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of </a:t>
            </a:r>
            <a:r>
              <a:rPr lang="ko-KR" altLang="en-US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7601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92D050"/>
                </a:solidFill>
              </a:rPr>
              <a:t>Problem</a:t>
            </a:r>
            <a:r>
              <a:rPr lang="en-US" altLang="ko-KR" b="0" dirty="0"/>
              <a:t> summary: </a:t>
            </a:r>
            <a:r>
              <a:rPr lang="en-US" altLang="ko-KR" i="1" dirty="0">
                <a:solidFill>
                  <a:srgbClr val="92D050"/>
                </a:solidFill>
              </a:rPr>
              <a:t>Task 1</a:t>
            </a:r>
            <a:r>
              <a:rPr lang="en-US" altLang="ko-KR" i="1" dirty="0"/>
              <a:t> </a:t>
            </a:r>
            <a:r>
              <a:rPr lang="en-US" altLang="ko-KR" b="0" dirty="0"/>
              <a:t>design</a:t>
            </a:r>
            <a:endParaRPr lang="ko-KR" alt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altLang="ko-KR" sz="2800" b="1" dirty="0"/>
              <a:t>2. test cases  including unsupported operators</a:t>
            </a:r>
          </a:p>
          <a:p>
            <a:pPr marL="633222" indent="-514350">
              <a:buFont typeface="+mj-ea"/>
              <a:buAutoNum type="circleNumDbPlain"/>
            </a:pPr>
            <a:r>
              <a:rPr lang="en-US" altLang="ko-KR" b="1" dirty="0">
                <a:solidFill>
                  <a:srgbClr val="FFC000"/>
                </a:solidFill>
              </a:rPr>
              <a:t>num1^num2</a:t>
            </a:r>
          </a:p>
          <a:p>
            <a:pPr marL="633222" indent="-514350">
              <a:buFont typeface="+mj-ea"/>
              <a:buAutoNum type="circleNumDbPlain"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633222" indent="-514350">
              <a:buFont typeface="+mj-ea"/>
              <a:buAutoNum type="circleNumDbPlain"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118872" indent="0">
              <a:buNone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118872" indent="0">
              <a:buNone/>
            </a:pPr>
            <a:r>
              <a:rPr lang="ko-KR" altLang="en-US" dirty="0">
                <a:solidFill>
                  <a:srgbClr val="FFC000"/>
                </a:solidFill>
              </a:rPr>
              <a:t>②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C000"/>
                </a:solidFill>
              </a:rPr>
              <a:t>var1&amp;var2</a:t>
            </a:r>
          </a:p>
          <a:p>
            <a:pPr marL="633222" indent="-514350">
              <a:buFont typeface="+mj-ea"/>
              <a:buAutoNum type="circleNumDbPlain"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118872" indent="0">
              <a:buNone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118872" indent="0">
              <a:buNone/>
            </a:pPr>
            <a:endParaRPr lang="en-US" altLang="ko-KR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69160"/>
            <a:ext cx="6984776" cy="11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79" y="2891375"/>
            <a:ext cx="6994512" cy="10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83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92D050"/>
                </a:solidFill>
              </a:rPr>
              <a:t>Problem</a:t>
            </a:r>
            <a:r>
              <a:rPr lang="en-US" altLang="ko-KR" b="0" dirty="0"/>
              <a:t> summary: </a:t>
            </a:r>
            <a:r>
              <a:rPr lang="en-US" altLang="ko-KR" i="1" dirty="0">
                <a:solidFill>
                  <a:srgbClr val="92D050"/>
                </a:solidFill>
              </a:rPr>
              <a:t>Task 2</a:t>
            </a:r>
            <a:r>
              <a:rPr lang="en-US" altLang="ko-KR" i="1" dirty="0"/>
              <a:t> </a:t>
            </a:r>
            <a:r>
              <a:rPr lang="en-US" altLang="ko-KR" b="0" dirty="0"/>
              <a:t>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33" y="1709314"/>
            <a:ext cx="7331075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78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92D050"/>
                </a:solidFill>
              </a:rPr>
              <a:t>Problem</a:t>
            </a:r>
            <a:r>
              <a:rPr lang="en-US" altLang="ko-KR" b="0" dirty="0"/>
              <a:t> summary: </a:t>
            </a:r>
            <a:r>
              <a:rPr lang="en-US" altLang="ko-KR" i="1" dirty="0">
                <a:solidFill>
                  <a:srgbClr val="92D050"/>
                </a:solidFill>
              </a:rPr>
              <a:t>Task 2</a:t>
            </a:r>
            <a:r>
              <a:rPr lang="en-US" altLang="ko-KR" i="1" dirty="0"/>
              <a:t> </a:t>
            </a:r>
            <a:r>
              <a:rPr lang="en-US" altLang="ko-KR" b="0" dirty="0"/>
              <a:t>design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altLang="ko-KR" b="1" dirty="0"/>
              <a:t>1. test cases detect all the symbols</a:t>
            </a:r>
          </a:p>
          <a:p>
            <a:pPr marL="633222" indent="-514350">
              <a:buFont typeface="+mj-ea"/>
              <a:buAutoNum type="circleNumDbPlain"/>
            </a:pPr>
            <a:r>
              <a:rPr lang="en-US" altLang="ko-KR" b="1" dirty="0">
                <a:solidFill>
                  <a:srgbClr val="FFC000"/>
                </a:solidFill>
              </a:rPr>
              <a:t>result = {(a*4) || (</a:t>
            </a:r>
            <a:r>
              <a:rPr lang="en-US" altLang="ko-KR" b="1" dirty="0" err="1">
                <a:solidFill>
                  <a:srgbClr val="FFC000"/>
                </a:solidFill>
              </a:rPr>
              <a:t>b+c-d</a:t>
            </a:r>
            <a:r>
              <a:rPr lang="en-US" altLang="ko-KR" b="1" dirty="0">
                <a:solidFill>
                  <a:srgbClr val="FFC000"/>
                </a:solidFill>
              </a:rPr>
              <a:t>)} / total</a:t>
            </a:r>
          </a:p>
          <a:p>
            <a:pPr marL="633222" indent="-514350">
              <a:buFont typeface="+mj-ea"/>
              <a:buAutoNum type="circleNumDbPlain"/>
            </a:pPr>
            <a:r>
              <a:rPr lang="en-US" altLang="ko-KR" b="1" dirty="0">
                <a:solidFill>
                  <a:srgbClr val="FFC000"/>
                </a:solidFill>
              </a:rPr>
              <a:t>double a = 3, b = 6;</a:t>
            </a:r>
            <a:endParaRPr lang="en-US" altLang="ko-KR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FFC000"/>
              </a:solidFill>
            </a:endParaRPr>
          </a:p>
          <a:p>
            <a:pPr marL="118872" indent="0">
              <a:buNone/>
            </a:pPr>
            <a:endParaRPr lang="en-US" altLang="ko-KR" sz="2800" dirty="0"/>
          </a:p>
          <a:p>
            <a:pPr marL="118872" indent="0">
              <a:buNone/>
            </a:pPr>
            <a:endParaRPr lang="en-US" altLang="ko-KR" sz="2800" dirty="0"/>
          </a:p>
          <a:p>
            <a:pPr marL="633222" indent="-514350">
              <a:buAutoNum type="arabicPeriod"/>
            </a:pPr>
            <a:endParaRPr lang="en-US" altLang="ko-KR" sz="2800" dirty="0"/>
          </a:p>
          <a:p>
            <a:pPr marL="118872" indent="0">
              <a:buNone/>
            </a:pPr>
            <a:endParaRPr lang="en-US" altLang="ko-KR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6166647"/>
            <a:ext cx="12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of </a:t>
            </a:r>
            <a:r>
              <a:rPr lang="ko-KR" altLang="en-US" dirty="0"/>
              <a:t>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80312" y="31816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of </a:t>
            </a:r>
            <a:r>
              <a:rPr lang="ko-KR" altLang="en-US" dirty="0"/>
              <a:t>②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1"/>
          <a:stretch/>
        </p:blipFill>
        <p:spPr bwMode="auto">
          <a:xfrm>
            <a:off x="5004047" y="3573016"/>
            <a:ext cx="3960439" cy="230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6352"/>
            <a:ext cx="3816424" cy="313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77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92D050"/>
                </a:solidFill>
              </a:rPr>
              <a:t>Problem</a:t>
            </a:r>
            <a:r>
              <a:rPr lang="en-US" altLang="ko-KR" b="0" dirty="0"/>
              <a:t> summary: </a:t>
            </a:r>
            <a:r>
              <a:rPr lang="en-US" altLang="ko-KR" i="1" dirty="0">
                <a:solidFill>
                  <a:srgbClr val="92D050"/>
                </a:solidFill>
              </a:rPr>
              <a:t>Task 2</a:t>
            </a:r>
            <a:r>
              <a:rPr lang="en-US" altLang="ko-KR" i="1" dirty="0"/>
              <a:t> </a:t>
            </a:r>
            <a:r>
              <a:rPr lang="en-US" altLang="ko-KR" b="0" dirty="0"/>
              <a:t>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altLang="ko-KR" sz="2800" b="1" dirty="0"/>
              <a:t>2. test cases  including unsupported operators</a:t>
            </a:r>
          </a:p>
          <a:p>
            <a:pPr marL="633222" indent="-514350">
              <a:buFont typeface="+mj-ea"/>
              <a:buAutoNum type="circleNumDbPlain"/>
            </a:pPr>
            <a:r>
              <a:rPr lang="en-US" altLang="ko-KR" b="1" dirty="0">
                <a:solidFill>
                  <a:srgbClr val="FFC000"/>
                </a:solidFill>
              </a:rPr>
              <a:t>char </a:t>
            </a:r>
            <a:r>
              <a:rPr lang="en-US" altLang="ko-KR" b="1" dirty="0" err="1">
                <a:solidFill>
                  <a:srgbClr val="FFC000"/>
                </a:solidFill>
              </a:rPr>
              <a:t>str</a:t>
            </a:r>
            <a:r>
              <a:rPr lang="en-US" altLang="ko-KR" b="1" dirty="0">
                <a:solidFill>
                  <a:srgbClr val="FFC000"/>
                </a:solidFill>
              </a:rPr>
              <a:t>[10];</a:t>
            </a:r>
          </a:p>
          <a:p>
            <a:pPr marL="633222" indent="-514350">
              <a:buFont typeface="+mj-ea"/>
              <a:buAutoNum type="circleNumDbPlain"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118872" indent="0">
              <a:buNone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118872" indent="0">
              <a:buNone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118872" indent="0">
              <a:buNone/>
            </a:pPr>
            <a:r>
              <a:rPr lang="ko-KR" altLang="en-US" dirty="0">
                <a:solidFill>
                  <a:srgbClr val="FFC000"/>
                </a:solidFill>
              </a:rPr>
              <a:t>②</a:t>
            </a:r>
            <a:r>
              <a:rPr lang="ko-KR" altLang="en-US" dirty="0"/>
              <a:t>  </a:t>
            </a:r>
            <a:r>
              <a:rPr lang="en-US" altLang="ko-KR" b="1" dirty="0">
                <a:solidFill>
                  <a:srgbClr val="FFC000"/>
                </a:solidFill>
              </a:rPr>
              <a:t>char c[] = "string";</a:t>
            </a:r>
          </a:p>
          <a:p>
            <a:pPr marL="118872" indent="0">
              <a:buNone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118872" indent="0">
              <a:buNone/>
            </a:pPr>
            <a:endParaRPr lang="en-US" altLang="ko-KR" b="1" dirty="0"/>
          </a:p>
          <a:p>
            <a:pPr marL="118872" indent="0">
              <a:buNone/>
            </a:pP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48510"/>
            <a:ext cx="5385308" cy="118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78" y="4941168"/>
            <a:ext cx="5395938" cy="134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154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314</TotalTime>
  <Words>443</Words>
  <Application>Microsoft Macintosh PowerPoint</Application>
  <PresentationFormat>On-screen Show (4:3)</PresentationFormat>
  <Paragraphs>124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맑은 고딕</vt:lpstr>
      <vt:lpstr>Arial</vt:lpstr>
      <vt:lpstr>Corbel</vt:lpstr>
      <vt:lpstr>HY견고딕</vt:lpstr>
      <vt:lpstr>Wingdings</vt:lpstr>
      <vt:lpstr>Wingdings 2</vt:lpstr>
      <vt:lpstr>Wingdings 3</vt:lpstr>
      <vt:lpstr>모듈</vt:lpstr>
      <vt:lpstr>Lexical  Analyzer</vt:lpstr>
      <vt:lpstr>Lexical Analyzer</vt:lpstr>
      <vt:lpstr>Work summary</vt:lpstr>
      <vt:lpstr>Problem summary: Task 1 design</vt:lpstr>
      <vt:lpstr>Problem summary: Task 1 design</vt:lpstr>
      <vt:lpstr>Problem summary: Task 1 design</vt:lpstr>
      <vt:lpstr>Problem summary: Task 2 design</vt:lpstr>
      <vt:lpstr>Problem summary: Task 2 design</vt:lpstr>
      <vt:lpstr>Problem summary: Task 2 design</vt:lpstr>
      <vt:lpstr>Problem summary: Task 3 design</vt:lpstr>
      <vt:lpstr>Problem summary: Task 3 design</vt:lpstr>
      <vt:lpstr>Problem summary: Task 3 design</vt:lpstr>
      <vt:lpstr>Problem summary: Task 3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 Analyzer</dc:title>
  <dc:creator>안지수</dc:creator>
  <cp:lastModifiedBy>Austin Leavitt</cp:lastModifiedBy>
  <cp:revision>20</cp:revision>
  <dcterms:created xsi:type="dcterms:W3CDTF">2022-11-01T21:51:10Z</dcterms:created>
  <dcterms:modified xsi:type="dcterms:W3CDTF">2022-11-18T18:04:44Z</dcterms:modified>
</cp:coreProperties>
</file>