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CDE57-2311-4FE5-AE71-189A9BCCF2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114BB5-E443-4F55-9756-5C348BE02341}">
      <dgm:prSet phldrT="[Text]"/>
      <dgm:spPr/>
      <dgm:t>
        <a:bodyPr/>
        <a:lstStyle/>
        <a:p>
          <a:r>
            <a:rPr lang="en-US" dirty="0" err="1"/>
            <a:t>Xgboost</a:t>
          </a:r>
          <a:r>
            <a:rPr lang="en-US" baseline="0" dirty="0"/>
            <a:t> with best tuned the parameters approached to achieve higher recall score  </a:t>
          </a:r>
          <a:endParaRPr lang="en-US" dirty="0"/>
        </a:p>
      </dgm:t>
    </dgm:pt>
    <dgm:pt modelId="{8F2D64EE-F157-49D2-A678-E43F20676CB6}" type="parTrans" cxnId="{C9AAC09E-9EBB-4811-9B3D-70963EA28981}">
      <dgm:prSet/>
      <dgm:spPr/>
      <dgm:t>
        <a:bodyPr/>
        <a:lstStyle/>
        <a:p>
          <a:endParaRPr lang="en-US"/>
        </a:p>
      </dgm:t>
    </dgm:pt>
    <dgm:pt modelId="{01D359EB-11C9-4335-AAAC-1FDCE77EC1DE}" type="sibTrans" cxnId="{C9AAC09E-9EBB-4811-9B3D-70963EA28981}">
      <dgm:prSet/>
      <dgm:spPr/>
      <dgm:t>
        <a:bodyPr/>
        <a:lstStyle/>
        <a:p>
          <a:endParaRPr lang="en-US"/>
        </a:p>
      </dgm:t>
    </dgm:pt>
    <dgm:pt modelId="{5B552D78-E7C0-4B24-8B6B-C501B1875A4E}">
      <dgm:prSet phldrT="[Text]"/>
      <dgm:spPr/>
      <dgm:t>
        <a:bodyPr/>
        <a:lstStyle/>
        <a:p>
          <a:r>
            <a:rPr lang="en-US" dirty="0"/>
            <a:t>Maximum possible Recall score is 73.17%.</a:t>
          </a:r>
        </a:p>
      </dgm:t>
    </dgm:pt>
    <dgm:pt modelId="{EAC1B844-2283-474F-88A0-1BFC7AB16AB9}" type="parTrans" cxnId="{2D5A77E7-617B-4479-92DD-22C05B52F450}">
      <dgm:prSet/>
      <dgm:spPr/>
      <dgm:t>
        <a:bodyPr/>
        <a:lstStyle/>
        <a:p>
          <a:endParaRPr lang="en-US"/>
        </a:p>
      </dgm:t>
    </dgm:pt>
    <dgm:pt modelId="{CB770A9A-31A1-422E-9C2D-372F429539FC}" type="sibTrans" cxnId="{2D5A77E7-617B-4479-92DD-22C05B52F450}">
      <dgm:prSet/>
      <dgm:spPr/>
      <dgm:t>
        <a:bodyPr/>
        <a:lstStyle/>
        <a:p>
          <a:endParaRPr lang="en-US"/>
        </a:p>
      </dgm:t>
    </dgm:pt>
    <dgm:pt modelId="{F57C65DE-99B9-45B3-B153-B236E1C9B6F8}">
      <dgm:prSet phldrT="[Text]"/>
      <dgm:spPr/>
      <dgm:t>
        <a:bodyPr/>
        <a:lstStyle/>
        <a:p>
          <a:r>
            <a:rPr lang="en-US" dirty="0"/>
            <a:t>Final Precision  is 44.14%.</a:t>
          </a:r>
        </a:p>
      </dgm:t>
    </dgm:pt>
    <dgm:pt modelId="{31E4C521-BE1B-4296-974E-72D35D619F56}" type="parTrans" cxnId="{1FC54EC0-AD66-40E0-AB0F-B92800298471}">
      <dgm:prSet/>
      <dgm:spPr/>
      <dgm:t>
        <a:bodyPr/>
        <a:lstStyle/>
        <a:p>
          <a:endParaRPr lang="en-US"/>
        </a:p>
      </dgm:t>
    </dgm:pt>
    <dgm:pt modelId="{70E11459-B62A-404D-96F0-408E4C65E336}" type="sibTrans" cxnId="{1FC54EC0-AD66-40E0-AB0F-B92800298471}">
      <dgm:prSet/>
      <dgm:spPr/>
      <dgm:t>
        <a:bodyPr/>
        <a:lstStyle/>
        <a:p>
          <a:endParaRPr lang="en-US"/>
        </a:p>
      </dgm:t>
    </dgm:pt>
    <dgm:pt modelId="{95226074-7252-4E84-BB7B-4951C0D9CFFD}">
      <dgm:prSet phldrT="[Text]"/>
      <dgm:spPr/>
      <dgm:t>
        <a:bodyPr/>
        <a:lstStyle/>
        <a:p>
          <a:r>
            <a:rPr lang="en-US" dirty="0"/>
            <a:t>F1score attained is 55.15%</a:t>
          </a:r>
        </a:p>
      </dgm:t>
    </dgm:pt>
    <dgm:pt modelId="{413EBAB8-B503-4A87-942C-A1445C8CE228}" type="parTrans" cxnId="{BBE07495-DCF0-40B3-A9D7-5B3A29C6F421}">
      <dgm:prSet/>
      <dgm:spPr/>
      <dgm:t>
        <a:bodyPr/>
        <a:lstStyle/>
        <a:p>
          <a:endParaRPr lang="en-IN"/>
        </a:p>
      </dgm:t>
    </dgm:pt>
    <dgm:pt modelId="{EC2C2427-250D-4BE0-BD87-E45F55265205}" type="sibTrans" cxnId="{BBE07495-DCF0-40B3-A9D7-5B3A29C6F421}">
      <dgm:prSet/>
      <dgm:spPr/>
      <dgm:t>
        <a:bodyPr/>
        <a:lstStyle/>
        <a:p>
          <a:endParaRPr lang="en-IN"/>
        </a:p>
      </dgm:t>
    </dgm:pt>
    <dgm:pt modelId="{EBD81CEB-0162-4DEF-B223-AA9F9826B835}">
      <dgm:prSet phldrT="[Text]"/>
      <dgm:spPr/>
      <dgm:t>
        <a:bodyPr/>
        <a:lstStyle/>
        <a:p>
          <a:r>
            <a:rPr lang="en-US" dirty="0"/>
            <a:t>NO Overfitting observed in the model.</a:t>
          </a:r>
        </a:p>
      </dgm:t>
    </dgm:pt>
    <dgm:pt modelId="{25B2CB31-84E7-4F9D-BA1B-3D0EA3EA9055}" type="parTrans" cxnId="{1CA8A66A-5540-49D5-8CF9-BDB6768490A6}">
      <dgm:prSet/>
      <dgm:spPr/>
      <dgm:t>
        <a:bodyPr/>
        <a:lstStyle/>
        <a:p>
          <a:endParaRPr lang="en-IN"/>
        </a:p>
      </dgm:t>
    </dgm:pt>
    <dgm:pt modelId="{C75E7764-0688-45D9-9EDC-DAAABE1D4772}" type="sibTrans" cxnId="{1CA8A66A-5540-49D5-8CF9-BDB6768490A6}">
      <dgm:prSet/>
      <dgm:spPr/>
      <dgm:t>
        <a:bodyPr/>
        <a:lstStyle/>
        <a:p>
          <a:endParaRPr lang="en-IN"/>
        </a:p>
      </dgm:t>
    </dgm:pt>
    <dgm:pt modelId="{4AF53194-3BDA-4E01-9798-840303331B1C}" type="pres">
      <dgm:prSet presAssocID="{EC4CDE57-2311-4FE5-AE71-189A9BCCF253}" presName="Name0" presStyleCnt="0">
        <dgm:presLayoutVars>
          <dgm:chMax val="7"/>
          <dgm:chPref val="7"/>
          <dgm:dir/>
        </dgm:presLayoutVars>
      </dgm:prSet>
      <dgm:spPr/>
    </dgm:pt>
    <dgm:pt modelId="{031C8C20-5400-4AE0-9274-B476FA49DE50}" type="pres">
      <dgm:prSet presAssocID="{EC4CDE57-2311-4FE5-AE71-189A9BCCF253}" presName="Name1" presStyleCnt="0"/>
      <dgm:spPr/>
    </dgm:pt>
    <dgm:pt modelId="{9A880143-28DB-40AF-BC3F-0A13EEE595B2}" type="pres">
      <dgm:prSet presAssocID="{EC4CDE57-2311-4FE5-AE71-189A9BCCF253}" presName="cycle" presStyleCnt="0"/>
      <dgm:spPr/>
    </dgm:pt>
    <dgm:pt modelId="{57CE0118-21BD-4795-BFA1-39015FB5ADB2}" type="pres">
      <dgm:prSet presAssocID="{EC4CDE57-2311-4FE5-AE71-189A9BCCF253}" presName="srcNode" presStyleLbl="node1" presStyleIdx="0" presStyleCnt="5"/>
      <dgm:spPr/>
    </dgm:pt>
    <dgm:pt modelId="{3E31DCC6-F42E-48D1-BCB2-D0D7B87F481E}" type="pres">
      <dgm:prSet presAssocID="{EC4CDE57-2311-4FE5-AE71-189A9BCCF253}" presName="conn" presStyleLbl="parChTrans1D2" presStyleIdx="0" presStyleCnt="1"/>
      <dgm:spPr/>
    </dgm:pt>
    <dgm:pt modelId="{0511CFBB-1594-43B1-8058-6B132222F5BE}" type="pres">
      <dgm:prSet presAssocID="{EC4CDE57-2311-4FE5-AE71-189A9BCCF253}" presName="extraNode" presStyleLbl="node1" presStyleIdx="0" presStyleCnt="5"/>
      <dgm:spPr/>
    </dgm:pt>
    <dgm:pt modelId="{832A505B-B62F-49F7-BA4A-19ADB1D1F049}" type="pres">
      <dgm:prSet presAssocID="{EC4CDE57-2311-4FE5-AE71-189A9BCCF253}" presName="dstNode" presStyleLbl="node1" presStyleIdx="0" presStyleCnt="5"/>
      <dgm:spPr/>
    </dgm:pt>
    <dgm:pt modelId="{763121FC-D957-42C8-BCCC-78D6502A3A82}" type="pres">
      <dgm:prSet presAssocID="{86114BB5-E443-4F55-9756-5C348BE02341}" presName="text_1" presStyleLbl="node1" presStyleIdx="0" presStyleCnt="5" custLinFactNeighborX="-141">
        <dgm:presLayoutVars>
          <dgm:bulletEnabled val="1"/>
        </dgm:presLayoutVars>
      </dgm:prSet>
      <dgm:spPr/>
    </dgm:pt>
    <dgm:pt modelId="{7DF9E1EC-66C5-4FFE-92DD-D1FFD1B95558}" type="pres">
      <dgm:prSet presAssocID="{86114BB5-E443-4F55-9756-5C348BE02341}" presName="accent_1" presStyleCnt="0"/>
      <dgm:spPr/>
    </dgm:pt>
    <dgm:pt modelId="{FA08CE70-0F63-4250-B8C4-CFC80F4AABE0}" type="pres">
      <dgm:prSet presAssocID="{86114BB5-E443-4F55-9756-5C348BE02341}" presName="accentRepeatNode" presStyleLbl="solidFgAcc1" presStyleIdx="0" presStyleCnt="5"/>
      <dgm:spPr/>
    </dgm:pt>
    <dgm:pt modelId="{151B7F75-E32A-4890-A2D6-51094DDBED10}" type="pres">
      <dgm:prSet presAssocID="{EBD81CEB-0162-4DEF-B223-AA9F9826B835}" presName="text_2" presStyleLbl="node1" presStyleIdx="1" presStyleCnt="5" custLinFactNeighborX="-141">
        <dgm:presLayoutVars>
          <dgm:bulletEnabled val="1"/>
        </dgm:presLayoutVars>
      </dgm:prSet>
      <dgm:spPr/>
    </dgm:pt>
    <dgm:pt modelId="{E9735B4C-D08B-41E2-B26F-F1AA7D3DFF33}" type="pres">
      <dgm:prSet presAssocID="{EBD81CEB-0162-4DEF-B223-AA9F9826B835}" presName="accent_2" presStyleCnt="0"/>
      <dgm:spPr/>
    </dgm:pt>
    <dgm:pt modelId="{720ABE5E-3123-4614-BA46-F28597FF4F98}" type="pres">
      <dgm:prSet presAssocID="{EBD81CEB-0162-4DEF-B223-AA9F9826B835}" presName="accentRepeatNode" presStyleLbl="solidFgAcc1" presStyleIdx="1" presStyleCnt="5"/>
      <dgm:spPr/>
    </dgm:pt>
    <dgm:pt modelId="{F5553CD0-72D6-41B7-8E47-9274E3BD89B6}" type="pres">
      <dgm:prSet presAssocID="{5B552D78-E7C0-4B24-8B6B-C501B1875A4E}" presName="text_3" presStyleLbl="node1" presStyleIdx="2" presStyleCnt="5">
        <dgm:presLayoutVars>
          <dgm:bulletEnabled val="1"/>
        </dgm:presLayoutVars>
      </dgm:prSet>
      <dgm:spPr/>
    </dgm:pt>
    <dgm:pt modelId="{C2863522-B892-4773-A80B-486C7C3C400D}" type="pres">
      <dgm:prSet presAssocID="{5B552D78-E7C0-4B24-8B6B-C501B1875A4E}" presName="accent_3" presStyleCnt="0"/>
      <dgm:spPr/>
    </dgm:pt>
    <dgm:pt modelId="{5C9CB2B5-49CF-44F9-8E88-352554B5E838}" type="pres">
      <dgm:prSet presAssocID="{5B552D78-E7C0-4B24-8B6B-C501B1875A4E}" presName="accentRepeatNode" presStyleLbl="solidFgAcc1" presStyleIdx="2" presStyleCnt="5"/>
      <dgm:spPr/>
    </dgm:pt>
    <dgm:pt modelId="{5EBF99C2-A226-41D4-928D-76491BDE8CF9}" type="pres">
      <dgm:prSet presAssocID="{F57C65DE-99B9-45B3-B153-B236E1C9B6F8}" presName="text_4" presStyleLbl="node1" presStyleIdx="3" presStyleCnt="5">
        <dgm:presLayoutVars>
          <dgm:bulletEnabled val="1"/>
        </dgm:presLayoutVars>
      </dgm:prSet>
      <dgm:spPr/>
    </dgm:pt>
    <dgm:pt modelId="{453F30AC-983C-437F-96CC-E7F19EB0DA45}" type="pres">
      <dgm:prSet presAssocID="{F57C65DE-99B9-45B3-B153-B236E1C9B6F8}" presName="accent_4" presStyleCnt="0"/>
      <dgm:spPr/>
    </dgm:pt>
    <dgm:pt modelId="{2C12EB42-0FB9-4220-8F70-A45E9D0BD569}" type="pres">
      <dgm:prSet presAssocID="{F57C65DE-99B9-45B3-B153-B236E1C9B6F8}" presName="accentRepeatNode" presStyleLbl="solidFgAcc1" presStyleIdx="3" presStyleCnt="5"/>
      <dgm:spPr/>
    </dgm:pt>
    <dgm:pt modelId="{8A672BB1-9EF3-4036-B983-5674762B8DE1}" type="pres">
      <dgm:prSet presAssocID="{95226074-7252-4E84-BB7B-4951C0D9CFFD}" presName="text_5" presStyleLbl="node1" presStyleIdx="4" presStyleCnt="5">
        <dgm:presLayoutVars>
          <dgm:bulletEnabled val="1"/>
        </dgm:presLayoutVars>
      </dgm:prSet>
      <dgm:spPr/>
    </dgm:pt>
    <dgm:pt modelId="{A7C0C6ED-CE50-48EB-AE25-EE1A07781304}" type="pres">
      <dgm:prSet presAssocID="{95226074-7252-4E84-BB7B-4951C0D9CFFD}" presName="accent_5" presStyleCnt="0"/>
      <dgm:spPr/>
    </dgm:pt>
    <dgm:pt modelId="{0A175357-0DFA-40A1-8E2B-FC8F2A37B0E0}" type="pres">
      <dgm:prSet presAssocID="{95226074-7252-4E84-BB7B-4951C0D9CFFD}" presName="accentRepeatNode" presStyleLbl="solidFgAcc1" presStyleIdx="4" presStyleCnt="5"/>
      <dgm:spPr/>
    </dgm:pt>
  </dgm:ptLst>
  <dgm:cxnLst>
    <dgm:cxn modelId="{4FC3432F-A833-4DDE-8D8E-4B4D48AF51B1}" type="presOf" srcId="{EBD81CEB-0162-4DEF-B223-AA9F9826B835}" destId="{151B7F75-E32A-4890-A2D6-51094DDBED10}" srcOrd="0" destOrd="0" presId="urn:microsoft.com/office/officeart/2008/layout/VerticalCurvedList"/>
    <dgm:cxn modelId="{1CA8A66A-5540-49D5-8CF9-BDB6768490A6}" srcId="{EC4CDE57-2311-4FE5-AE71-189A9BCCF253}" destId="{EBD81CEB-0162-4DEF-B223-AA9F9826B835}" srcOrd="1" destOrd="0" parTransId="{25B2CB31-84E7-4F9D-BA1B-3D0EA3EA9055}" sibTransId="{C75E7764-0688-45D9-9EDC-DAAABE1D4772}"/>
    <dgm:cxn modelId="{FCB94975-367E-4960-BB8F-2C6391758F57}" type="presOf" srcId="{5B552D78-E7C0-4B24-8B6B-C501B1875A4E}" destId="{F5553CD0-72D6-41B7-8E47-9274E3BD89B6}" srcOrd="0" destOrd="0" presId="urn:microsoft.com/office/officeart/2008/layout/VerticalCurvedList"/>
    <dgm:cxn modelId="{BBE07495-DCF0-40B3-A9D7-5B3A29C6F421}" srcId="{EC4CDE57-2311-4FE5-AE71-189A9BCCF253}" destId="{95226074-7252-4E84-BB7B-4951C0D9CFFD}" srcOrd="4" destOrd="0" parTransId="{413EBAB8-B503-4A87-942C-A1445C8CE228}" sibTransId="{EC2C2427-250D-4BE0-BD87-E45F55265205}"/>
    <dgm:cxn modelId="{C9AAC09E-9EBB-4811-9B3D-70963EA28981}" srcId="{EC4CDE57-2311-4FE5-AE71-189A9BCCF253}" destId="{86114BB5-E443-4F55-9756-5C348BE02341}" srcOrd="0" destOrd="0" parTransId="{8F2D64EE-F157-49D2-A678-E43F20676CB6}" sibTransId="{01D359EB-11C9-4335-AAAC-1FDCE77EC1DE}"/>
    <dgm:cxn modelId="{E183F09F-E394-4B0E-96C6-1C624C4905CA}" type="presOf" srcId="{95226074-7252-4E84-BB7B-4951C0D9CFFD}" destId="{8A672BB1-9EF3-4036-B983-5674762B8DE1}" srcOrd="0" destOrd="0" presId="urn:microsoft.com/office/officeart/2008/layout/VerticalCurvedList"/>
    <dgm:cxn modelId="{1FC54EC0-AD66-40E0-AB0F-B92800298471}" srcId="{EC4CDE57-2311-4FE5-AE71-189A9BCCF253}" destId="{F57C65DE-99B9-45B3-B153-B236E1C9B6F8}" srcOrd="3" destOrd="0" parTransId="{31E4C521-BE1B-4296-974E-72D35D619F56}" sibTransId="{70E11459-B62A-404D-96F0-408E4C65E336}"/>
    <dgm:cxn modelId="{59C29ADB-11EC-4184-9196-677B86129A6A}" type="presOf" srcId="{86114BB5-E443-4F55-9756-5C348BE02341}" destId="{763121FC-D957-42C8-BCCC-78D6502A3A82}" srcOrd="0" destOrd="0" presId="urn:microsoft.com/office/officeart/2008/layout/VerticalCurvedList"/>
    <dgm:cxn modelId="{39ACF2DD-3CEE-48EB-B61C-9CD69DD31CE0}" type="presOf" srcId="{F57C65DE-99B9-45B3-B153-B236E1C9B6F8}" destId="{5EBF99C2-A226-41D4-928D-76491BDE8CF9}" srcOrd="0" destOrd="0" presId="urn:microsoft.com/office/officeart/2008/layout/VerticalCurvedList"/>
    <dgm:cxn modelId="{2D5A77E7-617B-4479-92DD-22C05B52F450}" srcId="{EC4CDE57-2311-4FE5-AE71-189A9BCCF253}" destId="{5B552D78-E7C0-4B24-8B6B-C501B1875A4E}" srcOrd="2" destOrd="0" parTransId="{EAC1B844-2283-474F-88A0-1BFC7AB16AB9}" sibTransId="{CB770A9A-31A1-422E-9C2D-372F429539FC}"/>
    <dgm:cxn modelId="{70A254ED-CD86-4A7F-9E43-AAC65042BB23}" type="presOf" srcId="{01D359EB-11C9-4335-AAAC-1FDCE77EC1DE}" destId="{3E31DCC6-F42E-48D1-BCB2-D0D7B87F481E}" srcOrd="0" destOrd="0" presId="urn:microsoft.com/office/officeart/2008/layout/VerticalCurvedList"/>
    <dgm:cxn modelId="{3BB3D9F6-0364-499D-8366-E3EB2A163DF3}" type="presOf" srcId="{EC4CDE57-2311-4FE5-AE71-189A9BCCF253}" destId="{4AF53194-3BDA-4E01-9798-840303331B1C}" srcOrd="0" destOrd="0" presId="urn:microsoft.com/office/officeart/2008/layout/VerticalCurvedList"/>
    <dgm:cxn modelId="{5DD836A6-FB90-456F-B5A1-1EBA182084A6}" type="presParOf" srcId="{4AF53194-3BDA-4E01-9798-840303331B1C}" destId="{031C8C20-5400-4AE0-9274-B476FA49DE50}" srcOrd="0" destOrd="0" presId="urn:microsoft.com/office/officeart/2008/layout/VerticalCurvedList"/>
    <dgm:cxn modelId="{7C6E38AD-3C37-4600-9B56-AFF433E2809B}" type="presParOf" srcId="{031C8C20-5400-4AE0-9274-B476FA49DE50}" destId="{9A880143-28DB-40AF-BC3F-0A13EEE595B2}" srcOrd="0" destOrd="0" presId="urn:microsoft.com/office/officeart/2008/layout/VerticalCurvedList"/>
    <dgm:cxn modelId="{86717821-0118-48E0-81AA-C431BAE09077}" type="presParOf" srcId="{9A880143-28DB-40AF-BC3F-0A13EEE595B2}" destId="{57CE0118-21BD-4795-BFA1-39015FB5ADB2}" srcOrd="0" destOrd="0" presId="urn:microsoft.com/office/officeart/2008/layout/VerticalCurvedList"/>
    <dgm:cxn modelId="{AAE94EA2-09C8-4434-AD39-1223E5536355}" type="presParOf" srcId="{9A880143-28DB-40AF-BC3F-0A13EEE595B2}" destId="{3E31DCC6-F42E-48D1-BCB2-D0D7B87F481E}" srcOrd="1" destOrd="0" presId="urn:microsoft.com/office/officeart/2008/layout/VerticalCurvedList"/>
    <dgm:cxn modelId="{65B0A48F-DD0A-42E5-B603-513EA4388369}" type="presParOf" srcId="{9A880143-28DB-40AF-BC3F-0A13EEE595B2}" destId="{0511CFBB-1594-43B1-8058-6B132222F5BE}" srcOrd="2" destOrd="0" presId="urn:microsoft.com/office/officeart/2008/layout/VerticalCurvedList"/>
    <dgm:cxn modelId="{CB8F62E5-7D18-40A5-A2F8-B016EF951B8C}" type="presParOf" srcId="{9A880143-28DB-40AF-BC3F-0A13EEE595B2}" destId="{832A505B-B62F-49F7-BA4A-19ADB1D1F049}" srcOrd="3" destOrd="0" presId="urn:microsoft.com/office/officeart/2008/layout/VerticalCurvedList"/>
    <dgm:cxn modelId="{FF5A2E57-104F-45D1-A5E3-EF5C0C56C500}" type="presParOf" srcId="{031C8C20-5400-4AE0-9274-B476FA49DE50}" destId="{763121FC-D957-42C8-BCCC-78D6502A3A82}" srcOrd="1" destOrd="0" presId="urn:microsoft.com/office/officeart/2008/layout/VerticalCurvedList"/>
    <dgm:cxn modelId="{4D8023D2-F92A-4783-82CA-EAA9BB695396}" type="presParOf" srcId="{031C8C20-5400-4AE0-9274-B476FA49DE50}" destId="{7DF9E1EC-66C5-4FFE-92DD-D1FFD1B95558}" srcOrd="2" destOrd="0" presId="urn:microsoft.com/office/officeart/2008/layout/VerticalCurvedList"/>
    <dgm:cxn modelId="{85307AA8-F2E6-40C3-9DE4-49525310A6A5}" type="presParOf" srcId="{7DF9E1EC-66C5-4FFE-92DD-D1FFD1B95558}" destId="{FA08CE70-0F63-4250-B8C4-CFC80F4AABE0}" srcOrd="0" destOrd="0" presId="urn:microsoft.com/office/officeart/2008/layout/VerticalCurvedList"/>
    <dgm:cxn modelId="{B2A9E84A-0ABF-42C1-B450-C18E37E50034}" type="presParOf" srcId="{031C8C20-5400-4AE0-9274-B476FA49DE50}" destId="{151B7F75-E32A-4890-A2D6-51094DDBED10}" srcOrd="3" destOrd="0" presId="urn:microsoft.com/office/officeart/2008/layout/VerticalCurvedList"/>
    <dgm:cxn modelId="{997F5797-C845-4824-B42D-34A42C99F83E}" type="presParOf" srcId="{031C8C20-5400-4AE0-9274-B476FA49DE50}" destId="{E9735B4C-D08B-41E2-B26F-F1AA7D3DFF33}" srcOrd="4" destOrd="0" presId="urn:microsoft.com/office/officeart/2008/layout/VerticalCurvedList"/>
    <dgm:cxn modelId="{B0158343-C098-4701-9663-A0D542649268}" type="presParOf" srcId="{E9735B4C-D08B-41E2-B26F-F1AA7D3DFF33}" destId="{720ABE5E-3123-4614-BA46-F28597FF4F98}" srcOrd="0" destOrd="0" presId="urn:microsoft.com/office/officeart/2008/layout/VerticalCurvedList"/>
    <dgm:cxn modelId="{CC9C5154-E13F-4A68-B9B6-01637D028403}" type="presParOf" srcId="{031C8C20-5400-4AE0-9274-B476FA49DE50}" destId="{F5553CD0-72D6-41B7-8E47-9274E3BD89B6}" srcOrd="5" destOrd="0" presId="urn:microsoft.com/office/officeart/2008/layout/VerticalCurvedList"/>
    <dgm:cxn modelId="{5ECD11CC-414B-429B-B32E-C4F3F4FCCF0C}" type="presParOf" srcId="{031C8C20-5400-4AE0-9274-B476FA49DE50}" destId="{C2863522-B892-4773-A80B-486C7C3C400D}" srcOrd="6" destOrd="0" presId="urn:microsoft.com/office/officeart/2008/layout/VerticalCurvedList"/>
    <dgm:cxn modelId="{C2088DF2-59BA-4ECD-BAB4-37F0E593DF84}" type="presParOf" srcId="{C2863522-B892-4773-A80B-486C7C3C400D}" destId="{5C9CB2B5-49CF-44F9-8E88-352554B5E838}" srcOrd="0" destOrd="0" presId="urn:microsoft.com/office/officeart/2008/layout/VerticalCurvedList"/>
    <dgm:cxn modelId="{6316B1BC-1C70-4509-A93B-7876DB19DB3F}" type="presParOf" srcId="{031C8C20-5400-4AE0-9274-B476FA49DE50}" destId="{5EBF99C2-A226-41D4-928D-76491BDE8CF9}" srcOrd="7" destOrd="0" presId="urn:microsoft.com/office/officeart/2008/layout/VerticalCurvedList"/>
    <dgm:cxn modelId="{893783C2-586A-4439-95F3-E0167D06FE50}" type="presParOf" srcId="{031C8C20-5400-4AE0-9274-B476FA49DE50}" destId="{453F30AC-983C-437F-96CC-E7F19EB0DA45}" srcOrd="8" destOrd="0" presId="urn:microsoft.com/office/officeart/2008/layout/VerticalCurvedList"/>
    <dgm:cxn modelId="{67CFB8FC-D3D6-4BB9-96E2-A9F2CAC791F5}" type="presParOf" srcId="{453F30AC-983C-437F-96CC-E7F19EB0DA45}" destId="{2C12EB42-0FB9-4220-8F70-A45E9D0BD569}" srcOrd="0" destOrd="0" presId="urn:microsoft.com/office/officeart/2008/layout/VerticalCurvedList"/>
    <dgm:cxn modelId="{DB541AFE-B1DE-4890-945C-5748A5C45C3A}" type="presParOf" srcId="{031C8C20-5400-4AE0-9274-B476FA49DE50}" destId="{8A672BB1-9EF3-4036-B983-5674762B8DE1}" srcOrd="9" destOrd="0" presId="urn:microsoft.com/office/officeart/2008/layout/VerticalCurvedList"/>
    <dgm:cxn modelId="{699CD89E-C67C-4A9B-A586-E36E30983C7B}" type="presParOf" srcId="{031C8C20-5400-4AE0-9274-B476FA49DE50}" destId="{A7C0C6ED-CE50-48EB-AE25-EE1A07781304}" srcOrd="10" destOrd="0" presId="urn:microsoft.com/office/officeart/2008/layout/VerticalCurvedList"/>
    <dgm:cxn modelId="{BC4F8E01-90B6-439A-BC3C-53A1CFBE1B40}" type="presParOf" srcId="{A7C0C6ED-CE50-48EB-AE25-EE1A07781304}" destId="{0A175357-0DFA-40A1-8E2B-FC8F2A37B0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1DCC6-F42E-48D1-BCB2-D0D7B87F481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121FC-D957-42C8-BCCC-78D6502A3A82}">
      <dsp:nvSpPr>
        <dsp:cNvPr id="0" name=""/>
        <dsp:cNvSpPr/>
      </dsp:nvSpPr>
      <dsp:spPr>
        <a:xfrm>
          <a:off x="495095" y="338558"/>
          <a:ext cx="10370113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Xgboost</a:t>
          </a:r>
          <a:r>
            <a:rPr lang="en-US" sz="2000" kern="1200" baseline="0" dirty="0"/>
            <a:t> with best tuned the parameters approached to achieve higher recall score  </a:t>
          </a:r>
          <a:endParaRPr lang="en-US" sz="2000" kern="1200" dirty="0"/>
        </a:p>
      </dsp:txBody>
      <dsp:txXfrm>
        <a:off x="495095" y="338558"/>
        <a:ext cx="10370113" cy="677550"/>
      </dsp:txXfrm>
    </dsp:sp>
    <dsp:sp modelId="{FA08CE70-0F63-4250-B8C4-CFC80F4AABE0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B7F75-E32A-4890-A2D6-51094DDBED10}">
      <dsp:nvSpPr>
        <dsp:cNvPr id="0" name=""/>
        <dsp:cNvSpPr/>
      </dsp:nvSpPr>
      <dsp:spPr>
        <a:xfrm>
          <a:off x="981292" y="1354558"/>
          <a:ext cx="98846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Overfitting observed in the model.</a:t>
          </a:r>
        </a:p>
      </dsp:txBody>
      <dsp:txXfrm>
        <a:off x="981292" y="1354558"/>
        <a:ext cx="9884600" cy="677550"/>
      </dsp:txXfrm>
    </dsp:sp>
    <dsp:sp modelId="{720ABE5E-3123-4614-BA46-F28597FF4F98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53CD0-72D6-41B7-8E47-9274E3BD89B6}">
      <dsp:nvSpPr>
        <dsp:cNvPr id="0" name=""/>
        <dsp:cNvSpPr/>
      </dsp:nvSpPr>
      <dsp:spPr>
        <a:xfrm>
          <a:off x="1144243" y="2370558"/>
          <a:ext cx="97355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Maximum possible Recall score is 73.17%.</a:t>
          </a:r>
        </a:p>
      </dsp:txBody>
      <dsp:txXfrm>
        <a:off x="1144243" y="2370558"/>
        <a:ext cx="9735587" cy="677550"/>
      </dsp:txXfrm>
    </dsp:sp>
    <dsp:sp modelId="{5C9CB2B5-49CF-44F9-8E88-352554B5E838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F99C2-A226-41D4-928D-76491BDE8CF9}">
      <dsp:nvSpPr>
        <dsp:cNvPr id="0" name=""/>
        <dsp:cNvSpPr/>
      </dsp:nvSpPr>
      <dsp:spPr>
        <a:xfrm>
          <a:off x="995230" y="3386558"/>
          <a:ext cx="98846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Precision  is 44.14%.</a:t>
          </a:r>
        </a:p>
      </dsp:txBody>
      <dsp:txXfrm>
        <a:off x="995230" y="3386558"/>
        <a:ext cx="9884600" cy="677550"/>
      </dsp:txXfrm>
    </dsp:sp>
    <dsp:sp modelId="{2C12EB42-0FB9-4220-8F70-A45E9D0BD56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72BB1-9EF3-4036-B983-5674762B8DE1}">
      <dsp:nvSpPr>
        <dsp:cNvPr id="0" name=""/>
        <dsp:cNvSpPr/>
      </dsp:nvSpPr>
      <dsp:spPr>
        <a:xfrm>
          <a:off x="509717" y="4402558"/>
          <a:ext cx="10370113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F1score attained is 55.15%</a:t>
          </a:r>
        </a:p>
      </dsp:txBody>
      <dsp:txXfrm>
        <a:off x="509717" y="4402558"/>
        <a:ext cx="10370113" cy="677550"/>
      </dsp:txXfrm>
    </dsp:sp>
    <dsp:sp modelId="{0A175357-0DFA-40A1-8E2B-FC8F2A37B0E0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A0B16-BB87-468E-A48C-C1A652FB587C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9EBDC-A208-48CE-9760-6D3EB1CA2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084" y="1335281"/>
            <a:ext cx="8915399" cy="978261"/>
          </a:xfrm>
        </p:spPr>
        <p:txBody>
          <a:bodyPr/>
          <a:lstStyle/>
          <a:p>
            <a:r>
              <a:rPr lang="en-IN" dirty="0" err="1"/>
              <a:t>CUTe</a:t>
            </a:r>
            <a:r>
              <a:rPr lang="en-IN" dirty="0"/>
              <a:t> 7305c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CE1DC57-6DC6-4B42-9D18-D655711FF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308" y="3509963"/>
            <a:ext cx="2979174" cy="16557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buFont typeface="Arial" panose="020B0604020202020204" pitchFamily="34" charset="0"/>
            </a:pPr>
            <a:r>
              <a:rPr lang="en-IN" sz="2400" dirty="0">
                <a:solidFill>
                  <a:schemeClr val="lt1"/>
                </a:solidFill>
              </a:rPr>
              <a:t>Name: Abhishek Shetty</a:t>
            </a:r>
          </a:p>
          <a:p>
            <a:pPr defTabSz="914400">
              <a:lnSpc>
                <a:spcPct val="90000"/>
              </a:lnSpc>
              <a:buFont typeface="Arial" panose="020B0604020202020204" pitchFamily="34" charset="0"/>
            </a:pPr>
            <a:r>
              <a:rPr lang="en-IN" sz="2400" dirty="0">
                <a:solidFill>
                  <a:schemeClr val="lt1"/>
                </a:solidFill>
              </a:rPr>
              <a:t>Batch: 44</a:t>
            </a:r>
          </a:p>
          <a:p>
            <a:pPr defTabSz="914400">
              <a:lnSpc>
                <a:spcPct val="90000"/>
              </a:lnSpc>
              <a:buFont typeface="Arial" panose="020B0604020202020204" pitchFamily="34" charset="0"/>
            </a:pPr>
            <a:r>
              <a:rPr lang="en-IN" sz="2400" dirty="0">
                <a:solidFill>
                  <a:schemeClr val="lt1"/>
                </a:solidFill>
              </a:rPr>
              <a:t>Date: 11-Aug-2018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3CA508-8215-40C7-9949-48CEF4A8CCCF}"/>
              </a:ext>
            </a:extLst>
          </p:cNvPr>
          <p:cNvSpPr txBox="1">
            <a:spLocks/>
          </p:cNvSpPr>
          <p:nvPr/>
        </p:nvSpPr>
        <p:spPr>
          <a:xfrm>
            <a:off x="5029205" y="3509963"/>
            <a:ext cx="2979174" cy="165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Name: </a:t>
            </a:r>
            <a:r>
              <a:rPr lang="en-IN" dirty="0" err="1"/>
              <a:t>Sravanthi</a:t>
            </a:r>
            <a:r>
              <a:rPr lang="en-IN" dirty="0"/>
              <a:t>  </a:t>
            </a:r>
            <a:r>
              <a:rPr lang="en-IN" dirty="0" err="1"/>
              <a:t>Vedanjla</a:t>
            </a:r>
            <a:endParaRPr lang="en-IN" dirty="0"/>
          </a:p>
          <a:p>
            <a:pPr algn="l"/>
            <a:r>
              <a:rPr lang="en-IN" dirty="0"/>
              <a:t>Batch: 44</a:t>
            </a:r>
          </a:p>
          <a:p>
            <a:pPr algn="l"/>
            <a:r>
              <a:rPr lang="en-IN" dirty="0"/>
              <a:t>Date: 11-Aug-2018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EF495D-7281-4346-BFFD-45EFC0D39F8B}"/>
              </a:ext>
            </a:extLst>
          </p:cNvPr>
          <p:cNvSpPr txBox="1">
            <a:spLocks/>
          </p:cNvSpPr>
          <p:nvPr/>
        </p:nvSpPr>
        <p:spPr>
          <a:xfrm>
            <a:off x="8150945" y="3495214"/>
            <a:ext cx="2979174" cy="165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err="1"/>
              <a:t>Name:Pranav</a:t>
            </a:r>
            <a:r>
              <a:rPr lang="en-IN" dirty="0"/>
              <a:t> </a:t>
            </a:r>
          </a:p>
          <a:p>
            <a:pPr algn="l"/>
            <a:r>
              <a:rPr lang="en-IN" dirty="0"/>
              <a:t>Batch: 44</a:t>
            </a:r>
          </a:p>
          <a:p>
            <a:pPr algn="l"/>
            <a:r>
              <a:rPr lang="en-IN" dirty="0"/>
              <a:t>Date: 11-Aug-2018</a:t>
            </a:r>
          </a:p>
        </p:txBody>
      </p:sp>
    </p:spTree>
    <p:extLst>
      <p:ext uri="{BB962C8B-B14F-4D97-AF65-F5344CB8AC3E}">
        <p14:creationId xmlns:p14="http://schemas.microsoft.com/office/powerpoint/2010/main" val="31561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F4BFB7-3EC2-4A3A-9DE5-BEBE9C381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66855"/>
              </p:ext>
            </p:extLst>
          </p:nvPr>
        </p:nvGraphicFramePr>
        <p:xfrm>
          <a:off x="1152309" y="1225494"/>
          <a:ext cx="1095641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4B48FAE-B6D3-4BC6-98F0-3530220B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229" y="196324"/>
            <a:ext cx="10515600" cy="720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latin typeface="Constantia" panose="02030602050306030303" pitchFamily="18" charset="0"/>
              </a:rPr>
              <a:t>Conclusions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7594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308258"/>
            <a:ext cx="8911687" cy="1277039"/>
          </a:xfrm>
        </p:spPr>
        <p:txBody>
          <a:bodyPr>
            <a:normAutofit/>
          </a:bodyPr>
          <a:lstStyle/>
          <a:p>
            <a:br>
              <a:rPr lang="en-IN" b="1" u="sng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DAE0A-5ECB-4F86-BE7B-500FBA8CA890}"/>
              </a:ext>
            </a:extLst>
          </p:cNvPr>
          <p:cNvSpPr txBox="1"/>
          <p:nvPr/>
        </p:nvSpPr>
        <p:spPr>
          <a:xfrm>
            <a:off x="1588744" y="407408"/>
            <a:ext cx="9661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Business Problem about:</a:t>
            </a:r>
          </a:p>
          <a:p>
            <a:r>
              <a:rPr lang="en-US" dirty="0"/>
              <a:t>Historical data about given companies based on the  details of various markers and financial ratios of entities. </a:t>
            </a:r>
          </a:p>
          <a:p>
            <a:endParaRPr lang="en-US" dirty="0"/>
          </a:p>
          <a:p>
            <a:r>
              <a:rPr lang="en-IN" dirty="0"/>
              <a:t>Data includes 64 attributes with various features of historical data such as liabilities , profits , assets , loss and gains of the company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A97CC-E2A4-4486-8050-7D35AF68CA10}"/>
              </a:ext>
            </a:extLst>
          </p:cNvPr>
          <p:cNvSpPr txBox="1"/>
          <p:nvPr/>
        </p:nvSpPr>
        <p:spPr>
          <a:xfrm>
            <a:off x="1344058" y="2782669"/>
            <a:ext cx="932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Identify the best algorithm to predict whether the company goes bankrupt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53971-AA1B-4E8F-B5C0-9957D9915B0B}"/>
              </a:ext>
            </a:extLst>
          </p:cNvPr>
          <p:cNvSpPr txBox="1"/>
          <p:nvPr/>
        </p:nvSpPr>
        <p:spPr>
          <a:xfrm>
            <a:off x="1588744" y="4054207"/>
            <a:ext cx="9320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approach was used: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Understanding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Division of data into train and validation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Preprocessing of the split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Identify a ML algorithm to devise a basic model predicting  best F1 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Improve on the model accuracy until we achieve the factors we assume is best suited for the given data  </a:t>
            </a:r>
          </a:p>
        </p:txBody>
      </p:sp>
    </p:spTree>
    <p:extLst>
      <p:ext uri="{BB962C8B-B14F-4D97-AF65-F5344CB8AC3E}">
        <p14:creationId xmlns:p14="http://schemas.microsoft.com/office/powerpoint/2010/main" val="191365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07F9A-1030-44EC-8899-36A9D2CDF2B6}"/>
              </a:ext>
            </a:extLst>
          </p:cNvPr>
          <p:cNvSpPr txBox="1"/>
          <p:nvPr/>
        </p:nvSpPr>
        <p:spPr>
          <a:xfrm>
            <a:off x="1983036" y="286439"/>
            <a:ext cx="8615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Understanding the data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Imbalance data , with more number of Zero values , indicating more companies as not bankrupt.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companies are non-bankrupt and 5% are bankrupt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seems to be standardized as there are negative values and hence no standardization was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NA values is 44% in </a:t>
            </a:r>
            <a:r>
              <a:rPr lang="en-US" dirty="0" err="1"/>
              <a:t>Attr</a:t>
            </a:r>
            <a:r>
              <a:rPr lang="en-US" dirty="0"/>
              <a:t> 37,  and rest of the data shows minimal NA values , hence  Data needs to be Imputed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8ED9F-9560-42E1-B286-EF488B28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4" y="1579100"/>
            <a:ext cx="2451082" cy="1251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70C5C-F9E5-4569-B1CB-7EE558719992}"/>
              </a:ext>
            </a:extLst>
          </p:cNvPr>
          <p:cNvSpPr txBox="1"/>
          <p:nvPr/>
        </p:nvSpPr>
        <p:spPr>
          <a:xfrm>
            <a:off x="1872867" y="4810754"/>
            <a:ext cx="8879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 Approached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Step-AIC / VIF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</a:t>
            </a:r>
            <a:r>
              <a:rPr lang="en-US" dirty="0"/>
              <a:t>-boost</a:t>
            </a:r>
          </a:p>
        </p:txBody>
      </p:sp>
    </p:spTree>
    <p:extLst>
      <p:ext uri="{BB962C8B-B14F-4D97-AF65-F5344CB8AC3E}">
        <p14:creationId xmlns:p14="http://schemas.microsoft.com/office/powerpoint/2010/main" val="44081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8F64CA-A729-4717-AB1A-E363B2FEE428}"/>
              </a:ext>
            </a:extLst>
          </p:cNvPr>
          <p:cNvSpPr/>
          <p:nvPr/>
        </p:nvSpPr>
        <p:spPr>
          <a:xfrm>
            <a:off x="1891229" y="417706"/>
            <a:ext cx="96324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Exploratory Data Analysis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Split the data into Train and Validation.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Applying Central Imputation.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Identify Attributes by running Random Forest model based on Gini Index to consider for further Model building.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VarImplot</a:t>
            </a:r>
            <a:r>
              <a:rPr lang="en-US" dirty="0"/>
              <a:t> model to determine multi collinearity in the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Attempt at using Synthetic Mining Oversampling Technique(SMOTE)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0D6A0-96AF-43FA-9AF6-CE649D1062B0}"/>
              </a:ext>
            </a:extLst>
          </p:cNvPr>
          <p:cNvSpPr txBox="1"/>
          <p:nvPr/>
        </p:nvSpPr>
        <p:spPr>
          <a:xfrm>
            <a:off x="2049137" y="3238959"/>
            <a:ext cx="955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Tuning Steps of Hyperparameter used for Model Building Approach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RandomForest</a:t>
            </a:r>
            <a:r>
              <a:rPr lang="en-US" dirty="0"/>
              <a:t>: - </a:t>
            </a:r>
            <a:r>
              <a:rPr lang="en-US" dirty="0" err="1"/>
              <a:t>Mtry</a:t>
            </a:r>
            <a:r>
              <a:rPr lang="en-US" dirty="0"/>
              <a:t> value</a:t>
            </a:r>
          </a:p>
          <a:p>
            <a:r>
              <a:rPr lang="en-US" dirty="0" err="1"/>
              <a:t>Xg</a:t>
            </a:r>
            <a:r>
              <a:rPr lang="en-US" dirty="0"/>
              <a:t> Boost : </a:t>
            </a:r>
            <a:r>
              <a:rPr lang="en-US" dirty="0" err="1"/>
              <a:t>Max_Tree</a:t>
            </a:r>
            <a:r>
              <a:rPr lang="en-US" dirty="0"/>
              <a:t> Depth , gamma , etc.</a:t>
            </a:r>
          </a:p>
        </p:txBody>
      </p:sp>
    </p:spTree>
    <p:extLst>
      <p:ext uri="{BB962C8B-B14F-4D97-AF65-F5344CB8AC3E}">
        <p14:creationId xmlns:p14="http://schemas.microsoft.com/office/powerpoint/2010/main" val="55005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C48BA9-2D4E-4AF4-B716-44525A2D352A}"/>
              </a:ext>
            </a:extLst>
          </p:cNvPr>
          <p:cNvSpPr txBox="1"/>
          <p:nvPr/>
        </p:nvSpPr>
        <p:spPr>
          <a:xfrm>
            <a:off x="1454227" y="180067"/>
            <a:ext cx="9948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arrive at best attributes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F2F49-85BD-4DD3-AC59-1288F005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03" y="626547"/>
            <a:ext cx="9948230" cy="1507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6CE4D-58FF-41B1-BDD6-8314C396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7" y="2458363"/>
            <a:ext cx="5598033" cy="3454786"/>
          </a:xfrm>
          <a:prstGeom prst="rect">
            <a:avLst/>
          </a:prstGeom>
        </p:spPr>
      </p:pic>
      <p:pic>
        <p:nvPicPr>
          <p:cNvPr id="3074" name="Picture 2" descr="https://lh3.googleusercontent.com/-RlZwZNnvlMM/W4D3qmudhxI/AAAAAAAAJNo/G_svelJpgsc94cL-q8qZ9fFmBw5cqqkUQCL0BGAYYCw/h777/2018-08-24.png">
            <a:extLst>
              <a:ext uri="{FF2B5EF4-FFF2-40B4-BE49-F238E27FC236}">
                <a16:creationId xmlns:a16="http://schemas.microsoft.com/office/drawing/2014/main" id="{3688B99E-DA3F-47F2-92CC-B23CBDE3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8363"/>
            <a:ext cx="5895453" cy="377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0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964" y="359705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dirty="0"/>
              <a:t>Initial Model Evaluation using Random Forest:</a:t>
            </a:r>
          </a:p>
        </p:txBody>
      </p:sp>
      <p:pic>
        <p:nvPicPr>
          <p:cNvPr id="4098" name="Picture 2" descr="https://lh3.googleusercontent.com/-jiR5JoALvPw/W4D60YMfJSI/AAAAAAAASqs/y_8mSiMLBtgzGzEe-OK-GpNWUNFh_cLTgCL0BGAYYCw/h115/c3.PNG">
            <a:extLst>
              <a:ext uri="{FF2B5EF4-FFF2-40B4-BE49-F238E27FC236}">
                <a16:creationId xmlns:a16="http://schemas.microsoft.com/office/drawing/2014/main" id="{7C8F68BC-C97B-49B6-907E-2214A692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18" y="1272850"/>
            <a:ext cx="96012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CCD84C-3F2C-4C75-A57E-47B1BA009DA1}"/>
              </a:ext>
            </a:extLst>
          </p:cNvPr>
          <p:cNvSpPr txBox="1">
            <a:spLocks/>
          </p:cNvSpPr>
          <p:nvPr/>
        </p:nvSpPr>
        <p:spPr>
          <a:xfrm>
            <a:off x="1952111" y="270138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/>
              <a:t>Second Model Evaluation using  </a:t>
            </a:r>
            <a:r>
              <a:rPr lang="en-IN" sz="2800" dirty="0" err="1"/>
              <a:t>XgBoost</a:t>
            </a:r>
            <a:r>
              <a:rPr lang="en-IN" sz="2800" dirty="0"/>
              <a:t>:</a:t>
            </a:r>
          </a:p>
        </p:txBody>
      </p:sp>
      <p:pic>
        <p:nvPicPr>
          <p:cNvPr id="4100" name="Picture 4" descr="https://lh3.googleusercontent.com/-cezk2kpshAc/W4D7avoR4RI/AAAAAAAASrA/h7Lz_zuOGTE1sE3mIOahRfMByR_qoGVhACL0BGAYYCw/h94/cc.PNG">
            <a:extLst>
              <a:ext uri="{FF2B5EF4-FFF2-40B4-BE49-F238E27FC236}">
                <a16:creationId xmlns:a16="http://schemas.microsoft.com/office/drawing/2014/main" id="{36C463E1-E2AE-4ABA-B40F-C47AC4DA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68" y="3281370"/>
            <a:ext cx="94107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8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E29AD4-458B-4502-A01B-28E2A754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64" y="359705"/>
            <a:ext cx="8743431" cy="63181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atang" panose="02030600000101010101" pitchFamily="18" charset="-127"/>
                <a:ea typeface="Batang" panose="02030600000101010101" pitchFamily="18" charset="-127"/>
              </a:rPr>
              <a:t>Why did we opt for </a:t>
            </a:r>
            <a:r>
              <a:rPr lang="en-IN" sz="28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XgBoost</a:t>
            </a:r>
            <a:r>
              <a:rPr lang="en-IN" sz="28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CFB44-BCEE-4483-92B5-E2F949C7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7" y="1628339"/>
            <a:ext cx="6104427" cy="3767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AD9F2-873B-4E49-BE80-4B7E25E87879}"/>
              </a:ext>
            </a:extLst>
          </p:cNvPr>
          <p:cNvSpPr txBox="1"/>
          <p:nvPr/>
        </p:nvSpPr>
        <p:spPr>
          <a:xfrm>
            <a:off x="1964964" y="1238491"/>
            <a:ext cx="482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Selection of Top important attributes by the model</a:t>
            </a:r>
          </a:p>
        </p:txBody>
      </p:sp>
      <p:pic>
        <p:nvPicPr>
          <p:cNvPr id="5122" name="Picture 2" descr="https://lh3.googleusercontent.com/-Vb345VQfgaY/W4D2hxmWnSI/AAAAAAAAJNc/634cGiqgFnABD0mnmWuGaflgKipE-UNTwCL0BGAYYCw/h432/2018-08-24.png">
            <a:extLst>
              <a:ext uri="{FF2B5EF4-FFF2-40B4-BE49-F238E27FC236}">
                <a16:creationId xmlns:a16="http://schemas.microsoft.com/office/drawing/2014/main" id="{14B5C1A8-8199-420B-8414-100EAF0DE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58" y="3745734"/>
            <a:ext cx="5043022" cy="31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7D1FD6-C15A-4335-B54C-620F29F2A564}"/>
              </a:ext>
            </a:extLst>
          </p:cNvPr>
          <p:cNvSpPr txBox="1"/>
          <p:nvPr/>
        </p:nvSpPr>
        <p:spPr>
          <a:xfrm>
            <a:off x="7524520" y="2842352"/>
            <a:ext cx="434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Selection of best </a:t>
            </a:r>
            <a:r>
              <a:rPr lang="en-US" b="1" dirty="0" err="1"/>
              <a:t>Mtry</a:t>
            </a:r>
            <a:r>
              <a:rPr lang="en-US" b="1" dirty="0"/>
              <a:t> as Hyper parameter </a:t>
            </a:r>
            <a:r>
              <a:rPr lang="en-US" dirty="0"/>
              <a:t>: 6 </a:t>
            </a:r>
          </a:p>
        </p:txBody>
      </p:sp>
    </p:spTree>
    <p:extLst>
      <p:ext uri="{BB962C8B-B14F-4D97-AF65-F5344CB8AC3E}">
        <p14:creationId xmlns:p14="http://schemas.microsoft.com/office/powerpoint/2010/main" val="400938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728EE7-8C28-41D7-A24F-53A034EC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14" y="932019"/>
            <a:ext cx="4322676" cy="2667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25B56-BFA8-419D-87AC-5774816B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09" y="932019"/>
            <a:ext cx="4739980" cy="2496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10B83-52B5-4B82-B794-AC4EA2025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803" y="3766478"/>
            <a:ext cx="4569572" cy="2820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18A83-69EC-4B4A-BAF4-C480E5C4D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208" y="3766478"/>
            <a:ext cx="4739979" cy="2925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8EDF52-78D6-4C7D-884F-194F14B565EF}"/>
              </a:ext>
            </a:extLst>
          </p:cNvPr>
          <p:cNvSpPr txBox="1"/>
          <p:nvPr/>
        </p:nvSpPr>
        <p:spPr>
          <a:xfrm>
            <a:off x="1865394" y="166277"/>
            <a:ext cx="920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Metrics achieved from Boosting Iterations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7832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016" y="359033"/>
            <a:ext cx="8423942" cy="587745"/>
          </a:xfrm>
        </p:spPr>
        <p:txBody>
          <a:bodyPr>
            <a:normAutofit fontScale="90000"/>
          </a:bodyPr>
          <a:lstStyle/>
          <a:p>
            <a:r>
              <a:rPr lang="en-IN" dirty="0"/>
              <a:t>Evaluation Metrics achieved in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2589212" y="5911221"/>
            <a:ext cx="6003945" cy="40144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https://lh3.googleusercontent.com/-1P51C4u88fI/W4D2xr5HCkI/AAAAAAAASqQ/WKljPkFUVHYmYzxnrZHObzTLFqnDqt6fQCL0BGAYYCw/h735/cute3.PNG">
            <a:extLst>
              <a:ext uri="{FF2B5EF4-FFF2-40B4-BE49-F238E27FC236}">
                <a16:creationId xmlns:a16="http://schemas.microsoft.com/office/drawing/2014/main" id="{6AAEE510-9CC8-4769-9264-9F7E6464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94" y="1590257"/>
            <a:ext cx="9518574" cy="511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190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467</TotalTime>
  <Words>404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Batang</vt:lpstr>
      <vt:lpstr>Arial</vt:lpstr>
      <vt:lpstr>Calibri</vt:lpstr>
      <vt:lpstr>Century Gothic</vt:lpstr>
      <vt:lpstr>Constantia</vt:lpstr>
      <vt:lpstr>Wingdings</vt:lpstr>
      <vt:lpstr>Wingdings 3</vt:lpstr>
      <vt:lpstr>Wisp</vt:lpstr>
      <vt:lpstr>CUTe 7305c</vt:lpstr>
      <vt:lpstr> </vt:lpstr>
      <vt:lpstr>PowerPoint Presentation</vt:lpstr>
      <vt:lpstr>PowerPoint Presentation</vt:lpstr>
      <vt:lpstr>PowerPoint Presentation</vt:lpstr>
      <vt:lpstr>Initial Model Evaluation using Random Forest:</vt:lpstr>
      <vt:lpstr>Why did we opt for XgBoost:</vt:lpstr>
      <vt:lpstr>PowerPoint Presentation</vt:lpstr>
      <vt:lpstr>Evaluation Metrics achieved in Test Data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CUTe 7305c</dc:title>
  <dc:creator>Pranav A</dc:creator>
  <cp:lastModifiedBy>ABHISHEK UMESH SHETTY</cp:lastModifiedBy>
  <cp:revision>22</cp:revision>
  <dcterms:created xsi:type="dcterms:W3CDTF">2018-08-24T11:59:27Z</dcterms:created>
  <dcterms:modified xsi:type="dcterms:W3CDTF">2018-08-25T07:03:14Z</dcterms:modified>
</cp:coreProperties>
</file>