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302" r:id="rId3"/>
    <p:sldId id="285" r:id="rId4"/>
    <p:sldId id="290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A2B5-63BE-42C7-B12F-AFE89BE3E903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28AF-A6B9-46C1-B201-3F05BA7B0C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3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3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75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59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6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63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46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42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A6D-7417-36E4-A2DB-F45C4891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690E-2EDC-1552-0813-964551E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3D18-7BF2-5441-CB28-E6853A3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A19A-F09D-5407-748F-9F0B24AA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1F28-D99F-5193-F74F-CCC106DC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1C5-4C31-132C-EB4A-2963912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4AA1-F114-16D5-44F5-72E7AD9C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02C-F676-C9B5-D291-B078DF49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4F4D-E570-C99C-A3CE-F721819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D5F6-8C1D-D731-5AC6-21283EB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F692E-5D5D-1D2A-7536-05B8BCC2B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9D9C-3BB8-FCC4-253D-E5F5FD73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4BA7-5E9C-FD85-3BF8-B25A8A9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ABAD-E1D1-8070-BD72-B59572F6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87F5-0355-ACC0-F8B2-77B566BB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89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964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66099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7118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618-9F9F-1231-48B5-1E67ECD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8610-34FB-2259-69B9-5055F056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7C11-F1D1-E048-98B7-7FA2A23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940B-D8CE-9657-DD40-2BDAD56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43C-25A7-F085-540F-E7E5F30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048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3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6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1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05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0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4F1-55C7-E920-E982-FD4525EB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1819-D78D-DF6A-9F74-6E6B01DC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4ADD-88B1-B53C-8D3E-A02DD7F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A44B-AB35-FE2F-C6C7-FAD5BDD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2122-CCB7-0CAA-7D8C-EA313DA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57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B94-DC85-65FF-A77C-73A7F3E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AF45-3C94-7DF6-9E88-F8A90AF38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BAEE-3657-1A3C-DB22-8926279AD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8C0D-07E1-1DB0-E0DD-116957F2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B5C9-6B80-942D-F20C-1BBF08E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88C4-DF44-8536-8EE0-DEA047BD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1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8DD-305C-9AFA-902C-4F2CE859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5E77-5AF4-9638-66D1-C28CB24F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E64C-5133-83D8-9251-33BB4E71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ACF0-5B40-6D5D-B7D2-3FB8F975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C2723-2626-2920-6FFF-0DE6A630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D58F-F600-A41D-B285-C6A6CF68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1354-A78C-EDB4-4572-97C4955F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191B-FDD7-9703-5207-36737160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5719-F9A1-6B4F-C7DA-7E6CED74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7EE53-B792-64EB-892A-13E56DD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6E0E-1515-304C-83B5-A0D5960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32F3-C08B-D54E-F397-20FBFBB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7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98894-D2D9-3FFC-E8BA-F94E3076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E1621-A81F-47F8-A3F4-CBE3B5F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1F89D-51F8-CB44-EDA7-316067C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4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54D8-635F-7BDF-55B4-B20D615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0C8-1485-3208-175D-F0F48E6F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3D4E-D795-B157-2E48-06433C68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FD28-1F94-B36D-5A29-0A663763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8F98-8135-D25A-9E92-DB6D0BB6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5ABF-060A-A0EC-6B5F-A2B5AC7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7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34D4-E4C2-1404-944B-5B979EF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0CD2-AF43-1068-7CE9-10936436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FC72-C495-BD0B-5112-0F86829D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D3C6-4B4F-71A1-A8C5-B63471E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0E5E-C790-839D-7BA2-63BD19B4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38900-688E-9D40-229B-6EB55BF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6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1BC77-5EE1-6239-354A-9830AE3E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4378-2875-12D6-BC3C-8E379260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C187-D96C-EAB1-5560-B15844AE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0CE-C3BE-01B2-7E1E-8503C9E20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F3D8-EB4B-4392-DA57-87EEDED7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watmore.com/#account-service-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>
            <a:normAutofit/>
          </a:bodyPr>
          <a:lstStyle/>
          <a:p>
            <a:r>
              <a:rPr lang="en-US" dirty="0"/>
              <a:t>Dss</a:t>
            </a:r>
            <a:r>
              <a:rPr lang="en-US" sz="1800" dirty="0"/>
              <a:t>(Digital Streaming System)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>
                <a:solidFill>
                  <a:srgbClr val="FF0000"/>
                </a:solidFill>
              </a:rPr>
              <a:t>A medium for the database  admin to manage the database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Tulasi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459D954-C586-5E41-BB59-30635B9C97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r="19410"/>
          <a:stretch/>
        </p:blipFill>
        <p:spPr>
          <a:xfrm>
            <a:off x="7796403" y="947737"/>
            <a:ext cx="4048124" cy="4962525"/>
          </a:xfrm>
        </p:spPr>
      </p:pic>
    </p:spTree>
    <p:extLst>
      <p:ext uri="{BB962C8B-B14F-4D97-AF65-F5344CB8AC3E}">
        <p14:creationId xmlns:p14="http://schemas.microsoft.com/office/powerpoint/2010/main" val="334336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5111531" y="81788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Catalogue-Edit movie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F494D9-C0C7-28F8-8227-7041F17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847" y="2561851"/>
            <a:ext cx="4305390" cy="690282"/>
          </a:xfrm>
        </p:spPr>
        <p:txBody>
          <a:bodyPr/>
          <a:lstStyle/>
          <a:p>
            <a:r>
              <a:rPr lang="en-SG" sz="1200" b="1" dirty="0">
                <a:solidFill>
                  <a:srgbClr val="FF0000"/>
                </a:solidFill>
              </a:rPr>
              <a:t>Only the cost and image are editable fields in this form. Cost is validated for positive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3F154-77BC-2C51-0ED5-20B7279C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604931"/>
            <a:ext cx="5013977" cy="569422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519954" y="5738392"/>
            <a:ext cx="1272988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048001" y="80825"/>
            <a:ext cx="7062161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Catalogue-Add movie &amp; search for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BD5F-0695-DA15-109E-5AB6495D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908"/>
            <a:ext cx="3720124" cy="69028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1765034" y="511713"/>
            <a:ext cx="1712258" cy="748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2EC54-2580-7524-F90A-408FC9EA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662123"/>
            <a:ext cx="7978671" cy="605935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329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Actors and reviews </a:t>
            </a:r>
            <a:r>
              <a:rPr lang="en-SG" dirty="0" err="1"/>
              <a:t>catelogues</a:t>
            </a:r>
            <a:r>
              <a:rPr lang="en-SG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413D5-7C4F-0A23-325F-D15E9A7E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729" y="858687"/>
            <a:ext cx="5245871" cy="477054"/>
          </a:xfrm>
        </p:spPr>
        <p:txBody>
          <a:bodyPr/>
          <a:lstStyle/>
          <a:p>
            <a:r>
              <a:rPr lang="en-SG" sz="1200" b="1" dirty="0">
                <a:solidFill>
                  <a:srgbClr val="FF0000"/>
                </a:solidFill>
              </a:rPr>
              <a:t>Both catalogs are implemented in a similar fashion. Let’s see the live application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6F955-0F7F-9AB7-F69E-D043B5EF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4" y="1580850"/>
            <a:ext cx="5950532" cy="405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20168-4D02-69E6-28C2-395680878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975" y="1580849"/>
            <a:ext cx="5531402" cy="412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55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 err="1"/>
              <a:t>MySql</a:t>
            </a:r>
            <a:r>
              <a:rPr lang="en-SG" dirty="0"/>
              <a:t> Database Table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26556-FC3E-8381-0A9A-B43548CC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01" y="732338"/>
            <a:ext cx="3249996" cy="2298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5B054C-159B-7D19-DE1A-26CF291C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71" y="3031116"/>
            <a:ext cx="2915057" cy="1829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7A719-5AC9-1379-9EEB-6A85D49F3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82" y="732338"/>
            <a:ext cx="5819817" cy="5489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1BDE7-4539-2F63-725D-CCCCDAAB9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571" y="4860171"/>
            <a:ext cx="335733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2920039" y="2225301"/>
            <a:ext cx="7062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dirty="0">
                <a:solidFill>
                  <a:prstClr val="black"/>
                </a:solidFill>
                <a:latin typeface="Segoe UI Light"/>
              </a:rPr>
              <a:t>Code walk through……..</a:t>
            </a:r>
            <a:endParaRPr kumimoji="0" lang="en-SG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5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E613-C3A5-6061-7616-3E7BBECC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903E-8072-487E-A182-2C2FB879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A7501-73D2-5609-18C8-B501A404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44BF0-35BF-A82B-FF97-5241F0DE0DF4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work flow in angular application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8BB9C6-F5F3-85C9-06E4-8EC28F45F143}"/>
              </a:ext>
            </a:extLst>
          </p:cNvPr>
          <p:cNvGrpSpPr/>
          <p:nvPr/>
        </p:nvGrpSpPr>
        <p:grpSpPr>
          <a:xfrm>
            <a:off x="886691" y="802885"/>
            <a:ext cx="2308412" cy="1066800"/>
            <a:chOff x="1272988" y="2110431"/>
            <a:chExt cx="2308412" cy="10668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9000A14-DDE5-AFE4-C835-2821F345954B}"/>
                </a:ext>
              </a:extLst>
            </p:cNvPr>
            <p:cNvSpPr/>
            <p:nvPr/>
          </p:nvSpPr>
          <p:spPr>
            <a:xfrm>
              <a:off x="1272988" y="2110431"/>
              <a:ext cx="2308412" cy="10668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64E6B-D3AA-44C9-7E85-37C1DFE81739}"/>
                </a:ext>
              </a:extLst>
            </p:cNvPr>
            <p:cNvSpPr txBox="1"/>
            <p:nvPr/>
          </p:nvSpPr>
          <p:spPr>
            <a:xfrm>
              <a:off x="1895900" y="2415910"/>
              <a:ext cx="10765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2000" b="1" dirty="0">
                  <a:solidFill>
                    <a:srgbClr val="00B050"/>
                  </a:solidFill>
                </a:rPr>
                <a:t>Browser</a:t>
              </a:r>
            </a:p>
          </p:txBody>
        </p:sp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B300583D-5084-B67E-5B9A-37AEA970374B}"/>
              </a:ext>
            </a:extLst>
          </p:cNvPr>
          <p:cNvGrpSpPr/>
          <p:nvPr/>
        </p:nvGrpSpPr>
        <p:grpSpPr>
          <a:xfrm>
            <a:off x="637310" y="2152388"/>
            <a:ext cx="10196945" cy="2466110"/>
            <a:chOff x="637310" y="2152388"/>
            <a:chExt cx="8414327" cy="2466110"/>
          </a:xfrm>
        </p:grpSpPr>
        <p:grpSp>
          <p:nvGrpSpPr>
            <p:cNvPr id="3072" name="Group 3071">
              <a:extLst>
                <a:ext uri="{FF2B5EF4-FFF2-40B4-BE49-F238E27FC236}">
                  <a16:creationId xmlns:a16="http://schemas.microsoft.com/office/drawing/2014/main" id="{5B5D47C8-13F3-AEC5-940A-70F15B705522}"/>
                </a:ext>
              </a:extLst>
            </p:cNvPr>
            <p:cNvGrpSpPr/>
            <p:nvPr/>
          </p:nvGrpSpPr>
          <p:grpSpPr>
            <a:xfrm>
              <a:off x="637310" y="2152388"/>
              <a:ext cx="8414327" cy="2466110"/>
              <a:chOff x="912738" y="3831728"/>
              <a:chExt cx="8023277" cy="200996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81E99BF-516F-9AC8-732B-0280364CEFD2}"/>
                  </a:ext>
                </a:extLst>
              </p:cNvPr>
              <p:cNvGrpSpPr/>
              <p:nvPr/>
            </p:nvGrpSpPr>
            <p:grpSpPr>
              <a:xfrm>
                <a:off x="1272988" y="4374776"/>
                <a:ext cx="2308412" cy="1066800"/>
                <a:chOff x="1272988" y="4374776"/>
                <a:chExt cx="2308412" cy="1066800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AAC1BF-43F5-E602-E27A-0D85DC9034DC}"/>
                    </a:ext>
                  </a:extLst>
                </p:cNvPr>
                <p:cNvSpPr/>
                <p:nvPr/>
              </p:nvSpPr>
              <p:spPr>
                <a:xfrm>
                  <a:off x="1272988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4FBDC0-5246-FC42-6F7F-937367998A53}"/>
                    </a:ext>
                  </a:extLst>
                </p:cNvPr>
                <p:cNvSpPr txBox="1"/>
                <p:nvPr/>
              </p:nvSpPr>
              <p:spPr>
                <a:xfrm>
                  <a:off x="1468582" y="4636655"/>
                  <a:ext cx="1955936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000" b="1"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SG" dirty="0">
                      <a:solidFill>
                        <a:srgbClr val="FF0000"/>
                      </a:solidFill>
                    </a:rPr>
                    <a:t>HTML Template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345B6D-70BF-DCE4-C850-A05528F0D039}"/>
                  </a:ext>
                </a:extLst>
              </p:cNvPr>
              <p:cNvGrpSpPr/>
              <p:nvPr/>
            </p:nvGrpSpPr>
            <p:grpSpPr>
              <a:xfrm>
                <a:off x="3733800" y="4374776"/>
                <a:ext cx="2308412" cy="1066800"/>
                <a:chOff x="3733800" y="4374776"/>
                <a:chExt cx="2308412" cy="1066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37EFC96-7607-7EC1-2F19-B136614718FA}"/>
                    </a:ext>
                  </a:extLst>
                </p:cNvPr>
                <p:cNvSpPr/>
                <p:nvPr/>
              </p:nvSpPr>
              <p:spPr>
                <a:xfrm>
                  <a:off x="3733800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723A660-1DD1-A6C4-AB2D-11012E9895EA}"/>
                    </a:ext>
                  </a:extLst>
                </p:cNvPr>
                <p:cNvSpPr txBox="1"/>
                <p:nvPr/>
              </p:nvSpPr>
              <p:spPr>
                <a:xfrm>
                  <a:off x="4149981" y="4658425"/>
                  <a:ext cx="1577245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b="1" dirty="0">
                      <a:solidFill>
                        <a:srgbClr val="FF0000"/>
                      </a:solidFill>
                    </a:rPr>
                    <a:t>Component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282CC5-336E-B62B-0E4C-8A8CEB391E84}"/>
                  </a:ext>
                </a:extLst>
              </p:cNvPr>
              <p:cNvGrpSpPr/>
              <p:nvPr/>
            </p:nvGrpSpPr>
            <p:grpSpPr>
              <a:xfrm>
                <a:off x="6261847" y="4374776"/>
                <a:ext cx="2308412" cy="1066800"/>
                <a:chOff x="6261847" y="4374776"/>
                <a:chExt cx="2308412" cy="1066800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4264D5A-C188-A134-44B6-110B8A95CE25}"/>
                    </a:ext>
                  </a:extLst>
                </p:cNvPr>
                <p:cNvSpPr/>
                <p:nvPr/>
              </p:nvSpPr>
              <p:spPr>
                <a:xfrm>
                  <a:off x="6261847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3089EF-8298-9132-0687-984EBD23A17E}"/>
                    </a:ext>
                  </a:extLst>
                </p:cNvPr>
                <p:cNvSpPr txBox="1"/>
                <p:nvPr/>
              </p:nvSpPr>
              <p:spPr>
                <a:xfrm>
                  <a:off x="6882653" y="4636655"/>
                  <a:ext cx="1066799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b="1" dirty="0">
                      <a:solidFill>
                        <a:srgbClr val="FF0000"/>
                      </a:solidFill>
                    </a:rPr>
                    <a:t>Service</a:t>
                  </a: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0AD95B6-6332-CBC9-9AF9-7BCFD4D7E99F}"/>
                  </a:ext>
                </a:extLst>
              </p:cNvPr>
              <p:cNvSpPr/>
              <p:nvPr/>
            </p:nvSpPr>
            <p:spPr>
              <a:xfrm>
                <a:off x="912738" y="3831728"/>
                <a:ext cx="8023277" cy="200996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29" name="Picture 4" descr="Angular (web framework) - Wikipedia">
              <a:extLst>
                <a:ext uri="{FF2B5EF4-FFF2-40B4-BE49-F238E27FC236}">
                  <a16:creationId xmlns:a16="http://schemas.microsoft.com/office/drawing/2014/main" id="{58FF5A67-7CD8-3ED4-D226-7FE991A4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58" y="4169689"/>
              <a:ext cx="442251" cy="442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9A37E2F0-E20D-F417-F4A8-09EE761F095D}"/>
              </a:ext>
            </a:extLst>
          </p:cNvPr>
          <p:cNvGrpSpPr/>
          <p:nvPr/>
        </p:nvGrpSpPr>
        <p:grpSpPr>
          <a:xfrm>
            <a:off x="7748298" y="5092457"/>
            <a:ext cx="2308412" cy="1066800"/>
            <a:chOff x="6452687" y="4954024"/>
            <a:chExt cx="2308412" cy="10668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5E3970-6ABD-107C-B4EF-8EED31C2C5E0}"/>
                </a:ext>
              </a:extLst>
            </p:cNvPr>
            <p:cNvGrpSpPr/>
            <p:nvPr/>
          </p:nvGrpSpPr>
          <p:grpSpPr>
            <a:xfrm>
              <a:off x="6452687" y="4954024"/>
              <a:ext cx="2308412" cy="1066800"/>
              <a:chOff x="9565342" y="4374776"/>
              <a:chExt cx="2308412" cy="10668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853E22E-D7F6-8B7E-D209-D0A9915A2855}"/>
                  </a:ext>
                </a:extLst>
              </p:cNvPr>
              <p:cNvSpPr/>
              <p:nvPr/>
            </p:nvSpPr>
            <p:spPr>
              <a:xfrm>
                <a:off x="9565342" y="4374776"/>
                <a:ext cx="2308412" cy="1066800"/>
              </a:xfrm>
              <a:prstGeom prst="roundRect">
                <a:avLst/>
              </a:prstGeom>
              <a:noFill/>
              <a:ln>
                <a:solidFill>
                  <a:srgbClr val="0051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78D1E1-8312-16C7-79C5-7E98FF2F63B3}"/>
                  </a:ext>
                </a:extLst>
              </p:cNvPr>
              <p:cNvSpPr txBox="1"/>
              <p:nvPr/>
            </p:nvSpPr>
            <p:spPr>
              <a:xfrm>
                <a:off x="10149168" y="4697438"/>
                <a:ext cx="114076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0051F2"/>
                    </a:solidFill>
                  </a:rPr>
                  <a:t>REST</a:t>
                </a:r>
                <a:r>
                  <a:rPr lang="en-SG" dirty="0">
                    <a:solidFill>
                      <a:srgbClr val="0051F2"/>
                    </a:solidFill>
                  </a:rPr>
                  <a:t> </a:t>
                </a:r>
                <a:r>
                  <a:rPr lang="en-SG" sz="2000" b="1" dirty="0">
                    <a:solidFill>
                      <a:srgbClr val="0051F2"/>
                    </a:solidFill>
                  </a:rPr>
                  <a:t>API</a:t>
                </a:r>
              </a:p>
            </p:txBody>
          </p:sp>
        </p:grpSp>
        <p:pic>
          <p:nvPicPr>
            <p:cNvPr id="3076" name="Picture 2" descr="Spring Boot">
              <a:extLst>
                <a:ext uri="{FF2B5EF4-FFF2-40B4-BE49-F238E27FC236}">
                  <a16:creationId xmlns:a16="http://schemas.microsoft.com/office/drawing/2014/main" id="{5AB5A627-0A27-605B-9216-8F904E005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5476741"/>
              <a:ext cx="516743" cy="46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DD894028-A4E9-83CD-A63C-BAD8485967F6}"/>
              </a:ext>
            </a:extLst>
          </p:cNvPr>
          <p:cNvCxnSpPr>
            <a:stCxn id="17" idx="2"/>
          </p:cNvCxnSpPr>
          <p:nvPr/>
        </p:nvCxnSpPr>
        <p:spPr>
          <a:xfrm>
            <a:off x="2040897" y="1869685"/>
            <a:ext cx="6996" cy="94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>
            <a:extLst>
              <a:ext uri="{FF2B5EF4-FFF2-40B4-BE49-F238E27FC236}">
                <a16:creationId xmlns:a16="http://schemas.microsoft.com/office/drawing/2014/main" id="{F83243E9-D5DA-7FB7-9FE8-8BB42684C500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028966" y="3473129"/>
            <a:ext cx="19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4C573598-9866-B5B4-286C-2FB2CD908CF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156462" y="3473129"/>
            <a:ext cx="279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BFA13863-5FDD-2CED-B9F1-712C56E1F0A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8902504" y="4127580"/>
            <a:ext cx="1" cy="964877"/>
          </a:xfrm>
          <a:prstGeom prst="straightConnector1">
            <a:avLst/>
          </a:prstGeom>
          <a:ln>
            <a:solidFill>
              <a:srgbClr val="005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5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6941-2FCB-7129-0008-469C13AA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BE37-FA48-B9EC-9A5F-6DB0A55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70BB84-09E6-8B41-0250-D6CE045C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182F1-5736-3893-239F-561DD6BE541F}"/>
              </a:ext>
            </a:extLst>
          </p:cNvPr>
          <p:cNvSpPr txBox="1"/>
          <p:nvPr/>
        </p:nvSpPr>
        <p:spPr>
          <a:xfrm>
            <a:off x="3066473" y="2492045"/>
            <a:ext cx="5874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8374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DSS-</a:t>
            </a:r>
            <a:r>
              <a:rPr lang="en-SG" sz="2500" dirty="0"/>
              <a:t> </a:t>
            </a:r>
            <a:r>
              <a:rPr lang="en-SG" sz="2800" dirty="0"/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720C07-1E6A-2882-6A82-C85D8743F114}"/>
              </a:ext>
            </a:extLst>
          </p:cNvPr>
          <p:cNvSpPr/>
          <p:nvPr/>
        </p:nvSpPr>
        <p:spPr>
          <a:xfrm>
            <a:off x="1128838" y="3194643"/>
            <a:ext cx="2212848" cy="868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Authenticated 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240745-F312-8998-8F65-D95244E326A1}"/>
              </a:ext>
            </a:extLst>
          </p:cNvPr>
          <p:cNvSpPr/>
          <p:nvPr/>
        </p:nvSpPr>
        <p:spPr>
          <a:xfrm>
            <a:off x="1128838" y="4737847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Movies Catalogue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6471A4-2478-8E2B-3AE7-1D6EDB332337}"/>
              </a:ext>
            </a:extLst>
          </p:cNvPr>
          <p:cNvSpPr/>
          <p:nvPr/>
        </p:nvSpPr>
        <p:spPr>
          <a:xfrm>
            <a:off x="4636402" y="4827494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Actors Catalogue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3221EB-CBDB-C5F8-C683-E39771E26A80}"/>
              </a:ext>
            </a:extLst>
          </p:cNvPr>
          <p:cNvSpPr/>
          <p:nvPr/>
        </p:nvSpPr>
        <p:spPr>
          <a:xfrm>
            <a:off x="7769352" y="4737847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Reviews Catalogue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018464-F857-F8C1-0211-A3D6E17246C6}"/>
              </a:ext>
            </a:extLst>
          </p:cNvPr>
          <p:cNvSpPr/>
          <p:nvPr/>
        </p:nvSpPr>
        <p:spPr>
          <a:xfrm>
            <a:off x="6498336" y="1394732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user?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66868E-B8D4-BD6D-5541-EF88A448BFA4}"/>
              </a:ext>
            </a:extLst>
          </p:cNvPr>
          <p:cNvCxnSpPr>
            <a:cxnSpLocks/>
            <a:stCxn id="22" idx="1"/>
            <a:endCxn id="22" idx="1"/>
          </p:cNvCxnSpPr>
          <p:nvPr/>
        </p:nvCxnSpPr>
        <p:spPr>
          <a:xfrm>
            <a:off x="6498336" y="18290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8438A6-39AA-6189-14BA-27E711EAAE0A}"/>
              </a:ext>
            </a:extLst>
          </p:cNvPr>
          <p:cNvSpPr/>
          <p:nvPr/>
        </p:nvSpPr>
        <p:spPr>
          <a:xfrm>
            <a:off x="6498336" y="2631949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712042-C406-F57E-9EE7-7406D6E572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604760" y="2263412"/>
            <a:ext cx="0" cy="36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4557EA-D9D0-3D6D-81B8-79669BD6240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3058940" y="2416365"/>
            <a:ext cx="3439396" cy="649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DAD4C3-D202-5B4C-721D-44FA5A9BCA82}"/>
              </a:ext>
            </a:extLst>
          </p:cNvPr>
          <p:cNvCxnSpPr>
            <a:stCxn id="13" idx="0"/>
          </p:cNvCxnSpPr>
          <p:nvPr/>
        </p:nvCxnSpPr>
        <p:spPr>
          <a:xfrm>
            <a:off x="8875776" y="473784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61111A-A046-A106-4216-8B5DF90ADE05}"/>
              </a:ext>
            </a:extLst>
          </p:cNvPr>
          <p:cNvGrpSpPr/>
          <p:nvPr/>
        </p:nvGrpSpPr>
        <p:grpSpPr>
          <a:xfrm>
            <a:off x="2070847" y="4077670"/>
            <a:ext cx="6804929" cy="704103"/>
            <a:chOff x="2209800" y="2194296"/>
            <a:chExt cx="6665976" cy="261266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EE4E6F-BE2D-FFE0-7A57-70E68339E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81032" y="1823064"/>
              <a:ext cx="2612668" cy="3355131"/>
            </a:xfrm>
            <a:prstGeom prst="bentConnector3">
              <a:avLst>
                <a:gd name="adj1" fmla="val 709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BD3CD8-B864-A6C1-080D-5E7DFC6B64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477435" y="4052047"/>
              <a:ext cx="3398341" cy="685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82E1680-F1DE-51BA-DD14-BB6C4B1A258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235262" y="4052047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B31C12-4B35-CABC-8611-F2056934744E}"/>
              </a:ext>
            </a:extLst>
          </p:cNvPr>
          <p:cNvSpPr/>
          <p:nvPr/>
        </p:nvSpPr>
        <p:spPr>
          <a:xfrm>
            <a:off x="1411583" y="2116852"/>
            <a:ext cx="1647357" cy="59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47F25D-A1C9-0288-8BB3-F957EBBD8FAD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>
            <a:off x="2235262" y="2715876"/>
            <a:ext cx="0" cy="47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B58096D-88E0-8FDB-4A7D-63250070E465}"/>
              </a:ext>
            </a:extLst>
          </p:cNvPr>
          <p:cNvSpPr/>
          <p:nvPr/>
        </p:nvSpPr>
        <p:spPr>
          <a:xfrm>
            <a:off x="1267432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U D &amp; Search operations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E892598-8628-7BBB-EEDF-61161BAF31F7}"/>
              </a:ext>
            </a:extLst>
          </p:cNvPr>
          <p:cNvSpPr/>
          <p:nvPr/>
        </p:nvSpPr>
        <p:spPr>
          <a:xfrm>
            <a:off x="4774996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U D &amp; Search operations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AA2EFC-7DF2-570B-2163-35BAFF217DEA}"/>
              </a:ext>
            </a:extLst>
          </p:cNvPr>
          <p:cNvSpPr/>
          <p:nvPr/>
        </p:nvSpPr>
        <p:spPr>
          <a:xfrm>
            <a:off x="7907946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D &amp; Search operations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09D192-8451-3180-D389-505A8DAA927D}"/>
              </a:ext>
            </a:extLst>
          </p:cNvPr>
          <p:cNvCxnSpPr>
            <a:stCxn id="7" idx="2"/>
            <a:endCxn id="67" idx="0"/>
          </p:cNvCxnSpPr>
          <p:nvPr/>
        </p:nvCxnSpPr>
        <p:spPr>
          <a:xfrm>
            <a:off x="2235262" y="5606527"/>
            <a:ext cx="0" cy="3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>
            <a:stCxn id="9" idx="2"/>
            <a:endCxn id="71" idx="0"/>
          </p:cNvCxnSpPr>
          <p:nvPr/>
        </p:nvCxnSpPr>
        <p:spPr>
          <a:xfrm>
            <a:off x="5742826" y="5696174"/>
            <a:ext cx="0" cy="29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631BEF-54D4-A0FF-42BD-D78F73FAF948}"/>
              </a:ext>
            </a:extLst>
          </p:cNvPr>
          <p:cNvCxnSpPr>
            <a:stCxn id="13" idx="2"/>
            <a:endCxn id="73" idx="0"/>
          </p:cNvCxnSpPr>
          <p:nvPr/>
        </p:nvCxnSpPr>
        <p:spPr>
          <a:xfrm>
            <a:off x="8875776" y="5606527"/>
            <a:ext cx="0" cy="3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C9DB925-17AC-3A2B-5A55-7BBF8DF6320E}"/>
              </a:ext>
            </a:extLst>
          </p:cNvPr>
          <p:cNvSpPr/>
          <p:nvPr/>
        </p:nvSpPr>
        <p:spPr>
          <a:xfrm>
            <a:off x="1411583" y="1060474"/>
            <a:ext cx="1647357" cy="599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Registered 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F12091-C605-C4F2-E1C4-E55646304599}"/>
              </a:ext>
            </a:extLst>
          </p:cNvPr>
          <p:cNvCxnSpPr>
            <a:stCxn id="88" idx="2"/>
            <a:endCxn id="58" idx="0"/>
          </p:cNvCxnSpPr>
          <p:nvPr/>
        </p:nvCxnSpPr>
        <p:spPr>
          <a:xfrm>
            <a:off x="2235262" y="1659499"/>
            <a:ext cx="0" cy="4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67B82-249F-BE0B-0F10-BACF4435A264}"/>
              </a:ext>
            </a:extLst>
          </p:cNvPr>
          <p:cNvSpPr/>
          <p:nvPr/>
        </p:nvSpPr>
        <p:spPr>
          <a:xfrm>
            <a:off x="9511866" y="2489200"/>
            <a:ext cx="2253414" cy="265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B2B28-447D-6787-3435-6DAFBBC7DE27}"/>
              </a:ext>
            </a:extLst>
          </p:cNvPr>
          <p:cNvSpPr/>
          <p:nvPr/>
        </p:nvSpPr>
        <p:spPr>
          <a:xfrm>
            <a:off x="3391994" y="1846278"/>
            <a:ext cx="5905314" cy="39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B2F53-A573-EF10-AA2D-F9D59C13CF7A}"/>
              </a:ext>
            </a:extLst>
          </p:cNvPr>
          <p:cNvSpPr/>
          <p:nvPr/>
        </p:nvSpPr>
        <p:spPr>
          <a:xfrm>
            <a:off x="623642" y="1838960"/>
            <a:ext cx="2404038" cy="414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C3CC-EF96-0897-AE39-DF8ECA2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00" y="337646"/>
            <a:ext cx="4694420" cy="1124392"/>
          </a:xfrm>
        </p:spPr>
        <p:txBody>
          <a:bodyPr/>
          <a:lstStyle/>
          <a:p>
            <a:r>
              <a:rPr lang="en-SG" dirty="0"/>
              <a:t>Development 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2F5AF7-F9B7-F022-262B-D0B9AD76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E0BCE-D52F-435C-4C77-C7BB59B1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/>
        </p:blipFill>
        <p:spPr>
          <a:xfrm>
            <a:off x="10659035" y="280399"/>
            <a:ext cx="1118256" cy="1009525"/>
          </a:xfrm>
          <a:prstGeom prst="rect">
            <a:avLst/>
          </a:prstGeom>
        </p:spPr>
      </p:pic>
      <p:pic>
        <p:nvPicPr>
          <p:cNvPr id="16" name="Picture 15" descr="Funnel chart&#10;&#10;Description automatically generated">
            <a:extLst>
              <a:ext uri="{FF2B5EF4-FFF2-40B4-BE49-F238E27FC236}">
                <a16:creationId xmlns:a16="http://schemas.microsoft.com/office/drawing/2014/main" id="{B5C00B47-0799-A653-5A56-C59B082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6" y="2159426"/>
            <a:ext cx="1604510" cy="1772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5636A7-930C-A2FD-53BD-59ABE5D85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2266" y="3045672"/>
            <a:ext cx="1514378" cy="1514378"/>
          </a:xfrm>
          <a:prstGeom prst="rect">
            <a:avLst/>
          </a:prstGeom>
        </p:spPr>
      </p:pic>
      <p:pic>
        <p:nvPicPr>
          <p:cNvPr id="1026" name="Picture 2" descr="Spring Boot">
            <a:extLst>
              <a:ext uri="{FF2B5EF4-FFF2-40B4-BE49-F238E27FC236}">
                <a16:creationId xmlns:a16="http://schemas.microsoft.com/office/drawing/2014/main" id="{29449CA7-4C4C-E358-A0D8-D782F6D8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63" y="3982236"/>
            <a:ext cx="1570312" cy="14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E72BD402-0B89-EF0E-83DF-E2C01FF9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6" y="4308842"/>
            <a:ext cx="1604510" cy="16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Hibernate Tutorial - javatpoint">
            <a:extLst>
              <a:ext uri="{FF2B5EF4-FFF2-40B4-BE49-F238E27FC236}">
                <a16:creationId xmlns:a16="http://schemas.microsoft.com/office/drawing/2014/main" id="{482BD457-9D99-7EA8-3485-37466F21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01" y="2402417"/>
            <a:ext cx="1760621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E9983F4-A85C-8623-DDB5-C3EFA3FCC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401" y="2338641"/>
            <a:ext cx="1389432" cy="13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dirty="0">
                <a:solidFill>
                  <a:srgbClr val="00B050"/>
                </a:solidFill>
                <a:latin typeface="Rockwell" panose="02060603020205020403" pitchFamily="18" charset="0"/>
              </a:rPr>
              <a:t>Login &amp; Registration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CDBC6-C303-CD84-D156-7B6DF0A4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5" y="968103"/>
            <a:ext cx="5757539" cy="4867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D7B18-9133-100E-7D11-C76C189A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1361"/>
            <a:ext cx="5978297" cy="4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Login &amp; Validations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CDBC6-C303-CD84-D156-7B6DF0A4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" y="840296"/>
            <a:ext cx="4255060" cy="190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41D3B-0FBC-9B56-9E17-74434639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3" y="3096905"/>
            <a:ext cx="3063128" cy="3019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4F551-AB27-AD47-739E-5E5E9BE35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14" y="3113610"/>
            <a:ext cx="2997698" cy="3019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25379-8279-6389-4640-27C84E825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69" y="3130314"/>
            <a:ext cx="2925116" cy="301947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D0913E-E81B-365E-8F65-A5F6F19FE462}"/>
              </a:ext>
            </a:extLst>
          </p:cNvPr>
          <p:cNvSpPr/>
          <p:nvPr/>
        </p:nvSpPr>
        <p:spPr>
          <a:xfrm>
            <a:off x="388965" y="2215099"/>
            <a:ext cx="845576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273C214-09D8-F0C9-99DC-588E781244CD}"/>
              </a:ext>
            </a:extLst>
          </p:cNvPr>
          <p:cNvSpPr/>
          <p:nvPr/>
        </p:nvSpPr>
        <p:spPr>
          <a:xfrm>
            <a:off x="788894" y="2420471"/>
            <a:ext cx="45719" cy="6931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4CA3C-7356-FD1C-D09E-D1D03BA4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23" y="949541"/>
            <a:ext cx="6287486" cy="138499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login component template contains a login form with user Email and password fields.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It displays validation messages for invalid fields when the submit button is clicked.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form submit event is bound to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 method of the login component.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component uses reactive form validation to validate the input fields,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952911" y="139549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Registration &amp; Input Validations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18DA-B086-4FEE-243B-4FF2F5EF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9" y="789151"/>
            <a:ext cx="3600953" cy="4149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AFC8C-30B2-FC38-08F3-6A516541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071" y="789151"/>
            <a:ext cx="7919991" cy="414951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FEA7822-F0A1-2432-232D-53B6BB8EB4D3}"/>
              </a:ext>
            </a:extLst>
          </p:cNvPr>
          <p:cNvSpPr/>
          <p:nvPr/>
        </p:nvSpPr>
        <p:spPr>
          <a:xfrm>
            <a:off x="0" y="4377901"/>
            <a:ext cx="1440776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29F119-68C3-1462-D5C0-8F02AAD9F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463" y="1306288"/>
            <a:ext cx="3410426" cy="342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2C8B1B-04FA-4DB0-DE0C-90FDCB7B8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402" y="3674354"/>
            <a:ext cx="7802064" cy="228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FADF46-4CB5-6DB9-3835-89922099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" y="5307998"/>
            <a:ext cx="11407875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Register component template contains a registration form with user Email , password and other fields.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It displays validation messages for invalid fields when the submit button is clicked.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555555"/>
                </a:solidFill>
                <a:latin typeface="Montserrat" panose="00000500000000000000" pitchFamily="2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 binds the form submit event to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handler in the register component using the angular event binding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ngSubmit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Montserrat" panose="020B0604020202020204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component uses reactive form validation to validate the input fields,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7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5D726-59DE-F24D-4517-4F04E5202319}"/>
              </a:ext>
            </a:extLst>
          </p:cNvPr>
          <p:cNvSpPr txBox="1"/>
          <p:nvPr/>
        </p:nvSpPr>
        <p:spPr>
          <a:xfrm>
            <a:off x="3952911" y="139549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Registration &amp; Input Validations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0DC2D3-B367-1716-2AAE-3498F4FE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" y="757386"/>
            <a:ext cx="5679948" cy="463006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93609B3-EC02-2A02-F982-4721DC05B4A2}"/>
              </a:ext>
            </a:extLst>
          </p:cNvPr>
          <p:cNvSpPr/>
          <p:nvPr/>
        </p:nvSpPr>
        <p:spPr>
          <a:xfrm>
            <a:off x="518495" y="4673601"/>
            <a:ext cx="1264125" cy="432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C2FCCD-586F-8286-1943-BCC022884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61" y="868218"/>
            <a:ext cx="5619308" cy="451923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2665B3C5-FBF9-9560-F07F-2D4D05FF1F2B}"/>
              </a:ext>
            </a:extLst>
          </p:cNvPr>
          <p:cNvSpPr/>
          <p:nvPr/>
        </p:nvSpPr>
        <p:spPr>
          <a:xfrm>
            <a:off x="6166960" y="4609250"/>
            <a:ext cx="1440776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2641600" y="67198"/>
            <a:ext cx="747873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Successful login &amp; Navigate to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A6140-36D8-A8DE-A242-6E0F091C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38" y="5636374"/>
            <a:ext cx="9815671" cy="120032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The Movies list component template displays a list of all movies and contains buttons for adding, editing and deleting movies.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The Movies list component gets all movies from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BC9C"/>
                </a:solidFill>
                <a:effectLst/>
                <a:latin typeface="Montserrat" panose="00000500000000000000" pitchFamily="2" charset="0"/>
                <a:hlinkClick r:id="rId3"/>
              </a:rPr>
              <a:t>moviesservice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in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ngOnInit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angular lifecycle method and makes them available to the movies list template via 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movies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property.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555555"/>
              </a:solidFill>
              <a:effectLst/>
              <a:latin typeface="Montserrat" panose="00000500000000000000" pitchFamily="2" charset="0"/>
            </a:endParaRPr>
          </a:p>
          <a:p>
            <a:endParaRPr lang="en-SG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530DB-1763-7306-890C-7ECE5986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1" y="547384"/>
            <a:ext cx="11147153" cy="50889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AC49F42-8AD0-4F72-5459-F474EED66893}"/>
              </a:ext>
            </a:extLst>
          </p:cNvPr>
          <p:cNvSpPr/>
          <p:nvPr/>
        </p:nvSpPr>
        <p:spPr>
          <a:xfrm>
            <a:off x="5840525" y="544252"/>
            <a:ext cx="3364598" cy="437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4809A2-C930-C1F3-EE82-F3B2F151A0B0}"/>
              </a:ext>
            </a:extLst>
          </p:cNvPr>
          <p:cNvSpPr/>
          <p:nvPr/>
        </p:nvSpPr>
        <p:spPr>
          <a:xfrm>
            <a:off x="11035553" y="544252"/>
            <a:ext cx="1156447" cy="359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576393" y="12227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4F114-6BF8-714D-61BD-2DFDACBE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2" y="662123"/>
            <a:ext cx="8844975" cy="552138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7002794" y="2409694"/>
            <a:ext cx="1272988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FDC2B-3394-CAD2-6DB9-5E9AC6594A2A}"/>
              </a:ext>
            </a:extLst>
          </p:cNvPr>
          <p:cNvSpPr txBox="1"/>
          <p:nvPr/>
        </p:nvSpPr>
        <p:spPr>
          <a:xfrm>
            <a:off x="9633527" y="662123"/>
            <a:ext cx="2392218" cy="264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Design considerations: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friendliness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Clean flow and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Clutter free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Delightful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Adhering to the requirement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847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388</Words>
  <Application>Microsoft Office PowerPoint</Application>
  <PresentationFormat>Widescreen</PresentationFormat>
  <Paragraphs>81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Montserrat</vt:lpstr>
      <vt:lpstr>Rockwell</vt:lpstr>
      <vt:lpstr>Segoe UI</vt:lpstr>
      <vt:lpstr>Segoe UI Light</vt:lpstr>
      <vt:lpstr>Office Theme</vt:lpstr>
      <vt:lpstr>1_Office Theme</vt:lpstr>
      <vt:lpstr>Dss(Digital Streaming System)  A medium for the database  admin to manage the database </vt:lpstr>
      <vt:lpstr>PowerPoint Presentation</vt:lpstr>
      <vt:lpstr>Development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the cost and image are editable fields in this form. Cost is validated for positive numbers</vt:lpstr>
      <vt:lpstr>PowerPoint Presentation</vt:lpstr>
      <vt:lpstr>Both catalogs are implemented in a similar fashion. Let’s see the live application 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Dss(Digital Streaming System)  A medium for the database  admin to manage the database</dc:title>
  <dc:creator>Tulasi Meka</dc:creator>
  <cp:lastModifiedBy>Enzo</cp:lastModifiedBy>
  <cp:revision>3</cp:revision>
  <dcterms:created xsi:type="dcterms:W3CDTF">2022-09-01T10:44:56Z</dcterms:created>
  <dcterms:modified xsi:type="dcterms:W3CDTF">2023-02-22T06:17:29Z</dcterms:modified>
</cp:coreProperties>
</file>